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1"/>
  </p:notesMasterIdLst>
  <p:handoutMasterIdLst>
    <p:handoutMasterId r:id="rId42"/>
  </p:handoutMasterIdLst>
  <p:sldIdLst>
    <p:sldId id="335" r:id="rId2"/>
    <p:sldId id="336" r:id="rId3"/>
    <p:sldId id="337" r:id="rId4"/>
    <p:sldId id="369" r:id="rId5"/>
    <p:sldId id="338" r:id="rId6"/>
    <p:sldId id="364" r:id="rId7"/>
    <p:sldId id="340" r:id="rId8"/>
    <p:sldId id="370" r:id="rId9"/>
    <p:sldId id="342" r:id="rId10"/>
    <p:sldId id="343" r:id="rId11"/>
    <p:sldId id="344" r:id="rId12"/>
    <p:sldId id="345" r:id="rId13"/>
    <p:sldId id="371" r:id="rId14"/>
    <p:sldId id="368" r:id="rId15"/>
    <p:sldId id="347" r:id="rId16"/>
    <p:sldId id="372" r:id="rId17"/>
    <p:sldId id="348" r:id="rId18"/>
    <p:sldId id="349" r:id="rId19"/>
    <p:sldId id="350" r:id="rId20"/>
    <p:sldId id="351" r:id="rId21"/>
    <p:sldId id="373" r:id="rId22"/>
    <p:sldId id="374" r:id="rId23"/>
    <p:sldId id="375" r:id="rId24"/>
    <p:sldId id="352" r:id="rId25"/>
    <p:sldId id="353" r:id="rId26"/>
    <p:sldId id="354" r:id="rId27"/>
    <p:sldId id="376" r:id="rId28"/>
    <p:sldId id="355" r:id="rId29"/>
    <p:sldId id="356" r:id="rId30"/>
    <p:sldId id="377" r:id="rId31"/>
    <p:sldId id="357" r:id="rId32"/>
    <p:sldId id="378" r:id="rId33"/>
    <p:sldId id="358" r:id="rId34"/>
    <p:sldId id="379" r:id="rId35"/>
    <p:sldId id="359" r:id="rId36"/>
    <p:sldId id="360" r:id="rId37"/>
    <p:sldId id="380" r:id="rId38"/>
    <p:sldId id="361" r:id="rId39"/>
    <p:sldId id="362" r:id="rId40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S Sudarshan" initials="SS" lastIdx="1" clrIdx="1">
    <p:extLst>
      <p:ext uri="{19B8F6BF-5375-455C-9EA6-DF929625EA0E}">
        <p15:presenceInfo xmlns:p15="http://schemas.microsoft.com/office/powerpoint/2012/main" userId="b463bc06a992a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6517" autoAdjust="0"/>
  </p:normalViewPr>
  <p:slideViewPr>
    <p:cSldViewPr snapToGrid="0">
      <p:cViewPr varScale="1">
        <p:scale>
          <a:sx n="70" d="100"/>
          <a:sy n="70" d="100"/>
        </p:scale>
        <p:origin x="1242" y="7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=""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=""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=""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=""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4489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=""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=""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=""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=""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=""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74936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=""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=""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=""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5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11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207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9848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8396D7-BD2E-434C-BE49-34BE039D34C4}" type="slidenum">
              <a:rPr lang="en-US" altLang="en-US" sz="1200" smtClean="0">
                <a:latin typeface="Times New Roman" panose="02020603050405020304" pitchFamily="18" charset="0"/>
              </a:rPr>
              <a:pPr/>
              <a:t>13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0468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212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639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2134E6-DABD-46D9-8A90-AF40C56D27B9}" type="slidenum">
              <a:rPr lang="en-US" altLang="en-US" sz="1200" smtClean="0">
                <a:latin typeface="Times New Roman" panose="02020603050405020304" pitchFamily="18" charset="0"/>
              </a:rPr>
              <a:pPr/>
              <a:t>16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97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633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1762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19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3865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20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900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1262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738F0B-AE40-4208-B2EB-04FC5B9ED456}" type="slidenum">
              <a:rPr lang="en-US" altLang="en-US" sz="1200" smtClean="0">
                <a:latin typeface="Times New Roman" panose="02020603050405020304" pitchFamily="18" charset="0"/>
              </a:rPr>
              <a:pPr/>
              <a:t>21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35516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5E9B3D4-A205-4F10-86BE-FADE3880C83C}" type="slidenum">
              <a:rPr lang="en-US" altLang="en-US" sz="1200" smtClean="0">
                <a:latin typeface="Times New Roman" panose="02020603050405020304" pitchFamily="18" charset="0"/>
              </a:rPr>
              <a:pPr/>
              <a:t>22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2483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9E73AD-16D1-439B-AE7B-5532B9307055}" type="slidenum">
              <a:rPr lang="en-US" altLang="en-US" sz="1200" smtClean="0">
                <a:latin typeface="Times New Roman" panose="02020603050405020304" pitchFamily="18" charset="0"/>
              </a:rPr>
              <a:pPr/>
              <a:t>23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70037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6483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89624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1086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A36242-F893-4579-9B1C-93F64E4AB669}" type="slidenum">
              <a:rPr lang="en-US" altLang="en-US" sz="1200" smtClean="0"/>
              <a:pPr/>
              <a:t>27</a:t>
            </a:fld>
            <a:endParaRPr lang="en-US" altLang="en-US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80828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28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1986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29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5101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028968C-BF1A-47B6-8A1F-C358851EE525}" type="slidenum">
              <a:rPr lang="en-US" altLang="en-US" sz="1200" smtClean="0">
                <a:latin typeface="Times New Roman" panose="02020603050405020304" pitchFamily="18" charset="0"/>
              </a:rPr>
              <a:pPr/>
              <a:t>30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0358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4B64C8-56F4-412C-A096-460A1996127B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6863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51035C-5808-407C-8457-78863416B201}" type="slidenum">
              <a:rPr lang="en-US" altLang="en-US" sz="1300">
                <a:latin typeface="Times New Roman" panose="02020603050405020304" pitchFamily="18" charset="0"/>
              </a:rPr>
              <a:pPr/>
              <a:t>31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0230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B1B9658-597A-4B76-8F81-E61AA5D16D85}" type="slidenum">
              <a:rPr lang="en-US" altLang="en-US" sz="1200" smtClean="0">
                <a:latin typeface="Times New Roman" panose="02020603050405020304" pitchFamily="18" charset="0"/>
              </a:rPr>
              <a:pPr/>
              <a:t>32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60715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4B2C1-B6FF-4E08-B576-E580E4C742E5}" type="slidenum">
              <a:rPr lang="en-US" altLang="en-US" sz="1300">
                <a:latin typeface="Times New Roman" panose="02020603050405020304" pitchFamily="18" charset="0"/>
              </a:rPr>
              <a:pPr/>
              <a:t>33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1941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37EB306-BAA4-4F97-A42D-9C9A220A0369}" type="slidenum">
              <a:rPr lang="en-US" altLang="en-US" sz="1200" smtClean="0">
                <a:latin typeface="Times New Roman" panose="02020603050405020304" pitchFamily="18" charset="0"/>
              </a:rPr>
              <a:pPr/>
              <a:t>34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78599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35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59962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36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0026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F5EB6C7-8FD5-4659-A5A1-12B029B324A3}" type="slidenum">
              <a:rPr lang="en-US" altLang="en-US" sz="1200" smtClean="0">
                <a:latin typeface="Times New Roman" panose="02020603050405020304" pitchFamily="18" charset="0"/>
              </a:rPr>
              <a:pPr/>
              <a:t>37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20077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38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8455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39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141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9E7FE57-2D2A-46BB-A0F1-5C0AEF306491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4508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222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651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747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68B0E4C-CC46-4199-8448-9B7FF2DB87C9}" type="slidenum">
              <a:rPr lang="en-US" altLang="en-US" sz="1200" smtClean="0"/>
              <a:pPr/>
              <a:t>8</a:t>
            </a:fld>
            <a:endParaRPr lang="en-US" altLang="en-US" sz="120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6325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209238-363D-4A4D-99AF-38838EDEB568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04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=""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73084" y="1093788"/>
            <a:ext cx="7702579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=""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12005" name="Text Box 5">
            <a:extLst>
              <a:ext uri="{FF2B5EF4-FFF2-40B4-BE49-F238E27FC236}">
                <a16:creationId xmlns=""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15250" y="6613525"/>
            <a:ext cx="37702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 smtClean="0">
                <a:solidFill>
                  <a:srgbClr val="002060"/>
                </a:solidFill>
              </a:rPr>
              <a:t>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=""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=""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jpe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=""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Intro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 Relational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Query Languages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084263"/>
            <a:ext cx="7692069" cy="3555047"/>
          </a:xfrm>
        </p:spPr>
        <p:txBody>
          <a:bodyPr/>
          <a:lstStyle/>
          <a:p>
            <a:r>
              <a:rPr lang="en-US" altLang="en-US" sz="1700" dirty="0"/>
              <a:t>Procedural versus non-procedural, or declarative</a:t>
            </a:r>
          </a:p>
          <a:p>
            <a:r>
              <a:rPr lang="en-US" altLang="en-US" sz="1700" dirty="0"/>
              <a:t>“Pure” languages:</a:t>
            </a:r>
          </a:p>
          <a:p>
            <a:pPr lvl="1"/>
            <a:r>
              <a:rPr lang="en-US" altLang="en-US" sz="1700" dirty="0"/>
              <a:t>Relational algebra</a:t>
            </a:r>
          </a:p>
          <a:p>
            <a:pPr lvl="1"/>
            <a:r>
              <a:rPr lang="en-US" altLang="en-US" sz="1700" dirty="0"/>
              <a:t>Tuple relational calculus</a:t>
            </a:r>
          </a:p>
          <a:p>
            <a:pPr lvl="1"/>
            <a:r>
              <a:rPr lang="en-US" altLang="en-US" sz="1700" dirty="0"/>
              <a:t>Domain relational calculus</a:t>
            </a:r>
          </a:p>
          <a:p>
            <a:r>
              <a:rPr lang="en-US" altLang="en-US" sz="1700" dirty="0"/>
              <a:t>The above 3 pure languages are equivalent in computing power</a:t>
            </a:r>
          </a:p>
          <a:p>
            <a:r>
              <a:rPr lang="en-US" altLang="en-US" sz="1700" dirty="0"/>
              <a:t>We will concentrate in this chapter on relational algebra</a:t>
            </a:r>
          </a:p>
          <a:p>
            <a:pPr lvl="1"/>
            <a:r>
              <a:rPr lang="en-US" altLang="en-US" sz="1700" dirty="0"/>
              <a:t>Not </a:t>
            </a:r>
            <a:r>
              <a:rPr lang="en-US" altLang="en-US" dirty="0"/>
              <a:t>T</a:t>
            </a:r>
            <a:r>
              <a:rPr lang="en-US" altLang="en-US" sz="1700" dirty="0"/>
              <a:t>uring-machine equivalent</a:t>
            </a:r>
          </a:p>
          <a:p>
            <a:pPr lvl="1"/>
            <a:r>
              <a:rPr lang="en-US" altLang="en-US" sz="1700" dirty="0"/>
              <a:t>Consists of 6 basic operations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Relational Algebra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558903" cy="4876800"/>
          </a:xfrm>
        </p:spPr>
        <p:txBody>
          <a:bodyPr/>
          <a:lstStyle/>
          <a:p>
            <a:r>
              <a:rPr lang="en-US" altLang="en-US" sz="1700" dirty="0"/>
              <a:t>A  procedural language consisting  of a set of operations that take one or two relations as input and produce a new relation as their result. </a:t>
            </a:r>
          </a:p>
          <a:p>
            <a:r>
              <a:rPr lang="en-US" altLang="en-US" sz="1700" dirty="0"/>
              <a:t>Six basic operators</a:t>
            </a:r>
          </a:p>
          <a:p>
            <a:pPr lvl="1"/>
            <a:r>
              <a:rPr lang="en-US" altLang="en-US" sz="1700" dirty="0"/>
              <a:t>select: </a:t>
            </a:r>
            <a:r>
              <a:rPr kumimoji="0" lang="en-US" altLang="en-US" sz="1700" dirty="0">
                <a:sym typeface="Symbol" panose="05050102010706020507" pitchFamily="18" charset="2"/>
              </a:rPr>
              <a:t></a:t>
            </a:r>
            <a:endParaRPr lang="en-US" altLang="en-US" sz="1700" dirty="0"/>
          </a:p>
          <a:p>
            <a:pPr lvl="1"/>
            <a:r>
              <a:rPr lang="en-US" altLang="en-US" sz="1700" dirty="0"/>
              <a:t>project: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endParaRPr lang="en-US" altLang="en-US" sz="1700" dirty="0"/>
          </a:p>
          <a:p>
            <a:pPr lvl="1"/>
            <a:r>
              <a:rPr lang="en-US" altLang="en-US" sz="1700" dirty="0"/>
              <a:t>union: </a:t>
            </a:r>
            <a:r>
              <a:rPr lang="en-US" altLang="en-US" sz="1700" dirty="0">
                <a:sym typeface="Symbol" panose="05050102010706020507" pitchFamily="18" charset="2"/>
              </a:rPr>
              <a:t></a:t>
            </a:r>
            <a:endParaRPr lang="en-US" altLang="en-US" sz="1700" dirty="0"/>
          </a:p>
          <a:p>
            <a:pPr lvl="1"/>
            <a:r>
              <a:rPr lang="en-US" altLang="en-US" sz="1700" dirty="0"/>
              <a:t>set difference: </a:t>
            </a:r>
            <a:r>
              <a:rPr lang="en-US" altLang="en-US" sz="1700" i="1" dirty="0"/>
              <a:t>–</a:t>
            </a:r>
            <a:r>
              <a:rPr lang="en-US" altLang="en-US" sz="1700" dirty="0"/>
              <a:t> </a:t>
            </a:r>
          </a:p>
          <a:p>
            <a:pPr lvl="1"/>
            <a:r>
              <a:rPr lang="en-US" altLang="en-US" sz="1700" dirty="0"/>
              <a:t>Cartesian product: x</a:t>
            </a:r>
          </a:p>
          <a:p>
            <a:pPr lvl="1"/>
            <a:r>
              <a:rPr lang="en-US" altLang="en-US" sz="1700" dirty="0"/>
              <a:t>rename: </a:t>
            </a:r>
            <a:r>
              <a:rPr lang="en-US" altLang="en-US" sz="1700" i="1" dirty="0">
                <a:sym typeface="Symbol" panose="05050102010706020507" pitchFamily="18" charset="2"/>
              </a:rPr>
              <a:t></a:t>
            </a:r>
          </a:p>
          <a:p>
            <a:pPr lvl="1"/>
            <a:endParaRPr lang="en-US" altLang="en-US" sz="20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3574"/>
            <a:ext cx="7612170" cy="33503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The  </a:t>
            </a:r>
            <a:r>
              <a:rPr lang="en-US" altLang="en-US" sz="1700" b="1" dirty="0"/>
              <a:t>selec</a:t>
            </a:r>
            <a:r>
              <a:rPr lang="en-US" altLang="en-US" sz="1700" dirty="0"/>
              <a:t>t operation selects tuples that satisfy a given predicate.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Notation: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p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p</a:t>
            </a:r>
            <a:r>
              <a:rPr lang="en-US" altLang="en-US" sz="1700" dirty="0">
                <a:sym typeface="Symbol" panose="05050102010706020507" pitchFamily="18" charset="2"/>
              </a:rPr>
              <a:t> is called 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selection predicate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select those tuples of the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  relation where the instructor is in the “Physics” department.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Query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	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Physics”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Result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D0EA259D-031F-4208-A7F2-A15AE51650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b="31858"/>
          <a:stretch/>
        </p:blipFill>
        <p:spPr>
          <a:xfrm>
            <a:off x="1735698" y="4125699"/>
            <a:ext cx="4932139" cy="122313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Select Operation – selection of rows (tuples)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938213" y="1077913"/>
            <a:ext cx="1639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Relation r</a:t>
            </a:r>
          </a:p>
        </p:txBody>
      </p:sp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850" y="1449388"/>
            <a:ext cx="1887538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971550" y="3748088"/>
            <a:ext cx="203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230188" indent="-230188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SzTx/>
              <a:buFont typeface="Wingdings 2" panose="05020102010507070707" pitchFamily="18" charset="2"/>
              <a:buChar char="¡"/>
            </a:pPr>
            <a:r>
              <a:rPr kumimoji="0" lang="en-US" altLang="en-US" sz="2400">
                <a:sym typeface="Symbol" panose="05050102010706020507" pitchFamily="18" charset="2"/>
              </a:rPr>
              <a:t></a:t>
            </a:r>
            <a:r>
              <a:rPr kumimoji="0" lang="en-US" altLang="en-US" sz="2400" baseline="-25000">
                <a:sym typeface="Symbol" panose="05050102010706020507" pitchFamily="18" charset="2"/>
              </a:rPr>
              <a:t>A=B ^ D &gt; 5</a:t>
            </a:r>
            <a:r>
              <a:rPr kumimoji="0" lang="en-US" altLang="en-US" sz="2000" baseline="-25000">
                <a:sym typeface="Symbol" panose="05050102010706020507" pitchFamily="18" charset="2"/>
              </a:rPr>
              <a:t> </a:t>
            </a:r>
            <a:r>
              <a:rPr kumimoji="0" lang="en-US" altLang="en-US" sz="2400">
                <a:sym typeface="Symbol" panose="05050102010706020507" pitchFamily="18" charset="2"/>
              </a:rPr>
              <a:t>(r)</a:t>
            </a:r>
            <a:endParaRPr kumimoji="0"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87281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 (Cont.)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8873"/>
            <a:ext cx="7656559" cy="481082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allow comparisons using 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              =, , &gt;, . &lt;. 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in the selection predicate.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can combine several predicates into a larger predicate by using the connectives: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             (</a:t>
            </a:r>
            <a:r>
              <a:rPr lang="en-US" altLang="en-US" sz="1700" b="1" dirty="0">
                <a:sym typeface="Symbol" panose="05050102010706020507" pitchFamily="18" charset="2"/>
              </a:rPr>
              <a:t>and</a:t>
            </a:r>
            <a:r>
              <a:rPr lang="en-US" altLang="en-US" sz="1700" dirty="0">
                <a:sym typeface="Symbol" panose="05050102010706020507" pitchFamily="18" charset="2"/>
              </a:rPr>
              <a:t>),  (</a:t>
            </a:r>
            <a:r>
              <a:rPr lang="en-US" altLang="en-US" sz="1700" b="1" dirty="0">
                <a:sym typeface="Symbol" panose="05050102010706020507" pitchFamily="18" charset="2"/>
              </a:rPr>
              <a:t>or</a:t>
            </a:r>
            <a:r>
              <a:rPr lang="en-US" altLang="en-US" sz="1700" dirty="0">
                <a:sym typeface="Symbol" panose="05050102010706020507" pitchFamily="18" charset="2"/>
              </a:rPr>
              <a:t>),  (</a:t>
            </a:r>
            <a:r>
              <a:rPr lang="en-US" altLang="en-US" sz="1700" b="1" dirty="0">
                <a:sym typeface="Symbol" panose="05050102010706020507" pitchFamily="18" charset="2"/>
              </a:rPr>
              <a:t>not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Find the instructors in Physics with a salary greater $90,000, we write: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&gt;</a:t>
            </a:r>
            <a:r>
              <a:rPr lang="en-US" altLang="ja-JP" sz="1700" i="1" dirty="0"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90,000</a:t>
            </a:r>
            <a:r>
              <a:rPr lang="en-US" altLang="ja-JP" sz="1700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ja-JP" sz="800" i="1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select predicate may  include comparisons between two attributes.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Example, find all departments whose name is the same as their building name: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building</a:t>
            </a:r>
            <a:r>
              <a:rPr lang="en-US" altLang="ja-JP" sz="1900" i="1" dirty="0">
                <a:sym typeface="Symbol" panose="05050102010706020507" pitchFamily="18" charset="2"/>
              </a:rPr>
              <a:t> 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department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endParaRPr lang="en-US" altLang="en-US" sz="17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0831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2" cy="4876800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A unary operation that returns its argument relation, with certain attributes left out.  </a:t>
            </a:r>
          </a:p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Notation:</a:t>
            </a:r>
          </a:p>
          <a:p>
            <a:pPr>
              <a:lnSpc>
                <a:spcPct val="120000"/>
              </a:lnSpc>
              <a:buNone/>
              <a:tabLst>
                <a:tab pos="32575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          </a:t>
            </a:r>
            <a:r>
              <a:rPr lang="en-US" altLang="en-US" i="1" baseline="-25000" dirty="0">
                <a:sym typeface="Symbol" panose="05050102010706020507" pitchFamily="18" charset="2"/>
              </a:rPr>
              <a:t>A</a:t>
            </a:r>
            <a:r>
              <a:rPr lang="en-US" altLang="en-US" i="1" baseline="-50000" dirty="0">
                <a:sym typeface="Symbol" panose="05050102010706020507" pitchFamily="18" charset="2"/>
              </a:rPr>
              <a:t>1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2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3</a:t>
            </a:r>
            <a:r>
              <a:rPr lang="en-US" altLang="en-US" i="1" baseline="-25000" dirty="0">
                <a:sym typeface="Symbol" panose="05050102010706020507" pitchFamily="18" charset="2"/>
              </a:rPr>
              <a:t> ….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A</a:t>
            </a:r>
            <a:r>
              <a:rPr lang="en-US" altLang="en-US" i="1" baseline="-50000" dirty="0" err="1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baseline="-25000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pPr>
              <a:lnSpc>
                <a:spcPct val="120000"/>
              </a:lnSpc>
              <a:buFont typeface="Monotype Sorts" charset="2"/>
              <a:buNone/>
              <a:tabLst>
                <a:tab pos="3257550" algn="ctr"/>
              </a:tabLst>
            </a:pPr>
            <a:r>
              <a:rPr lang="en-US" altLang="en-US" sz="1700" dirty="0"/>
              <a:t>	where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A</a:t>
            </a:r>
            <a:r>
              <a:rPr lang="en-US" altLang="en-US" sz="1700" i="1" baseline="-25000" dirty="0"/>
              <a:t>2</a:t>
            </a:r>
            <a:r>
              <a:rPr lang="en-US" altLang="en-US" sz="1700" dirty="0"/>
              <a:t>,  …, </a:t>
            </a:r>
            <a:r>
              <a:rPr lang="en-US" altLang="en-US" i="1" dirty="0" err="1"/>
              <a:t>A</a:t>
            </a:r>
            <a:r>
              <a:rPr lang="en-US" altLang="en-US" i="1" baseline="-25000" dirty="0" err="1"/>
              <a:t>k</a:t>
            </a:r>
            <a:r>
              <a:rPr lang="en-US" altLang="en-US" sz="1700" dirty="0"/>
              <a:t>  are attribute names and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a relation name.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The result is defined as the relation of </a:t>
            </a:r>
            <a:r>
              <a:rPr lang="en-US" altLang="en-US" sz="1700" i="1" dirty="0"/>
              <a:t>k</a:t>
            </a:r>
            <a:r>
              <a:rPr lang="en-US" altLang="en-US" sz="1700" dirty="0"/>
              <a:t> columns obtained by erasing the columns that are not listed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Duplicate rows removed from result, since relations are sets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920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Project Operation – selection of columns (Attributes)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077913"/>
            <a:ext cx="2441575" cy="411162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Relation</a:t>
            </a:r>
            <a:r>
              <a:rPr lang="en-US" altLang="en-US" i="1" smtClean="0">
                <a:ea typeface="ＭＳ Ｐゴシック" panose="020B0600070205080204" pitchFamily="34" charset="-128"/>
              </a:rPr>
              <a:t> r</a:t>
            </a:r>
            <a:r>
              <a:rPr lang="en-US" altLang="en-US" smtClean="0">
                <a:ea typeface="ＭＳ Ｐゴシック" panose="020B0600070205080204" pitchFamily="34" charset="-128"/>
              </a:rPr>
              <a:t>: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990600" y="41148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 sz="2400">
              <a:latin typeface="Times New Roman" panose="02020603050405020304" pitchFamily="18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914400" y="39624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 sz="2400">
              <a:latin typeface="Times New Roman" panose="02020603050405020304" pitchFamily="18" charset="0"/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533400" y="41148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Tx/>
              <a:buFont typeface="Monotype Sorts" charset="2"/>
              <a:buNone/>
            </a:pPr>
            <a:endParaRPr lang="en-IN" altLang="en-US" sz="2000">
              <a:latin typeface="Times New Roman" panose="02020603050405020304" pitchFamily="18" charset="0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407988" y="41402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 sz="2400">
              <a:latin typeface="Times New Roman" panose="02020603050405020304" pitchFamily="18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04813" y="3659188"/>
            <a:ext cx="2057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endParaRPr kumimoji="0" lang="en-US" altLang="en-US"/>
          </a:p>
        </p:txBody>
      </p:sp>
      <p:pic>
        <p:nvPicPr>
          <p:cNvPr id="266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1189038"/>
            <a:ext cx="2708275" cy="443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723900" y="3597275"/>
            <a:ext cx="1468438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kumimoji="0" lang="en-US" altLang="en-US" sz="2400" baseline="-25000">
                <a:latin typeface="Times New Roman" panose="02020603050405020304" pitchFamily="18" charset="0"/>
              </a:rPr>
              <a:t>A,C</a:t>
            </a:r>
            <a:r>
              <a:rPr kumimoji="0" lang="en-US" altLang="en-US" sz="2400">
                <a:latin typeface="Times New Roman" panose="02020603050405020304" pitchFamily="18" charset="0"/>
              </a:rPr>
              <a:t> (</a:t>
            </a:r>
            <a:r>
              <a:rPr kumimoji="0" lang="en-US" altLang="en-US" sz="2400" i="1">
                <a:latin typeface="Times New Roman" panose="02020603050405020304" pitchFamily="18" charset="0"/>
              </a:rPr>
              <a:t>r</a:t>
            </a:r>
            <a:r>
              <a:rPr kumimoji="0" lang="en-US" altLang="en-US" sz="2400"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965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 Example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912353" cy="1567751"/>
          </a:xfrm>
        </p:spPr>
        <p:txBody>
          <a:bodyPr/>
          <a:lstStyle/>
          <a:p>
            <a:pPr>
              <a:tabLst>
                <a:tab pos="3257550" algn="ctr"/>
              </a:tabLst>
            </a:pPr>
            <a:r>
              <a:rPr lang="en-US" altLang="en-US" sz="1700" dirty="0"/>
              <a:t>Example: eliminate the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attribute of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Query</a:t>
            </a:r>
            <a:r>
              <a:rPr lang="en-US" altLang="en-US" sz="1700" i="1" dirty="0"/>
              <a:t>: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	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/>
              <a:t>ID, name, salary</a:t>
            </a:r>
            <a:r>
              <a:rPr lang="en-US" altLang="en-US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) 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Result:</a:t>
            </a:r>
            <a:br>
              <a:rPr lang="en-US" altLang="en-US" sz="1700" dirty="0"/>
            </a:b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78A827ED-B175-4A55-B05F-235A354E77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b="9823"/>
          <a:stretch/>
        </p:blipFill>
        <p:spPr>
          <a:xfrm>
            <a:off x="2386431" y="2422578"/>
            <a:ext cx="4216669" cy="374988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Composition of Relational Operations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42035"/>
            <a:ext cx="7558786" cy="3720109"/>
          </a:xfrm>
        </p:spPr>
        <p:txBody>
          <a:bodyPr/>
          <a:lstStyle/>
          <a:p>
            <a:r>
              <a:rPr lang="en-US" altLang="en-US" sz="1700" dirty="0"/>
              <a:t>The result of a relational-algebra operation is relation  and therefore of relational-algebra operations can be composed together into a </a:t>
            </a:r>
            <a:r>
              <a:rPr lang="en-US" altLang="en-US" sz="1700" b="1" dirty="0"/>
              <a:t>relational-algebra expression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Consider  the query -- Find the names of all instructors in the Physics department.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>
                <a:sym typeface="Symbol" panose="05050102010706020507" pitchFamily="18" charset="2"/>
              </a:rPr>
              <a:t>name</a:t>
            </a:r>
            <a:r>
              <a:rPr lang="en-US" altLang="en-US" dirty="0"/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Instead of giving the name of a relation as the argument of the projection operation, we give an expression that evaluates to a relation.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Cartesian-Product Operation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5721"/>
            <a:ext cx="7709825" cy="4876800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operation (denoted by X)  allows us to combine information from any two relations.  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Example: the Cartesian product of the relations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t</a:t>
            </a:r>
            <a:r>
              <a:rPr lang="en-US" altLang="en-US" sz="1700" i="1" dirty="0"/>
              <a:t>eaches</a:t>
            </a:r>
            <a:r>
              <a:rPr lang="en-US" altLang="en-US" sz="1700" dirty="0"/>
              <a:t> is written  as: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We construct a tuple of the result out of each possible pair of tuples: one from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 and one from the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relation (see next slide)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Since the instructor</a:t>
            </a:r>
            <a:r>
              <a:rPr lang="en-US" altLang="en-US" sz="1700" i="1" dirty="0"/>
              <a:t> ID </a:t>
            </a:r>
            <a:r>
              <a:rPr lang="en-US" altLang="en-US" sz="1700" dirty="0"/>
              <a:t>appears in both relations we distinguish between these attribute by attaching to the attribute the name of the relation from which the attribute originally came.</a:t>
            </a:r>
          </a:p>
          <a:p>
            <a:pPr lvl="1">
              <a:tabLst>
                <a:tab pos="3149600" algn="ctr"/>
              </a:tabLst>
            </a:pPr>
            <a:r>
              <a:rPr lang="en-US" altLang="en-US" sz="1700" i="1" dirty="0"/>
              <a:t>instructor.ID</a:t>
            </a:r>
          </a:p>
          <a:p>
            <a:pPr lvl="1">
              <a:tabLst>
                <a:tab pos="3149600" algn="ctr"/>
              </a:tabLst>
            </a:pPr>
            <a:r>
              <a:rPr lang="en-US" altLang="en-US" sz="1700" i="1" dirty="0"/>
              <a:t>teaches.ID</a:t>
            </a:r>
          </a:p>
          <a:p>
            <a:pPr lvl="1">
              <a:tabLst>
                <a:tab pos="3149600" algn="ctr"/>
              </a:tabLst>
            </a:pPr>
            <a:endParaRPr lang="en-US" altLang="en-US" dirty="0"/>
          </a:p>
          <a:p>
            <a:pPr>
              <a:buNone/>
              <a:tabLst>
                <a:tab pos="3149600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7496760" cy="2772156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Structure of Relational Databases</a:t>
            </a:r>
          </a:p>
          <a:p>
            <a:r>
              <a:rPr lang="en-US" altLang="en-US" sz="1700" dirty="0"/>
              <a:t>Database Schema</a:t>
            </a:r>
          </a:p>
          <a:p>
            <a:r>
              <a:rPr lang="en-US" altLang="en-US" sz="1700" dirty="0"/>
              <a:t>Keys</a:t>
            </a:r>
          </a:p>
          <a:p>
            <a:r>
              <a:rPr lang="en-US" altLang="en-US" sz="1700" dirty="0"/>
              <a:t>Schema Diagrams</a:t>
            </a:r>
          </a:p>
          <a:p>
            <a:r>
              <a:rPr lang="en-US" altLang="en-US" sz="1700" dirty="0"/>
              <a:t>Relational Query Languages</a:t>
            </a:r>
          </a:p>
          <a:p>
            <a:r>
              <a:rPr lang="en-US" altLang="en-US" sz="1700" dirty="0"/>
              <a:t>The Relational Algebra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</a:t>
            </a:r>
            <a:r>
              <a:rPr lang="en-US" altLang="en-US" sz="2800" i="1" dirty="0"/>
              <a:t>  instructor</a:t>
            </a:r>
            <a:r>
              <a:rPr lang="en-US" altLang="en-US" sz="2800" dirty="0"/>
              <a:t>  </a:t>
            </a:r>
            <a:r>
              <a:rPr lang="en-US" altLang="en-US" sz="2400" dirty="0"/>
              <a:t>X</a:t>
            </a:r>
            <a:r>
              <a:rPr lang="en-US" altLang="en-US" sz="2800" dirty="0"/>
              <a:t>  </a:t>
            </a:r>
            <a:r>
              <a:rPr lang="en-US" altLang="en-US" sz="2800" i="1" dirty="0"/>
              <a:t>teaches  table</a:t>
            </a:r>
            <a:endParaRPr lang="en-US" altLang="en-US" sz="2800" dirty="0"/>
          </a:p>
        </p:txBody>
      </p:sp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E425A146-DF78-4629-A7BE-AFD7754271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t="-2" b="6551"/>
          <a:stretch/>
        </p:blipFill>
        <p:spPr>
          <a:xfrm>
            <a:off x="1669591" y="727075"/>
            <a:ext cx="5459492" cy="596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3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193675"/>
            <a:ext cx="8229600" cy="5032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joining two relations -- Cartesian-product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798513" y="107791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en-US"/>
              <a:t>Relations </a:t>
            </a:r>
            <a:r>
              <a:rPr lang="en-US" altLang="en-US" i="1"/>
              <a:t>r, s</a:t>
            </a:r>
            <a:r>
              <a:rPr lang="en-US" altLang="en-US"/>
              <a:t>: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798513" y="313531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en-US" i="1"/>
              <a:t>r</a:t>
            </a:r>
            <a:r>
              <a:rPr lang="en-US" altLang="en-US"/>
              <a:t> x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s</a:t>
            </a:r>
            <a:r>
              <a:rPr lang="en-US" altLang="en-US"/>
              <a:t>:</a:t>
            </a:r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063" y="1076325"/>
            <a:ext cx="243205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562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193675"/>
            <a:ext cx="8229600" cy="5032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Cartesian-product – naming issue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798513" y="107791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en-US"/>
              <a:t>Relations </a:t>
            </a:r>
            <a:r>
              <a:rPr lang="en-US" altLang="en-US" i="1"/>
              <a:t>r, s</a:t>
            </a:r>
            <a:r>
              <a:rPr lang="en-US" altLang="en-US"/>
              <a:t>: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798513" y="313531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en-US" i="1"/>
              <a:t>r</a:t>
            </a:r>
            <a:r>
              <a:rPr lang="en-US" altLang="en-US"/>
              <a:t> x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s</a:t>
            </a:r>
            <a:r>
              <a:rPr lang="en-US" altLang="en-US"/>
              <a:t>:</a:t>
            </a:r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063" y="1076325"/>
            <a:ext cx="243205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Rectangle 1"/>
          <p:cNvSpPr>
            <a:spLocks noChangeArrowheads="1"/>
          </p:cNvSpPr>
          <p:nvPr/>
        </p:nvSpPr>
        <p:spPr bwMode="auto">
          <a:xfrm>
            <a:off x="4357688" y="1162050"/>
            <a:ext cx="249237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3638550" y="3135313"/>
            <a:ext cx="247650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36872" name="TextBox 2"/>
          <p:cNvSpPr txBox="1">
            <a:spLocks noChangeArrowheads="1"/>
          </p:cNvSpPr>
          <p:nvPr/>
        </p:nvSpPr>
        <p:spPr bwMode="auto">
          <a:xfrm>
            <a:off x="3524250" y="3060700"/>
            <a:ext cx="1330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s.B</a:t>
            </a:r>
          </a:p>
        </p:txBody>
      </p:sp>
      <p:sp>
        <p:nvSpPr>
          <p:cNvPr id="36873" name="TextBox 8"/>
          <p:cNvSpPr txBox="1">
            <a:spLocks noChangeArrowheads="1"/>
          </p:cNvSpPr>
          <p:nvPr/>
        </p:nvSpPr>
        <p:spPr bwMode="auto">
          <a:xfrm>
            <a:off x="4308475" y="1036638"/>
            <a:ext cx="13287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6874" name="Rectangle 6"/>
          <p:cNvSpPr>
            <a:spLocks noChangeArrowheads="1"/>
          </p:cNvSpPr>
          <p:nvPr/>
        </p:nvSpPr>
        <p:spPr bwMode="auto">
          <a:xfrm>
            <a:off x="3303588" y="3141663"/>
            <a:ext cx="247650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36875" name="TextBox 2"/>
          <p:cNvSpPr txBox="1">
            <a:spLocks noChangeArrowheads="1"/>
          </p:cNvSpPr>
          <p:nvPr/>
        </p:nvSpPr>
        <p:spPr bwMode="auto">
          <a:xfrm>
            <a:off x="3181350" y="3059113"/>
            <a:ext cx="1330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r.B</a:t>
            </a:r>
          </a:p>
        </p:txBody>
      </p:sp>
    </p:spTree>
    <p:extLst>
      <p:ext uri="{BB962C8B-B14F-4D97-AF65-F5344CB8AC3E}">
        <p14:creationId xmlns:p14="http://schemas.microsoft.com/office/powerpoint/2010/main" val="124041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523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Composition of Operations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03288"/>
            <a:ext cx="7848600" cy="48768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Can build expressions using multiple operations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Example:  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A=C 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r x s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</a:p>
          <a:p>
            <a:pPr>
              <a:buFont typeface="Monotype Sorts" charset="2"/>
              <a:buNone/>
            </a:pPr>
            <a:endParaRPr lang="en-US" altLang="en-US" smtClean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r x s</a:t>
            </a:r>
          </a:p>
          <a:p>
            <a:endParaRPr lang="en-US" altLang="en-US" i="1" smtClean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i="1" smtClean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i="1" smtClean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i="1" smtClean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i="1" smtClean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i="1" smtClean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smtClean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A=C 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r x s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3451225" y="2916238"/>
          <a:ext cx="13970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139639" imgH="291973" progId="Equation.3">
                  <p:embed/>
                </p:oleObj>
              </mc:Choice>
              <mc:Fallback>
                <p:oleObj name="Equation" r:id="rId4" imgW="139639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2916238"/>
                        <a:ext cx="139700" cy="290512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Text Box 25"/>
          <p:cNvSpPr txBox="1">
            <a:spLocks noChangeArrowheads="1"/>
          </p:cNvSpPr>
          <p:nvPr/>
        </p:nvSpPr>
        <p:spPr bwMode="auto">
          <a:xfrm>
            <a:off x="2438400" y="5610225"/>
            <a:ext cx="184150" cy="366713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/>
          </a:p>
        </p:txBody>
      </p:sp>
      <p:pic>
        <p:nvPicPr>
          <p:cNvPr id="40966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763" y="1949450"/>
            <a:ext cx="1757362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6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6681"/>
            <a:ext cx="7631938" cy="4664519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endParaRPr lang="en-US" altLang="en-US" sz="1700" dirty="0"/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dirty="0"/>
              <a:t>      associates every  tuple of  instructor with every tuple of teaches.</a:t>
            </a:r>
          </a:p>
          <a:p>
            <a:pPr lvl="1"/>
            <a:r>
              <a:rPr lang="en-US" altLang="en-US" sz="1700" dirty="0"/>
              <a:t>Most of the resulting rows have information about instructors who did NOT teach a particular course. </a:t>
            </a:r>
          </a:p>
          <a:p>
            <a:r>
              <a:rPr lang="en-US" altLang="en-US" sz="1700" dirty="0"/>
              <a:t>To get only those tuples of 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“ that pertain to instructors and the courses that they taught, we write:</a:t>
            </a:r>
          </a:p>
          <a:p>
            <a:pPr>
              <a:buNone/>
            </a:pP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 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ja-JP" sz="1700" dirty="0">
                <a:sym typeface="Symbol" panose="05050102010706020507" pitchFamily="18" charset="2"/>
              </a:rPr>
              <a:t>We get only those tuples of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teaches” </a:t>
            </a:r>
            <a:r>
              <a:rPr lang="en-US" altLang="ja-JP" sz="1700" dirty="0">
                <a:sym typeface="Symbol" panose="05050102010706020507" pitchFamily="18" charset="2"/>
              </a:rPr>
              <a:t>that pertain to instructors and the courses that they taught.</a:t>
            </a:r>
          </a:p>
          <a:p>
            <a:r>
              <a:rPr lang="en-US" altLang="ja-JP" sz="1700" dirty="0">
                <a:sym typeface="Symbol" panose="05050102010706020507" pitchFamily="18" charset="2"/>
              </a:rPr>
              <a:t>The result of this expression, shown in the next slide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436866" cy="848423"/>
          </a:xfrm>
        </p:spPr>
        <p:txBody>
          <a:bodyPr/>
          <a:lstStyle/>
          <a:p>
            <a:r>
              <a:rPr lang="en-US" altLang="en-US" sz="1700" dirty="0"/>
              <a:t>The</a:t>
            </a:r>
            <a:r>
              <a:rPr lang="en-US" altLang="en-US" sz="1700" dirty="0">
                <a:sym typeface="Symbol" panose="05050102010706020507" pitchFamily="18" charset="2"/>
              </a:rPr>
              <a:t>  table corresponding to:</a:t>
            </a:r>
          </a:p>
          <a:p>
            <a:pPr>
              <a:buNone/>
            </a:pPr>
            <a:r>
              <a:rPr lang="en-US" altLang="en-US" sz="1700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r>
              <a:rPr lang="en-US" altLang="en-US" sz="1700" dirty="0"/>
              <a:t> </a:t>
            </a:r>
          </a:p>
          <a:p>
            <a:pPr>
              <a:buNone/>
            </a:pP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54514E8B-ADB7-4B47-B765-99E7784E86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t="-1" b="12878"/>
          <a:stretch/>
        </p:blipFill>
        <p:spPr>
          <a:xfrm>
            <a:off x="938783" y="1926336"/>
            <a:ext cx="7416310" cy="413459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</p:spPr>
            <p:txBody>
              <a:bodyPr/>
              <a:lstStyle/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The </a:t>
                </a:r>
                <a:r>
                  <a:rPr lang="en-US" altLang="en-US" sz="1700" b="1" dirty="0"/>
                  <a:t>join </a:t>
                </a:r>
                <a:r>
                  <a:rPr lang="en-US" altLang="en-US" sz="1700" dirty="0"/>
                  <a:t>operation allows us to combine  a select operation and a  </a:t>
                </a:r>
                <a:r>
                  <a:rPr lang="en-US" altLang="en-US" sz="1700" b="1" dirty="0"/>
                  <a:t> </a:t>
                </a:r>
                <a:r>
                  <a:rPr lang="en-US" altLang="en-US" sz="1700" dirty="0"/>
                  <a:t>Cartesian-Product  operation into a single operation.</a:t>
                </a:r>
              </a:p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Consider relations </a:t>
                </a:r>
                <a:r>
                  <a:rPr lang="en-US" altLang="en-US" sz="1700" i="1" dirty="0"/>
                  <a:t>r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R</a:t>
                </a:r>
                <a:r>
                  <a:rPr lang="en-US" altLang="en-US" sz="1700" dirty="0"/>
                  <a:t>) and </a:t>
                </a:r>
                <a:r>
                  <a:rPr lang="en-US" altLang="en-US" sz="1700" i="1" dirty="0"/>
                  <a:t>s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S</a:t>
                </a:r>
                <a:r>
                  <a:rPr lang="en-US" altLang="en-US" sz="1700" dirty="0"/>
                  <a:t>)</a:t>
                </a:r>
              </a:p>
              <a:p>
                <a:r>
                  <a:rPr lang="en-US" altLang="en-US" sz="1700" dirty="0"/>
                  <a:t>Let  “theta” be a predicate on attributes in the schema R “union” S. The join operation  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en-US" sz="1700" dirty="0"/>
                  <a:t> s is defined as follows:</a:t>
                </a:r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sz="1700" dirty="0"/>
                  <a:t>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>
                  <a:sym typeface="Symbol" panose="05050102010706020507" pitchFamily="18" charset="2"/>
                </a:endParaRPr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ja-JP" sz="1700" dirty="0">
                    <a:sym typeface="Symbol" panose="05050102010706020507" pitchFamily="18" charset="2"/>
                  </a:rPr>
                  <a:t>Thus</a:t>
                </a:r>
              </a:p>
              <a:p>
                <a:pPr marL="0" indent="0"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    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instructor.id =  teaches.id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 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(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instructor 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x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 teaches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))</a:t>
                </a:r>
              </a:p>
              <a:p>
                <a:pPr marL="0" indent="0"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ja-JP" sz="1700" dirty="0">
                    <a:sym typeface="Symbol" panose="05050102010706020507" pitchFamily="18" charset="2"/>
                  </a:rPr>
                  <a:t>Can equivalently be written as </a:t>
                </a:r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          instructor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</a:t>
                </a:r>
                <a:r>
                  <a:rPr lang="en-US" sz="1700" dirty="0"/>
                  <a:t>.</a:t>
                </a:r>
              </a:p>
              <a:p>
                <a:pPr>
                  <a:buNone/>
                </a:pPr>
                <a:endParaRPr lang="en-US" altLang="ja-JP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  <a:blipFill>
                <a:blip r:embed="rId3"/>
                <a:stretch>
                  <a:fillRect l="-558" t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Natural Join Example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43712" cy="382587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Relations r, s:</a:t>
            </a:r>
          </a:p>
        </p:txBody>
      </p:sp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819150" y="3357563"/>
            <a:ext cx="7029450" cy="996950"/>
            <a:chOff x="288" y="2688"/>
            <a:chExt cx="4428" cy="258"/>
          </a:xfrm>
        </p:grpSpPr>
        <p:sp>
          <p:nvSpPr>
            <p:cNvPr id="45064" name="Rectangle 5"/>
            <p:cNvSpPr>
              <a:spLocks noChangeArrowheads="1"/>
            </p:cNvSpPr>
            <p:nvPr/>
          </p:nvSpPr>
          <p:spPr bwMode="auto">
            <a:xfrm>
              <a:off x="288" y="2688"/>
              <a:ext cx="442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C00000"/>
                </a:buClr>
              </a:pPr>
              <a:r>
                <a:rPr lang="en-US" altLang="en-US" sz="1800"/>
                <a:t>Natural Join</a:t>
              </a:r>
            </a:p>
            <a:p>
              <a:pPr lvl="1">
                <a:buClr>
                  <a:srgbClr val="C00000"/>
                </a:buClr>
                <a:buSzPct val="90000"/>
                <a:buFont typeface="Monotype Sorts" charset="2"/>
                <a:buChar char="n"/>
              </a:pPr>
              <a:r>
                <a:rPr lang="en-US" altLang="en-US" sz="1800"/>
                <a:t>r </a:t>
              </a:r>
              <a:r>
                <a:rPr lang="en-US" altLang="en-US" sz="1800">
                  <a:sym typeface="dbsym" pitchFamily="34" charset="2"/>
                </a:rPr>
                <a:t>    s</a:t>
              </a:r>
            </a:p>
          </p:txBody>
        </p:sp>
        <p:sp>
          <p:nvSpPr>
            <p:cNvPr id="45065" name="AutoShape 6"/>
            <p:cNvSpPr>
              <a:spLocks noChangeArrowheads="1"/>
            </p:cNvSpPr>
            <p:nvPr/>
          </p:nvSpPr>
          <p:spPr bwMode="auto">
            <a:xfrm rot="16200000" flipV="1">
              <a:off x="470" y="2784"/>
              <a:ext cx="96" cy="96"/>
            </a:xfrm>
            <a:prstGeom prst="flowChartCollat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pic>
        <p:nvPicPr>
          <p:cNvPr id="4506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1211263"/>
            <a:ext cx="3575050" cy="387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11" name="AutoShape 11"/>
          <p:cNvSpPr>
            <a:spLocks noChangeArrowheads="1"/>
          </p:cNvSpPr>
          <p:nvPr/>
        </p:nvSpPr>
        <p:spPr bwMode="auto">
          <a:xfrm rot="5400000">
            <a:off x="1790700" y="3836988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/>
          </a:p>
        </p:txBody>
      </p:sp>
      <p:sp>
        <p:nvSpPr>
          <p:cNvPr id="45063" name="Rectangle 8"/>
          <p:cNvSpPr>
            <a:spLocks noChangeArrowheads="1"/>
          </p:cNvSpPr>
          <p:nvPr/>
        </p:nvSpPr>
        <p:spPr bwMode="auto">
          <a:xfrm>
            <a:off x="1042988" y="5500688"/>
            <a:ext cx="465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</a:t>
            </a:r>
            <a:r>
              <a:rPr lang="en-US" altLang="en-US" sz="2000" i="1">
                <a:sym typeface="Symbol" panose="05050102010706020507" pitchFamily="18" charset="2"/>
              </a:rPr>
              <a:t> </a:t>
            </a:r>
            <a:r>
              <a:rPr lang="en-US" altLang="en-US" sz="2000" i="1" baseline="-25000">
                <a:sym typeface="Symbol" panose="05050102010706020507" pitchFamily="18" charset="2"/>
              </a:rPr>
              <a:t>A, r.B, C, r.D, E</a:t>
            </a:r>
            <a:r>
              <a:rPr lang="en-US" altLang="en-US" sz="2000" baseline="-25000">
                <a:sym typeface="Symbol" panose="05050102010706020507" pitchFamily="18" charset="2"/>
              </a:rPr>
              <a:t> </a:t>
            </a:r>
            <a:r>
              <a:rPr lang="en-US" altLang="en-US" sz="2000">
                <a:sym typeface="Symbol" panose="05050102010706020507" pitchFamily="18" charset="2"/>
              </a:rPr>
              <a:t>( </a:t>
            </a:r>
            <a:r>
              <a:rPr lang="en-US" altLang="en-US" sz="2000" i="1" baseline="-25000">
                <a:sym typeface="Symbol" panose="05050102010706020507" pitchFamily="18" charset="2"/>
              </a:rPr>
              <a:t>r.B = s.B 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˄ r.D = s.D</a:t>
            </a:r>
            <a:r>
              <a:rPr lang="en-US" altLang="en-US" sz="2000" i="1" baseline="-25000">
                <a:sym typeface="Symbol" panose="05050102010706020507" pitchFamily="18" charset="2"/>
              </a:rPr>
              <a:t> </a:t>
            </a:r>
            <a:r>
              <a:rPr lang="en-US" altLang="en-US" sz="2000" baseline="-25000">
                <a:sym typeface="Symbol" panose="05050102010706020507" pitchFamily="18" charset="2"/>
              </a:rPr>
              <a:t> </a:t>
            </a:r>
            <a:r>
              <a:rPr lang="en-US" altLang="en-US" sz="2000">
                <a:sym typeface="Symbol" panose="05050102010706020507" pitchFamily="18" charset="2"/>
              </a:rPr>
              <a:t>(</a:t>
            </a:r>
            <a:r>
              <a:rPr lang="en-US" altLang="en-US" sz="2000" i="1">
                <a:sym typeface="Symbol" panose="05050102010706020507" pitchFamily="18" charset="2"/>
              </a:rPr>
              <a:t>r </a:t>
            </a:r>
            <a:r>
              <a:rPr lang="en-US" altLang="en-US" sz="2000">
                <a:sym typeface="Symbol" panose="05050102010706020507" pitchFamily="18" charset="2"/>
              </a:rPr>
              <a:t>x </a:t>
            </a:r>
            <a:r>
              <a:rPr lang="en-US" altLang="en-US" sz="2000" i="1">
                <a:sym typeface="Symbol" panose="05050102010706020507" pitchFamily="18" charset="2"/>
              </a:rPr>
              <a:t>s</a:t>
            </a:r>
            <a:r>
              <a:rPr lang="en-US" altLang="en-US" sz="2000">
                <a:sym typeface="Symbol" panose="05050102010706020507" pitchFamily="18" charset="2"/>
              </a:rPr>
              <a:t>)))</a:t>
            </a:r>
            <a:endParaRPr kumimoji="0"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56768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4489"/>
            <a:ext cx="7683191" cy="4688903"/>
          </a:xfrm>
        </p:spPr>
        <p:txBody>
          <a:bodyPr/>
          <a:lstStyle/>
          <a:p>
            <a:pPr>
              <a:tabLst>
                <a:tab pos="2965450" algn="ctr"/>
              </a:tabLst>
            </a:pPr>
            <a:r>
              <a:rPr lang="en-US" altLang="en-US" sz="1700" dirty="0"/>
              <a:t>The union operation </a:t>
            </a:r>
            <a:r>
              <a:rPr lang="en-US" altLang="en-US" sz="1700" dirty="0">
                <a:sym typeface="Symbol" panose="05050102010706020507" pitchFamily="18" charset="2"/>
              </a:rPr>
              <a:t>allows us to combine two relations </a:t>
            </a:r>
            <a:endParaRPr lang="en-US" altLang="en-US" sz="1700" dirty="0"/>
          </a:p>
          <a:p>
            <a:pPr>
              <a:tabLst>
                <a:tab pos="2965450" algn="ctr"/>
              </a:tabLst>
            </a:pPr>
            <a:r>
              <a:rPr lang="en-US" altLang="en-US" sz="1700" dirty="0"/>
              <a:t>Notation: 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For </a:t>
            </a:r>
            <a:r>
              <a:rPr lang="en-US" altLang="en-US" sz="1700" i="1" dirty="0"/>
              <a:t>r</a:t>
            </a:r>
            <a:r>
              <a:rPr lang="en-US" altLang="en-US" sz="1700" dirty="0"/>
              <a:t> 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to be valid.</a:t>
            </a:r>
          </a:p>
          <a:p>
            <a:pPr>
              <a:buFont typeface="Monotype Sorts" charset="2"/>
              <a:buNone/>
              <a:tabLst>
                <a:tab pos="2965450" algn="ctr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	</a:t>
            </a:r>
            <a:r>
              <a:rPr lang="en-US" altLang="en-US" sz="1700" dirty="0">
                <a:sym typeface="Symbol" panose="05050102010706020507" pitchFamily="18" charset="2"/>
              </a:rPr>
              <a:t>1.   </a:t>
            </a:r>
            <a:r>
              <a:rPr lang="en-US" altLang="en-US" sz="1700" i="1" dirty="0">
                <a:sym typeface="Symbol" panose="05050102010706020507" pitchFamily="18" charset="2"/>
              </a:rPr>
              <a:t>r,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must have the </a:t>
            </a:r>
            <a:r>
              <a:rPr lang="en-US" altLang="en-US" sz="1700" i="1" dirty="0">
                <a:sym typeface="Symbol" panose="05050102010706020507" pitchFamily="18" charset="2"/>
              </a:rPr>
              <a:t>same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arity</a:t>
            </a:r>
            <a:r>
              <a:rPr lang="en-US" altLang="en-US" sz="1700" dirty="0">
                <a:sym typeface="Symbol" panose="05050102010706020507" pitchFamily="18" charset="2"/>
              </a:rPr>
              <a:t> (same number of attributes)</a:t>
            </a:r>
          </a:p>
          <a:p>
            <a:pPr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	2.   The attribute domains must be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compatible</a:t>
            </a:r>
            <a:r>
              <a:rPr lang="en-US" altLang="en-US" sz="1700" dirty="0">
                <a:sym typeface="Symbol" panose="05050102010706020507" pitchFamily="18" charset="2"/>
              </a:rPr>
              <a:t> (example: 2</a:t>
            </a:r>
            <a:r>
              <a:rPr lang="en-US" altLang="en-US" sz="1700" baseline="30000" dirty="0">
                <a:sym typeface="Symbol" panose="05050102010706020507" pitchFamily="18" charset="2"/>
              </a:rPr>
              <a:t>nd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     </a:t>
            </a:r>
            <a:r>
              <a:rPr lang="en-US" altLang="en-US" dirty="0">
                <a:sym typeface="Symbol" panose="05050102010706020507" pitchFamily="18" charset="2"/>
              </a:rPr>
              <a:t>column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deals with the same type of values as does the </a:t>
            </a: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2</a:t>
            </a:r>
            <a:r>
              <a:rPr lang="en-US" altLang="en-US" baseline="30000" dirty="0">
                <a:sym typeface="Symbol" panose="05050102010706020507" pitchFamily="18" charset="2"/>
              </a:rPr>
              <a:t>nd </a:t>
            </a:r>
            <a:r>
              <a:rPr lang="en-US" altLang="en-US" dirty="0">
                <a:sym typeface="Symbol" panose="05050102010706020507" pitchFamily="18" charset="2"/>
              </a:rPr>
              <a:t>column of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Example: to find all courses taught in the Fall 2017 semester, or in the Spring 2018 semester, or in both</a:t>
            </a:r>
            <a:br>
              <a:rPr lang="en-US" altLang="en-US" sz="1700" dirty="0"/>
            </a:br>
            <a:r>
              <a:rPr lang="en-US" altLang="en-US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sz="1700" dirty="0"/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 (Cont.)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41338"/>
            <a:ext cx="7680706" cy="1372678"/>
          </a:xfrm>
        </p:spPr>
        <p:txBody>
          <a:bodyPr/>
          <a:lstStyle/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Result of: 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dirty="0">
                <a:sym typeface="Symbol" panose="05050102010706020507" pitchFamily="18" charset="2"/>
              </a:rPr>
              <a:t>   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dirty="0"/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E046BBCE-73BA-4F9A-A63C-4CE16E87A8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37449" r="37780" b="13863"/>
          <a:stretch/>
        </p:blipFill>
        <p:spPr>
          <a:xfrm>
            <a:off x="3481551" y="2414016"/>
            <a:ext cx="1818732" cy="28747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a 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Instructor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Relation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7040563" y="1333500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attributes</a:t>
            </a:r>
          </a:p>
          <a:p>
            <a:pPr algn="ctr"/>
            <a:r>
              <a:rPr lang="en-US" altLang="en-US" sz="1800"/>
              <a:t>(or columns)</a:t>
            </a:r>
            <a:endParaRPr lang="en-US" altLang="en-US"/>
          </a:p>
        </p:txBody>
      </p:sp>
      <p:sp>
        <p:nvSpPr>
          <p:cNvPr id="5124" name="Line 5"/>
          <p:cNvSpPr>
            <a:spLocks noChangeShapeType="1"/>
          </p:cNvSpPr>
          <p:nvPr/>
        </p:nvSpPr>
        <p:spPr bwMode="auto">
          <a:xfrm flipH="1">
            <a:off x="3238499" y="1565275"/>
            <a:ext cx="3927475" cy="350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5" name="Line 6"/>
          <p:cNvSpPr>
            <a:spLocks noChangeShapeType="1"/>
          </p:cNvSpPr>
          <p:nvPr/>
        </p:nvSpPr>
        <p:spPr bwMode="auto">
          <a:xfrm flipH="1">
            <a:off x="4608513" y="1546225"/>
            <a:ext cx="2557461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6" name="Line 7"/>
          <p:cNvSpPr>
            <a:spLocks noChangeShapeType="1"/>
          </p:cNvSpPr>
          <p:nvPr/>
        </p:nvSpPr>
        <p:spPr bwMode="auto">
          <a:xfrm flipH="1">
            <a:off x="5819775" y="1565275"/>
            <a:ext cx="1320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6988175" y="2522538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tuples</a:t>
            </a:r>
          </a:p>
          <a:p>
            <a:pPr algn="ctr"/>
            <a:r>
              <a:rPr lang="en-US" altLang="en-US" sz="1800"/>
              <a:t>(or rows)</a:t>
            </a:r>
            <a:endParaRPr lang="en-US" altLang="en-US"/>
          </a:p>
        </p:txBody>
      </p:sp>
      <p:sp>
        <p:nvSpPr>
          <p:cNvPr id="5128" name="Line 9"/>
          <p:cNvSpPr>
            <a:spLocks noChangeShapeType="1"/>
          </p:cNvSpPr>
          <p:nvPr/>
        </p:nvSpPr>
        <p:spPr bwMode="auto">
          <a:xfrm flipH="1" flipV="1">
            <a:off x="6742113" y="2487613"/>
            <a:ext cx="3698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9" name="Line 10"/>
          <p:cNvSpPr>
            <a:spLocks noChangeShapeType="1"/>
          </p:cNvSpPr>
          <p:nvPr/>
        </p:nvSpPr>
        <p:spPr bwMode="auto">
          <a:xfrm flipH="1">
            <a:off x="6729413" y="2706688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 flipH="1">
            <a:off x="6718300" y="2717800"/>
            <a:ext cx="3921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H="1">
            <a:off x="6729413" y="2727325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30151978-E921-4884-8DCD-8A5563064E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b="13197"/>
          <a:stretch/>
        </p:blipFill>
        <p:spPr>
          <a:xfrm>
            <a:off x="1680369" y="1756896"/>
            <a:ext cx="5154612" cy="442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Union of two relations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334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Relations </a:t>
            </a:r>
            <a:r>
              <a:rPr lang="en-US" altLang="en-US" i="1" smtClean="0">
                <a:ea typeface="ＭＳ Ｐゴシック" panose="020B0600070205080204" pitchFamily="34" charset="-128"/>
              </a:rPr>
              <a:t>r, s: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798513" y="3238500"/>
            <a:ext cx="70294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r </a:t>
            </a:r>
            <a:r>
              <a:rPr lang="en-US" altLang="en-US">
                <a:sym typeface="Symbol" panose="05050102010706020507" pitchFamily="18" charset="2"/>
              </a:rPr>
              <a:t> s</a:t>
            </a:r>
            <a:r>
              <a:rPr lang="en-US" altLang="en-US"/>
              <a:t>:</a:t>
            </a: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1138238"/>
            <a:ext cx="2357437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47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Set-Intersection Operation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12169" cy="3932999"/>
          </a:xfrm>
        </p:spPr>
        <p:txBody>
          <a:bodyPr/>
          <a:lstStyle/>
          <a:p>
            <a:r>
              <a:rPr lang="en-US" altLang="en-US" sz="1700" dirty="0"/>
              <a:t>The  set-intersection  operation </a:t>
            </a:r>
            <a:r>
              <a:rPr lang="en-US" altLang="en-US" sz="1700" dirty="0">
                <a:sym typeface="Symbol" panose="05050102010706020507" pitchFamily="18" charset="2"/>
              </a:rPr>
              <a:t> allows us to find tuples that are in both the input relations.</a:t>
            </a:r>
            <a:endParaRPr lang="en-US" altLang="en-US" sz="1700" dirty="0"/>
          </a:p>
          <a:p>
            <a:r>
              <a:rPr lang="en-US" altLang="en-US" sz="1700" dirty="0"/>
              <a:t>Notation: </a:t>
            </a:r>
            <a:r>
              <a:rPr lang="en-US" altLang="en-US" sz="1700" i="1" dirty="0"/>
              <a:t>r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s</a:t>
            </a:r>
            <a:endParaRPr lang="en-US" altLang="en-US" sz="1700" dirty="0"/>
          </a:p>
          <a:p>
            <a:r>
              <a:rPr lang="en-US" altLang="en-US" sz="1700" dirty="0"/>
              <a:t>Assume: </a:t>
            </a:r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, </a:t>
            </a:r>
            <a:r>
              <a:rPr lang="en-US" altLang="en-US" sz="1700" i="1" dirty="0"/>
              <a:t>s</a:t>
            </a:r>
            <a:r>
              <a:rPr lang="en-US" altLang="en-US" sz="1700" dirty="0"/>
              <a:t> have the </a:t>
            </a:r>
            <a:r>
              <a:rPr lang="en-US" altLang="en-US" sz="1700" i="1" dirty="0"/>
              <a:t>same </a:t>
            </a:r>
            <a:r>
              <a:rPr lang="en-US" altLang="en-US" sz="1700" i="1" dirty="0" err="1"/>
              <a:t>arity</a:t>
            </a:r>
            <a:r>
              <a:rPr lang="en-US" altLang="en-US" sz="1700" dirty="0"/>
              <a:t> </a:t>
            </a:r>
          </a:p>
          <a:p>
            <a:pPr lvl="1"/>
            <a:r>
              <a:rPr lang="en-US" altLang="en-US" sz="1700" dirty="0"/>
              <a:t>attributes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are compatible</a:t>
            </a:r>
          </a:p>
          <a:p>
            <a:r>
              <a:rPr lang="en-US" altLang="en-US" sz="1700" dirty="0"/>
              <a:t>Example: Find the set of all courses taught in both the Fall 2017 and the Spring 2018 semesters.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ja-JP" sz="1700" dirty="0">
                <a:sym typeface="Symbol" panose="05050102010706020507" pitchFamily="18" charset="2"/>
              </a:rPr>
              <a:t/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  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Result</a:t>
            </a:r>
            <a:endParaRPr lang="en-US" altLang="en-US" sz="1700" dirty="0"/>
          </a:p>
          <a:p>
            <a:pPr>
              <a:buNone/>
            </a:pPr>
            <a:endParaRPr lang="en-US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EFD242B5-7E15-4908-A992-5D9C0D3A8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38817" r="40862" b="33302"/>
          <a:stretch/>
        </p:blipFill>
        <p:spPr>
          <a:xfrm>
            <a:off x="3584772" y="4723514"/>
            <a:ext cx="1373862" cy="82431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238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Set intersection of two relations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200150"/>
            <a:ext cx="7848600" cy="38100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Relation </a:t>
            </a:r>
            <a:r>
              <a:rPr lang="en-US" altLang="en-US" i="1" smtClean="0">
                <a:ea typeface="ＭＳ Ｐゴシック" panose="020B0600070205080204" pitchFamily="34" charset="-128"/>
              </a:rPr>
              <a:t>r, s</a:t>
            </a:r>
            <a:r>
              <a:rPr lang="en-US" altLang="en-US" smtClean="0">
                <a:ea typeface="ＭＳ Ｐゴシック" panose="020B0600070205080204" pitchFamily="34" charset="-128"/>
              </a:rPr>
              <a:t>: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r>
              <a:rPr lang="en-US" altLang="en-US" i="1" smtClean="0">
                <a:ea typeface="ＭＳ Ｐゴシック" panose="020B0600070205080204" pitchFamily="34" charset="-128"/>
              </a:rPr>
              <a:t>r</a:t>
            </a:r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 </a:t>
            </a:r>
            <a:r>
              <a:rPr lang="en-US" altLang="en-US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endParaRPr lang="en-US" altLang="en-US" i="1" smtClean="0">
              <a:ea typeface="ＭＳ Ｐゴシック" panose="020B0600070205080204" pitchFamily="34" charset="-128"/>
            </a:endParaRP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63" y="1628775"/>
            <a:ext cx="265747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909638" y="5346700"/>
            <a:ext cx="2498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Note: </a:t>
            </a:r>
            <a:r>
              <a:rPr kumimoji="0" lang="en-US" altLang="en-US" sz="1800" i="1"/>
              <a:t>r</a:t>
            </a:r>
            <a:r>
              <a:rPr kumimoji="0" lang="en-US" altLang="en-US" sz="1800"/>
              <a:t> </a:t>
            </a:r>
            <a:r>
              <a:rPr kumimoji="0" lang="en-US" altLang="en-US" sz="1800">
                <a:sym typeface="Symbol" panose="05050102010706020507" pitchFamily="18" charset="2"/>
              </a:rPr>
              <a:t></a:t>
            </a:r>
            <a:r>
              <a:rPr kumimoji="0" lang="en-US" altLang="en-US" sz="1800"/>
              <a:t> </a:t>
            </a:r>
            <a:r>
              <a:rPr kumimoji="0" lang="en-US" altLang="en-US" sz="1800" i="1"/>
              <a:t>s</a:t>
            </a:r>
            <a:r>
              <a:rPr kumimoji="0" lang="en-US" altLang="en-US" sz="1800"/>
              <a:t> = </a:t>
            </a:r>
            <a:r>
              <a:rPr kumimoji="0" lang="en-US" altLang="en-US" sz="1800" i="1"/>
              <a:t>r</a:t>
            </a:r>
            <a:r>
              <a:rPr kumimoji="0" lang="en-US" altLang="en-US" sz="1800"/>
              <a:t> – (</a:t>
            </a:r>
            <a:r>
              <a:rPr kumimoji="0" lang="en-US" altLang="en-US" sz="1800" i="1"/>
              <a:t>r</a:t>
            </a:r>
            <a:r>
              <a:rPr kumimoji="0" lang="en-US" altLang="en-US" sz="1800"/>
              <a:t> – </a:t>
            </a:r>
            <a:r>
              <a:rPr kumimoji="0" lang="en-US" altLang="en-US" sz="1800" i="1"/>
              <a:t>s</a:t>
            </a:r>
            <a:r>
              <a:rPr kumimoji="0" lang="en-US" altLang="en-US" sz="18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544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11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Difference Operation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754212" cy="3737927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sz="1700" dirty="0"/>
              <a:t>The set-difference operation allows us to find tuples that are in one relation but are not in another. </a:t>
            </a:r>
          </a:p>
          <a:p>
            <a:pPr>
              <a:spcBef>
                <a:spcPct val="60000"/>
              </a:spcBef>
            </a:pPr>
            <a:r>
              <a:rPr lang="en-US" altLang="en-US" sz="1700" dirty="0"/>
              <a:t>Notation </a:t>
            </a:r>
            <a:r>
              <a:rPr lang="en-US" altLang="en-US" sz="1700" i="1" dirty="0"/>
              <a:t>r – s</a:t>
            </a:r>
          </a:p>
          <a:p>
            <a:r>
              <a:rPr lang="en-US" altLang="en-US" sz="1700" dirty="0"/>
              <a:t>Set differences must be taken between </a:t>
            </a:r>
            <a:r>
              <a:rPr lang="en-US" altLang="en-US" sz="1700" b="1" dirty="0">
                <a:solidFill>
                  <a:srgbClr val="002060"/>
                </a:solidFill>
              </a:rPr>
              <a:t>compatible</a:t>
            </a:r>
            <a:r>
              <a:rPr lang="en-US" altLang="en-US" sz="1700" dirty="0"/>
              <a:t> relations.</a:t>
            </a:r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must have the </a:t>
            </a:r>
            <a:r>
              <a:rPr lang="en-US" altLang="en-US" sz="1700" dirty="0">
                <a:solidFill>
                  <a:srgbClr val="002060"/>
                </a:solidFill>
              </a:rPr>
              <a:t>same</a:t>
            </a:r>
            <a:r>
              <a:rPr lang="en-US" altLang="en-US" sz="1700" dirty="0"/>
              <a:t> </a:t>
            </a:r>
            <a:r>
              <a:rPr lang="en-US" altLang="en-US" sz="1700" dirty="0" err="1"/>
              <a:t>arity</a:t>
            </a:r>
            <a:endParaRPr lang="en-US" altLang="en-US" sz="1700" dirty="0"/>
          </a:p>
          <a:p>
            <a:pPr lvl="1"/>
            <a:r>
              <a:rPr lang="en-US" altLang="en-US" sz="1700" dirty="0"/>
              <a:t>attribute domains of </a:t>
            </a:r>
            <a:r>
              <a:rPr lang="en-US" altLang="en-US" sz="1700" i="1" dirty="0"/>
              <a:t>r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s </a:t>
            </a:r>
            <a:r>
              <a:rPr lang="en-US" altLang="en-US" sz="1700" dirty="0"/>
              <a:t>must be compatible</a:t>
            </a:r>
          </a:p>
          <a:p>
            <a:pPr>
              <a:lnSpc>
                <a:spcPct val="140000"/>
              </a:lnSpc>
            </a:pPr>
            <a:r>
              <a:rPr lang="en-US" altLang="en-US" sz="1700" dirty="0"/>
              <a:t>Example: to find all courses taught in the Fall 2017 semester, but not in the Spring 2018 semester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r>
              <a:rPr lang="en-US" altLang="en-US" sz="1700" i="1" baseline="-25000" dirty="0" err="1"/>
              <a:t>course_id</a:t>
            </a:r>
            <a:r>
              <a:rPr lang="en-US" altLang="en-US" sz="1700" dirty="0"/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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Fall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−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</a:t>
            </a:r>
            <a:r>
              <a:rPr lang="en-US" altLang="ja-JP" sz="1700" i="1" baseline="-25000" dirty="0" err="1"/>
              <a:t>course_id</a:t>
            </a:r>
            <a:r>
              <a:rPr lang="en-US" altLang="ja-JP" sz="1700" dirty="0"/>
              <a:t> (</a:t>
            </a:r>
            <a:r>
              <a:rPr lang="en-US" altLang="ja-JP" sz="1700" i="1" dirty="0">
                <a:sym typeface="Symbol" panose="05050102010706020507" pitchFamily="18" charset="2"/>
              </a:rPr>
              <a:t></a:t>
            </a:r>
            <a:r>
              <a:rPr lang="en-US" altLang="ja-JP" sz="1700" dirty="0"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2B4CEA55-B6FE-4CA5-8F34-E2CFAC349C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40709" r="41294" b="41353"/>
          <a:stretch/>
        </p:blipFill>
        <p:spPr>
          <a:xfrm>
            <a:off x="3971064" y="4882073"/>
            <a:ext cx="1201872" cy="9833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Set difference of two relations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334962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Relations </a:t>
            </a:r>
            <a:r>
              <a:rPr lang="en-US" altLang="en-US" i="1" smtClean="0">
                <a:ea typeface="ＭＳ Ｐゴシック" panose="020B0600070205080204" pitchFamily="34" charset="-128"/>
              </a:rPr>
              <a:t>r</a:t>
            </a:r>
            <a:r>
              <a:rPr lang="en-US" altLang="en-US" smtClean="0">
                <a:ea typeface="ＭＳ Ｐゴシック" panose="020B0600070205080204" pitchFamily="34" charset="-128"/>
              </a:rPr>
              <a:t>, </a:t>
            </a:r>
            <a:r>
              <a:rPr lang="en-US" altLang="en-US" i="1" smtClean="0">
                <a:ea typeface="ＭＳ Ｐゴシック" panose="020B0600070205080204" pitchFamily="34" charset="-128"/>
              </a:rPr>
              <a:t>s</a:t>
            </a:r>
            <a:r>
              <a:rPr lang="en-US" altLang="en-US" smtClean="0">
                <a:ea typeface="ＭＳ Ｐゴシック" panose="020B0600070205080204" pitchFamily="34" charset="-128"/>
              </a:rPr>
              <a:t>: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98513" y="3221038"/>
            <a:ext cx="70294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i="1"/>
              <a:t>r  </a:t>
            </a:r>
            <a:r>
              <a:rPr lang="en-US" altLang="en-US" i="1">
                <a:sym typeface="Symbol" panose="05050102010706020507" pitchFamily="18" charset="2"/>
              </a:rPr>
              <a:t>– s</a:t>
            </a:r>
            <a:r>
              <a:rPr lang="en-US" altLang="en-US" i="1"/>
              <a:t>: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1211263"/>
            <a:ext cx="2554288" cy="323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4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Assignment 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1563"/>
            <a:ext cx="7656322" cy="4835207"/>
          </a:xfrm>
        </p:spPr>
        <p:txBody>
          <a:bodyPr/>
          <a:lstStyle/>
          <a:p>
            <a:r>
              <a:rPr lang="en-US" altLang="en-US" sz="1700" dirty="0"/>
              <a:t>It is convenient at times to write a relational-algebra expression by assigning parts of it to temporary relation variables.  </a:t>
            </a:r>
          </a:p>
          <a:p>
            <a:r>
              <a:rPr lang="en-US" altLang="en-US" sz="1700" dirty="0"/>
              <a:t>The assignment  operation is  denoted by </a:t>
            </a:r>
            <a:r>
              <a:rPr lang="en-US" altLang="en-US" sz="1700" dirty="0">
                <a:sym typeface="Symbol" panose="05050102010706020507" pitchFamily="18" charset="2"/>
              </a:rPr>
              <a:t></a:t>
            </a:r>
            <a:r>
              <a:rPr lang="en-US" altLang="en-US" sz="1700" dirty="0">
                <a:sym typeface="Wingdings" pitchFamily="2" charset="2"/>
              </a:rPr>
              <a:t> and </a:t>
            </a:r>
            <a:r>
              <a:rPr lang="en-US" altLang="en-US" sz="1700" dirty="0"/>
              <a:t>works like assignment in a programming language.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Example: Find all </a:t>
            </a:r>
            <a:r>
              <a:rPr lang="en-US" altLang="en-US" sz="1700" dirty="0">
                <a:sym typeface="Symbol" panose="05050102010706020507" pitchFamily="18" charset="2"/>
              </a:rPr>
              <a:t>instructor in the “Physics” and Music department.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</a:t>
            </a:r>
            <a:r>
              <a:rPr lang="en-US" altLang="en-US" sz="1700" i="1" dirty="0"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sym typeface="Wingdings" pitchFamily="2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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sym typeface="Symbol" panose="05050102010706020507" pitchFamily="18" charset="2"/>
              </a:rPr>
              <a:t>Music</a:t>
            </a:r>
            <a:r>
              <a:rPr lang="en-US" altLang="en-US" sz="1700" dirty="0"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sym typeface="Wingdings" pitchFamily="2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Music”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Music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With the assignment operation, a query can be written as a sequential program consisting of a series of assignments followed by an expression whose value is displayed as the result of the query. 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Rename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1" cy="3201479"/>
          </a:xfrm>
        </p:spPr>
        <p:txBody>
          <a:bodyPr/>
          <a:lstStyle/>
          <a:p>
            <a:r>
              <a:rPr lang="en-US" altLang="en-US" sz="1700" dirty="0"/>
              <a:t>The results of relational-algebra expressions do not have a name that we can use to refer to them.  The  rename operator,  </a:t>
            </a:r>
            <a:r>
              <a:rPr lang="en-US" altLang="en-US" sz="1700" i="1" dirty="0">
                <a:sym typeface="Symbol" panose="05050102010706020507" pitchFamily="18" charset="2"/>
              </a:rPr>
              <a:t> ,</a:t>
            </a:r>
            <a:r>
              <a:rPr lang="en-US" altLang="en-US" sz="1700" dirty="0">
                <a:sym typeface="Symbol" panose="05050102010706020507" pitchFamily="18" charset="2"/>
              </a:rPr>
              <a:t>  is provided 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for that purpose</a:t>
            </a:r>
          </a:p>
          <a:p>
            <a:r>
              <a:rPr lang="en-US" altLang="en-US" sz="1700" dirty="0"/>
              <a:t>The expression:</a:t>
            </a:r>
          </a:p>
          <a:p>
            <a:pPr>
              <a:buNone/>
            </a:pPr>
            <a:r>
              <a:rPr lang="en-US" altLang="en-US" sz="1700" dirty="0"/>
              <a:t> 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returns the result of expression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 under the name </a:t>
            </a:r>
            <a:r>
              <a:rPr lang="en-US" altLang="en-US" sz="1700" i="1" dirty="0">
                <a:sym typeface="Symbol" panose="05050102010706020507" pitchFamily="18" charset="2"/>
              </a:rPr>
              <a:t>x</a:t>
            </a:r>
            <a:endParaRPr lang="en-US" altLang="en-US" sz="1700" i="1" dirty="0"/>
          </a:p>
          <a:p>
            <a:r>
              <a:rPr lang="en-US" altLang="en-US" sz="1700" dirty="0"/>
              <a:t>Another form of the rename operation:</a:t>
            </a:r>
          </a:p>
          <a:p>
            <a:pPr>
              <a:buNone/>
            </a:pPr>
            <a:r>
              <a:rPr lang="en-US" altLang="en-US" sz="1700" dirty="0"/>
              <a:t>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x(A1,A2, .. An)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Renaming a Table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975" y="1060450"/>
            <a:ext cx="7848600" cy="48768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  <a:r>
              <a:rPr lang="en-US" altLang="en-US" sz="1600" smtClean="0">
                <a:ea typeface="ＭＳ Ｐゴシック" panose="020B0600070205080204" pitchFamily="34" charset="-128"/>
              </a:rPr>
              <a:t>Allows us to refer to a relation, (say E) by more than one name.</a:t>
            </a:r>
          </a:p>
          <a:p>
            <a:pPr>
              <a:buFont typeface="Monotype Sorts" charset="2"/>
              <a:buNone/>
            </a:pPr>
            <a:r>
              <a:rPr lang="en-US" altLang="en-US" sz="1600" smtClean="0">
                <a:ea typeface="ＭＳ Ｐゴシック" panose="020B0600070205080204" pitchFamily="34" charset="-128"/>
              </a:rPr>
              <a:t> 				</a:t>
            </a:r>
            <a:r>
              <a:rPr lang="en-US" altLang="en-US" sz="1600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</a:t>
            </a:r>
            <a:r>
              <a:rPr lang="en-US" altLang="en-US" sz="1600" i="1" smtClean="0">
                <a:ea typeface="ＭＳ Ｐゴシック" panose="020B0600070205080204" pitchFamily="34" charset="-128"/>
              </a:rPr>
              <a:t> </a:t>
            </a:r>
            <a:r>
              <a:rPr lang="en-US" altLang="en-US" sz="1600" i="1" baseline="-25000" smtClean="0">
                <a:ea typeface="ＭＳ Ｐゴシック" panose="020B0600070205080204" pitchFamily="34" charset="-128"/>
              </a:rPr>
              <a:t>x</a:t>
            </a:r>
            <a:r>
              <a:rPr lang="en-US" altLang="en-US" sz="1600" smtClean="0">
                <a:ea typeface="ＭＳ Ｐゴシック" panose="020B0600070205080204" pitchFamily="34" charset="-128"/>
              </a:rPr>
              <a:t> (</a:t>
            </a:r>
            <a:r>
              <a:rPr lang="en-US" altLang="en-US" sz="1600" i="1" smtClean="0">
                <a:ea typeface="ＭＳ Ｐゴシック" panose="020B0600070205080204" pitchFamily="34" charset="-128"/>
              </a:rPr>
              <a:t>E</a:t>
            </a:r>
            <a:r>
              <a:rPr lang="en-US" altLang="en-US" sz="1600" smtClean="0">
                <a:ea typeface="ＭＳ Ｐゴシック" panose="020B0600070205080204" pitchFamily="34" charset="-128"/>
              </a:rPr>
              <a:t>)</a:t>
            </a:r>
            <a:br>
              <a:rPr lang="en-US" altLang="en-US" sz="1600" smtClean="0">
                <a:ea typeface="ＭＳ Ｐゴシック" panose="020B0600070205080204" pitchFamily="34" charset="-128"/>
              </a:rPr>
            </a:br>
            <a:endParaRPr lang="en-US" altLang="en-US" sz="1600" smtClean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r>
              <a:rPr lang="en-US" altLang="en-US" sz="1600" smtClean="0">
                <a:ea typeface="ＭＳ Ｐゴシック" panose="020B0600070205080204" pitchFamily="34" charset="-128"/>
              </a:rPr>
              <a:t>	 returns the expression </a:t>
            </a:r>
            <a:r>
              <a:rPr lang="en-US" altLang="en-US" sz="1600" i="1" smtClean="0">
                <a:ea typeface="ＭＳ Ｐゴシック" panose="020B0600070205080204" pitchFamily="34" charset="-128"/>
              </a:rPr>
              <a:t>E</a:t>
            </a:r>
            <a:r>
              <a:rPr lang="en-US" altLang="en-US" sz="1600" smtClean="0">
                <a:ea typeface="ＭＳ Ｐゴシック" panose="020B0600070205080204" pitchFamily="34" charset="-128"/>
              </a:rPr>
              <a:t> under the name </a:t>
            </a:r>
            <a:r>
              <a:rPr lang="en-US" altLang="en-US" sz="1600" i="1" smtClean="0">
                <a:ea typeface="ＭＳ Ｐゴシック" panose="020B0600070205080204" pitchFamily="34" charset="-128"/>
              </a:rPr>
              <a:t>X</a:t>
            </a:r>
            <a:endParaRPr lang="en-US" altLang="en-US" sz="1600" smtClean="0">
              <a:ea typeface="ＭＳ Ｐゴシック" panose="020B0600070205080204" pitchFamily="34" charset="-128"/>
            </a:endParaRP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815975" y="273526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en-US"/>
              <a:t> Relations </a:t>
            </a:r>
            <a:r>
              <a:rPr lang="en-US" altLang="en-US" i="1"/>
              <a:t>r</a:t>
            </a:r>
            <a:endParaRPr lang="en-US" altLang="en-US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815975" y="404971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en-US" i="1"/>
              <a:t> r</a:t>
            </a:r>
            <a:r>
              <a:rPr lang="en-US" altLang="en-US"/>
              <a:t> x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</a:t>
            </a:r>
            <a:r>
              <a:rPr lang="en-US" altLang="en-US" i="1"/>
              <a:t> </a:t>
            </a:r>
            <a:r>
              <a:rPr lang="en-US" altLang="en-US" i="1" baseline="-25000"/>
              <a:t>s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(r)</a:t>
            </a:r>
            <a:endParaRPr lang="en-US" altLang="en-US"/>
          </a:p>
        </p:txBody>
      </p:sp>
      <p:pic>
        <p:nvPicPr>
          <p:cNvPr id="3891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2538413"/>
            <a:ext cx="2559050" cy="395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Rectangle 25"/>
          <p:cNvSpPr>
            <a:spLocks noChangeArrowheads="1"/>
          </p:cNvSpPr>
          <p:nvPr/>
        </p:nvSpPr>
        <p:spPr bwMode="auto">
          <a:xfrm>
            <a:off x="4270375" y="2503488"/>
            <a:ext cx="1208088" cy="18383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38920" name="Rectangle 26"/>
          <p:cNvSpPr>
            <a:spLocks noChangeArrowheads="1"/>
          </p:cNvSpPr>
          <p:nvPr/>
        </p:nvSpPr>
        <p:spPr bwMode="auto">
          <a:xfrm>
            <a:off x="6605588" y="3429000"/>
            <a:ext cx="2062162" cy="3060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38921" name="Rectangle 27"/>
          <p:cNvSpPr>
            <a:spLocks noChangeArrowheads="1"/>
          </p:cNvSpPr>
          <p:nvPr/>
        </p:nvSpPr>
        <p:spPr bwMode="auto">
          <a:xfrm>
            <a:off x="2921000" y="3870325"/>
            <a:ext cx="1719263" cy="27273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38922" name="Rectangle 2"/>
          <p:cNvSpPr>
            <a:spLocks noChangeArrowheads="1"/>
          </p:cNvSpPr>
          <p:nvPr/>
        </p:nvSpPr>
        <p:spPr bwMode="auto">
          <a:xfrm>
            <a:off x="2743200" y="4216400"/>
            <a:ext cx="393700" cy="25352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38923" name="Rectangle 42"/>
          <p:cNvSpPr>
            <a:spLocks noChangeArrowheads="1"/>
          </p:cNvSpPr>
          <p:nvPr/>
        </p:nvSpPr>
        <p:spPr bwMode="auto">
          <a:xfrm>
            <a:off x="2435225" y="4305300"/>
            <a:ext cx="1487488" cy="1292225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cxnSp>
        <p:nvCxnSpPr>
          <p:cNvPr id="38924" name="Straight Connector 43"/>
          <p:cNvCxnSpPr>
            <a:cxnSpLocks noChangeShapeType="1"/>
          </p:cNvCxnSpPr>
          <p:nvPr/>
        </p:nvCxnSpPr>
        <p:spPr bwMode="auto">
          <a:xfrm>
            <a:off x="2803525" y="4305300"/>
            <a:ext cx="0" cy="12922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5" name="Straight Connector 44"/>
          <p:cNvCxnSpPr>
            <a:cxnSpLocks noChangeShapeType="1"/>
          </p:cNvCxnSpPr>
          <p:nvPr/>
        </p:nvCxnSpPr>
        <p:spPr bwMode="auto">
          <a:xfrm>
            <a:off x="3178175" y="4313238"/>
            <a:ext cx="0" cy="12842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6" name="Straight Connector 45"/>
          <p:cNvCxnSpPr>
            <a:cxnSpLocks noChangeShapeType="1"/>
          </p:cNvCxnSpPr>
          <p:nvPr/>
        </p:nvCxnSpPr>
        <p:spPr bwMode="auto">
          <a:xfrm>
            <a:off x="3562350" y="4313238"/>
            <a:ext cx="0" cy="12842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7" name="TextBox 46"/>
          <p:cNvSpPr txBox="1">
            <a:spLocks noChangeArrowheads="1"/>
          </p:cNvSpPr>
          <p:nvPr/>
        </p:nvSpPr>
        <p:spPr bwMode="auto">
          <a:xfrm>
            <a:off x="2460625" y="4264025"/>
            <a:ext cx="53816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kumimoji="0"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kumimoji="0"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kumimoji="0"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kumimoji="0"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28" name="TextBox 47"/>
          <p:cNvSpPr txBox="1">
            <a:spLocks noChangeArrowheads="1"/>
          </p:cNvSpPr>
          <p:nvPr/>
        </p:nvSpPr>
        <p:spPr bwMode="auto">
          <a:xfrm>
            <a:off x="2827338" y="4262438"/>
            <a:ext cx="5381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29" name="TextBox 48"/>
          <p:cNvSpPr txBox="1">
            <a:spLocks noChangeArrowheads="1"/>
          </p:cNvSpPr>
          <p:nvPr/>
        </p:nvSpPr>
        <p:spPr bwMode="auto">
          <a:xfrm>
            <a:off x="3203575" y="4270375"/>
            <a:ext cx="53816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kumimoji="0"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kumimoji="0"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kumimoji="0"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kumimoji="0"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30" name="TextBox 49"/>
          <p:cNvSpPr txBox="1">
            <a:spLocks noChangeArrowheads="1"/>
          </p:cNvSpPr>
          <p:nvPr/>
        </p:nvSpPr>
        <p:spPr bwMode="auto">
          <a:xfrm>
            <a:off x="3586163" y="4260850"/>
            <a:ext cx="5381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31" name="Rectangle 1"/>
          <p:cNvSpPr>
            <a:spLocks noChangeArrowheads="1"/>
          </p:cNvSpPr>
          <p:nvPr/>
        </p:nvSpPr>
        <p:spPr bwMode="auto">
          <a:xfrm>
            <a:off x="2435225" y="4027488"/>
            <a:ext cx="1487488" cy="24288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38932" name="TextBox 50"/>
          <p:cNvSpPr txBox="1">
            <a:spLocks noChangeArrowheads="1"/>
          </p:cNvSpPr>
          <p:nvPr/>
        </p:nvSpPr>
        <p:spPr bwMode="auto">
          <a:xfrm>
            <a:off x="2392363" y="3956050"/>
            <a:ext cx="182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r.A  r.B </a:t>
            </a:r>
            <a:r>
              <a:rPr kumimoji="0" lang="en-US" altLang="en-US" sz="11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s.A  s.B</a:t>
            </a:r>
          </a:p>
        </p:txBody>
      </p:sp>
      <p:cxnSp>
        <p:nvCxnSpPr>
          <p:cNvPr id="38933" name="Straight Connector 51"/>
          <p:cNvCxnSpPr>
            <a:cxnSpLocks noChangeShapeType="1"/>
          </p:cNvCxnSpPr>
          <p:nvPr/>
        </p:nvCxnSpPr>
        <p:spPr bwMode="auto">
          <a:xfrm flipV="1">
            <a:off x="2795588" y="4044950"/>
            <a:ext cx="0" cy="2174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4" name="Straight Connector 52"/>
          <p:cNvCxnSpPr>
            <a:cxnSpLocks noChangeShapeType="1"/>
          </p:cNvCxnSpPr>
          <p:nvPr/>
        </p:nvCxnSpPr>
        <p:spPr bwMode="auto">
          <a:xfrm flipV="1">
            <a:off x="3171825" y="4041775"/>
            <a:ext cx="0" cy="2174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5" name="Straight Connector 53"/>
          <p:cNvCxnSpPr>
            <a:cxnSpLocks noChangeShapeType="1"/>
          </p:cNvCxnSpPr>
          <p:nvPr/>
        </p:nvCxnSpPr>
        <p:spPr bwMode="auto">
          <a:xfrm flipV="1">
            <a:off x="3557588" y="4041775"/>
            <a:ext cx="0" cy="2174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466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6740"/>
            <a:ext cx="7683192" cy="4664519"/>
          </a:xfrm>
        </p:spPr>
        <p:txBody>
          <a:bodyPr/>
          <a:lstStyle/>
          <a:p>
            <a:r>
              <a:rPr lang="en-US" altLang="en-US" sz="1700" dirty="0"/>
              <a:t>There is more than one way to write a query in relational algebra. </a:t>
            </a:r>
          </a:p>
          <a:p>
            <a:r>
              <a:rPr lang="en-US" altLang="en-US" sz="1700" dirty="0"/>
              <a:t>Example:  Find information about courses taught by instructors in the Physics department with salary greater than 90,000</a:t>
            </a:r>
          </a:p>
          <a:p>
            <a:r>
              <a:rPr lang="en-US" altLang="en-US" sz="1700" dirty="0"/>
              <a:t>Query 1</a:t>
            </a:r>
          </a:p>
          <a:p>
            <a:pPr>
              <a:buNone/>
            </a:pPr>
            <a:r>
              <a:rPr lang="en-US" altLang="en-US" sz="1700" i="1" dirty="0">
                <a:sym typeface="Symbol" panose="05050102010706020507" pitchFamily="18" charset="2"/>
              </a:rPr>
              <a:t>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&gt; </a:t>
            </a:r>
            <a:r>
              <a:rPr lang="en-US" altLang="ja-JP" baseline="-25000" dirty="0">
                <a:sym typeface="Symbol" panose="05050102010706020507" pitchFamily="18" charset="2"/>
              </a:rPr>
              <a:t>90,000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Query 2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i="1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</a:t>
            </a:r>
            <a:r>
              <a:rPr lang="en-US" altLang="ja-JP" i="1" baseline="-25000" dirty="0">
                <a:sym typeface="Symbol" panose="05050102010706020507" pitchFamily="18" charset="2"/>
              </a:rPr>
              <a:t>alary &gt; 90.000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two queries are not identical; they are, however, equivalent -- they give the same result on any database.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</p:spPr>
            <p:txBody>
              <a:bodyPr/>
              <a:lstStyle/>
              <a:p>
                <a:r>
                  <a:rPr lang="en-US" altLang="en-US" sz="1700" dirty="0"/>
                  <a:t>There is more than one way to write a query in relational algebra. </a:t>
                </a:r>
              </a:p>
              <a:p>
                <a:r>
                  <a:rPr lang="en-US" altLang="en-US" sz="1700" dirty="0"/>
                  <a:t>Example:  Find information about courses taught by instructors in the Physics department</a:t>
                </a:r>
              </a:p>
              <a:p>
                <a:r>
                  <a:rPr lang="en-US" altLang="en-US" sz="1700" dirty="0"/>
                  <a:t>Query 1</a:t>
                </a:r>
              </a:p>
              <a:p>
                <a:pPr marL="0" indent="0"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sym typeface="Symbol" panose="05050102010706020507" pitchFamily="18" charset="2"/>
                  </a:rPr>
                  <a:t>nstructor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teaches)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en-US" sz="1700" dirty="0">
                    <a:sym typeface="Symbol" panose="05050102010706020507" pitchFamily="18" charset="2"/>
                  </a:rPr>
                  <a:t>Query 2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sym typeface="Symbol" panose="05050102010706020507" pitchFamily="18" charset="2"/>
                  </a:rPr>
                  <a:t>nstructor))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</a:t>
                </a:r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r>
                  <a:rPr lang="en-US" altLang="en-US" sz="1700" dirty="0">
                    <a:sym typeface="Symbol" panose="05050102010706020507" pitchFamily="18" charset="2"/>
                  </a:rPr>
                  <a:t>The two queries are not identical; they are, however, equivalent -- they give the same result on any database.</a:t>
                </a: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  <a:blipFill>
                <a:blip r:embed="rId3"/>
                <a:stretch>
                  <a:fillRect l="-559" t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Relation Schema and Instance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 altLang="en-US" i="1" smtClean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1</a:t>
            </a:r>
            <a:r>
              <a:rPr lang="en-US" altLang="en-US" smtClean="0">
                <a:ea typeface="ＭＳ Ｐゴシック" panose="020B0600070205080204" pitchFamily="34" charset="-128"/>
              </a:rPr>
              <a:t>, </a:t>
            </a:r>
            <a:r>
              <a:rPr lang="en-US" altLang="en-US" i="1" smtClean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2</a:t>
            </a:r>
            <a:r>
              <a:rPr lang="en-US" altLang="en-US" smtClean="0">
                <a:ea typeface="ＭＳ Ｐゴシック" panose="020B0600070205080204" pitchFamily="34" charset="-128"/>
              </a:rPr>
              <a:t>, …, </a:t>
            </a:r>
            <a:r>
              <a:rPr lang="en-US" altLang="en-US" i="1" smtClean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smtClean="0">
                <a:ea typeface="ＭＳ Ｐゴシック" panose="020B0600070205080204" pitchFamily="34" charset="-128"/>
              </a:rPr>
              <a:t>n</a:t>
            </a:r>
            <a:r>
              <a:rPr lang="en-US" altLang="en-US" i="1" smtClean="0"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ea typeface="ＭＳ Ｐゴシック" panose="020B0600070205080204" pitchFamily="34" charset="-128"/>
              </a:rPr>
              <a:t>are </a:t>
            </a:r>
            <a:r>
              <a:rPr lang="en-US" altLang="en-US" i="1" smtClean="0">
                <a:ea typeface="ＭＳ Ｐゴシック" panose="020B0600070205080204" pitchFamily="34" charset="-128"/>
              </a:rPr>
              <a:t>attributes</a:t>
            </a:r>
          </a:p>
          <a:p>
            <a:pPr>
              <a:buFont typeface="Monotype Sorts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r>
              <a:rPr lang="en-US" altLang="en-US" i="1" smtClean="0">
                <a:ea typeface="ＭＳ Ｐゴシック" panose="020B0600070205080204" pitchFamily="34" charset="-128"/>
              </a:rPr>
              <a:t>R</a:t>
            </a:r>
            <a:r>
              <a:rPr lang="en-US" altLang="en-US" smtClean="0">
                <a:ea typeface="ＭＳ Ｐゴシック" panose="020B0600070205080204" pitchFamily="34" charset="-128"/>
              </a:rPr>
              <a:t> = (</a:t>
            </a:r>
            <a:r>
              <a:rPr lang="en-US" altLang="en-US" i="1" smtClean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1</a:t>
            </a:r>
            <a:r>
              <a:rPr lang="en-US" altLang="en-US" smtClean="0">
                <a:ea typeface="ＭＳ Ｐゴシック" panose="020B0600070205080204" pitchFamily="34" charset="-128"/>
              </a:rPr>
              <a:t>, </a:t>
            </a:r>
            <a:r>
              <a:rPr lang="en-US" altLang="en-US" i="1" smtClean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2</a:t>
            </a:r>
            <a:r>
              <a:rPr lang="en-US" altLang="en-US" smtClean="0">
                <a:ea typeface="ＭＳ Ｐゴシック" panose="020B0600070205080204" pitchFamily="34" charset="-128"/>
              </a:rPr>
              <a:t>, …, </a:t>
            </a:r>
            <a:r>
              <a:rPr lang="en-US" altLang="en-US" i="1" smtClean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smtClean="0">
                <a:ea typeface="ＭＳ Ｐゴシック" panose="020B0600070205080204" pitchFamily="34" charset="-128"/>
              </a:rPr>
              <a:t>n</a:t>
            </a:r>
            <a:r>
              <a:rPr lang="en-US" altLang="en-US" smtClean="0">
                <a:ea typeface="ＭＳ Ｐゴシック" panose="020B0600070205080204" pitchFamily="34" charset="-128"/>
              </a:rPr>
              <a:t> ) is a </a:t>
            </a:r>
            <a:r>
              <a:rPr lang="en-US" altLang="en-US" i="1" smtClean="0">
                <a:ea typeface="ＭＳ Ｐゴシック" panose="020B0600070205080204" pitchFamily="34" charset="-128"/>
              </a:rPr>
              <a:t>relation schema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	Example: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	</a:t>
            </a:r>
            <a:r>
              <a:rPr lang="en-US" altLang="en-US" i="1" smtClean="0">
                <a:ea typeface="ＭＳ Ｐゴシック" panose="020B0600070205080204" pitchFamily="34" charset="-128"/>
              </a:rPr>
              <a:t>     instructor </a:t>
            </a:r>
            <a:r>
              <a:rPr lang="en-US" altLang="en-US" smtClean="0">
                <a:ea typeface="ＭＳ Ｐゴシック" panose="020B0600070205080204" pitchFamily="34" charset="-128"/>
              </a:rPr>
              <a:t> = (</a:t>
            </a:r>
            <a:r>
              <a:rPr lang="en-US" altLang="en-US" i="1" smtClean="0">
                <a:ea typeface="ＭＳ Ｐゴシック" panose="020B0600070205080204" pitchFamily="34" charset="-128"/>
              </a:rPr>
              <a:t>ID,  name, dept_name, salary</a:t>
            </a:r>
            <a:r>
              <a:rPr lang="en-US" altLang="en-US" smtClean="0"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Formally, given sets </a:t>
            </a:r>
            <a:r>
              <a:rPr lang="en-US" altLang="en-US" i="1" smtClean="0">
                <a:ea typeface="ＭＳ Ｐゴシック" panose="020B0600070205080204" pitchFamily="34" charset="-128"/>
              </a:rPr>
              <a:t>D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1</a:t>
            </a:r>
            <a:r>
              <a:rPr lang="en-US" altLang="en-US" smtClean="0">
                <a:ea typeface="ＭＳ Ｐゴシック" panose="020B0600070205080204" pitchFamily="34" charset="-128"/>
              </a:rPr>
              <a:t>, </a:t>
            </a:r>
            <a:r>
              <a:rPr lang="en-US" altLang="en-US" i="1" smtClean="0">
                <a:ea typeface="ＭＳ Ｐゴシック" panose="020B0600070205080204" pitchFamily="34" charset="-128"/>
              </a:rPr>
              <a:t>D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2</a:t>
            </a:r>
            <a:r>
              <a:rPr lang="en-US" altLang="en-US" smtClean="0">
                <a:ea typeface="ＭＳ Ｐゴシック" panose="020B0600070205080204" pitchFamily="34" charset="-128"/>
              </a:rPr>
              <a:t>, …. </a:t>
            </a:r>
            <a:r>
              <a:rPr lang="en-US" altLang="en-US" i="1" smtClean="0">
                <a:ea typeface="ＭＳ Ｐゴシック" panose="020B0600070205080204" pitchFamily="34" charset="-128"/>
              </a:rPr>
              <a:t>D</a:t>
            </a:r>
            <a:r>
              <a:rPr lang="en-US" altLang="en-US" i="1" baseline="-25000" smtClean="0">
                <a:ea typeface="ＭＳ Ｐゴシック" panose="020B0600070205080204" pitchFamily="34" charset="-128"/>
              </a:rPr>
              <a:t>n</a:t>
            </a:r>
            <a:r>
              <a:rPr lang="en-US" altLang="en-US" smtClean="0">
                <a:ea typeface="ＭＳ Ｐゴシック" panose="020B0600070205080204" pitchFamily="34" charset="-128"/>
              </a:rPr>
              <a:t> a </a:t>
            </a:r>
            <a:r>
              <a:rPr lang="en-US" altLang="en-US" b="1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relation</a:t>
            </a:r>
            <a:r>
              <a:rPr lang="en-US" altLang="en-US" i="1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b="1" i="1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en-US" smtClean="0">
                <a:ea typeface="ＭＳ Ｐゴシック" panose="020B0600070205080204" pitchFamily="34" charset="-128"/>
              </a:rPr>
              <a:t> is a subset of 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        </a:t>
            </a:r>
            <a:r>
              <a:rPr lang="en-US" altLang="en-US" i="1" smtClean="0">
                <a:ea typeface="ＭＳ Ｐゴシック" panose="020B0600070205080204" pitchFamily="34" charset="-128"/>
              </a:rPr>
              <a:t>D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1</a:t>
            </a:r>
            <a:r>
              <a:rPr lang="en-US" altLang="en-US" smtClean="0">
                <a:ea typeface="ＭＳ Ｐゴシック" panose="020B0600070205080204" pitchFamily="34" charset="-128"/>
              </a:rPr>
              <a:t> x  </a:t>
            </a:r>
            <a:r>
              <a:rPr lang="en-US" altLang="en-US" i="1" smtClean="0">
                <a:ea typeface="ＭＳ Ｐゴシック" panose="020B0600070205080204" pitchFamily="34" charset="-128"/>
              </a:rPr>
              <a:t>D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2 </a:t>
            </a:r>
            <a:r>
              <a:rPr lang="en-US" altLang="en-US" smtClean="0">
                <a:ea typeface="ＭＳ Ｐゴシック" panose="020B0600070205080204" pitchFamily="34" charset="-128"/>
              </a:rPr>
              <a:t> x … x </a:t>
            </a:r>
            <a:r>
              <a:rPr lang="en-US" altLang="en-US" i="1" smtClean="0">
                <a:ea typeface="ＭＳ Ｐゴシック" panose="020B0600070205080204" pitchFamily="34" charset="-128"/>
              </a:rPr>
              <a:t>D</a:t>
            </a:r>
            <a:r>
              <a:rPr lang="en-US" altLang="en-US" i="1" baseline="-25000" smtClean="0">
                <a:ea typeface="ＭＳ Ｐゴシック" panose="020B0600070205080204" pitchFamily="34" charset="-128"/>
              </a:rPr>
              <a:t>n</a:t>
            </a:r>
            <a:r>
              <a:rPr lang="en-US" altLang="en-US" smtClean="0">
                <a:ea typeface="ＭＳ Ｐゴシック" panose="020B0600070205080204" pitchFamily="34" charset="-128"/>
              </a:rPr>
              <a:t/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Thus, a relation is a set of </a:t>
            </a:r>
            <a:r>
              <a:rPr lang="en-US" altLang="en-US" i="1" smtClean="0">
                <a:ea typeface="ＭＳ Ｐゴシック" panose="020B0600070205080204" pitchFamily="34" charset="-128"/>
              </a:rPr>
              <a:t>n</a:t>
            </a:r>
            <a:r>
              <a:rPr lang="en-US" altLang="en-US" smtClean="0">
                <a:ea typeface="ＭＳ Ｐゴシック" panose="020B0600070205080204" pitchFamily="34" charset="-128"/>
              </a:rPr>
              <a:t>-tuples (</a:t>
            </a:r>
            <a:r>
              <a:rPr lang="en-US" altLang="en-US" i="1" smtClean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1</a:t>
            </a:r>
            <a:r>
              <a:rPr lang="en-US" altLang="en-US" smtClean="0">
                <a:ea typeface="ＭＳ Ｐゴシック" panose="020B0600070205080204" pitchFamily="34" charset="-128"/>
              </a:rPr>
              <a:t>,</a:t>
            </a:r>
            <a:r>
              <a:rPr lang="en-US" altLang="en-US" i="1" smtClean="0">
                <a:ea typeface="ＭＳ Ｐゴシック" panose="020B0600070205080204" pitchFamily="34" charset="-128"/>
              </a:rPr>
              <a:t> a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2</a:t>
            </a:r>
            <a:r>
              <a:rPr lang="en-US" altLang="en-US" smtClean="0">
                <a:ea typeface="ＭＳ Ｐゴシック" panose="020B0600070205080204" pitchFamily="34" charset="-128"/>
              </a:rPr>
              <a:t>, …, </a:t>
            </a:r>
            <a:r>
              <a:rPr lang="en-US" altLang="en-US" i="1" smtClean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smtClean="0">
                <a:ea typeface="ＭＳ Ｐゴシック" panose="020B0600070205080204" pitchFamily="34" charset="-128"/>
              </a:rPr>
              <a:t>n</a:t>
            </a:r>
            <a:r>
              <a:rPr lang="en-US" altLang="en-US" smtClean="0">
                <a:ea typeface="ＭＳ Ｐゴシック" panose="020B0600070205080204" pitchFamily="34" charset="-128"/>
              </a:rPr>
              <a:t>) where each </a:t>
            </a:r>
            <a:r>
              <a:rPr lang="en-US" altLang="en-US" i="1" smtClean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smtClean="0">
                <a:ea typeface="ＭＳ Ｐゴシック" panose="020B0600070205080204" pitchFamily="34" charset="-128"/>
              </a:rPr>
              <a:t>i</a:t>
            </a:r>
            <a:r>
              <a:rPr lang="en-US" altLang="en-US" smtClean="0">
                <a:ea typeface="ＭＳ Ｐゴシック" panose="020B0600070205080204" pitchFamily="34" charset="-128"/>
              </a:rPr>
              <a:t>  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 </a:t>
            </a:r>
            <a:r>
              <a:rPr lang="en-US" altLang="en-US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D</a:t>
            </a:r>
            <a:r>
              <a:rPr lang="en-US" altLang="en-US" i="1" baseline="-2500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endParaRPr lang="en-US" altLang="en-US" i="1" smtClean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Font typeface="Monotype Sorts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>
              <a:lnSpc>
                <a:spcPct val="120000"/>
              </a:lnSpc>
              <a:buFont typeface="Monotype Sorts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820738" y="4400550"/>
            <a:ext cx="74041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The current values (</a:t>
            </a:r>
            <a:r>
              <a:rPr lang="en-US" altLang="en-US" sz="1800" b="1">
                <a:solidFill>
                  <a:srgbClr val="000099"/>
                </a:solidFill>
              </a:rPr>
              <a:t>relation instance</a:t>
            </a:r>
            <a:r>
              <a:rPr lang="en-US" altLang="en-US" sz="1800"/>
              <a:t>) of a relation are specified by a table</a:t>
            </a:r>
          </a:p>
          <a:p>
            <a:r>
              <a:rPr lang="en-US" altLang="en-US" sz="1800"/>
              <a:t>An element </a:t>
            </a:r>
            <a:r>
              <a:rPr lang="en-US" altLang="en-US" sz="1800" b="1" i="1">
                <a:solidFill>
                  <a:schemeClr val="bg2"/>
                </a:solidFill>
              </a:rPr>
              <a:t>t</a:t>
            </a:r>
            <a:r>
              <a:rPr lang="en-US" altLang="en-US" sz="1800" b="1"/>
              <a:t> </a:t>
            </a:r>
            <a:r>
              <a:rPr lang="en-US" altLang="en-US" sz="1800"/>
              <a:t>of</a:t>
            </a:r>
            <a:r>
              <a:rPr lang="en-US" altLang="en-US" sz="1800" b="1">
                <a:solidFill>
                  <a:schemeClr val="bg2"/>
                </a:solidFill>
              </a:rPr>
              <a:t> </a:t>
            </a:r>
            <a:r>
              <a:rPr lang="en-US" altLang="en-US" sz="1800" b="1" i="1">
                <a:solidFill>
                  <a:schemeClr val="bg2"/>
                </a:solidFill>
              </a:rPr>
              <a:t>r</a:t>
            </a:r>
            <a:r>
              <a:rPr lang="en-US" altLang="en-US" sz="1800"/>
              <a:t> is a </a:t>
            </a:r>
            <a:r>
              <a:rPr lang="en-US" altLang="en-US" sz="1800" i="1"/>
              <a:t>tuple</a:t>
            </a:r>
            <a:r>
              <a:rPr lang="en-US" altLang="en-US" sz="1800"/>
              <a:t>, represented by a </a:t>
            </a:r>
            <a:r>
              <a:rPr lang="en-US" altLang="en-US" sz="1800" i="1"/>
              <a:t>row </a:t>
            </a:r>
            <a:r>
              <a:rPr lang="en-US" altLang="en-US" sz="1800"/>
              <a:t>in a table</a:t>
            </a:r>
          </a:p>
        </p:txBody>
      </p:sp>
    </p:spTree>
    <p:extLst>
      <p:ext uri="{BB962C8B-B14F-4D97-AF65-F5344CB8AC3E}">
        <p14:creationId xmlns:p14="http://schemas.microsoft.com/office/powerpoint/2010/main" val="174981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Attributes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19200"/>
            <a:ext cx="7656558" cy="4230624"/>
          </a:xfrm>
        </p:spPr>
        <p:txBody>
          <a:bodyPr/>
          <a:lstStyle/>
          <a:p>
            <a:r>
              <a:rPr lang="en-US" altLang="en-US" sz="1700" dirty="0"/>
              <a:t>The set of allowed values for each attribute is called the </a:t>
            </a:r>
            <a:r>
              <a:rPr lang="en-US" altLang="en-US" sz="1700" b="1" dirty="0">
                <a:solidFill>
                  <a:srgbClr val="002060"/>
                </a:solidFill>
              </a:rPr>
              <a:t>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the attribute</a:t>
            </a:r>
          </a:p>
          <a:p>
            <a:r>
              <a:rPr lang="en-US" altLang="en-US" sz="1700" dirty="0"/>
              <a:t>Attribute values are (normally) required to be </a:t>
            </a:r>
            <a:r>
              <a:rPr lang="en-US" altLang="en-US" sz="1700" b="1" dirty="0">
                <a:solidFill>
                  <a:srgbClr val="002060"/>
                </a:solidFill>
              </a:rPr>
              <a:t>atomic</a:t>
            </a:r>
            <a:r>
              <a:rPr lang="en-US" altLang="en-US" sz="1700" dirty="0"/>
              <a:t>; that is, indivisible</a:t>
            </a:r>
          </a:p>
          <a:p>
            <a:r>
              <a:rPr lang="en-US" altLang="en-US" sz="1700" dirty="0"/>
              <a:t>The special value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b="1" i="1" dirty="0">
                <a:solidFill>
                  <a:srgbClr val="000000"/>
                </a:solidFill>
              </a:rPr>
              <a:t>null</a:t>
            </a:r>
            <a:r>
              <a:rPr lang="en-US" altLang="en-US" sz="1700" dirty="0"/>
              <a:t>  is a member of every domain. Indicated that the value is “unknown”</a:t>
            </a:r>
          </a:p>
          <a:p>
            <a:r>
              <a:rPr lang="en-US" altLang="en-US" sz="1700" dirty="0"/>
              <a:t>The null value causes complications in the definition of many operations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 are Unordered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19200"/>
            <a:ext cx="7621047" cy="1048512"/>
          </a:xfrm>
        </p:spPr>
        <p:txBody>
          <a:bodyPr/>
          <a:lstStyle/>
          <a:p>
            <a:r>
              <a:rPr lang="en-US" altLang="en-US" sz="1700" dirty="0"/>
              <a:t>Order of tuples is irrelevant (tuples may be stored in an arbitrary order)</a:t>
            </a:r>
          </a:p>
          <a:p>
            <a:r>
              <a:rPr lang="en-US" altLang="en-US" sz="1700" dirty="0"/>
              <a:t>Example: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relation with unordered tuples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422967B4-430E-442F-B611-B9DC46ED7A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t="-1" b="12197"/>
          <a:stretch/>
        </p:blipFill>
        <p:spPr>
          <a:xfrm>
            <a:off x="1948917" y="2188304"/>
            <a:ext cx="4702738" cy="37135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 Schema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2297"/>
            <a:ext cx="7594414" cy="2055431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Database schema -- is the logical structure of the database.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Database instance -- is a snapshot of the data in the database at a given instant in time.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Example: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schema:   i</a:t>
            </a:r>
            <a:r>
              <a:rPr lang="en-US" altLang="en-US" sz="1700" i="1" dirty="0">
                <a:sym typeface="Symbol" panose="05050102010706020507" pitchFamily="18" charset="2"/>
              </a:rPr>
              <a:t>nstructor</a:t>
            </a:r>
            <a:r>
              <a:rPr lang="en-US" altLang="en-US" sz="1700" dirty="0">
                <a:sym typeface="Symbol" panose="05050102010706020507" pitchFamily="18" charset="2"/>
              </a:rPr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ID, name, dept_name, salary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Instance: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BD43850F-C798-4B0C-AB3F-7891AC7842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t="-1" b="12197"/>
          <a:stretch/>
        </p:blipFill>
        <p:spPr>
          <a:xfrm>
            <a:off x="2589387" y="2909279"/>
            <a:ext cx="4483051" cy="35401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Keys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077913"/>
            <a:ext cx="7978775" cy="53117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Let K 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 R</a:t>
            </a:r>
          </a:p>
          <a:p>
            <a:r>
              <a:rPr lang="en-US" altLang="en-US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K 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is a </a:t>
            </a:r>
            <a:r>
              <a:rPr lang="en-US" altLang="en-US" b="1" smtClean="0">
                <a:solidFill>
                  <a:srgbClr val="0000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superkey</a:t>
            </a:r>
            <a:r>
              <a:rPr lang="en-US" altLang="en-US" b="1" smtClean="0">
                <a:solidFill>
                  <a:schemeClr val="tx2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of </a:t>
            </a:r>
            <a:r>
              <a:rPr lang="en-US" altLang="en-US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if values for </a:t>
            </a:r>
            <a:r>
              <a:rPr lang="en-US" altLang="en-US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K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are sufficient to identify a unique tuple of each possible relation </a:t>
            </a:r>
            <a:r>
              <a:rPr lang="en-US" altLang="en-US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r(R)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Example:  {</a:t>
            </a:r>
            <a:r>
              <a:rPr lang="en-US" altLang="en-US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ID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} and {ID,name} are both superkeys of </a:t>
            </a:r>
            <a:r>
              <a:rPr lang="en-US" altLang="en-US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instructor.</a:t>
            </a:r>
            <a:endParaRPr lang="en-US" altLang="en-US" smtClean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Superkey </a:t>
            </a:r>
            <a:r>
              <a:rPr lang="en-US" altLang="en-US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K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is a </a:t>
            </a:r>
            <a:r>
              <a:rPr lang="en-US" altLang="en-US" b="1" smtClean="0">
                <a:solidFill>
                  <a:srgbClr val="0000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candidate key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if </a:t>
            </a:r>
            <a:r>
              <a:rPr lang="en-US" altLang="en-US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K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is minimal</a:t>
            </a:r>
            <a:b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Example:  {</a:t>
            </a:r>
            <a:r>
              <a:rPr lang="en-US" altLang="en-US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ID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} is a candidate key for </a:t>
            </a:r>
            <a:r>
              <a:rPr lang="en-US" altLang="en-US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Instructor</a:t>
            </a:r>
            <a:endParaRPr lang="en-US" altLang="en-US" smtClean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One of the candidate keys is selected to be the </a:t>
            </a:r>
            <a:r>
              <a:rPr lang="en-US" altLang="en-US" b="1" smtClean="0">
                <a:solidFill>
                  <a:srgbClr val="0000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primary key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which one?</a:t>
            </a:r>
          </a:p>
          <a:p>
            <a:r>
              <a:rPr lang="en-US" altLang="en-US" b="1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Foreign key</a:t>
            </a:r>
            <a:r>
              <a:rPr lang="en-US" altLang="en-US" smtClean="0">
                <a:ea typeface="ＭＳ Ｐゴシック" panose="020B0600070205080204" pitchFamily="34" charset="-128"/>
              </a:rPr>
              <a:t> constraint: Value in one relation must appear in another</a:t>
            </a:r>
          </a:p>
          <a:p>
            <a:pPr lvl="1"/>
            <a:r>
              <a:rPr lang="en-US" altLang="en-US" b="1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Referencing</a:t>
            </a:r>
            <a:r>
              <a:rPr lang="en-US" altLang="en-US" smtClean="0">
                <a:ea typeface="ＭＳ Ｐゴシック" panose="020B0600070205080204" pitchFamily="34" charset="-128"/>
              </a:rPr>
              <a:t> relation</a:t>
            </a:r>
          </a:p>
          <a:p>
            <a:pPr lvl="1"/>
            <a:r>
              <a:rPr lang="en-US" altLang="en-US" b="1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Referenced</a:t>
            </a:r>
            <a:r>
              <a:rPr lang="en-US" altLang="en-US" smtClean="0">
                <a:ea typeface="ＭＳ Ｐゴシック" panose="020B0600070205080204" pitchFamily="34" charset="-128"/>
              </a:rPr>
              <a:t> relation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Example – </a:t>
            </a:r>
            <a:r>
              <a:rPr lang="en-US" altLang="en-US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dept_name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in i</a:t>
            </a:r>
            <a:r>
              <a:rPr lang="en-US" altLang="en-US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nstructor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is a foreign key from </a:t>
            </a:r>
            <a:r>
              <a:rPr lang="en-US" altLang="en-US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instructor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referencing </a:t>
            </a:r>
            <a:r>
              <a:rPr lang="en-US" altLang="en-US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224599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Schema Diagram for University Database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D6B8FF63-5393-4696-8B56-06CDA84E9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002" y="1383738"/>
            <a:ext cx="8131996" cy="48719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93929</TotalTime>
  <Words>1625</Words>
  <Application>Microsoft Office PowerPoint</Application>
  <PresentationFormat>On-screen Show (4:3)</PresentationFormat>
  <Paragraphs>323</Paragraphs>
  <Slides>39</Slides>
  <Notes>38</Notes>
  <HiddenSlides>0</HiddenSlides>
  <MMClips>0</MMClips>
  <ScaleCrop>false</ScaleCrop>
  <HeadingPairs>
    <vt:vector size="10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  <vt:variant>
        <vt:lpstr>Custom Shows</vt:lpstr>
      </vt:variant>
      <vt:variant>
        <vt:i4>1</vt:i4>
      </vt:variant>
    </vt:vector>
  </HeadingPairs>
  <TitlesOfParts>
    <vt:vector size="54" baseType="lpstr">
      <vt:lpstr>ＭＳ Ｐゴシック</vt:lpstr>
      <vt:lpstr>ＭＳ Ｐゴシック</vt:lpstr>
      <vt:lpstr>Arial</vt:lpstr>
      <vt:lpstr>Cambria Math</vt:lpstr>
      <vt:lpstr>dbsym</vt:lpstr>
      <vt:lpstr>Helvetica</vt:lpstr>
      <vt:lpstr>Monotype Sorts</vt:lpstr>
      <vt:lpstr>Symbol</vt:lpstr>
      <vt:lpstr>Times New Roman</vt:lpstr>
      <vt:lpstr>Webdings</vt:lpstr>
      <vt:lpstr>Wingdings</vt:lpstr>
      <vt:lpstr>Wingdings 2</vt:lpstr>
      <vt:lpstr>2_db-5-grey</vt:lpstr>
      <vt:lpstr>Equation</vt:lpstr>
      <vt:lpstr>Intro to Relational Model</vt:lpstr>
      <vt:lpstr>Outline</vt:lpstr>
      <vt:lpstr>Example of a Instructor  Relation</vt:lpstr>
      <vt:lpstr>Relation Schema and Instance</vt:lpstr>
      <vt:lpstr>Attributes</vt:lpstr>
      <vt:lpstr>Relations are Unordered</vt:lpstr>
      <vt:lpstr>Database Schema</vt:lpstr>
      <vt:lpstr>Keys</vt:lpstr>
      <vt:lpstr>Schema Diagram for University Database</vt:lpstr>
      <vt:lpstr>Relational Query Languages</vt:lpstr>
      <vt:lpstr>Relational Algebra</vt:lpstr>
      <vt:lpstr>Select Operation</vt:lpstr>
      <vt:lpstr>Select Operation – selection of rows (tuples)</vt:lpstr>
      <vt:lpstr>Select Operation (Cont.)</vt:lpstr>
      <vt:lpstr>Project Operation</vt:lpstr>
      <vt:lpstr>Project Operation – selection of columns (Attributes) </vt:lpstr>
      <vt:lpstr>Project Operation Example</vt:lpstr>
      <vt:lpstr>Composition of Relational Operations</vt:lpstr>
      <vt:lpstr>Cartesian-Product Operation</vt:lpstr>
      <vt:lpstr>The  instructor  X  teaches  table</vt:lpstr>
      <vt:lpstr>joining two relations -- Cartesian-product</vt:lpstr>
      <vt:lpstr>Cartesian-product – naming issue</vt:lpstr>
      <vt:lpstr>Composition of Operations</vt:lpstr>
      <vt:lpstr>Join Operation</vt:lpstr>
      <vt:lpstr>Join Operation (Cont.)</vt:lpstr>
      <vt:lpstr>Join Operation (Cont.)</vt:lpstr>
      <vt:lpstr>Natural Join Example</vt:lpstr>
      <vt:lpstr>Union Operation</vt:lpstr>
      <vt:lpstr>Union Operation (Cont.)</vt:lpstr>
      <vt:lpstr>Union of two relations</vt:lpstr>
      <vt:lpstr>Set-Intersection Operation</vt:lpstr>
      <vt:lpstr>Set intersection of two relations</vt:lpstr>
      <vt:lpstr>Set Difference Operation</vt:lpstr>
      <vt:lpstr>Set difference of two relations</vt:lpstr>
      <vt:lpstr>The Assignment  Operation </vt:lpstr>
      <vt:lpstr>The Rename Operation </vt:lpstr>
      <vt:lpstr>Renaming a Table</vt:lpstr>
      <vt:lpstr>Equivalent Queries</vt:lpstr>
      <vt:lpstr>Equivalent Queries</vt:lpstr>
      <vt:lpstr>Custom Show 1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HP</cp:lastModifiedBy>
  <cp:revision>486</cp:revision>
  <cp:lastPrinted>1999-06-28T19:27:31Z</cp:lastPrinted>
  <dcterms:created xsi:type="dcterms:W3CDTF">2009-12-21T15:40:22Z</dcterms:created>
  <dcterms:modified xsi:type="dcterms:W3CDTF">2023-02-06T01:56:41Z</dcterms:modified>
</cp:coreProperties>
</file>