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9144000"/>
  <p:notesSz cx="7010400" cy="9296400"/>
  <p:embeddedFontLst>
    <p:embeddedFont>
      <p:font typeface="Helvetica Neue"/>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79">
          <p15:clr>
            <a:srgbClr val="000000"/>
          </p15:clr>
        </p15:guide>
        <p15:guide id="2" pos="521">
          <p15:clr>
            <a:srgbClr val="000000"/>
          </p15:clr>
        </p15:guide>
      </p15:sldGuideLst>
    </p:ext>
    <p:ext uri="http://customooxmlschemas.google.com/">
      <go:slidesCustomData xmlns:go="http://customooxmlschemas.google.com/" r:id="rId88" roundtripDataSignature="AMtx7miTsKLN8OEM2MGxBd+r7r+9Z1sv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79" orient="horz"/>
        <p:guide pos="5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HelveticaNeue-italic.fntdata"/><Relationship Id="rId41" Type="http://schemas.openxmlformats.org/officeDocument/2006/relationships/slide" Target="slides/slide35.xml"/><Relationship Id="rId85" Type="http://schemas.openxmlformats.org/officeDocument/2006/relationships/font" Target="fonts/HelveticaNeue-bold.fntdata"/><Relationship Id="rId44" Type="http://schemas.openxmlformats.org/officeDocument/2006/relationships/slide" Target="slides/slide38.xml"/><Relationship Id="rId88" Type="http://customschemas.google.com/relationships/presentationmetadata" Target="metadata"/><Relationship Id="rId43" Type="http://schemas.openxmlformats.org/officeDocument/2006/relationships/slide" Target="slides/slide37.xml"/><Relationship Id="rId87" Type="http://schemas.openxmlformats.org/officeDocument/2006/relationships/font" Target="fonts/HelveticaNeue-bold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7" cy="46355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973512" y="0"/>
            <a:ext cx="3036887" cy="46355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3036887" cy="46355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cap="none" strike="noStrike">
                <a:solidFill>
                  <a:srgbClr val="000000"/>
                </a:solidFill>
                <a:latin typeface="Helvetica Neue"/>
                <a:ea typeface="Helvetica Neue"/>
                <a:cs typeface="Helvetica Neue"/>
                <a:sym typeface="Helvetica Neue"/>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cap="none" strike="noStrike">
                <a:solidFill>
                  <a:srgbClr val="000000"/>
                </a:solidFill>
                <a:latin typeface="Helvetica Neue"/>
                <a:ea typeface="Helvetica Neue"/>
                <a:cs typeface="Helvetica Neue"/>
                <a:sym typeface="Helvetica Neue"/>
              </a:rPr>
              <a:t>‹#›</a:t>
            </a:fld>
            <a:endParaRPr/>
          </a:p>
        </p:txBody>
      </p:sp>
      <p:sp>
        <p:nvSpPr>
          <p:cNvPr id="58" name="Google Shape;58;p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p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22" name="Google Shape;122;p1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30" name="Google Shape;130;p1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43" name="Google Shape;143;p1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3: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50" name="Google Shape;150;p1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4: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58" name="Google Shape;158;p1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65" name="Google Shape;165;p1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72" name="Google Shape;172;p1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82" name="Google Shape;182;p1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92" name="Google Shape;192;p1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9: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4" name="Google Shape;64;p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99" name="Google Shape;199;p2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2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06" name="Google Shape;206;p2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2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13" name="Google Shape;213;p2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20" name="Google Shape;220;p2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23: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27" name="Google Shape;227;p2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4: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34" name="Google Shape;234;p2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42" name="Google Shape;242;p2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50" name="Google Shape;250;p2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57" name="Google Shape;257;p2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65" name="Google Shape;265;p2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9: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1" name="Google Shape;71;p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3: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73" name="Google Shape;273;p3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3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81" name="Google Shape;281;p3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90" name="Google Shape;290;p3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3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298" name="Google Shape;298;p3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33: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06" name="Google Shape;306;p3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4: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15" name="Google Shape;315;p3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22" name="Google Shape;322;p3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30" name="Google Shape;330;p3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37" name="Google Shape;337;p3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43" name="Google Shape;343;p3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9: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9" name="Google Shape;79;p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4: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50" name="Google Shape;350;p4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4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58" name="Google Shape;358;p4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2: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367" name="Google Shape;367;p4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73" name="Google Shape;373;p4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43: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81" name="Google Shape;381;p4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44: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388" name="Google Shape;388;p4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4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00" name="Google Shape;400;p4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4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07" name="Google Shape;407;p4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15" name="Google Shape;415;p4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4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9: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422" name="Google Shape;422;p4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88" name="Google Shape;88;p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5: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0: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428" name="Google Shape;428;p5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34" name="Google Shape;434;p5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51: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42" name="Google Shape;442;p5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5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3: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449" name="Google Shape;449;p5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4: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455" name="Google Shape;455;p5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61" name="Google Shape;461;p5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5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68" name="Google Shape;468;p5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5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76" name="Google Shape;476;p5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5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87" name="Google Shape;487;p5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5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498" name="Google Shape;498;p5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59: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5" name="Google Shape;95;p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05" name="Google Shape;505;p6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6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61: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17" name="Google Shape;517;p6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6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25" name="Google Shape;525;p6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63: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4: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534" name="Google Shape;534;p6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40" name="Google Shape;540;p6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65: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47" name="Google Shape;547;p6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66: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55" name="Google Shape;555;p6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p6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8: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562" name="Google Shape;562;p6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68" name="Google Shape;568;p6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69: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2" name="Google Shape;102;p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75" name="Google Shape;575;p70: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70: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82" name="Google Shape;582;p71: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71: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89" name="Google Shape;589;p72: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72: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598" name="Google Shape;598;p73: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73: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06" name="Google Shape;606;p74: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74: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13" name="Google Shape;613;p75: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75: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21" name="Google Shape;621;p76: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2" name="Google Shape;622;p76:notes"/>
          <p:cNvSpPr txBox="1"/>
          <p:nvPr>
            <p:ph idx="1" type="body"/>
          </p:nvPr>
        </p:nvSpPr>
        <p:spPr>
          <a:xfrm>
            <a:off x="935037" y="4416425"/>
            <a:ext cx="5140325"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31" name="Google Shape;631;p77: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77: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9" name="Google Shape;109;p8: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8:notes"/>
          <p:cNvSpPr txBox="1"/>
          <p:nvPr>
            <p:ph idx="1" type="body"/>
          </p:nvPr>
        </p:nvSpPr>
        <p:spPr>
          <a:xfrm>
            <a:off x="933450" y="4416425"/>
            <a:ext cx="5143500" cy="4181475"/>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935037" y="4416425"/>
            <a:ext cx="5140325" cy="4181475"/>
          </a:xfrm>
          <a:prstGeom prst="rect">
            <a:avLst/>
          </a:prstGeom>
        </p:spPr>
        <p:txBody>
          <a:bodyPr anchorCtr="0" anchor="t" bIns="46575" lIns="93150" spcFirstLastPara="1" rIns="93150" wrap="square" tIns="4657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82687" y="698500"/>
            <a:ext cx="4645025" cy="34845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79"/>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CC33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7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30"/>
              </a:spcBef>
              <a:spcAft>
                <a:spcPts val="0"/>
              </a:spcAft>
              <a:buSzPts val="162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8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6" name="Google Shape;46;p8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7" name="Google Shape;47;p8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8" name="Google Shape;48;p8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9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90"/>
          <p:cNvSpPr txBox="1"/>
          <p:nvPr>
            <p:ph idx="1" type="body"/>
          </p:nvPr>
        </p:nvSpPr>
        <p:spPr>
          <a:xfrm>
            <a:off x="814388" y="1093788"/>
            <a:ext cx="3754437"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52" name="Google Shape;52;p90"/>
          <p:cNvSpPr txBox="1"/>
          <p:nvPr>
            <p:ph idx="2" type="body"/>
          </p:nvPr>
        </p:nvSpPr>
        <p:spPr>
          <a:xfrm>
            <a:off x="4721225" y="1093788"/>
            <a:ext cx="3754438"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9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400"/>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8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81"/>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8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26" name="Shape 26"/>
        <p:cNvGrpSpPr/>
        <p:nvPr/>
      </p:nvGrpSpPr>
      <p:grpSpPr>
        <a:xfrm>
          <a:off x="0" y="0"/>
          <a:ext cx="0" cy="0"/>
          <a:chOff x="0" y="0"/>
          <a:chExt cx="0" cy="0"/>
        </a:xfrm>
      </p:grpSpPr>
      <p:sp>
        <p:nvSpPr>
          <p:cNvPr id="27" name="Google Shape;27;p84"/>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30"/>
              </a:spcBef>
              <a:spcAft>
                <a:spcPts val="0"/>
              </a:spcAft>
              <a:buSzPts val="1620"/>
              <a:buNone/>
              <a:defRPr/>
            </a:lvl1pPr>
            <a:lvl2pPr lvl="1" algn="ctr">
              <a:spcBef>
                <a:spcPts val="630"/>
              </a:spcBef>
              <a:spcAft>
                <a:spcPts val="0"/>
              </a:spcAft>
              <a:buSzPts val="1440"/>
              <a:buNone/>
              <a:defRPr/>
            </a:lvl2pPr>
            <a:lvl3pPr lvl="2" algn="ctr">
              <a:spcBef>
                <a:spcPts val="630"/>
              </a:spcBef>
              <a:spcAft>
                <a:spcPts val="0"/>
              </a:spcAft>
              <a:buSzPts val="1350"/>
              <a:buNone/>
              <a:defRPr/>
            </a:lvl3pPr>
            <a:lvl4pPr lvl="3" algn="ctr">
              <a:spcBef>
                <a:spcPts val="630"/>
              </a:spcBef>
              <a:spcAft>
                <a:spcPts val="0"/>
              </a:spcAft>
              <a:buSzPts val="1800"/>
              <a:buNone/>
              <a:defRPr/>
            </a:lvl4pPr>
            <a:lvl5pPr lvl="4" algn="ctr">
              <a:spcBef>
                <a:spcPts val="630"/>
              </a:spcBef>
              <a:spcAft>
                <a:spcPts val="0"/>
              </a:spcAft>
              <a:buSzPts val="1350"/>
              <a:buFont typeface="Helvetica Neue"/>
              <a:buNone/>
              <a:defRPr/>
            </a:lvl5pPr>
            <a:lvl6pPr lvl="5" algn="ctr">
              <a:spcBef>
                <a:spcPts val="630"/>
              </a:spcBef>
              <a:spcAft>
                <a:spcPts val="0"/>
              </a:spcAft>
              <a:buSzPts val="1350"/>
              <a:buFont typeface="Helvetica Neue"/>
              <a:buNone/>
              <a:defRPr/>
            </a:lvl6pPr>
            <a:lvl7pPr lvl="6" algn="ctr">
              <a:spcBef>
                <a:spcPts val="630"/>
              </a:spcBef>
              <a:spcAft>
                <a:spcPts val="0"/>
              </a:spcAft>
              <a:buSzPts val="1350"/>
              <a:buFont typeface="Helvetica Neue"/>
              <a:buNone/>
              <a:defRPr/>
            </a:lvl7pPr>
            <a:lvl8pPr lvl="7" algn="ctr">
              <a:spcBef>
                <a:spcPts val="630"/>
              </a:spcBef>
              <a:spcAft>
                <a:spcPts val="0"/>
              </a:spcAft>
              <a:buSzPts val="1350"/>
              <a:buFont typeface="Helvetica Neue"/>
              <a:buNone/>
              <a:defRPr/>
            </a:lvl8pPr>
            <a:lvl9pPr lvl="8" algn="ctr">
              <a:spcBef>
                <a:spcPts val="630"/>
              </a:spcBef>
              <a:spcAft>
                <a:spcPts val="0"/>
              </a:spcAft>
              <a:buSzPts val="1350"/>
              <a:buFont typeface="Helvetica Neue"/>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85"/>
          <p:cNvSpPr txBox="1"/>
          <p:nvPr>
            <p:ph type="title"/>
          </p:nvPr>
        </p:nvSpPr>
        <p:spPr>
          <a:xfrm rot="5400000">
            <a:off x="4895850" y="2047875"/>
            <a:ext cx="5880100"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85"/>
          <p:cNvSpPr txBox="1"/>
          <p:nvPr>
            <p:ph idx="1" type="body"/>
          </p:nvPr>
        </p:nvSpPr>
        <p:spPr>
          <a:xfrm rot="5400000">
            <a:off x="781050" y="104775"/>
            <a:ext cx="5880100" cy="59055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8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86"/>
          <p:cNvSpPr txBox="1"/>
          <p:nvPr>
            <p:ph idx="1" type="body"/>
          </p:nvPr>
        </p:nvSpPr>
        <p:spPr>
          <a:xfrm rot="5400000">
            <a:off x="2193131" y="-284957"/>
            <a:ext cx="4903787" cy="766127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8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87"/>
          <p:cNvSpPr/>
          <p:nvPr>
            <p:ph idx="2" type="pic"/>
          </p:nvPr>
        </p:nvSpPr>
        <p:spPr>
          <a:xfrm>
            <a:off x="1792288" y="612775"/>
            <a:ext cx="5486400" cy="4114800"/>
          </a:xfrm>
          <a:prstGeom prst="rect">
            <a:avLst/>
          </a:prstGeom>
          <a:noFill/>
          <a:ln>
            <a:noFill/>
          </a:ln>
        </p:spPr>
      </p:sp>
      <p:sp>
        <p:nvSpPr>
          <p:cNvPr id="38" name="Google Shape;38;p8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 name="Shape 39"/>
        <p:cNvGrpSpPr/>
        <p:nvPr/>
      </p:nvGrpSpPr>
      <p:grpSpPr>
        <a:xfrm>
          <a:off x="0" y="0"/>
          <a:ext cx="0" cy="0"/>
          <a:chOff x="0" y="0"/>
          <a:chExt cx="0" cy="0"/>
        </a:xfrm>
      </p:grpSpPr>
      <p:sp>
        <p:nvSpPr>
          <p:cNvPr id="40" name="Google Shape;40;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55600" lvl="3" marL="1828800" algn="l">
              <a:spcBef>
                <a:spcPts val="700"/>
              </a:spcBef>
              <a:spcAft>
                <a:spcPts val="0"/>
              </a:spcAft>
              <a:buSzPts val="2000"/>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42" name="Google Shape;42;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78"/>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 name="Google Shape;11;p7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 name="Shape 15"/>
        <p:cNvGrpSpPr/>
        <p:nvPr/>
      </p:nvGrpSpPr>
      <p:grpSpPr>
        <a:xfrm>
          <a:off x="0" y="0"/>
          <a:ext cx="0" cy="0"/>
          <a:chOff x="0" y="0"/>
          <a:chExt cx="0" cy="0"/>
        </a:xfrm>
      </p:grpSpPr>
      <p:sp>
        <p:nvSpPr>
          <p:cNvPr id="16" name="Google Shape;16;p8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7" name="Google Shape;17;p80"/>
          <p:cNvSpPr txBox="1"/>
          <p:nvPr/>
        </p:nvSpPr>
        <p:spPr>
          <a:xfrm>
            <a:off x="4532312" y="6613525"/>
            <a:ext cx="342900"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000"/>
              <a:buFont typeface="Helvetica Neue"/>
              <a:buNone/>
            </a:pPr>
            <a:fld id="{00000000-1234-1234-1234-123412341234}" type="slidenum">
              <a:rPr b="1" i="0" lang="en-US" sz="1000" u="none" cap="none" strike="noStrike">
                <a:solidFill>
                  <a:srgbClr val="000099"/>
                </a:solidFill>
                <a:latin typeface="Helvetica Neue"/>
                <a:ea typeface="Helvetica Neue"/>
                <a:cs typeface="Helvetica Neue"/>
                <a:sym typeface="Helvetica Neue"/>
              </a:rPr>
              <a:t>‹#›</a:t>
            </a:fld>
            <a:endParaRPr/>
          </a:p>
        </p:txBody>
      </p:sp>
      <p:sp>
        <p:nvSpPr>
          <p:cNvPr id="18" name="Google Shape;18;p8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9" name="Google Shape;19;p80"/>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6.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312737" y="2141537"/>
            <a:ext cx="8518525" cy="14509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Entity-Relationship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768350" y="650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Entity Sets -- </a:t>
            </a:r>
            <a:r>
              <a:rPr b="1" i="1" lang="en-US" sz="3200" u="none">
                <a:solidFill>
                  <a:schemeClr val="dk2"/>
                </a:solidFill>
                <a:latin typeface="Helvetica Neue"/>
                <a:ea typeface="Helvetica Neue"/>
                <a:cs typeface="Helvetica Neue"/>
                <a:sym typeface="Helvetica Neue"/>
              </a:rPr>
              <a:t>instructor </a:t>
            </a:r>
            <a:r>
              <a:rPr b="1" i="0" lang="en-US" sz="3200" u="none">
                <a:solidFill>
                  <a:schemeClr val="dk2"/>
                </a:solidFill>
                <a:latin typeface="Helvetica Neue"/>
                <a:ea typeface="Helvetica Neue"/>
                <a:cs typeface="Helvetica Neue"/>
                <a:sym typeface="Helvetica Neue"/>
              </a:rPr>
              <a:t>and </a:t>
            </a:r>
            <a:r>
              <a:rPr b="1" i="1" lang="en-US" sz="3200" u="none">
                <a:solidFill>
                  <a:schemeClr val="dk2"/>
                </a:solidFill>
                <a:latin typeface="Helvetica Neue"/>
                <a:ea typeface="Helvetica Neue"/>
                <a:cs typeface="Helvetica Neue"/>
                <a:sym typeface="Helvetica Neue"/>
              </a:rPr>
              <a:t>student</a:t>
            </a:r>
            <a:endParaRPr/>
          </a:p>
        </p:txBody>
      </p:sp>
      <p:sp>
        <p:nvSpPr>
          <p:cNvPr id="126" name="Google Shape;126;p10"/>
          <p:cNvSpPr txBox="1"/>
          <p:nvPr/>
        </p:nvSpPr>
        <p:spPr>
          <a:xfrm>
            <a:off x="1192212" y="1216025"/>
            <a:ext cx="73818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instructor_ID  instructor_name                                    student-ID   student_name</a:t>
            </a:r>
            <a:endParaRPr/>
          </a:p>
        </p:txBody>
      </p:sp>
      <p:pic>
        <p:nvPicPr>
          <p:cNvPr id="127" name="Google Shape;127;p10"/>
          <p:cNvPicPr preferRelativeResize="0"/>
          <p:nvPr/>
        </p:nvPicPr>
        <p:blipFill rotWithShape="1">
          <a:blip r:embed="rId3">
            <a:alphaModFix/>
          </a:blip>
          <a:srcRect b="0" l="0" r="0" t="0"/>
          <a:stretch/>
        </p:blipFill>
        <p:spPr>
          <a:xfrm>
            <a:off x="1328737" y="1679575"/>
            <a:ext cx="6354762" cy="3538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Relationship Sets</a:t>
            </a:r>
            <a:endParaRPr/>
          </a:p>
        </p:txBody>
      </p:sp>
      <p:sp>
        <p:nvSpPr>
          <p:cNvPr id="134" name="Google Shape;134;p11"/>
          <p:cNvSpPr txBox="1"/>
          <p:nvPr>
            <p:ph idx="1" type="body"/>
          </p:nvPr>
        </p:nvSpPr>
        <p:spPr>
          <a:xfrm>
            <a:off x="855662" y="1222375"/>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rgbClr val="000099"/>
                </a:solidFill>
                <a:latin typeface="Helvetica Neue"/>
                <a:ea typeface="Helvetica Neue"/>
                <a:cs typeface="Helvetica Neue"/>
                <a:sym typeface="Helvetica Neue"/>
              </a:rPr>
              <a:t>relationship</a:t>
            </a:r>
            <a:r>
              <a:rPr b="0" i="0" lang="en-US" sz="1800" u="none">
                <a:solidFill>
                  <a:schemeClr val="dk1"/>
                </a:solidFill>
                <a:latin typeface="Helvetica Neue"/>
                <a:ea typeface="Helvetica Neue"/>
                <a:cs typeface="Helvetica Neue"/>
                <a:sym typeface="Helvetica Neue"/>
              </a:rPr>
              <a:t> is an association among several entities</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Example: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44553 (Peltier</a:t>
            </a:r>
            <a:r>
              <a:rPr b="0" i="0" lang="en-US" sz="1800" u="sng">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advisor</a:t>
            </a:r>
            <a:r>
              <a:rPr b="0" i="0" lang="en-US" sz="1800" u="none">
                <a:solidFill>
                  <a:schemeClr val="dk1"/>
                </a:solidFill>
                <a:latin typeface="Helvetica Neue"/>
                <a:ea typeface="Helvetica Neue"/>
                <a:cs typeface="Helvetica Neue"/>
                <a:sym typeface="Helvetica Neue"/>
              </a:rPr>
              <a:t>	 22222 (</a:t>
            </a:r>
            <a:r>
              <a:rPr b="0" i="0" lang="en-US" sz="1800" u="sng">
                <a:solidFill>
                  <a:schemeClr val="dk1"/>
                </a:solidFill>
                <a:latin typeface="Helvetica Neue"/>
                <a:ea typeface="Helvetica Neue"/>
                <a:cs typeface="Helvetica Neue"/>
                <a:sym typeface="Helvetica Neue"/>
              </a:rPr>
              <a:t>Einstein)</a:t>
            </a:r>
            <a:r>
              <a:rPr b="0" i="0" lang="en-US" sz="1800" u="none">
                <a:solidFill>
                  <a:schemeClr val="dk1"/>
                </a:solidFill>
                <a:latin typeface="Helvetica Neue"/>
                <a:ea typeface="Helvetica Neue"/>
                <a:cs typeface="Helvetica Neue"/>
                <a:sym typeface="Helvetica Neue"/>
              </a:rPr>
              <a:t> </a:t>
            </a:r>
            <a:br>
              <a:rPr b="0" i="0" lang="en-US" sz="1800" u="sng">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student</a:t>
            </a:r>
            <a:r>
              <a:rPr b="0" i="0" lang="en-US" sz="1800" u="none">
                <a:solidFill>
                  <a:schemeClr val="dk1"/>
                </a:solidFill>
                <a:latin typeface="Helvetica Neue"/>
                <a:ea typeface="Helvetica Neue"/>
                <a:cs typeface="Helvetica Neue"/>
                <a:sym typeface="Helvetica Neue"/>
              </a:rPr>
              <a:t> entity	relationship set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entity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rgbClr val="000099"/>
                </a:solidFill>
                <a:latin typeface="Helvetica Neue"/>
                <a:ea typeface="Helvetica Neue"/>
                <a:cs typeface="Helvetica Neue"/>
                <a:sym typeface="Helvetica Neue"/>
              </a:rPr>
              <a:t>relationship set</a:t>
            </a:r>
            <a:r>
              <a:rPr b="0" i="0" lang="en-US" sz="1800" u="none">
                <a:solidFill>
                  <a:schemeClr val="dk1"/>
                </a:solidFill>
                <a:latin typeface="Helvetica Neue"/>
                <a:ea typeface="Helvetica Neue"/>
                <a:cs typeface="Helvetica Neue"/>
                <a:sym typeface="Helvetica Neue"/>
              </a:rPr>
              <a:t> is a mathematical relation among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2 entities, each taken from entity sets</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where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is a relationship</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Example: </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(44553,22222) ∈ </a:t>
            </a:r>
            <a:r>
              <a:rPr b="0" i="1" lang="en-US" sz="1800" u="none">
                <a:solidFill>
                  <a:schemeClr val="dk1"/>
                </a:solidFill>
                <a:latin typeface="Helvetica Neue"/>
                <a:ea typeface="Helvetica Neue"/>
                <a:cs typeface="Helvetica Neue"/>
                <a:sym typeface="Helvetica Neue"/>
              </a:rPr>
              <a:t>advisor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Selection of relationships</a:t>
            </a:r>
            <a:endParaRPr/>
          </a:p>
        </p:txBody>
      </p:sp>
      <p:sp>
        <p:nvSpPr>
          <p:cNvPr id="140" name="Google Shape;140;p1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840"/>
              </a:spcBef>
              <a:spcAft>
                <a:spcPts val="0"/>
              </a:spcAft>
              <a:buClr>
                <a:schemeClr val="dk2"/>
              </a:buClr>
              <a:buSzPts val="2160"/>
              <a:buFont typeface="Arial"/>
              <a:buNone/>
            </a:pPr>
            <a:r>
              <a:rPr b="0" i="0" lang="en-US" sz="2400" u="none">
                <a:solidFill>
                  <a:schemeClr val="dk1"/>
                </a:solidFill>
                <a:latin typeface="Helvetica Neue"/>
                <a:ea typeface="Helvetica Neue"/>
                <a:cs typeface="Helvetica Neue"/>
                <a:sym typeface="Helvetica Neue"/>
              </a:rPr>
              <a:t>Doctors ----------- Ward</a:t>
            </a:r>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980"/>
              </a:spcBef>
              <a:spcAft>
                <a:spcPts val="0"/>
              </a:spcAft>
              <a:buClr>
                <a:schemeClr val="dk2"/>
              </a:buClr>
              <a:buSzPts val="2520"/>
              <a:buFont typeface="Arial"/>
              <a:buNone/>
            </a:pPr>
            <a:r>
              <a:rPr b="0" i="0" lang="en-US" sz="2800" u="none">
                <a:solidFill>
                  <a:schemeClr val="dk1"/>
                </a:solidFill>
                <a:latin typeface="Helvetica Neue"/>
                <a:ea typeface="Helvetica Neue"/>
                <a:cs typeface="Helvetica Neue"/>
                <a:sym typeface="Helvetica Neue"/>
              </a:rPr>
              <a:t>Nurses ---------------- Ward</a:t>
            </a:r>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1120"/>
              </a:spcBef>
              <a:spcAft>
                <a:spcPts val="0"/>
              </a:spcAft>
              <a:buClr>
                <a:schemeClr val="dk2"/>
              </a:buClr>
              <a:buSzPts val="2880"/>
              <a:buFont typeface="Arial"/>
              <a:buNone/>
            </a:pPr>
            <a:r>
              <a:rPr b="0" i="0" lang="en-US" sz="3200" u="none">
                <a:solidFill>
                  <a:schemeClr val="dk1"/>
                </a:solidFill>
                <a:latin typeface="Helvetica Neue"/>
                <a:ea typeface="Helvetica Neue"/>
                <a:cs typeface="Helvetica Neue"/>
                <a:sym typeface="Helvetica Neue"/>
              </a:rPr>
              <a:t>Find others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Relationship Set </a:t>
            </a:r>
            <a:r>
              <a:rPr b="1" i="1" lang="en-US" sz="3200" u="none">
                <a:solidFill>
                  <a:schemeClr val="dk2"/>
                </a:solidFill>
                <a:latin typeface="Helvetica Neue"/>
                <a:ea typeface="Helvetica Neue"/>
                <a:cs typeface="Helvetica Neue"/>
                <a:sym typeface="Helvetica Neue"/>
              </a:rPr>
              <a:t>advisor</a:t>
            </a:r>
            <a:endParaRPr/>
          </a:p>
        </p:txBody>
      </p:sp>
      <p:pic>
        <p:nvPicPr>
          <p:cNvPr id="147" name="Google Shape;147;p13"/>
          <p:cNvPicPr preferRelativeResize="0"/>
          <p:nvPr/>
        </p:nvPicPr>
        <p:blipFill rotWithShape="1">
          <a:blip r:embed="rId3">
            <a:alphaModFix/>
          </a:blip>
          <a:srcRect b="0" l="0" r="0" t="0"/>
          <a:stretch/>
        </p:blipFill>
        <p:spPr>
          <a:xfrm>
            <a:off x="708025" y="1316037"/>
            <a:ext cx="8027987" cy="4452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Relationship Sets (Cont.)</a:t>
            </a:r>
            <a:endParaRPr/>
          </a:p>
        </p:txBody>
      </p:sp>
      <p:sp>
        <p:nvSpPr>
          <p:cNvPr id="154" name="Google Shape;154;p14"/>
          <p:cNvSpPr txBox="1"/>
          <p:nvPr>
            <p:ph idx="1" type="body"/>
          </p:nvPr>
        </p:nvSpPr>
        <p:spPr>
          <a:xfrm>
            <a:off x="698500" y="1077912"/>
            <a:ext cx="7261225" cy="11715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attribute can also be associated with a relationship set.</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instance, the </a:t>
            </a:r>
            <a:r>
              <a:rPr b="0" i="1" lang="en-US" sz="1800" u="none">
                <a:solidFill>
                  <a:schemeClr val="dk1"/>
                </a:solidFill>
                <a:latin typeface="Helvetica Neue"/>
                <a:ea typeface="Helvetica Neue"/>
                <a:cs typeface="Helvetica Neue"/>
                <a:sym typeface="Helvetica Neue"/>
              </a:rPr>
              <a:t>advisor </a:t>
            </a:r>
            <a:r>
              <a:rPr b="0" i="0" lang="en-US" sz="1800" u="none">
                <a:solidFill>
                  <a:schemeClr val="dk1"/>
                </a:solidFill>
                <a:latin typeface="Helvetica Neue"/>
                <a:ea typeface="Helvetica Neue"/>
                <a:cs typeface="Helvetica Neue"/>
                <a:sym typeface="Helvetica Neue"/>
              </a:rPr>
              <a:t>relationship set between entity sets </a:t>
            </a:r>
            <a:r>
              <a:rPr b="0" i="1" lang="en-US" sz="1800" u="none">
                <a:solidFill>
                  <a:schemeClr val="dk1"/>
                </a:solidFill>
                <a:latin typeface="Helvetica Neue"/>
                <a:ea typeface="Helvetica Neue"/>
                <a:cs typeface="Helvetica Neue"/>
                <a:sym typeface="Helvetica Neue"/>
              </a:rPr>
              <a:t>instructor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student </a:t>
            </a:r>
            <a:r>
              <a:rPr b="0" i="0" lang="en-US" sz="1800" u="none">
                <a:solidFill>
                  <a:schemeClr val="dk1"/>
                </a:solidFill>
                <a:latin typeface="Helvetica Neue"/>
                <a:ea typeface="Helvetica Neue"/>
                <a:cs typeface="Helvetica Neue"/>
                <a:sym typeface="Helvetica Neue"/>
              </a:rPr>
              <a:t>may have the attribute </a:t>
            </a:r>
            <a:r>
              <a:rPr b="0" i="1" lang="en-US" sz="1800" u="none">
                <a:solidFill>
                  <a:schemeClr val="dk1"/>
                </a:solidFill>
                <a:latin typeface="Helvetica Neue"/>
                <a:ea typeface="Helvetica Neue"/>
                <a:cs typeface="Helvetica Neue"/>
                <a:sym typeface="Helvetica Neue"/>
              </a:rPr>
              <a:t>date </a:t>
            </a:r>
            <a:r>
              <a:rPr b="0" i="0" lang="en-US" sz="1800" u="none">
                <a:solidFill>
                  <a:schemeClr val="dk1"/>
                </a:solidFill>
                <a:latin typeface="Helvetica Neue"/>
                <a:ea typeface="Helvetica Neue"/>
                <a:cs typeface="Helvetica Neue"/>
                <a:sym typeface="Helvetica Neue"/>
              </a:rPr>
              <a:t>which tracks when the student started being associated with the advisor</a:t>
            </a:r>
            <a:endParaRPr/>
          </a:p>
        </p:txBody>
      </p:sp>
      <p:pic>
        <p:nvPicPr>
          <p:cNvPr id="155" name="Google Shape;155;p14"/>
          <p:cNvPicPr preferRelativeResize="0"/>
          <p:nvPr/>
        </p:nvPicPr>
        <p:blipFill rotWithShape="1">
          <a:blip r:embed="rId3">
            <a:alphaModFix/>
          </a:blip>
          <a:srcRect b="0" l="0" r="0" t="0"/>
          <a:stretch/>
        </p:blipFill>
        <p:spPr>
          <a:xfrm>
            <a:off x="1443037" y="2578100"/>
            <a:ext cx="6621462" cy="314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Degree of a Relationship Set</a:t>
            </a:r>
            <a:endParaRPr/>
          </a:p>
        </p:txBody>
      </p:sp>
      <p:sp>
        <p:nvSpPr>
          <p:cNvPr id="162" name="Google Shape;162;p15"/>
          <p:cNvSpPr txBox="1"/>
          <p:nvPr>
            <p:ph idx="1" type="body"/>
          </p:nvPr>
        </p:nvSpPr>
        <p:spPr>
          <a:xfrm>
            <a:off x="814387" y="1093787"/>
            <a:ext cx="7221537" cy="4195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binary relationship</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involve two entity sets (or degree two).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most relationship sets in a database system are binary.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Relationships between more than two entity sets are rare.  Most relationships are binary. (More on this later.)</a:t>
            </a:r>
            <a:endParaRPr/>
          </a:p>
          <a:p>
            <a:pPr indent="-285750" lvl="1" marL="742950" rtl="0" algn="l">
              <a:lnSpc>
                <a:spcPct val="100000"/>
              </a:lnSpc>
              <a:spcBef>
                <a:spcPts val="630"/>
              </a:spcBef>
              <a:spcAft>
                <a:spcPts val="0"/>
              </a:spcAft>
              <a:buClr>
                <a:srgbClr val="CC6600"/>
              </a:buClr>
              <a:buSzPts val="1890"/>
              <a:buFont typeface="Arimo"/>
              <a:buChar char="4"/>
            </a:pPr>
            <a:r>
              <a:rPr b="0" i="0" lang="en-US" sz="1800" u="none">
                <a:solidFill>
                  <a:schemeClr val="dk1"/>
                </a:solidFill>
                <a:latin typeface="Helvetica Neue"/>
                <a:ea typeface="Helvetica Neue"/>
                <a:cs typeface="Helvetica Neue"/>
                <a:sym typeface="Helvetica Neue"/>
              </a:rPr>
              <a:t>Example: </a:t>
            </a:r>
            <a:r>
              <a:rPr b="0" i="1" lang="en-US" sz="1800" u="none">
                <a:solidFill>
                  <a:schemeClr val="dk1"/>
                </a:solidFill>
                <a:latin typeface="Helvetica Neue"/>
                <a:ea typeface="Helvetica Neue"/>
                <a:cs typeface="Helvetica Neue"/>
                <a:sym typeface="Helvetica Neue"/>
              </a:rPr>
              <a:t>students</a:t>
            </a:r>
            <a:r>
              <a:rPr b="0" i="0" lang="en-US" sz="1800" u="none">
                <a:solidFill>
                  <a:schemeClr val="dk1"/>
                </a:solidFill>
                <a:latin typeface="Helvetica Neue"/>
                <a:ea typeface="Helvetica Neue"/>
                <a:cs typeface="Helvetica Neue"/>
                <a:sym typeface="Helvetica Neue"/>
              </a:rPr>
              <a:t> work on research </a:t>
            </a:r>
            <a:r>
              <a:rPr b="0" i="1" lang="en-US" sz="1800" u="none">
                <a:solidFill>
                  <a:schemeClr val="dk1"/>
                </a:solidFill>
                <a:latin typeface="Helvetica Neue"/>
                <a:ea typeface="Helvetica Neue"/>
                <a:cs typeface="Helvetica Neue"/>
                <a:sym typeface="Helvetica Neue"/>
              </a:rPr>
              <a:t>projects</a:t>
            </a:r>
            <a:r>
              <a:rPr b="0" i="0" lang="en-US" sz="1800" u="none">
                <a:solidFill>
                  <a:schemeClr val="dk1"/>
                </a:solidFill>
                <a:latin typeface="Helvetica Neue"/>
                <a:ea typeface="Helvetica Neue"/>
                <a:cs typeface="Helvetica Neue"/>
                <a:sym typeface="Helvetica Neue"/>
              </a:rPr>
              <a:t> under the guidance of an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rgbClr val="CC6600"/>
              </a:buClr>
              <a:buSzPts val="1890"/>
              <a:buFont typeface="Arimo"/>
              <a:buChar char="4"/>
            </a:pPr>
            <a:r>
              <a:rPr b="0" i="0" lang="en-US" sz="1800" u="none">
                <a:solidFill>
                  <a:schemeClr val="dk1"/>
                </a:solidFill>
                <a:latin typeface="Helvetica Neue"/>
                <a:ea typeface="Helvetica Neue"/>
                <a:cs typeface="Helvetica Neue"/>
                <a:sym typeface="Helvetica Neue"/>
              </a:rPr>
              <a:t>relationship </a:t>
            </a:r>
            <a:r>
              <a:rPr b="0" i="1" lang="en-US" sz="1800" u="none">
                <a:solidFill>
                  <a:schemeClr val="dk1"/>
                </a:solidFill>
                <a:latin typeface="Helvetica Neue"/>
                <a:ea typeface="Helvetica Neue"/>
                <a:cs typeface="Helvetica Neue"/>
                <a:sym typeface="Helvetica Neue"/>
              </a:rPr>
              <a:t>proj_guide</a:t>
            </a:r>
            <a:r>
              <a:rPr b="0" i="0" lang="en-US" sz="1800" u="none">
                <a:solidFill>
                  <a:schemeClr val="dk1"/>
                </a:solidFill>
                <a:latin typeface="Helvetica Neue"/>
                <a:ea typeface="Helvetica Neue"/>
                <a:cs typeface="Helvetica Neue"/>
                <a:sym typeface="Helvetica Neue"/>
              </a:rPr>
              <a:t> is a ternary relationship between </a:t>
            </a:r>
            <a:r>
              <a:rPr b="0" i="1" lang="en-US" sz="1800" u="none">
                <a:solidFill>
                  <a:schemeClr val="dk1"/>
                </a:solidFill>
                <a:latin typeface="Helvetica Neue"/>
                <a:ea typeface="Helvetica Neue"/>
                <a:cs typeface="Helvetica Neue"/>
                <a:sym typeface="Helvetica Neue"/>
              </a:rPr>
              <a:t>instructor, student,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project</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Mapping Cardinality Constraints</a:t>
            </a:r>
            <a:endParaRPr/>
          </a:p>
        </p:txBody>
      </p:sp>
      <p:sp>
        <p:nvSpPr>
          <p:cNvPr id="169" name="Google Shape;169;p16"/>
          <p:cNvSpPr txBox="1"/>
          <p:nvPr>
            <p:ph idx="1" type="body"/>
          </p:nvPr>
        </p:nvSpPr>
        <p:spPr>
          <a:xfrm>
            <a:off x="814387" y="1093787"/>
            <a:ext cx="75057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Express the number of entities to which another entity can be associated via a relationship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Most useful in describing binary relationship sets.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a binary relationship set the mapping cardinality must be one of the following types: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One to one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One to many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Many to one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Many to many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Mapping Cardinalities</a:t>
            </a:r>
            <a:endParaRPr/>
          </a:p>
        </p:txBody>
      </p:sp>
      <p:sp>
        <p:nvSpPr>
          <p:cNvPr id="176" name="Google Shape;176;p17"/>
          <p:cNvSpPr txBox="1"/>
          <p:nvPr/>
        </p:nvSpPr>
        <p:spPr>
          <a:xfrm>
            <a:off x="1895475" y="4883150"/>
            <a:ext cx="14160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One to one</a:t>
            </a:r>
            <a:endParaRPr/>
          </a:p>
        </p:txBody>
      </p:sp>
      <p:sp>
        <p:nvSpPr>
          <p:cNvPr id="177" name="Google Shape;177;p17"/>
          <p:cNvSpPr txBox="1"/>
          <p:nvPr/>
        </p:nvSpPr>
        <p:spPr>
          <a:xfrm>
            <a:off x="5935662" y="4868862"/>
            <a:ext cx="1487487"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One to many</a:t>
            </a:r>
            <a:endParaRPr/>
          </a:p>
        </p:txBody>
      </p:sp>
      <p:sp>
        <p:nvSpPr>
          <p:cNvPr id="178" name="Google Shape;178;p17"/>
          <p:cNvSpPr txBox="1"/>
          <p:nvPr/>
        </p:nvSpPr>
        <p:spPr>
          <a:xfrm>
            <a:off x="1025525" y="5426075"/>
            <a:ext cx="700722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Note: Some elements in </a:t>
            </a:r>
            <a:r>
              <a:rPr b="0" i="1" lang="en-US" sz="2000" u="none">
                <a:solidFill>
                  <a:schemeClr val="dk1"/>
                </a:solidFill>
                <a:latin typeface="Helvetica Neue"/>
                <a:ea typeface="Helvetica Neue"/>
                <a:cs typeface="Helvetica Neue"/>
                <a:sym typeface="Helvetica Neue"/>
              </a:rPr>
              <a:t>A</a:t>
            </a:r>
            <a:r>
              <a:rPr b="0" i="0" lang="en-US" sz="2000" u="none">
                <a:solidFill>
                  <a:schemeClr val="dk1"/>
                </a:solidFill>
                <a:latin typeface="Helvetica Neue"/>
                <a:ea typeface="Helvetica Neue"/>
                <a:cs typeface="Helvetica Neue"/>
                <a:sym typeface="Helvetica Neue"/>
              </a:rPr>
              <a:t> and </a:t>
            </a:r>
            <a:r>
              <a:rPr b="0" i="1" lang="en-US" sz="2000" u="none">
                <a:solidFill>
                  <a:schemeClr val="dk1"/>
                </a:solidFill>
                <a:latin typeface="Helvetica Neue"/>
                <a:ea typeface="Helvetica Neue"/>
                <a:cs typeface="Helvetica Neue"/>
                <a:sym typeface="Helvetica Neue"/>
              </a:rPr>
              <a:t>B</a:t>
            </a:r>
            <a:r>
              <a:rPr b="0" i="0" lang="en-US" sz="2000" u="none">
                <a:solidFill>
                  <a:schemeClr val="dk1"/>
                </a:solidFill>
                <a:latin typeface="Helvetica Neue"/>
                <a:ea typeface="Helvetica Neue"/>
                <a:cs typeface="Helvetica Neue"/>
                <a:sym typeface="Helvetica Neue"/>
              </a:rPr>
              <a:t> may not be mapped to any </a:t>
            </a:r>
            <a:endParaRPr/>
          </a:p>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elements in the other set</a:t>
            </a:r>
            <a:endParaRPr/>
          </a:p>
        </p:txBody>
      </p:sp>
      <p:pic>
        <p:nvPicPr>
          <p:cNvPr descr="7" id="179" name="Google Shape;179;p17"/>
          <p:cNvPicPr preferRelativeResize="0"/>
          <p:nvPr/>
        </p:nvPicPr>
        <p:blipFill rotWithShape="1">
          <a:blip r:embed="rId3">
            <a:alphaModFix/>
          </a:blip>
          <a:srcRect b="0" l="0" r="0" t="0"/>
          <a:stretch/>
        </p:blipFill>
        <p:spPr>
          <a:xfrm>
            <a:off x="1257300" y="1220787"/>
            <a:ext cx="6705600" cy="34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Mapping Cardinalities </a:t>
            </a:r>
            <a:endParaRPr/>
          </a:p>
        </p:txBody>
      </p:sp>
      <p:sp>
        <p:nvSpPr>
          <p:cNvPr id="186" name="Google Shape;186;p18"/>
          <p:cNvSpPr txBox="1"/>
          <p:nvPr/>
        </p:nvSpPr>
        <p:spPr>
          <a:xfrm>
            <a:off x="1992312" y="4849812"/>
            <a:ext cx="1436687"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Many to one</a:t>
            </a:r>
            <a:endParaRPr/>
          </a:p>
        </p:txBody>
      </p:sp>
      <p:sp>
        <p:nvSpPr>
          <p:cNvPr id="187" name="Google Shape;187;p18"/>
          <p:cNvSpPr txBox="1"/>
          <p:nvPr/>
        </p:nvSpPr>
        <p:spPr>
          <a:xfrm>
            <a:off x="5913437" y="4864100"/>
            <a:ext cx="160972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Many to many</a:t>
            </a:r>
            <a:endParaRPr/>
          </a:p>
        </p:txBody>
      </p:sp>
      <p:sp>
        <p:nvSpPr>
          <p:cNvPr id="188" name="Google Shape;188;p18"/>
          <p:cNvSpPr txBox="1"/>
          <p:nvPr/>
        </p:nvSpPr>
        <p:spPr>
          <a:xfrm>
            <a:off x="1177925" y="5430837"/>
            <a:ext cx="700722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Note: Some elements in A and B may not be mapped to any </a:t>
            </a:r>
            <a:endParaRPr/>
          </a:p>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elements in the other set</a:t>
            </a:r>
            <a:endParaRPr/>
          </a:p>
        </p:txBody>
      </p:sp>
      <p:pic>
        <p:nvPicPr>
          <p:cNvPr descr="7" id="189" name="Google Shape;189;p18"/>
          <p:cNvPicPr preferRelativeResize="0"/>
          <p:nvPr/>
        </p:nvPicPr>
        <p:blipFill rotWithShape="1">
          <a:blip r:embed="rId3">
            <a:alphaModFix/>
          </a:blip>
          <a:srcRect b="0" l="0" r="0" t="0"/>
          <a:stretch/>
        </p:blipFill>
        <p:spPr>
          <a:xfrm>
            <a:off x="1514475" y="1452562"/>
            <a:ext cx="6324600" cy="33004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Complex Attributes</a:t>
            </a:r>
            <a:endParaRPr/>
          </a:p>
        </p:txBody>
      </p:sp>
      <p:sp>
        <p:nvSpPr>
          <p:cNvPr id="196" name="Google Shape;196;p19"/>
          <p:cNvSpPr txBox="1"/>
          <p:nvPr>
            <p:ph idx="1" type="body"/>
          </p:nvPr>
        </p:nvSpPr>
        <p:spPr>
          <a:xfrm>
            <a:off x="855662" y="1222375"/>
            <a:ext cx="7966075" cy="53911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Attribute types: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Simple</a:t>
            </a:r>
            <a:r>
              <a:rPr b="0" i="0" lang="en-US" sz="1800" u="none">
                <a:solidFill>
                  <a:schemeClr val="dk1"/>
                </a:solidFill>
                <a:latin typeface="Helvetica Neue"/>
                <a:ea typeface="Helvetica Neue"/>
                <a:cs typeface="Helvetica Neue"/>
                <a:sym typeface="Helvetica Neue"/>
              </a:rPr>
              <a:t> and </a:t>
            </a:r>
            <a:r>
              <a:rPr b="1" i="0" lang="en-US" sz="1800" u="none">
                <a:solidFill>
                  <a:srgbClr val="000099"/>
                </a:solidFill>
                <a:latin typeface="Helvetica Neue"/>
                <a:ea typeface="Helvetica Neue"/>
                <a:cs typeface="Helvetica Neue"/>
                <a:sym typeface="Helvetica Neue"/>
              </a:rPr>
              <a:t>composite</a:t>
            </a:r>
            <a:r>
              <a:rPr b="0" i="0" lang="en-US" sz="1800" u="none">
                <a:solidFill>
                  <a:schemeClr val="dk1"/>
                </a:solidFill>
                <a:latin typeface="Helvetica Neue"/>
                <a:ea typeface="Helvetica Neue"/>
                <a:cs typeface="Helvetica Neue"/>
                <a:sym typeface="Helvetica Neue"/>
              </a:rPr>
              <a:t> attributes.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Single-valued</a:t>
            </a:r>
            <a:r>
              <a:rPr b="0" i="0" lang="en-US" sz="1800" u="none">
                <a:solidFill>
                  <a:schemeClr val="dk1"/>
                </a:solidFill>
                <a:latin typeface="Helvetica Neue"/>
                <a:ea typeface="Helvetica Neue"/>
                <a:cs typeface="Helvetica Neue"/>
                <a:sym typeface="Helvetica Neue"/>
              </a:rPr>
              <a:t> and </a:t>
            </a:r>
            <a:r>
              <a:rPr b="1" i="0" lang="en-US" sz="1800" u="none">
                <a:solidFill>
                  <a:srgbClr val="000099"/>
                </a:solidFill>
                <a:latin typeface="Helvetica Neue"/>
                <a:ea typeface="Helvetica Neue"/>
                <a:cs typeface="Helvetica Neue"/>
                <a:sym typeface="Helvetica Neue"/>
              </a:rPr>
              <a:t>multivalued</a:t>
            </a:r>
            <a:r>
              <a:rPr b="0" i="0" lang="en-US" sz="1800" u="none">
                <a:solidFill>
                  <a:schemeClr val="dk1"/>
                </a:solidFill>
                <a:latin typeface="Helvetica Neue"/>
                <a:ea typeface="Helvetica Neue"/>
                <a:cs typeface="Helvetica Neue"/>
                <a:sym typeface="Helvetica Neue"/>
              </a:rPr>
              <a:t> attributes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Example: multivalued attribute: </a:t>
            </a:r>
            <a:r>
              <a:rPr b="0" i="1" lang="en-US" sz="1800" u="none">
                <a:solidFill>
                  <a:schemeClr val="dk1"/>
                </a:solidFill>
                <a:latin typeface="Helvetica Neue"/>
                <a:ea typeface="Helvetica Neue"/>
                <a:cs typeface="Helvetica Neue"/>
                <a:sym typeface="Helvetica Neue"/>
              </a:rPr>
              <a:t>phone_numbers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Derived</a:t>
            </a:r>
            <a:r>
              <a:rPr b="0" i="0" lang="en-US" sz="1800" u="none">
                <a:solidFill>
                  <a:schemeClr val="dk1"/>
                </a:solidFill>
                <a:latin typeface="Helvetica Neue"/>
                <a:ea typeface="Helvetica Neue"/>
                <a:cs typeface="Helvetica Neue"/>
                <a:sym typeface="Helvetica Neue"/>
              </a:rPr>
              <a:t> attributes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Can be computed from other attributes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Example:  age, given date_of_birth</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Domain</a:t>
            </a:r>
            <a:r>
              <a:rPr b="0" i="0" lang="en-US" sz="1800" u="none">
                <a:solidFill>
                  <a:schemeClr val="dk1"/>
                </a:solidFill>
                <a:latin typeface="Helvetica Neue"/>
                <a:ea typeface="Helvetica Neue"/>
                <a:cs typeface="Helvetica Neue"/>
                <a:sym typeface="Helvetica Neue"/>
              </a:rPr>
              <a:t> – the set of permitted values for each attribute </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852487" y="8572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Entity-Relationship Model</a:t>
            </a:r>
            <a:endParaRPr/>
          </a:p>
        </p:txBody>
      </p:sp>
      <p:sp>
        <p:nvSpPr>
          <p:cNvPr id="68" name="Google Shape;68;p2"/>
          <p:cNvSpPr txBox="1"/>
          <p:nvPr>
            <p:ph idx="1" type="body"/>
          </p:nvPr>
        </p:nvSpPr>
        <p:spPr>
          <a:xfrm>
            <a:off x="855662" y="1222375"/>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Design Process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Modeling</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Constraints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E-R Diagram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Design Issues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Weak Entity Sets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Extended E-R Features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Design of the Bank Database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Reduction to Relation Schemas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Design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752475" y="104775"/>
            <a:ext cx="8391525"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Composite Attributes</a:t>
            </a:r>
            <a:endParaRPr/>
          </a:p>
        </p:txBody>
      </p:sp>
      <p:pic>
        <p:nvPicPr>
          <p:cNvPr id="203" name="Google Shape;203;p20"/>
          <p:cNvPicPr preferRelativeResize="0"/>
          <p:nvPr/>
        </p:nvPicPr>
        <p:blipFill rotWithShape="1">
          <a:blip r:embed="rId3">
            <a:alphaModFix/>
          </a:blip>
          <a:srcRect b="0" l="0" r="0" t="0"/>
          <a:stretch/>
        </p:blipFill>
        <p:spPr>
          <a:xfrm>
            <a:off x="665162" y="1330325"/>
            <a:ext cx="8093075" cy="25511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Weak Entity Sets</a:t>
            </a:r>
            <a:endParaRPr/>
          </a:p>
        </p:txBody>
      </p:sp>
      <p:sp>
        <p:nvSpPr>
          <p:cNvPr id="210" name="Google Shape;210;p21"/>
          <p:cNvSpPr txBox="1"/>
          <p:nvPr>
            <p:ph idx="1" type="body"/>
          </p:nvPr>
        </p:nvSpPr>
        <p:spPr>
          <a:xfrm>
            <a:off x="855662" y="1222375"/>
            <a:ext cx="7496175"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a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entity, which is uniquely identified by a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semester, year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sec_id</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Clearly, section entities are related to course entities. Suppose we create a relationship set </a:t>
            </a:r>
            <a:r>
              <a:rPr b="0" i="1" lang="en-US" sz="1800" u="none">
                <a:solidFill>
                  <a:schemeClr val="dk1"/>
                </a:solidFill>
                <a:latin typeface="Helvetica Neue"/>
                <a:ea typeface="Helvetica Neue"/>
                <a:cs typeface="Helvetica Neue"/>
                <a:sym typeface="Helvetica Neue"/>
              </a:rPr>
              <a:t>sec_course</a:t>
            </a:r>
            <a:r>
              <a:rPr b="0" i="0" lang="en-US" sz="1800" u="none">
                <a:solidFill>
                  <a:schemeClr val="dk1"/>
                </a:solidFill>
                <a:latin typeface="Helvetica Neue"/>
                <a:ea typeface="Helvetica Neue"/>
                <a:cs typeface="Helvetica Neue"/>
                <a:sym typeface="Helvetica Neue"/>
              </a:rPr>
              <a:t> between entity sets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course</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that the information in </a:t>
            </a:r>
            <a:r>
              <a:rPr b="0" i="1" lang="en-US" sz="1800" u="none">
                <a:solidFill>
                  <a:schemeClr val="dk1"/>
                </a:solidFill>
                <a:latin typeface="Helvetica Neue"/>
                <a:ea typeface="Helvetica Neue"/>
                <a:cs typeface="Helvetica Neue"/>
                <a:sym typeface="Helvetica Neue"/>
              </a:rPr>
              <a:t>sec_course</a:t>
            </a:r>
            <a:r>
              <a:rPr b="0" i="0" lang="en-US" sz="1800" u="none">
                <a:solidFill>
                  <a:schemeClr val="dk1"/>
                </a:solidFill>
                <a:latin typeface="Helvetica Neue"/>
                <a:ea typeface="Helvetica Neue"/>
                <a:cs typeface="Helvetica Neue"/>
                <a:sym typeface="Helvetica Neue"/>
              </a:rPr>
              <a:t> is redundant, since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already has an attribute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which identifies the course with which the section is related.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One option to deal with this redundancy is to get rid of the relationship s</a:t>
            </a:r>
            <a:r>
              <a:rPr b="0" i="1" lang="en-US" sz="1800" u="none">
                <a:solidFill>
                  <a:schemeClr val="dk1"/>
                </a:solidFill>
                <a:latin typeface="Helvetica Neue"/>
                <a:ea typeface="Helvetica Neue"/>
                <a:cs typeface="Helvetica Neue"/>
                <a:sym typeface="Helvetica Neue"/>
              </a:rPr>
              <a:t>ec_course</a:t>
            </a:r>
            <a:r>
              <a:rPr b="0" i="0" lang="en-US" sz="1800" u="none">
                <a:solidFill>
                  <a:schemeClr val="dk1"/>
                </a:solidFill>
                <a:latin typeface="Helvetica Neue"/>
                <a:ea typeface="Helvetica Neue"/>
                <a:cs typeface="Helvetica Neue"/>
                <a:sym typeface="Helvetica Neue"/>
              </a:rPr>
              <a:t>;  however, by doing so the relationship between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course </a:t>
            </a:r>
            <a:r>
              <a:rPr b="0" i="0" lang="en-US" sz="1800" u="none">
                <a:solidFill>
                  <a:schemeClr val="dk1"/>
                </a:solidFill>
                <a:latin typeface="Helvetica Neue"/>
                <a:ea typeface="Helvetica Neue"/>
                <a:cs typeface="Helvetica Neue"/>
                <a:sym typeface="Helvetica Neue"/>
              </a:rPr>
              <a:t>becomes implicit in an attribute, which is not desirable.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Weak Entity Sets (Cont.)</a:t>
            </a:r>
            <a:endParaRPr/>
          </a:p>
        </p:txBody>
      </p:sp>
      <p:sp>
        <p:nvSpPr>
          <p:cNvPr id="217" name="Google Shape;217;p22"/>
          <p:cNvSpPr txBox="1"/>
          <p:nvPr>
            <p:ph idx="1" type="body"/>
          </p:nvPr>
        </p:nvSpPr>
        <p:spPr>
          <a:xfrm>
            <a:off x="855662" y="1222375"/>
            <a:ext cx="7496175"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alternative way to deal with this redundancy is to not store the attribute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in the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entity and to only store the remaining attributes </a:t>
            </a:r>
            <a:r>
              <a:rPr b="0" i="1" lang="en-US" sz="1800" u="none">
                <a:solidFill>
                  <a:schemeClr val="dk1"/>
                </a:solidFill>
                <a:latin typeface="Helvetica Neue"/>
                <a:ea typeface="Helvetica Neue"/>
                <a:cs typeface="Helvetica Neue"/>
                <a:sym typeface="Helvetica Neue"/>
              </a:rPr>
              <a:t>section_id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year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semester. </a:t>
            </a:r>
            <a:r>
              <a:rPr b="0" i="0" lang="en-US" sz="1800" u="none">
                <a:solidFill>
                  <a:schemeClr val="dk1"/>
                </a:solidFill>
                <a:latin typeface="Helvetica Neue"/>
                <a:ea typeface="Helvetica Neue"/>
                <a:cs typeface="Helvetica Neue"/>
                <a:sym typeface="Helvetica Neue"/>
              </a:rPr>
              <a:t>However, the entity set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then does not have enough attributes to identify a particular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entity uniquely; although each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entity is distinct, sections for different courses may share the same s</a:t>
            </a:r>
            <a:r>
              <a:rPr b="0" i="1" lang="en-US" sz="1800" u="none">
                <a:solidFill>
                  <a:schemeClr val="dk1"/>
                </a:solidFill>
                <a:latin typeface="Helvetica Neue"/>
                <a:ea typeface="Helvetica Neue"/>
                <a:cs typeface="Helvetica Neue"/>
                <a:sym typeface="Helvetica Neue"/>
              </a:rPr>
              <a:t>ection_id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year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semester</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deal with this problem, we treat the relationship </a:t>
            </a:r>
            <a:r>
              <a:rPr b="0" i="1" lang="en-US" sz="1800" u="none">
                <a:solidFill>
                  <a:schemeClr val="dk1"/>
                </a:solidFill>
                <a:latin typeface="Helvetica Neue"/>
                <a:ea typeface="Helvetica Neue"/>
                <a:cs typeface="Helvetica Neue"/>
                <a:sym typeface="Helvetica Neue"/>
              </a:rPr>
              <a:t>sec_course</a:t>
            </a:r>
            <a:r>
              <a:rPr b="0" i="0" lang="en-US" sz="1800" u="none">
                <a:solidFill>
                  <a:schemeClr val="dk1"/>
                </a:solidFill>
                <a:latin typeface="Helvetica Neue"/>
                <a:ea typeface="Helvetica Neue"/>
                <a:cs typeface="Helvetica Neue"/>
                <a:sym typeface="Helvetica Neue"/>
              </a:rPr>
              <a:t> as a special relationship that provides extra information, in this case, the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required to identify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entities uniquely.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notion of </a:t>
            </a:r>
            <a:r>
              <a:rPr b="1" i="0" lang="en-US" sz="1800" u="none">
                <a:solidFill>
                  <a:srgbClr val="000099"/>
                </a:solidFill>
                <a:latin typeface="Helvetica Neue"/>
                <a:ea typeface="Helvetica Neue"/>
                <a:cs typeface="Helvetica Neue"/>
                <a:sym typeface="Helvetica Neue"/>
              </a:rPr>
              <a:t>weak entity set </a:t>
            </a:r>
            <a:r>
              <a:rPr b="0" i="0" lang="en-US" sz="1800" u="none">
                <a:solidFill>
                  <a:schemeClr val="dk1"/>
                </a:solidFill>
                <a:latin typeface="Helvetica Neue"/>
                <a:ea typeface="Helvetica Neue"/>
                <a:cs typeface="Helvetica Neue"/>
                <a:sym typeface="Helvetica Neue"/>
              </a:rPr>
              <a:t>formalizes the above intuition. A weak entity set is one whose existence is dependent on another entity, called its </a:t>
            </a:r>
            <a:r>
              <a:rPr b="1" i="0" lang="en-US" sz="1800" u="none">
                <a:solidFill>
                  <a:srgbClr val="000099"/>
                </a:solidFill>
                <a:latin typeface="Helvetica Neue"/>
                <a:ea typeface="Helvetica Neue"/>
                <a:cs typeface="Helvetica Neue"/>
                <a:sym typeface="Helvetica Neue"/>
              </a:rPr>
              <a:t>identifying entity</a:t>
            </a:r>
            <a:r>
              <a:rPr b="0" i="0" lang="en-US" sz="1800" u="none">
                <a:solidFill>
                  <a:schemeClr val="dk1"/>
                </a:solidFill>
                <a:latin typeface="Helvetica Neue"/>
                <a:ea typeface="Helvetica Neue"/>
                <a:cs typeface="Helvetica Neue"/>
                <a:sym typeface="Helvetica Neue"/>
              </a:rPr>
              <a:t>; instead of associating a primary key with a weak entity, we use the identifying entity, along with extra attributes called </a:t>
            </a:r>
            <a:r>
              <a:rPr b="1" i="0" lang="en-US" sz="1800" u="none">
                <a:solidFill>
                  <a:srgbClr val="000099"/>
                </a:solidFill>
                <a:latin typeface="Helvetica Neue"/>
                <a:ea typeface="Helvetica Neue"/>
                <a:cs typeface="Helvetica Neue"/>
                <a:sym typeface="Helvetica Neue"/>
              </a:rPr>
              <a:t>discriminator</a:t>
            </a:r>
            <a:r>
              <a:rPr b="0" i="0" lang="en-US" sz="1800" u="none">
                <a:solidFill>
                  <a:schemeClr val="dk1"/>
                </a:solidFill>
                <a:latin typeface="Helvetica Neue"/>
                <a:ea typeface="Helvetica Neue"/>
                <a:cs typeface="Helvetica Neue"/>
                <a:sym typeface="Helvetica Neue"/>
              </a:rPr>
              <a:t> to uniquely identify a weak entity. An entity set that is not a weak entity set is termed a </a:t>
            </a:r>
            <a:r>
              <a:rPr b="1" i="0" lang="en-US" sz="1800" u="none">
                <a:solidFill>
                  <a:srgbClr val="000099"/>
                </a:solidFill>
                <a:latin typeface="Helvetica Neue"/>
                <a:ea typeface="Helvetica Neue"/>
                <a:cs typeface="Helvetica Neue"/>
                <a:sym typeface="Helvetica Neue"/>
              </a:rPr>
              <a:t>strong entity set.</a:t>
            </a:r>
            <a:endParaRPr/>
          </a:p>
          <a:p>
            <a:pPr indent="-240030" lvl="0" marL="342900" rtl="0" algn="l">
              <a:spcBef>
                <a:spcPts val="630"/>
              </a:spcBef>
              <a:spcAft>
                <a:spcPts val="0"/>
              </a:spcAft>
              <a:buSzPts val="1620"/>
              <a:buNone/>
            </a:pPr>
            <a:r>
              <a:t/>
            </a:r>
            <a:endParaRPr b="1" i="0" sz="1800" u="none">
              <a:solidFill>
                <a:srgbClr val="000099"/>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Weak Entity Sets (Cont.)</a:t>
            </a:r>
            <a:endParaRPr/>
          </a:p>
        </p:txBody>
      </p:sp>
      <p:sp>
        <p:nvSpPr>
          <p:cNvPr id="224" name="Google Shape;224;p23"/>
          <p:cNvSpPr txBox="1"/>
          <p:nvPr>
            <p:ph idx="1" type="body"/>
          </p:nvPr>
        </p:nvSpPr>
        <p:spPr>
          <a:xfrm>
            <a:off x="855662" y="1222375"/>
            <a:ext cx="67818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Every weak entity must be associated with an identifying entity; that is, the weak entity set is said to be </a:t>
            </a:r>
            <a:r>
              <a:rPr b="1" i="0" lang="en-US" sz="1800" u="none">
                <a:solidFill>
                  <a:srgbClr val="000099"/>
                </a:solidFill>
                <a:latin typeface="Helvetica Neue"/>
                <a:ea typeface="Helvetica Neue"/>
                <a:cs typeface="Helvetica Neue"/>
                <a:sym typeface="Helvetica Neue"/>
              </a:rPr>
              <a:t>existence dependent</a:t>
            </a:r>
            <a:r>
              <a:rPr b="0" i="0" lang="en-US" sz="1800" u="none">
                <a:solidFill>
                  <a:schemeClr val="dk1"/>
                </a:solidFill>
                <a:latin typeface="Helvetica Neue"/>
                <a:ea typeface="Helvetica Neue"/>
                <a:cs typeface="Helvetica Neue"/>
                <a:sym typeface="Helvetica Neue"/>
              </a:rPr>
              <a:t> on the identifying entity set. The identifying entity set is said to </a:t>
            </a:r>
            <a:r>
              <a:rPr b="1" i="0" lang="en-US" sz="1800" u="none">
                <a:solidFill>
                  <a:srgbClr val="000099"/>
                </a:solidFill>
                <a:latin typeface="Helvetica Neue"/>
                <a:ea typeface="Helvetica Neue"/>
                <a:cs typeface="Helvetica Neue"/>
                <a:sym typeface="Helvetica Neue"/>
              </a:rPr>
              <a:t>own</a:t>
            </a:r>
            <a:r>
              <a:rPr b="0" i="0" lang="en-US" sz="1800" u="none">
                <a:solidFill>
                  <a:schemeClr val="dk1"/>
                </a:solidFill>
                <a:latin typeface="Helvetica Neue"/>
                <a:ea typeface="Helvetica Neue"/>
                <a:cs typeface="Helvetica Neue"/>
                <a:sym typeface="Helvetica Neue"/>
              </a:rPr>
              <a:t> the weak entity set that it identifies. The relationship associating the weak entity set with the identifying entity set is called the </a:t>
            </a:r>
            <a:r>
              <a:rPr b="1" i="0" lang="en-US" sz="1800" u="none">
                <a:solidFill>
                  <a:srgbClr val="000099"/>
                </a:solidFill>
                <a:latin typeface="Helvetica Neue"/>
                <a:ea typeface="Helvetica Neue"/>
                <a:cs typeface="Helvetica Neue"/>
                <a:sym typeface="Helvetica Neue"/>
              </a:rPr>
              <a:t>identifying relationship</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that the relational schema we eventually create from the entity set </a:t>
            </a:r>
            <a:r>
              <a:rPr b="0" i="1" lang="en-US" sz="1800" u="none">
                <a:solidFill>
                  <a:schemeClr val="dk1"/>
                </a:solidFill>
                <a:latin typeface="Helvetica Neue"/>
                <a:ea typeface="Helvetica Neue"/>
                <a:cs typeface="Helvetica Neue"/>
                <a:sym typeface="Helvetica Neue"/>
              </a:rPr>
              <a:t>section</a:t>
            </a:r>
            <a:r>
              <a:rPr b="0" i="0" lang="en-US" sz="1800" u="none">
                <a:solidFill>
                  <a:schemeClr val="dk1"/>
                </a:solidFill>
                <a:latin typeface="Helvetica Neue"/>
                <a:ea typeface="Helvetica Neue"/>
                <a:cs typeface="Helvetica Neue"/>
                <a:sym typeface="Helvetica Neue"/>
              </a:rPr>
              <a:t> does have the attribute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for reasons that will become clear later, even though we have dropped the attribute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from the entity set </a:t>
            </a:r>
            <a:r>
              <a:rPr b="0" i="1" lang="en-US" sz="1800" u="none">
                <a:solidFill>
                  <a:schemeClr val="dk1"/>
                </a:solidFill>
                <a:latin typeface="Helvetica Neue"/>
                <a:ea typeface="Helvetica Neue"/>
                <a:cs typeface="Helvetica Neue"/>
                <a:sym typeface="Helvetica Neue"/>
              </a:rPr>
              <a:t>section.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469900" y="2736850"/>
            <a:ext cx="8267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Diagrams</a:t>
            </a:r>
            <a:endParaRPr/>
          </a:p>
        </p:txBody>
      </p:sp>
      <p:sp>
        <p:nvSpPr>
          <p:cNvPr id="231" name="Google Shape;231;p24"/>
          <p:cNvSpPr txBox="1"/>
          <p:nvPr/>
        </p:nvSpPr>
        <p:spPr>
          <a:xfrm>
            <a:off x="1422400" y="2851150"/>
            <a:ext cx="6845300" cy="281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469900" y="85725"/>
            <a:ext cx="8267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Entity Sets</a:t>
            </a:r>
            <a:endParaRPr/>
          </a:p>
        </p:txBody>
      </p:sp>
      <p:sp>
        <p:nvSpPr>
          <p:cNvPr id="238" name="Google Shape;238;p25"/>
          <p:cNvSpPr txBox="1"/>
          <p:nvPr/>
        </p:nvSpPr>
        <p:spPr>
          <a:xfrm>
            <a:off x="1022350" y="1109662"/>
            <a:ext cx="6845300" cy="1684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Entities can be represented graphically as follows:</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Rectangles represent entity sets.</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Attributes listed inside entity rectangle</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Underline indicates primary key attributes</a:t>
            </a:r>
            <a:endParaRPr/>
          </a:p>
        </p:txBody>
      </p:sp>
      <p:pic>
        <p:nvPicPr>
          <p:cNvPr id="239" name="Google Shape;239;p25"/>
          <p:cNvPicPr preferRelativeResize="0"/>
          <p:nvPr/>
        </p:nvPicPr>
        <p:blipFill rotWithShape="1">
          <a:blip r:embed="rId3">
            <a:alphaModFix/>
          </a:blip>
          <a:srcRect b="0" l="0" r="0" t="0"/>
          <a:stretch/>
        </p:blipFill>
        <p:spPr>
          <a:xfrm>
            <a:off x="2178050" y="3059112"/>
            <a:ext cx="4579937" cy="16525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469900" y="85725"/>
            <a:ext cx="8267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Relationship  Sets</a:t>
            </a:r>
            <a:endParaRPr/>
          </a:p>
        </p:txBody>
      </p:sp>
      <p:sp>
        <p:nvSpPr>
          <p:cNvPr id="246" name="Google Shape;246;p26"/>
          <p:cNvSpPr txBox="1"/>
          <p:nvPr/>
        </p:nvSpPr>
        <p:spPr>
          <a:xfrm>
            <a:off x="1069975" y="1374775"/>
            <a:ext cx="6859587" cy="806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Diamonds represent relationship sets.</a:t>
            </a:r>
            <a:endParaRPr/>
          </a:p>
        </p:txBody>
      </p:sp>
      <p:pic>
        <p:nvPicPr>
          <p:cNvPr id="247" name="Google Shape;247;p26"/>
          <p:cNvPicPr preferRelativeResize="0"/>
          <p:nvPr/>
        </p:nvPicPr>
        <p:blipFill rotWithShape="1">
          <a:blip r:embed="rId3">
            <a:alphaModFix/>
          </a:blip>
          <a:srcRect b="0" l="0" r="0" t="0"/>
          <a:stretch/>
        </p:blipFill>
        <p:spPr>
          <a:xfrm>
            <a:off x="1806575" y="2170112"/>
            <a:ext cx="6221412" cy="1273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Relationship Sets with Attributes</a:t>
            </a:r>
            <a:endParaRPr/>
          </a:p>
        </p:txBody>
      </p:sp>
      <p:pic>
        <p:nvPicPr>
          <p:cNvPr id="254" name="Google Shape;254;p27"/>
          <p:cNvPicPr preferRelativeResize="0"/>
          <p:nvPr/>
        </p:nvPicPr>
        <p:blipFill rotWithShape="1">
          <a:blip r:embed="rId3">
            <a:alphaModFix/>
          </a:blip>
          <a:srcRect b="0" l="0" r="0" t="0"/>
          <a:stretch/>
        </p:blipFill>
        <p:spPr>
          <a:xfrm>
            <a:off x="1403350" y="1587500"/>
            <a:ext cx="6932612" cy="201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Roles</a:t>
            </a:r>
            <a:endParaRPr/>
          </a:p>
        </p:txBody>
      </p:sp>
      <p:sp>
        <p:nvSpPr>
          <p:cNvPr id="261" name="Google Shape;261;p28"/>
          <p:cNvSpPr txBox="1"/>
          <p:nvPr>
            <p:ph idx="1" type="body"/>
          </p:nvPr>
        </p:nvSpPr>
        <p:spPr>
          <a:xfrm>
            <a:off x="855662" y="1222375"/>
            <a:ext cx="7791450" cy="1123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Entity sets of a relationship need not be distinct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Each occurrence of an entity set plays a “role” in the relationship</a:t>
            </a:r>
            <a:endParaRPr b="0" i="0" sz="16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labels “</a:t>
            </a:r>
            <a:r>
              <a:rPr b="0" i="1" lang="en-US" sz="1800" u="none">
                <a:solidFill>
                  <a:schemeClr val="dk1"/>
                </a:solidFill>
                <a:latin typeface="Helvetica Neue"/>
                <a:ea typeface="Helvetica Neue"/>
                <a:cs typeface="Helvetica Neue"/>
                <a:sym typeface="Helvetica Neue"/>
              </a:rPr>
              <a:t>course_id</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prereq_id</a:t>
            </a:r>
            <a:r>
              <a:rPr b="0" i="0" lang="en-US" sz="1800" u="none">
                <a:solidFill>
                  <a:schemeClr val="dk1"/>
                </a:solidFill>
                <a:latin typeface="Helvetica Neue"/>
                <a:ea typeface="Helvetica Neue"/>
                <a:cs typeface="Helvetica Neue"/>
                <a:sym typeface="Helvetica Neue"/>
              </a:rPr>
              <a:t>” are called </a:t>
            </a:r>
            <a:r>
              <a:rPr b="1" i="0" lang="en-US" sz="1800" u="none">
                <a:solidFill>
                  <a:srgbClr val="000099"/>
                </a:solidFill>
                <a:latin typeface="Helvetica Neue"/>
                <a:ea typeface="Helvetica Neue"/>
                <a:cs typeface="Helvetica Neue"/>
                <a:sym typeface="Helvetica Neue"/>
              </a:rPr>
              <a:t>roles</a:t>
            </a:r>
            <a:r>
              <a:rPr b="0" i="0" lang="en-US" sz="1800" u="none">
                <a:solidFill>
                  <a:schemeClr val="dk1"/>
                </a:solidFill>
                <a:latin typeface="Helvetica Neue"/>
                <a:ea typeface="Helvetica Neue"/>
                <a:cs typeface="Helvetica Neue"/>
                <a:sym typeface="Helvetica Neue"/>
              </a:rPr>
              <a:t>.</a:t>
            </a:r>
            <a:endParaRPr/>
          </a:p>
        </p:txBody>
      </p:sp>
      <p:pic>
        <p:nvPicPr>
          <p:cNvPr id="262" name="Google Shape;262;p28"/>
          <p:cNvPicPr preferRelativeResize="0"/>
          <p:nvPr/>
        </p:nvPicPr>
        <p:blipFill rotWithShape="1">
          <a:blip r:embed="rId3">
            <a:alphaModFix/>
          </a:blip>
          <a:srcRect b="0" l="0" r="0" t="0"/>
          <a:stretch/>
        </p:blipFill>
        <p:spPr>
          <a:xfrm>
            <a:off x="1803400" y="2774950"/>
            <a:ext cx="6070600" cy="1790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Cardinality Constraints</a:t>
            </a:r>
            <a:endParaRPr/>
          </a:p>
        </p:txBody>
      </p:sp>
      <p:sp>
        <p:nvSpPr>
          <p:cNvPr id="269" name="Google Shape;269;p29"/>
          <p:cNvSpPr txBox="1"/>
          <p:nvPr>
            <p:ph idx="1" type="body"/>
          </p:nvPr>
        </p:nvSpPr>
        <p:spPr>
          <a:xfrm>
            <a:off x="855662" y="1222375"/>
            <a:ext cx="7419975" cy="27447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express cardinality constraints by drawing either a directed line (→), signifying “one,” or an undirected line (—), signifying “many,” between the relationship set and the entity set.</a:t>
            </a:r>
            <a:endParaRPr/>
          </a:p>
          <a:p>
            <a:pPr indent="-342900" lvl="0" marL="342900" rtl="0" algn="l">
              <a:lnSpc>
                <a:spcPct val="9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One-to-one relationship between an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and a </a:t>
            </a:r>
            <a:r>
              <a:rPr b="0" i="1" lang="en-US" sz="1800" u="none">
                <a:solidFill>
                  <a:schemeClr val="dk1"/>
                </a:solidFill>
                <a:latin typeface="Helvetica Neue"/>
                <a:ea typeface="Helvetica Neue"/>
                <a:cs typeface="Helvetica Neue"/>
                <a:sym typeface="Helvetica Neue"/>
              </a:rPr>
              <a:t>student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student is associated with at most one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via the relationship </a:t>
            </a:r>
            <a:r>
              <a:rPr b="0" i="1" lang="en-US" sz="1800" u="none">
                <a:solidFill>
                  <a:schemeClr val="dk1"/>
                </a:solidFill>
                <a:latin typeface="Helvetica Neue"/>
                <a:ea typeface="Helvetica Neue"/>
                <a:cs typeface="Helvetica Neue"/>
                <a:sym typeface="Helvetica Neue"/>
              </a:rPr>
              <a:t>advisor</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student</a:t>
            </a:r>
            <a:r>
              <a:rPr b="0" i="0" lang="en-US" sz="1800" u="none">
                <a:solidFill>
                  <a:schemeClr val="dk1"/>
                </a:solidFill>
                <a:latin typeface="Helvetica Neue"/>
                <a:ea typeface="Helvetica Neue"/>
                <a:cs typeface="Helvetica Neue"/>
                <a:sym typeface="Helvetica Neue"/>
              </a:rPr>
              <a:t> is associated with at most one </a:t>
            </a:r>
            <a:r>
              <a:rPr b="0" i="1" lang="en-US" sz="1800" u="none">
                <a:solidFill>
                  <a:schemeClr val="dk1"/>
                </a:solidFill>
                <a:latin typeface="Helvetica Neue"/>
                <a:ea typeface="Helvetica Neue"/>
                <a:cs typeface="Helvetica Neue"/>
                <a:sym typeface="Helvetica Neue"/>
              </a:rPr>
              <a:t>department</a:t>
            </a:r>
            <a:r>
              <a:rPr b="0" i="0" lang="en-US" sz="1800" u="none">
                <a:solidFill>
                  <a:schemeClr val="dk1"/>
                </a:solidFill>
                <a:latin typeface="Helvetica Neue"/>
                <a:ea typeface="Helvetica Neue"/>
                <a:cs typeface="Helvetica Neue"/>
                <a:sym typeface="Helvetica Neue"/>
              </a:rPr>
              <a:t> via </a:t>
            </a:r>
            <a:r>
              <a:rPr b="0" i="1" lang="en-US" sz="1800" u="none">
                <a:solidFill>
                  <a:schemeClr val="dk1"/>
                </a:solidFill>
                <a:latin typeface="Helvetica Neue"/>
                <a:ea typeface="Helvetica Neue"/>
                <a:cs typeface="Helvetica Neue"/>
                <a:sym typeface="Helvetica Neue"/>
              </a:rPr>
              <a:t>stud_dept</a:t>
            </a:r>
            <a:endParaRPr/>
          </a:p>
        </p:txBody>
      </p:sp>
      <p:pic>
        <p:nvPicPr>
          <p:cNvPr id="270" name="Google Shape;270;p29"/>
          <p:cNvPicPr preferRelativeResize="0"/>
          <p:nvPr/>
        </p:nvPicPr>
        <p:blipFill rotWithShape="1">
          <a:blip r:embed="rId3">
            <a:alphaModFix/>
          </a:blip>
          <a:srcRect b="78417" l="0" r="0" t="0"/>
          <a:stretch/>
        </p:blipFill>
        <p:spPr>
          <a:xfrm>
            <a:off x="1957387" y="4151312"/>
            <a:ext cx="5845175" cy="1535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Design Phases</a:t>
            </a:r>
            <a:endParaRPr/>
          </a:p>
        </p:txBody>
      </p:sp>
      <p:sp>
        <p:nvSpPr>
          <p:cNvPr id="75" name="Google Shape;75;p3"/>
          <p:cNvSpPr txBox="1"/>
          <p:nvPr>
            <p:ph idx="4294967295" type="body"/>
          </p:nvPr>
        </p:nvSpPr>
        <p:spPr>
          <a:xfrm>
            <a:off x="947737" y="793750"/>
            <a:ext cx="7011987" cy="4225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None/>
            </a:pPr>
            <a:r>
              <a:t/>
            </a:r>
            <a:endParaRPr b="0" i="1"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initial phase of database design is to characterize fully the data needs of the prospective database users. </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Next, the designer chooses a data model and, by applying the concepts of the chosen data model, translates these requirements into a conceptual schema of the database.</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 fully developed conceptual schema also indicates the functional requirements of the enterprise. In a “specification of functional requirements”, users describe the kinds of operations (or transactions) that will be performed on the data.</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endParaRPr/>
          </a:p>
        </p:txBody>
      </p:sp>
      <p:sp>
        <p:nvSpPr>
          <p:cNvPr id="76" name="Google Shape;76;p3"/>
          <p:cNvSpPr txBox="1"/>
          <p:nvPr/>
        </p:nvSpPr>
        <p:spPr>
          <a:xfrm>
            <a:off x="927100" y="1074737"/>
            <a:ext cx="73279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t/>
            </a:r>
            <a:endParaRPr b="0" i="0" sz="16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819150" y="9525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One-to-Many Relationship</a:t>
            </a:r>
            <a:endParaRPr/>
          </a:p>
        </p:txBody>
      </p:sp>
      <p:sp>
        <p:nvSpPr>
          <p:cNvPr id="277" name="Google Shape;277;p30"/>
          <p:cNvSpPr txBox="1"/>
          <p:nvPr>
            <p:ph idx="1" type="body"/>
          </p:nvPr>
        </p:nvSpPr>
        <p:spPr>
          <a:xfrm>
            <a:off x="893762" y="1131887"/>
            <a:ext cx="7480300" cy="1852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one-to-many relationship between an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and a </a:t>
            </a:r>
            <a:r>
              <a:rPr b="0" i="1" lang="en-US" sz="1800" u="none">
                <a:solidFill>
                  <a:schemeClr val="dk1"/>
                </a:solidFill>
                <a:latin typeface="Helvetica Neue"/>
                <a:ea typeface="Helvetica Neue"/>
                <a:cs typeface="Helvetica Neue"/>
                <a:sym typeface="Helvetica Neue"/>
              </a:rPr>
              <a:t>student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 an instructor is associated with several (including 0) students    via </a:t>
            </a:r>
            <a:r>
              <a:rPr b="0" i="1" lang="en-US" sz="1800" u="none">
                <a:solidFill>
                  <a:schemeClr val="dk1"/>
                </a:solidFill>
                <a:latin typeface="Helvetica Neue"/>
                <a:ea typeface="Helvetica Neue"/>
                <a:cs typeface="Helvetica Neue"/>
                <a:sym typeface="Helvetica Neue"/>
              </a:rPr>
              <a:t>advisor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student is associated with at most one instructor via advisor, </a:t>
            </a:r>
            <a:endParaRPr/>
          </a:p>
        </p:txBody>
      </p:sp>
      <p:pic>
        <p:nvPicPr>
          <p:cNvPr id="278" name="Google Shape;278;p30"/>
          <p:cNvPicPr preferRelativeResize="0"/>
          <p:nvPr/>
        </p:nvPicPr>
        <p:blipFill rotWithShape="1">
          <a:blip r:embed="rId3">
            <a:alphaModFix/>
          </a:blip>
          <a:srcRect b="44697" l="0" r="0" t="31458"/>
          <a:stretch/>
        </p:blipFill>
        <p:spPr>
          <a:xfrm>
            <a:off x="1909762" y="2678112"/>
            <a:ext cx="6000750" cy="1743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512762" y="238125"/>
            <a:ext cx="8113712"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Many-to-One Relationships</a:t>
            </a:r>
            <a:endParaRPr/>
          </a:p>
        </p:txBody>
      </p:sp>
      <p:sp>
        <p:nvSpPr>
          <p:cNvPr id="285" name="Google Shape;285;p31"/>
          <p:cNvSpPr txBox="1"/>
          <p:nvPr>
            <p:ph idx="1" type="body"/>
          </p:nvPr>
        </p:nvSpPr>
        <p:spPr>
          <a:xfrm>
            <a:off x="855662" y="1144587"/>
            <a:ext cx="7310437" cy="1814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a many-to-one relationship between an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and a </a:t>
            </a:r>
            <a:r>
              <a:rPr b="0" i="1" lang="en-US" sz="1800" u="none">
                <a:solidFill>
                  <a:schemeClr val="dk1"/>
                </a:solidFill>
                <a:latin typeface="Helvetica Neue"/>
                <a:ea typeface="Helvetica Neue"/>
                <a:cs typeface="Helvetica Neue"/>
                <a:sym typeface="Helvetica Neue"/>
              </a:rPr>
              <a:t>student,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an instructor</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is associated with at most one student via </a:t>
            </a:r>
            <a:r>
              <a:rPr b="0" i="1" lang="en-US" sz="1800" u="none">
                <a:solidFill>
                  <a:schemeClr val="dk1"/>
                </a:solidFill>
                <a:latin typeface="Helvetica Neue"/>
                <a:ea typeface="Helvetica Neue"/>
                <a:cs typeface="Helvetica Neue"/>
                <a:sym typeface="Helvetica Neue"/>
              </a:rPr>
              <a:t>advisor</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and a student is associated with several (including 0) instructors via </a:t>
            </a:r>
            <a:r>
              <a:rPr b="0" i="1" lang="en-US" sz="1800" u="none">
                <a:solidFill>
                  <a:schemeClr val="dk1"/>
                </a:solidFill>
                <a:latin typeface="Helvetica Neue"/>
                <a:ea typeface="Helvetica Neue"/>
                <a:cs typeface="Helvetica Neue"/>
                <a:sym typeface="Helvetica Neue"/>
              </a:rPr>
              <a:t>advisor</a:t>
            </a:r>
            <a:endParaRPr/>
          </a:p>
        </p:txBody>
      </p:sp>
      <p:pic>
        <p:nvPicPr>
          <p:cNvPr id="286" name="Google Shape;286;p31"/>
          <p:cNvPicPr preferRelativeResize="0"/>
          <p:nvPr/>
        </p:nvPicPr>
        <p:blipFill rotWithShape="1">
          <a:blip r:embed="rId3">
            <a:alphaModFix/>
          </a:blip>
          <a:srcRect b="6377" l="0" r="0" t="68164"/>
          <a:stretch/>
        </p:blipFill>
        <p:spPr>
          <a:xfrm>
            <a:off x="1609725" y="3019425"/>
            <a:ext cx="5857875" cy="1814512"/>
          </a:xfrm>
          <a:prstGeom prst="rect">
            <a:avLst/>
          </a:prstGeom>
          <a:noFill/>
          <a:ln>
            <a:noFill/>
          </a:ln>
        </p:spPr>
      </p:pic>
      <p:cxnSp>
        <p:nvCxnSpPr>
          <p:cNvPr id="287" name="Google Shape;287;p31"/>
          <p:cNvCxnSpPr/>
          <p:nvPr/>
        </p:nvCxnSpPr>
        <p:spPr>
          <a:xfrm>
            <a:off x="5976937" y="3963987"/>
            <a:ext cx="228600" cy="1587"/>
          </a:xfrm>
          <a:prstGeom prst="straightConnector1">
            <a:avLst/>
          </a:prstGeom>
          <a:noFill/>
          <a:ln cap="flat" cmpd="sng" w="12700">
            <a:solidFill>
              <a:schemeClr val="dk1"/>
            </a:solidFill>
            <a:prstDash val="solid"/>
            <a:miter lim="800000"/>
            <a:headEnd len="med" w="med" type="none"/>
            <a:tailEnd len="lg" w="lg"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Many-to-Many Relationship</a:t>
            </a:r>
            <a:endParaRPr/>
          </a:p>
        </p:txBody>
      </p:sp>
      <p:sp>
        <p:nvSpPr>
          <p:cNvPr id="294" name="Google Shape;294;p32"/>
          <p:cNvSpPr txBox="1"/>
          <p:nvPr>
            <p:ph idx="1" type="body"/>
          </p:nvPr>
        </p:nvSpPr>
        <p:spPr>
          <a:xfrm>
            <a:off x="814387" y="1093787"/>
            <a:ext cx="7029450" cy="15462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instructor is associated with several (possibly 0) students via </a:t>
            </a:r>
            <a:r>
              <a:rPr b="0" i="1" lang="en-US" sz="1800" u="none">
                <a:solidFill>
                  <a:schemeClr val="dk1"/>
                </a:solidFill>
                <a:latin typeface="Helvetica Neue"/>
                <a:ea typeface="Helvetica Neue"/>
                <a:cs typeface="Helvetica Neue"/>
                <a:sym typeface="Helvetica Neue"/>
              </a:rPr>
              <a:t>advisor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student is associated with several (possibly 0) instructors via </a:t>
            </a:r>
            <a:r>
              <a:rPr b="0" i="1" lang="en-US" sz="1800" u="none">
                <a:solidFill>
                  <a:schemeClr val="dk1"/>
                </a:solidFill>
                <a:latin typeface="Helvetica Neue"/>
                <a:ea typeface="Helvetica Neue"/>
                <a:cs typeface="Helvetica Neue"/>
                <a:sym typeface="Helvetica Neue"/>
              </a:rPr>
              <a:t>advisor</a:t>
            </a:r>
            <a:r>
              <a:rPr b="0" i="0" lang="en-US" sz="1800" u="none">
                <a:solidFill>
                  <a:schemeClr val="dk1"/>
                </a:solidFill>
                <a:latin typeface="Helvetica Neue"/>
                <a:ea typeface="Helvetica Neue"/>
                <a:cs typeface="Helvetica Neue"/>
                <a:sym typeface="Helvetica Neue"/>
              </a:rPr>
              <a:t> </a:t>
            </a:r>
            <a:endParaRPr/>
          </a:p>
        </p:txBody>
      </p:sp>
      <p:pic>
        <p:nvPicPr>
          <p:cNvPr id="295" name="Google Shape;295;p32"/>
          <p:cNvPicPr preferRelativeResize="0"/>
          <p:nvPr/>
        </p:nvPicPr>
        <p:blipFill rotWithShape="1">
          <a:blip r:embed="rId3">
            <a:alphaModFix/>
          </a:blip>
          <a:srcRect b="0" l="0" r="0" t="0"/>
          <a:stretch/>
        </p:blipFill>
        <p:spPr>
          <a:xfrm>
            <a:off x="1473200" y="2755900"/>
            <a:ext cx="6516687" cy="133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1296987" y="233362"/>
            <a:ext cx="7427912" cy="45561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Total  and Partial Participation</a:t>
            </a:r>
            <a:endParaRPr/>
          </a:p>
        </p:txBody>
      </p:sp>
      <p:sp>
        <p:nvSpPr>
          <p:cNvPr id="302" name="Google Shape;302;p33"/>
          <p:cNvSpPr txBox="1"/>
          <p:nvPr/>
        </p:nvSpPr>
        <p:spPr>
          <a:xfrm>
            <a:off x="855662" y="922337"/>
            <a:ext cx="7448550" cy="1920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Total participation (indicated by double line):  every entity in the entity set participates in at least one relationship in the relationship set</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dk1"/>
              </a:buClr>
              <a:buSzPts val="1800"/>
              <a:buFont typeface="Helvetica Neue"/>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participation of </a:t>
            </a:r>
            <a:r>
              <a:rPr b="0" i="1" lang="en-US" sz="1800" u="none" cap="none" strike="noStrike">
                <a:solidFill>
                  <a:schemeClr val="dk1"/>
                </a:solidFill>
                <a:latin typeface="Helvetica Neue"/>
                <a:ea typeface="Helvetica Neue"/>
                <a:cs typeface="Helvetica Neue"/>
                <a:sym typeface="Helvetica Neue"/>
              </a:rPr>
              <a:t>student  </a:t>
            </a:r>
            <a:r>
              <a:rPr b="0" i="0" lang="en-US" sz="1800" u="none" cap="none" strike="noStrike">
                <a:solidFill>
                  <a:schemeClr val="dk1"/>
                </a:solidFill>
                <a:latin typeface="Helvetica Neue"/>
                <a:ea typeface="Helvetica Neue"/>
                <a:cs typeface="Helvetica Neue"/>
                <a:sym typeface="Helvetica Neue"/>
              </a:rPr>
              <a:t>in </a:t>
            </a:r>
            <a:r>
              <a:rPr b="0" i="1" lang="en-US" sz="1800" u="none" cap="none" strike="noStrike">
                <a:solidFill>
                  <a:schemeClr val="dk1"/>
                </a:solidFill>
                <a:latin typeface="Helvetica Neue"/>
                <a:ea typeface="Helvetica Neue"/>
                <a:cs typeface="Helvetica Neue"/>
                <a:sym typeface="Helvetica Neue"/>
              </a:rPr>
              <a:t>advisor r</a:t>
            </a:r>
            <a:r>
              <a:rPr b="0" i="0" lang="en-US" sz="1800" u="none" cap="none" strike="noStrike">
                <a:solidFill>
                  <a:schemeClr val="dk1"/>
                </a:solidFill>
                <a:latin typeface="Helvetica Neue"/>
                <a:ea typeface="Helvetica Neue"/>
                <a:cs typeface="Helvetica Neue"/>
                <a:sym typeface="Helvetica Neue"/>
              </a:rPr>
              <a:t>elation is total</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 every </a:t>
            </a:r>
            <a:r>
              <a:rPr b="0" i="1" lang="en-US" sz="1800" u="none" cap="none" strike="noStrike">
                <a:solidFill>
                  <a:schemeClr val="dk1"/>
                </a:solidFill>
                <a:latin typeface="Helvetica Neue"/>
                <a:ea typeface="Helvetica Neue"/>
                <a:cs typeface="Helvetica Neue"/>
                <a:sym typeface="Helvetica Neue"/>
              </a:rPr>
              <a:t>student </a:t>
            </a:r>
            <a:r>
              <a:rPr b="0" i="0" lang="en-US" sz="1800" u="none" cap="none" strike="noStrike">
                <a:solidFill>
                  <a:schemeClr val="dk1"/>
                </a:solidFill>
                <a:latin typeface="Helvetica Neue"/>
                <a:ea typeface="Helvetica Neue"/>
                <a:cs typeface="Helvetica Neue"/>
                <a:sym typeface="Helvetica Neue"/>
              </a:rPr>
              <a:t>must have an associated instructor</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Partial participation:  some entities may not participate in any relationship in the relationship set</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 participation of </a:t>
            </a:r>
            <a:r>
              <a:rPr b="0" i="1" lang="en-US" sz="1800" u="none" cap="none" strike="noStrike">
                <a:solidFill>
                  <a:schemeClr val="dk1"/>
                </a:solidFill>
                <a:latin typeface="Helvetica Neue"/>
                <a:ea typeface="Helvetica Neue"/>
                <a:cs typeface="Helvetica Neue"/>
                <a:sym typeface="Helvetica Neue"/>
              </a:rPr>
              <a:t>instructor</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advisor</a:t>
            </a:r>
            <a:r>
              <a:rPr b="0" i="0" lang="en-US" sz="1800" u="none" cap="none" strike="noStrike">
                <a:solidFill>
                  <a:schemeClr val="dk1"/>
                </a:solidFill>
                <a:latin typeface="Helvetica Neue"/>
                <a:ea typeface="Helvetica Neue"/>
                <a:cs typeface="Helvetica Neue"/>
                <a:sym typeface="Helvetica Neue"/>
              </a:rPr>
              <a:t> is partial</a:t>
            </a:r>
            <a:endParaRPr/>
          </a:p>
        </p:txBody>
      </p:sp>
      <p:pic>
        <p:nvPicPr>
          <p:cNvPr id="303" name="Google Shape;303;p33"/>
          <p:cNvPicPr preferRelativeResize="0"/>
          <p:nvPr/>
        </p:nvPicPr>
        <p:blipFill rotWithShape="1">
          <a:blip r:embed="rId3">
            <a:alphaModFix/>
          </a:blip>
          <a:srcRect b="0" l="0" r="0" t="0"/>
          <a:stretch/>
        </p:blipFill>
        <p:spPr>
          <a:xfrm>
            <a:off x="1524000" y="2095500"/>
            <a:ext cx="6643687" cy="13096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742950" y="38100"/>
            <a:ext cx="8420100" cy="6826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Notation for Expressing More Complex Constraints</a:t>
            </a:r>
            <a:endParaRPr/>
          </a:p>
        </p:txBody>
      </p:sp>
      <p:sp>
        <p:nvSpPr>
          <p:cNvPr id="310" name="Google Shape;310;p34"/>
          <p:cNvSpPr txBox="1"/>
          <p:nvPr/>
        </p:nvSpPr>
        <p:spPr>
          <a:xfrm>
            <a:off x="855662" y="1106487"/>
            <a:ext cx="7323137" cy="252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line may have an associated minimum and maximum cardinality, shown in the form </a:t>
            </a:r>
            <a:r>
              <a:rPr b="0" i="1" lang="en-US" sz="1800" u="none">
                <a:solidFill>
                  <a:schemeClr val="dk1"/>
                </a:solidFill>
                <a:latin typeface="Helvetica Neue"/>
                <a:ea typeface="Helvetica Neue"/>
                <a:cs typeface="Helvetica Neue"/>
                <a:sym typeface="Helvetica Neue"/>
              </a:rPr>
              <a:t>l..h</a:t>
            </a:r>
            <a:r>
              <a:rPr b="0" i="0" lang="en-US" sz="1800" u="none">
                <a:solidFill>
                  <a:schemeClr val="dk1"/>
                </a:solidFill>
                <a:latin typeface="Helvetica Neue"/>
                <a:ea typeface="Helvetica Neue"/>
                <a:cs typeface="Helvetica Neue"/>
                <a:sym typeface="Helvetica Neue"/>
              </a:rPr>
              <a:t>, where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 is the minimum and </a:t>
            </a:r>
            <a:r>
              <a:rPr b="0" i="1" lang="en-US" sz="1800" u="none">
                <a:solidFill>
                  <a:schemeClr val="dk1"/>
                </a:solidFill>
                <a:latin typeface="Helvetica Neue"/>
                <a:ea typeface="Helvetica Neue"/>
                <a:cs typeface="Helvetica Neue"/>
                <a:sym typeface="Helvetica Neue"/>
              </a:rPr>
              <a:t>h</a:t>
            </a:r>
            <a:r>
              <a:rPr b="0" i="0" lang="en-US" sz="1800" u="none">
                <a:solidFill>
                  <a:schemeClr val="dk1"/>
                </a:solidFill>
                <a:latin typeface="Helvetica Neue"/>
                <a:ea typeface="Helvetica Neue"/>
                <a:cs typeface="Helvetica Neue"/>
                <a:sym typeface="Helvetica Neue"/>
              </a:rPr>
              <a:t> the maximum cardinality</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 minimum value of 1 indicates total participation.</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 maximum value of 1 indicates that the entity participates  in at most one relationship</a:t>
            </a:r>
            <a:endParaRPr/>
          </a:p>
          <a:p>
            <a:pPr indent="-342900" lvl="1" marL="8001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 maximum value of * indicates no limit.</a:t>
            </a:r>
            <a:endParaRPr/>
          </a:p>
          <a:p>
            <a:pPr indent="-342900" lvl="0" marL="342900" marR="0" rtl="0" algn="l">
              <a:lnSpc>
                <a:spcPct val="100000"/>
              </a:lnSpc>
              <a:spcBef>
                <a:spcPts val="630"/>
              </a:spcBef>
              <a:spcAft>
                <a:spcPts val="0"/>
              </a:spcAft>
              <a:buClr>
                <a:schemeClr val="dk1"/>
              </a:buClr>
              <a:buSzPts val="1800"/>
              <a:buFont typeface="Helvetica Neue"/>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pic>
        <p:nvPicPr>
          <p:cNvPr id="311" name="Google Shape;311;p34"/>
          <p:cNvPicPr preferRelativeResize="0"/>
          <p:nvPr/>
        </p:nvPicPr>
        <p:blipFill rotWithShape="1">
          <a:blip r:embed="rId3">
            <a:alphaModFix/>
          </a:blip>
          <a:srcRect b="0" l="0" r="0" t="0"/>
          <a:stretch/>
        </p:blipFill>
        <p:spPr>
          <a:xfrm>
            <a:off x="2176462" y="3516312"/>
            <a:ext cx="5800725" cy="1133475"/>
          </a:xfrm>
          <a:prstGeom prst="rect">
            <a:avLst/>
          </a:prstGeom>
          <a:noFill/>
          <a:ln>
            <a:noFill/>
          </a:ln>
        </p:spPr>
      </p:pic>
      <p:sp>
        <p:nvSpPr>
          <p:cNvPr id="312" name="Google Shape;312;p34"/>
          <p:cNvSpPr txBox="1"/>
          <p:nvPr/>
        </p:nvSpPr>
        <p:spPr>
          <a:xfrm>
            <a:off x="1641475" y="4954587"/>
            <a:ext cx="6626225" cy="646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Instructor can advise 0 or more students.  A student must have 1 advisor; cannot have multiple advisors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017587" y="103187"/>
            <a:ext cx="7648575" cy="6397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Notation to Express Entity with Complex Attributes</a:t>
            </a:r>
            <a:endParaRPr/>
          </a:p>
        </p:txBody>
      </p:sp>
      <p:pic>
        <p:nvPicPr>
          <p:cNvPr id="319" name="Google Shape;319;p35"/>
          <p:cNvPicPr preferRelativeResize="0"/>
          <p:nvPr/>
        </p:nvPicPr>
        <p:blipFill rotWithShape="1">
          <a:blip r:embed="rId3">
            <a:alphaModFix/>
          </a:blip>
          <a:srcRect b="0" l="0" r="0" t="0"/>
          <a:stretch/>
        </p:blipFill>
        <p:spPr>
          <a:xfrm>
            <a:off x="3598862" y="1300162"/>
            <a:ext cx="2159000" cy="4575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539750" y="8572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Expressing Weak Entity Sets</a:t>
            </a:r>
            <a:endParaRPr/>
          </a:p>
        </p:txBody>
      </p:sp>
      <p:sp>
        <p:nvSpPr>
          <p:cNvPr id="326" name="Google Shape;326;p36"/>
          <p:cNvSpPr txBox="1"/>
          <p:nvPr>
            <p:ph idx="1" type="body"/>
          </p:nvPr>
        </p:nvSpPr>
        <p:spPr>
          <a:xfrm>
            <a:off x="814387" y="1093787"/>
            <a:ext cx="7519987" cy="24415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E-R diagrams, a weak entity set is depicted via a double rectangle.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underline the discriminator of a weak entity set  with a dashed line.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relationship set connecting the  weak entity set to the identifying strong entity set is depicted by a double diamond.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Primary key for </a:t>
            </a:r>
            <a:r>
              <a:rPr b="0" i="1" lang="en-US" sz="1800" u="none">
                <a:solidFill>
                  <a:schemeClr val="dk1"/>
                </a:solidFill>
                <a:latin typeface="Helvetica Neue"/>
                <a:ea typeface="Helvetica Neue"/>
                <a:cs typeface="Helvetica Neue"/>
                <a:sym typeface="Helvetica Neue"/>
              </a:rPr>
              <a:t>section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course_id, sec_id, semester, year</a:t>
            </a:r>
            <a:r>
              <a:rPr b="0" i="0" lang="en-US" sz="1800" u="none">
                <a:solidFill>
                  <a:schemeClr val="dk1"/>
                </a:solidFill>
                <a:latin typeface="Helvetica Neue"/>
                <a:ea typeface="Helvetica Neue"/>
                <a:cs typeface="Helvetica Neue"/>
                <a:sym typeface="Helvetica Neue"/>
              </a:rPr>
              <a:t>)</a:t>
            </a:r>
            <a:endParaRPr/>
          </a:p>
        </p:txBody>
      </p:sp>
      <p:pic>
        <p:nvPicPr>
          <p:cNvPr id="327" name="Google Shape;327;p36"/>
          <p:cNvPicPr preferRelativeResize="0"/>
          <p:nvPr/>
        </p:nvPicPr>
        <p:blipFill rotWithShape="1">
          <a:blip r:embed="rId3">
            <a:alphaModFix/>
          </a:blip>
          <a:srcRect b="0" l="0" r="0" t="0"/>
          <a:stretch/>
        </p:blipFill>
        <p:spPr>
          <a:xfrm>
            <a:off x="1216025" y="3832225"/>
            <a:ext cx="6400800" cy="135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742950" y="38100"/>
            <a:ext cx="8420100" cy="6826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Diagram for a University Enterprise</a:t>
            </a:r>
            <a:endParaRPr/>
          </a:p>
        </p:txBody>
      </p:sp>
      <p:pic>
        <p:nvPicPr>
          <p:cNvPr id="334" name="Google Shape;334;p37"/>
          <p:cNvPicPr preferRelativeResize="0"/>
          <p:nvPr/>
        </p:nvPicPr>
        <p:blipFill rotWithShape="1">
          <a:blip r:embed="rId3">
            <a:alphaModFix/>
          </a:blip>
          <a:srcRect b="0" l="0" r="0" t="0"/>
          <a:stretch/>
        </p:blipFill>
        <p:spPr>
          <a:xfrm>
            <a:off x="1622425" y="927100"/>
            <a:ext cx="5657850" cy="5378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885825" y="24399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Reduction to Relation Schemas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885825" y="1143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Reduction to Relation Schemas</a:t>
            </a:r>
            <a:endParaRPr/>
          </a:p>
        </p:txBody>
      </p:sp>
      <p:sp>
        <p:nvSpPr>
          <p:cNvPr id="347" name="Google Shape;347;p39"/>
          <p:cNvSpPr txBox="1"/>
          <p:nvPr>
            <p:ph idx="1" type="body"/>
          </p:nvPr>
        </p:nvSpPr>
        <p:spPr>
          <a:xfrm>
            <a:off x="814387" y="1093787"/>
            <a:ext cx="7670800" cy="4137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Entity sets and relationship sets can be expressed uniformly as </a:t>
            </a:r>
            <a:r>
              <a:rPr b="0" i="1" lang="en-US" sz="1800" u="none">
                <a:solidFill>
                  <a:schemeClr val="dk1"/>
                </a:solidFill>
                <a:latin typeface="Helvetica Neue"/>
                <a:ea typeface="Helvetica Neue"/>
                <a:cs typeface="Helvetica Neue"/>
                <a:sym typeface="Helvetica Neue"/>
              </a:rPr>
              <a:t>relation schemas </a:t>
            </a:r>
            <a:r>
              <a:rPr b="0" i="0" lang="en-US" sz="1800" u="none">
                <a:solidFill>
                  <a:schemeClr val="dk1"/>
                </a:solidFill>
                <a:latin typeface="Helvetica Neue"/>
                <a:ea typeface="Helvetica Neue"/>
                <a:cs typeface="Helvetica Neue"/>
                <a:sym typeface="Helvetica Neue"/>
              </a:rPr>
              <a:t>that represent the contents of the database.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database which conforms to an E-R diagram can be represented by a collection of schemas.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each entity set and relationship set there is a unique schema that is assigned the name of the corresponding entity set or relationship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schema has a number of columns (generally corresponding to attributes), which have unique names.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Design Phases (Cont.)</a:t>
            </a:r>
            <a:endParaRPr/>
          </a:p>
        </p:txBody>
      </p:sp>
      <p:sp>
        <p:nvSpPr>
          <p:cNvPr id="83" name="Google Shape;83;p4"/>
          <p:cNvSpPr txBox="1"/>
          <p:nvPr>
            <p:ph idx="4294967295" type="body"/>
          </p:nvPr>
        </p:nvSpPr>
        <p:spPr>
          <a:xfrm>
            <a:off x="1270000" y="1798637"/>
            <a:ext cx="6430962" cy="4225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None/>
            </a:pPr>
            <a:r>
              <a:t/>
            </a:r>
            <a:endParaRPr b="0" i="1"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Logical Design –  Deciding on the database schema. Database design requires that we find a “good” collection of relation schemas.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Business decision – What attributes should we record in the database?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Computer Science decision –  What relation schemas should we have and how should the attributes be distributed among the various relation schemas?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Physical Design – Deciding on the physical layout of the database                </a:t>
            </a:r>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endParaRPr/>
          </a:p>
        </p:txBody>
      </p:sp>
      <p:sp>
        <p:nvSpPr>
          <p:cNvPr id="84" name="Google Shape;84;p4"/>
          <p:cNvSpPr txBox="1"/>
          <p:nvPr/>
        </p:nvSpPr>
        <p:spPr>
          <a:xfrm>
            <a:off x="927100" y="1074737"/>
            <a:ext cx="73279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t/>
            </a:r>
            <a:endParaRPr b="0" i="0" sz="16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 </a:t>
            </a:r>
            <a:endParaRPr/>
          </a:p>
        </p:txBody>
      </p:sp>
      <p:sp>
        <p:nvSpPr>
          <p:cNvPr id="85" name="Google Shape;85;p4"/>
          <p:cNvSpPr txBox="1"/>
          <p:nvPr/>
        </p:nvSpPr>
        <p:spPr>
          <a:xfrm>
            <a:off x="920750" y="1150937"/>
            <a:ext cx="703897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The process of moving from an abstract data model to the implementation of the database proceeds in two final design phases.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Representing Entity Sets</a:t>
            </a:r>
            <a:endParaRPr/>
          </a:p>
        </p:txBody>
      </p:sp>
      <p:sp>
        <p:nvSpPr>
          <p:cNvPr id="354" name="Google Shape;354;p40"/>
          <p:cNvSpPr txBox="1"/>
          <p:nvPr>
            <p:ph idx="1" type="body"/>
          </p:nvPr>
        </p:nvSpPr>
        <p:spPr>
          <a:xfrm>
            <a:off x="852487" y="1141412"/>
            <a:ext cx="7223125" cy="2528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strong entity set reduces to a schema with the same attributes</a:t>
            </a:r>
            <a:endParaRPr/>
          </a:p>
          <a:p>
            <a:pPr indent="-342900" lvl="0" marL="342900" rtl="0" algn="l">
              <a:lnSpc>
                <a:spcPct val="100000"/>
              </a:lnSpc>
              <a:spcBef>
                <a:spcPts val="630"/>
              </a:spcBef>
              <a:spcAft>
                <a:spcPts val="0"/>
              </a:spcAft>
              <a:buSzPts val="810"/>
              <a:buNone/>
            </a:pPr>
            <a:br>
              <a:rPr b="0" i="0" lang="en-US" sz="900" u="none">
                <a:solidFill>
                  <a:schemeClr val="dk1"/>
                </a:solidFill>
                <a:latin typeface="Helvetica Neue"/>
                <a:ea typeface="Helvetica Neue"/>
                <a:cs typeface="Helvetica Neue"/>
                <a:sym typeface="Helvetica Neue"/>
              </a:rPr>
            </a:br>
            <a:r>
              <a:rPr b="0" i="0" lang="en-US" sz="9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student(</a:t>
            </a:r>
            <a:r>
              <a:rPr b="0" i="1" lang="en-US" sz="1800" u="sng">
                <a:solidFill>
                  <a:schemeClr val="dk1"/>
                </a:solidFill>
                <a:latin typeface="Helvetica Neue"/>
                <a:ea typeface="Helvetica Neue"/>
                <a:cs typeface="Helvetica Neue"/>
                <a:sym typeface="Helvetica Neue"/>
              </a:rPr>
              <a:t>ID</a:t>
            </a:r>
            <a:r>
              <a:rPr b="0" i="1" lang="en-US" sz="1800" u="none">
                <a:solidFill>
                  <a:schemeClr val="dk1"/>
                </a:solidFill>
                <a:latin typeface="Helvetica Neue"/>
                <a:ea typeface="Helvetica Neue"/>
                <a:cs typeface="Helvetica Neue"/>
                <a:sym typeface="Helvetica Neue"/>
              </a:rPr>
              <a:t>, name, tot_cred)</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weak entity set becomes a table that includes a column for the primary key of the identifying strong entity set </a:t>
            </a:r>
            <a:endParaRPr/>
          </a:p>
          <a:p>
            <a:pPr indent="-342900" lvl="0" marL="342900" rtl="0" algn="l">
              <a:lnSpc>
                <a:spcPct val="100000"/>
              </a:lnSpc>
              <a:spcBef>
                <a:spcPts val="630"/>
              </a:spcBef>
              <a:spcAft>
                <a:spcPts val="0"/>
              </a:spcAft>
              <a:buSzPts val="720"/>
              <a:buNone/>
            </a:pPr>
            <a:br>
              <a:rPr b="0" i="0" lang="en-US" sz="800" u="none">
                <a:solidFill>
                  <a:schemeClr val="dk1"/>
                </a:solidFill>
                <a:latin typeface="Helvetica Neue"/>
                <a:ea typeface="Helvetica Neue"/>
                <a:cs typeface="Helvetica Neue"/>
                <a:sym typeface="Helvetica Neue"/>
              </a:rPr>
            </a:br>
            <a:r>
              <a:rPr b="0" i="0" lang="en-US" sz="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section ( </a:t>
            </a:r>
            <a:r>
              <a:rPr b="0" i="1" lang="en-US" sz="1800" u="sng">
                <a:solidFill>
                  <a:schemeClr val="dk1"/>
                </a:solidFill>
                <a:latin typeface="Helvetica Neue"/>
                <a:ea typeface="Helvetica Neue"/>
                <a:cs typeface="Helvetica Neue"/>
                <a:sym typeface="Helvetica Neue"/>
              </a:rPr>
              <a:t>course_id, sec_id, sem, year</a:t>
            </a:r>
            <a:r>
              <a:rPr b="0" i="1" lang="en-US" sz="1800" u="none">
                <a:solidFill>
                  <a:schemeClr val="dk1"/>
                </a:solidFill>
                <a:latin typeface="Helvetica Neue"/>
                <a:ea typeface="Helvetica Neue"/>
                <a:cs typeface="Helvetica Neue"/>
                <a:sym typeface="Helvetica Neue"/>
              </a:rPr>
              <a:t> )</a:t>
            </a:r>
            <a:endParaRPr/>
          </a:p>
        </p:txBody>
      </p:sp>
      <p:pic>
        <p:nvPicPr>
          <p:cNvPr id="355" name="Google Shape;355;p40"/>
          <p:cNvPicPr preferRelativeResize="0"/>
          <p:nvPr/>
        </p:nvPicPr>
        <p:blipFill rotWithShape="1">
          <a:blip r:embed="rId3">
            <a:alphaModFix/>
          </a:blip>
          <a:srcRect b="0" l="0" r="0" t="0"/>
          <a:stretch/>
        </p:blipFill>
        <p:spPr>
          <a:xfrm>
            <a:off x="1524000" y="3851275"/>
            <a:ext cx="5707062" cy="12112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666750" y="96837"/>
            <a:ext cx="8429625" cy="603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Representing Relationship Sets</a:t>
            </a:r>
            <a:endParaRPr/>
          </a:p>
        </p:txBody>
      </p:sp>
      <p:sp>
        <p:nvSpPr>
          <p:cNvPr id="362" name="Google Shape;362;p41"/>
          <p:cNvSpPr txBox="1"/>
          <p:nvPr>
            <p:ph idx="1" type="body"/>
          </p:nvPr>
        </p:nvSpPr>
        <p:spPr>
          <a:xfrm>
            <a:off x="855662" y="1189037"/>
            <a:ext cx="7335837" cy="1966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many-to-many relationship set is represented as a schema with attributes for the primary keys of the two participating entity sets, and any descriptive attributes of the relationship set.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schema for relationship set </a:t>
            </a:r>
            <a:r>
              <a:rPr b="0" i="1" lang="en-US" sz="1800" u="none">
                <a:solidFill>
                  <a:schemeClr val="dk1"/>
                </a:solidFill>
                <a:latin typeface="Helvetica Neue"/>
                <a:ea typeface="Helvetica Neue"/>
                <a:cs typeface="Helvetica Neue"/>
                <a:sym typeface="Helvetica Neue"/>
              </a:rPr>
              <a:t>advisor</a:t>
            </a:r>
            <a:endParaRPr/>
          </a:p>
          <a:p>
            <a:pPr indent="-342900" lvl="0" marL="342900" rtl="0" algn="l">
              <a:lnSpc>
                <a:spcPct val="100000"/>
              </a:lnSpc>
              <a:spcBef>
                <a:spcPts val="280"/>
              </a:spcBef>
              <a:spcAft>
                <a:spcPts val="0"/>
              </a:spcAft>
              <a:buSzPts val="720"/>
              <a:buNone/>
            </a:pPr>
            <a:r>
              <a:t/>
            </a:r>
            <a:endParaRPr b="0" i="1" sz="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advisor = </a:t>
            </a:r>
            <a:r>
              <a:rPr b="0" i="0" lang="en-US" sz="1800" u="none">
                <a:solidFill>
                  <a:schemeClr val="dk1"/>
                </a:solidFill>
                <a:latin typeface="Helvetica Neue"/>
                <a:ea typeface="Helvetica Neue"/>
                <a:cs typeface="Helvetica Neue"/>
                <a:sym typeface="Helvetica Neue"/>
              </a:rPr>
              <a:t>(</a:t>
            </a:r>
            <a:r>
              <a:rPr b="0" i="1" lang="en-US" sz="1800" u="sng">
                <a:solidFill>
                  <a:schemeClr val="dk1"/>
                </a:solidFill>
                <a:latin typeface="Helvetica Neue"/>
                <a:ea typeface="Helvetica Neue"/>
                <a:cs typeface="Helvetica Neue"/>
                <a:sym typeface="Helvetica Neue"/>
              </a:rPr>
              <a:t>s_id, i_id</a:t>
            </a:r>
            <a:r>
              <a:rPr b="0" i="0" lang="en-US" sz="1800" u="none">
                <a:solidFill>
                  <a:schemeClr val="dk1"/>
                </a:solidFill>
                <a:latin typeface="Helvetica Neue"/>
                <a:ea typeface="Helvetica Neue"/>
                <a:cs typeface="Helvetica Neue"/>
                <a:sym typeface="Helvetica Neue"/>
              </a:rPr>
              <a:t>)</a:t>
            </a:r>
            <a:endParaRPr/>
          </a:p>
        </p:txBody>
      </p:sp>
      <p:sp>
        <p:nvSpPr>
          <p:cNvPr id="363" name="Google Shape;363;p41"/>
          <p:cNvSpPr txBox="1"/>
          <p:nvPr/>
        </p:nvSpPr>
        <p:spPr>
          <a:xfrm rot="-420000">
            <a:off x="2216150" y="3624262"/>
            <a:ext cx="1970087" cy="280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364" name="Google Shape;364;p41"/>
          <p:cNvPicPr preferRelativeResize="0"/>
          <p:nvPr/>
        </p:nvPicPr>
        <p:blipFill rotWithShape="1">
          <a:blip r:embed="rId3">
            <a:alphaModFix/>
          </a:blip>
          <a:srcRect b="0" l="0" r="0" t="0"/>
          <a:stretch/>
        </p:blipFill>
        <p:spPr>
          <a:xfrm>
            <a:off x="1584325" y="3371850"/>
            <a:ext cx="6019800" cy="1231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Today’s Learning Outcome</a:t>
            </a:r>
            <a:endParaRPr/>
          </a:p>
        </p:txBody>
      </p:sp>
      <p:sp>
        <p:nvSpPr>
          <p:cNvPr id="370" name="Google Shape;370;p4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Helvetica Neue"/>
              <a:buAutoNum type="arabicPeriod"/>
            </a:pPr>
            <a:r>
              <a:rPr b="0" i="0" lang="en-US" sz="1800" u="none">
                <a:solidFill>
                  <a:srgbClr val="000099"/>
                </a:solidFill>
                <a:latin typeface="Helvetica Neue"/>
                <a:ea typeface="Helvetica Neue"/>
                <a:cs typeface="Helvetica Neue"/>
                <a:sym typeface="Helvetica Neue"/>
              </a:rPr>
              <a:t>How to transform a Entities with Composite attributes, Multi-valued attributed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Why to use Non-Binary Relationships and how to transform the non-binary relationships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to use specialization and how to transform the specialization into relational schema? </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do we need to transform non-binary relationships into binary relationships and how can we do it.</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Discussion on Design issues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txBox="1"/>
          <p:nvPr>
            <p:ph idx="4294967295" type="title"/>
          </p:nvPr>
        </p:nvSpPr>
        <p:spPr>
          <a:xfrm>
            <a:off x="773112" y="-11112"/>
            <a:ext cx="8370887"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Representation of Entity Sets with Composite Attributes</a:t>
            </a:r>
            <a:endParaRPr/>
          </a:p>
        </p:txBody>
      </p:sp>
      <p:sp>
        <p:nvSpPr>
          <p:cNvPr id="377" name="Google Shape;377;p43"/>
          <p:cNvSpPr txBox="1"/>
          <p:nvPr>
            <p:ph idx="4294967295" type="body"/>
          </p:nvPr>
        </p:nvSpPr>
        <p:spPr>
          <a:xfrm>
            <a:off x="2849562" y="1104900"/>
            <a:ext cx="6026150" cy="50974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Composite attributes are flattened out by creating a separate attribute for each component attribute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 given entity set </a:t>
            </a:r>
            <a:r>
              <a:rPr b="0" i="1" lang="en-US" sz="1800" u="none" cap="none" strike="noStrike">
                <a:solidFill>
                  <a:schemeClr val="dk1"/>
                </a:solidFill>
                <a:latin typeface="Helvetica Neue"/>
                <a:ea typeface="Helvetica Neue"/>
                <a:cs typeface="Helvetica Neue"/>
                <a:sym typeface="Helvetica Neue"/>
              </a:rPr>
              <a:t>instructor</a:t>
            </a:r>
            <a:r>
              <a:rPr b="0" i="0" lang="en-US" sz="1800" u="none" cap="none" strike="noStrike">
                <a:solidFill>
                  <a:schemeClr val="dk1"/>
                </a:solidFill>
                <a:latin typeface="Helvetica Neue"/>
                <a:ea typeface="Helvetica Neue"/>
                <a:cs typeface="Helvetica Neue"/>
                <a:sym typeface="Helvetica Neue"/>
              </a:rPr>
              <a:t> with composite attribute </a:t>
            </a:r>
            <a:r>
              <a:rPr b="0" i="1" lang="en-US" sz="1800" u="none" cap="none" strike="noStrike">
                <a:solidFill>
                  <a:schemeClr val="dk1"/>
                </a:solidFill>
                <a:latin typeface="Helvetica Neue"/>
                <a:ea typeface="Helvetica Neue"/>
                <a:cs typeface="Helvetica Neue"/>
                <a:sym typeface="Helvetica Neue"/>
              </a:rPr>
              <a:t>name</a:t>
            </a:r>
            <a:r>
              <a:rPr b="0" i="0" lang="en-US" sz="1800" u="none" cap="none" strike="noStrike">
                <a:solidFill>
                  <a:schemeClr val="dk1"/>
                </a:solidFill>
                <a:latin typeface="Helvetica Neue"/>
                <a:ea typeface="Helvetica Neue"/>
                <a:cs typeface="Helvetica Neue"/>
                <a:sym typeface="Helvetica Neue"/>
              </a:rPr>
              <a:t> with component attributes </a:t>
            </a:r>
            <a:r>
              <a:rPr b="0" i="1" lang="en-US" sz="1800" u="none" cap="none" strike="noStrike">
                <a:solidFill>
                  <a:schemeClr val="dk1"/>
                </a:solidFill>
                <a:latin typeface="Helvetica Neue"/>
                <a:ea typeface="Helvetica Neue"/>
                <a:cs typeface="Helvetica Neue"/>
                <a:sym typeface="Helvetica Neue"/>
              </a:rPr>
              <a:t>first_name </a:t>
            </a:r>
            <a:r>
              <a:rPr b="0" i="0" lang="en-US" sz="1800" u="none" cap="none" strike="noStrike">
                <a:solidFill>
                  <a:schemeClr val="dk1"/>
                </a:solidFill>
                <a:latin typeface="Helvetica Neue"/>
                <a:ea typeface="Helvetica Neue"/>
                <a:cs typeface="Helvetica Neue"/>
                <a:sym typeface="Helvetica Neue"/>
              </a:rPr>
              <a:t>and </a:t>
            </a:r>
            <a:r>
              <a:rPr b="0" i="1" lang="en-US" sz="1800" u="none" cap="none" strike="noStrike">
                <a:solidFill>
                  <a:schemeClr val="dk1"/>
                </a:solidFill>
                <a:latin typeface="Helvetica Neue"/>
                <a:ea typeface="Helvetica Neue"/>
                <a:cs typeface="Helvetica Neue"/>
                <a:sym typeface="Helvetica Neue"/>
              </a:rPr>
              <a:t>last_name</a:t>
            </a:r>
            <a:r>
              <a:rPr b="0" i="0" lang="en-US" sz="1800" u="none" cap="none" strike="noStrike">
                <a:solidFill>
                  <a:schemeClr val="dk1"/>
                </a:solidFill>
                <a:latin typeface="Helvetica Neue"/>
                <a:ea typeface="Helvetica Neue"/>
                <a:cs typeface="Helvetica Neue"/>
                <a:sym typeface="Helvetica Neue"/>
              </a:rPr>
              <a:t> the schema corresponding to the entity set has two attributes </a:t>
            </a:r>
            <a:r>
              <a:rPr b="0" i="1" lang="en-US" sz="1800" u="none" cap="none" strike="noStrike">
                <a:solidFill>
                  <a:schemeClr val="dk1"/>
                </a:solidFill>
                <a:latin typeface="Helvetica Neue"/>
                <a:ea typeface="Helvetica Neue"/>
                <a:cs typeface="Helvetica Neue"/>
                <a:sym typeface="Helvetica Neue"/>
              </a:rPr>
              <a:t>name_first_name</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name_last_name</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Prefix omitted if there is no ambiguity (</a:t>
            </a:r>
            <a:r>
              <a:rPr b="0" i="1" lang="en-US" sz="1800" u="none" cap="none" strike="noStrike">
                <a:solidFill>
                  <a:schemeClr val="dk1"/>
                </a:solidFill>
                <a:latin typeface="Helvetica Neue"/>
                <a:ea typeface="Helvetica Neue"/>
                <a:cs typeface="Helvetica Neue"/>
                <a:sym typeface="Helvetica Neue"/>
              </a:rPr>
              <a:t>name_first_name </a:t>
            </a:r>
            <a:r>
              <a:rPr b="0" i="0" lang="en-US" sz="1800" u="none" cap="none" strike="noStrike">
                <a:solidFill>
                  <a:schemeClr val="dk1"/>
                </a:solidFill>
                <a:latin typeface="Helvetica Neue"/>
                <a:ea typeface="Helvetica Neue"/>
                <a:cs typeface="Helvetica Neue"/>
                <a:sym typeface="Helvetica Neue"/>
              </a:rPr>
              <a:t>could be </a:t>
            </a:r>
            <a:r>
              <a:rPr b="0" i="1" lang="en-US" sz="1800" u="none" cap="none" strike="noStrike">
                <a:solidFill>
                  <a:schemeClr val="dk1"/>
                </a:solidFill>
                <a:latin typeface="Helvetica Neue"/>
                <a:ea typeface="Helvetica Neue"/>
                <a:cs typeface="Helvetica Neue"/>
                <a:sym typeface="Helvetica Neue"/>
              </a:rPr>
              <a:t>first_name)</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Ignoring multivalued attributes, extended instructor schema is</a:t>
            </a:r>
            <a:endParaRPr/>
          </a:p>
          <a:p>
            <a:pPr indent="-285750" lvl="1" marL="742950" marR="0" rtl="0" algn="l">
              <a:lnSpc>
                <a:spcPct val="100000"/>
              </a:lnSpc>
              <a:spcBef>
                <a:spcPts val="630"/>
              </a:spcBef>
              <a:spcAft>
                <a:spcPts val="0"/>
              </a:spcAft>
              <a:buClr>
                <a:schemeClr val="folHlink"/>
              </a:buClr>
              <a:buSzPts val="1440"/>
              <a:buFont typeface="Arial"/>
              <a:buChar char="●"/>
            </a:pPr>
            <a:r>
              <a:rPr b="0" i="1" lang="en-US" sz="1800" u="none" cap="none" strike="noStrike">
                <a:solidFill>
                  <a:schemeClr val="dk1"/>
                </a:solidFill>
                <a:latin typeface="Helvetica Neue"/>
                <a:ea typeface="Helvetica Neue"/>
                <a:cs typeface="Helvetica Neue"/>
                <a:sym typeface="Helvetica Neue"/>
              </a:rPr>
              <a:t>instructor(ID, </a:t>
            </a:r>
            <a:br>
              <a:rPr b="0" i="1"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      first_name, middle_initial,  last_name,</a:t>
            </a:r>
            <a:br>
              <a:rPr b="0" i="1"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      street_number, street_name,  </a:t>
            </a:r>
            <a:br>
              <a:rPr b="0" i="1"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           apt_number, city, state, zip_code,  </a:t>
            </a:r>
            <a:br>
              <a:rPr b="0" i="1"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      date_of_birth)</a:t>
            </a:r>
            <a:endParaRPr/>
          </a:p>
          <a:p>
            <a:pPr indent="-240030" lvl="0" marL="342900" marR="0" rtl="0" algn="l">
              <a:spcBef>
                <a:spcPts val="630"/>
              </a:spcBef>
              <a:spcAft>
                <a:spcPts val="0"/>
              </a:spcAft>
              <a:buClr>
                <a:schemeClr val="dk2"/>
              </a:buClr>
              <a:buSzPts val="1620"/>
              <a:buFont typeface="Arial"/>
              <a:buNone/>
            </a:pPr>
            <a:r>
              <a:t/>
            </a:r>
            <a:endParaRPr b="0" i="1" sz="1800" u="none" cap="none" strike="noStrike">
              <a:solidFill>
                <a:schemeClr val="dk1"/>
              </a:solidFill>
              <a:latin typeface="Helvetica Neue"/>
              <a:ea typeface="Helvetica Neue"/>
              <a:cs typeface="Helvetica Neue"/>
              <a:sym typeface="Helvetica Neue"/>
            </a:endParaRPr>
          </a:p>
        </p:txBody>
      </p:sp>
      <p:pic>
        <p:nvPicPr>
          <p:cNvPr id="378" name="Google Shape;378;p43"/>
          <p:cNvPicPr preferRelativeResize="0"/>
          <p:nvPr/>
        </p:nvPicPr>
        <p:blipFill rotWithShape="1">
          <a:blip r:embed="rId3">
            <a:alphaModFix/>
          </a:blip>
          <a:srcRect b="0" l="0" r="0" t="0"/>
          <a:stretch/>
        </p:blipFill>
        <p:spPr>
          <a:xfrm>
            <a:off x="381000" y="1222375"/>
            <a:ext cx="2284412" cy="484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idx="4294967295" type="title"/>
          </p:nvPr>
        </p:nvSpPr>
        <p:spPr>
          <a:xfrm>
            <a:off x="631825" y="47625"/>
            <a:ext cx="8537575"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Representation of Entity Sets with Multivalued Attributes</a:t>
            </a:r>
            <a:endParaRPr/>
          </a:p>
        </p:txBody>
      </p:sp>
      <p:sp>
        <p:nvSpPr>
          <p:cNvPr id="385" name="Google Shape;385;p44"/>
          <p:cNvSpPr txBox="1"/>
          <p:nvPr>
            <p:ph idx="4294967295" type="body"/>
          </p:nvPr>
        </p:nvSpPr>
        <p:spPr>
          <a:xfrm>
            <a:off x="1035050" y="1165225"/>
            <a:ext cx="7358062" cy="5160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multivalued attribute </a:t>
            </a:r>
            <a:r>
              <a:rPr b="0" i="1" lang="en-US" sz="1800" u="none">
                <a:solidFill>
                  <a:schemeClr val="dk1"/>
                </a:solidFill>
                <a:latin typeface="Helvetica Neue"/>
                <a:ea typeface="Helvetica Neue"/>
                <a:cs typeface="Helvetica Neue"/>
                <a:sym typeface="Helvetica Neue"/>
              </a:rPr>
              <a:t>M</a:t>
            </a:r>
            <a:r>
              <a:rPr b="0" i="0" lang="en-US" sz="1800" u="none">
                <a:solidFill>
                  <a:schemeClr val="dk1"/>
                </a:solidFill>
                <a:latin typeface="Helvetica Neue"/>
                <a:ea typeface="Helvetica Neue"/>
                <a:cs typeface="Helvetica Neue"/>
                <a:sym typeface="Helvetica Neue"/>
              </a:rPr>
              <a:t> of an entity </a:t>
            </a:r>
            <a:r>
              <a:rPr b="0" i="1" lang="en-US" sz="1800" u="none">
                <a:solidFill>
                  <a:schemeClr val="dk1"/>
                </a:solidFill>
                <a:latin typeface="Helvetica Neue"/>
                <a:ea typeface="Helvetica Neue"/>
                <a:cs typeface="Helvetica Neue"/>
                <a:sym typeface="Helvetica Neue"/>
              </a:rPr>
              <a:t>E</a:t>
            </a:r>
            <a:r>
              <a:rPr b="0" i="0" lang="en-US" sz="1800" u="none">
                <a:solidFill>
                  <a:schemeClr val="dk1"/>
                </a:solidFill>
                <a:latin typeface="Helvetica Neue"/>
                <a:ea typeface="Helvetica Neue"/>
                <a:cs typeface="Helvetica Neue"/>
                <a:sym typeface="Helvetica Neue"/>
              </a:rPr>
              <a:t> is represented by a separate schema </a:t>
            </a:r>
            <a:r>
              <a:rPr b="0" i="1" lang="en-US" sz="1800" u="none">
                <a:solidFill>
                  <a:schemeClr val="dk1"/>
                </a:solidFill>
                <a:latin typeface="Helvetica Neue"/>
                <a:ea typeface="Helvetica Neue"/>
                <a:cs typeface="Helvetica Neue"/>
                <a:sym typeface="Helvetica Neue"/>
              </a:rPr>
              <a:t>EM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Schema </a:t>
            </a:r>
            <a:r>
              <a:rPr b="0" i="1" lang="en-US" sz="1800" u="none">
                <a:solidFill>
                  <a:schemeClr val="dk1"/>
                </a:solidFill>
                <a:latin typeface="Helvetica Neue"/>
                <a:ea typeface="Helvetica Neue"/>
                <a:cs typeface="Helvetica Neue"/>
                <a:sym typeface="Helvetica Neue"/>
              </a:rPr>
              <a:t>EM</a:t>
            </a:r>
            <a:r>
              <a:rPr b="0" i="0" lang="en-US" sz="1800" u="none">
                <a:solidFill>
                  <a:schemeClr val="dk1"/>
                </a:solidFill>
                <a:latin typeface="Helvetica Neue"/>
                <a:ea typeface="Helvetica Neue"/>
                <a:cs typeface="Helvetica Neue"/>
                <a:sym typeface="Helvetica Neue"/>
              </a:rPr>
              <a:t> has attributes corresponding to the primary key of </a:t>
            </a:r>
            <a:r>
              <a:rPr b="0" i="1" lang="en-US" sz="1800" u="none">
                <a:solidFill>
                  <a:schemeClr val="dk1"/>
                </a:solidFill>
                <a:latin typeface="Helvetica Neue"/>
                <a:ea typeface="Helvetica Neue"/>
                <a:cs typeface="Helvetica Neue"/>
                <a:sym typeface="Helvetica Neue"/>
              </a:rPr>
              <a:t>E</a:t>
            </a:r>
            <a:r>
              <a:rPr b="0" i="0" lang="en-US" sz="1800" u="none">
                <a:solidFill>
                  <a:schemeClr val="dk1"/>
                </a:solidFill>
                <a:latin typeface="Helvetica Neue"/>
                <a:ea typeface="Helvetica Neue"/>
                <a:cs typeface="Helvetica Neue"/>
                <a:sym typeface="Helvetica Neue"/>
              </a:rPr>
              <a:t> and an attribute corresponding to multivalued attribute </a:t>
            </a:r>
            <a:r>
              <a:rPr b="0" i="1" lang="en-US" sz="1800" u="none">
                <a:solidFill>
                  <a:schemeClr val="dk1"/>
                </a:solidFill>
                <a:latin typeface="Helvetica Neue"/>
                <a:ea typeface="Helvetica Neue"/>
                <a:cs typeface="Helvetica Neue"/>
                <a:sym typeface="Helvetica Neue"/>
              </a:rPr>
              <a:t>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Multivalued attribute </a:t>
            </a:r>
            <a:r>
              <a:rPr b="0" i="1" lang="en-US" sz="1800" u="none">
                <a:solidFill>
                  <a:schemeClr val="dk1"/>
                </a:solidFill>
                <a:latin typeface="Helvetica Neue"/>
                <a:ea typeface="Helvetica Neue"/>
                <a:cs typeface="Helvetica Neue"/>
                <a:sym typeface="Helvetica Neue"/>
              </a:rPr>
              <a:t>phone_number </a:t>
            </a:r>
            <a:r>
              <a:rPr b="0" i="0" lang="en-US" sz="1800" u="none">
                <a:solidFill>
                  <a:schemeClr val="dk1"/>
                </a:solidFill>
                <a:latin typeface="Helvetica Neue"/>
                <a:ea typeface="Helvetica Neue"/>
                <a:cs typeface="Helvetica Neue"/>
                <a:sym typeface="Helvetica Neue"/>
              </a:rPr>
              <a:t>of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is represented by a schema:</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inst_phone=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ID</a:t>
            </a:r>
            <a:r>
              <a:rPr b="0" i="1"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phone_number</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value of the multivalued attribute maps to a separate tuple of the relation on schema </a:t>
            </a:r>
            <a:r>
              <a:rPr b="0" i="1" lang="en-US" sz="1800" u="none">
                <a:solidFill>
                  <a:schemeClr val="dk1"/>
                </a:solidFill>
                <a:latin typeface="Helvetica Neue"/>
                <a:ea typeface="Helvetica Neue"/>
                <a:cs typeface="Helvetica Neue"/>
                <a:sym typeface="Helvetica Neue"/>
              </a:rPr>
              <a:t>EM</a:t>
            </a:r>
            <a:endParaRPr b="0" i="0" sz="1800" u="none">
              <a:solidFill>
                <a:schemeClr val="dk1"/>
              </a:solidFill>
              <a:latin typeface="Helvetica Neue"/>
              <a:ea typeface="Helvetica Neue"/>
              <a:cs typeface="Helvetica Neue"/>
              <a:sym typeface="Helvetica Neue"/>
            </a:endParaRPr>
          </a:p>
          <a:p>
            <a:pPr indent="-285750" lvl="1" marL="742950" marR="0" rtl="0" algn="l">
              <a:lnSpc>
                <a:spcPct val="100000"/>
              </a:lnSpc>
              <a:spcBef>
                <a:spcPts val="70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 example, an </a:t>
            </a:r>
            <a:r>
              <a:rPr b="0" i="1" lang="en-US" sz="1800" u="none" cap="none" strike="noStrike">
                <a:solidFill>
                  <a:schemeClr val="dk1"/>
                </a:solidFill>
                <a:latin typeface="Helvetica Neue"/>
                <a:ea typeface="Helvetica Neue"/>
                <a:cs typeface="Helvetica Neue"/>
                <a:sym typeface="Helvetica Neue"/>
              </a:rPr>
              <a:t>instructor</a:t>
            </a:r>
            <a:r>
              <a:rPr b="0" i="0" lang="en-US" sz="1800" u="none" cap="none" strike="noStrike">
                <a:solidFill>
                  <a:schemeClr val="dk1"/>
                </a:solidFill>
                <a:latin typeface="Helvetica Neue"/>
                <a:ea typeface="Helvetica Neue"/>
                <a:cs typeface="Helvetica Neue"/>
                <a:sym typeface="Helvetica Neue"/>
              </a:rPr>
              <a:t> entity with primary key  22222 and phone numbers 456-7890 and 123-4567 maps to two tuples: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(22222, 456-7890) and (22222, 123-4567)</a:t>
            </a:r>
            <a:r>
              <a:rPr b="0" i="0" lang="en-US" sz="2000" u="none" cap="none" strike="noStrik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Redundancy of Schemas</a:t>
            </a:r>
            <a:endParaRPr/>
          </a:p>
        </p:txBody>
      </p:sp>
      <p:sp>
        <p:nvSpPr>
          <p:cNvPr id="392" name="Google Shape;392;p45"/>
          <p:cNvSpPr txBox="1"/>
          <p:nvPr/>
        </p:nvSpPr>
        <p:spPr>
          <a:xfrm>
            <a:off x="636587" y="1079500"/>
            <a:ext cx="7758112" cy="2125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Many-to-one and one-to-many relationship sets that are total on the many-side can be represented by adding an extra attribute to the “many” side, containing the primary key of the “one” side</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Instead of creating a schema for relationship set </a:t>
            </a:r>
            <a:r>
              <a:rPr b="0" i="1" lang="en-US" sz="1800" u="none">
                <a:solidFill>
                  <a:schemeClr val="dk1"/>
                </a:solidFill>
                <a:latin typeface="Helvetica Neue"/>
                <a:ea typeface="Helvetica Neue"/>
                <a:cs typeface="Helvetica Neue"/>
                <a:sym typeface="Helvetica Neue"/>
              </a:rPr>
              <a:t>inst_dept</a:t>
            </a:r>
            <a:r>
              <a:rPr b="0" i="0" lang="en-US" sz="1800" u="none">
                <a:solidFill>
                  <a:schemeClr val="dk1"/>
                </a:solidFill>
                <a:latin typeface="Helvetica Neue"/>
                <a:ea typeface="Helvetica Neue"/>
                <a:cs typeface="Helvetica Neue"/>
                <a:sym typeface="Helvetica Neue"/>
              </a:rPr>
              <a:t>, add an attribute </a:t>
            </a:r>
            <a:r>
              <a:rPr b="0" i="1" lang="en-US" sz="1800" u="none">
                <a:solidFill>
                  <a:schemeClr val="dk1"/>
                </a:solidFill>
                <a:latin typeface="Helvetica Neue"/>
                <a:ea typeface="Helvetica Neue"/>
                <a:cs typeface="Helvetica Neue"/>
                <a:sym typeface="Helvetica Neue"/>
              </a:rPr>
              <a:t>dept_name</a:t>
            </a:r>
            <a:r>
              <a:rPr b="0" i="0" lang="en-US" sz="1800" u="none">
                <a:solidFill>
                  <a:schemeClr val="dk1"/>
                </a:solidFill>
                <a:latin typeface="Helvetica Neue"/>
                <a:ea typeface="Helvetica Neue"/>
                <a:cs typeface="Helvetica Neue"/>
                <a:sym typeface="Helvetica Neue"/>
              </a:rPr>
              <a:t> to the schema arising from entity set </a:t>
            </a:r>
            <a:r>
              <a:rPr b="0" i="1" lang="en-US" sz="1800" u="none">
                <a:solidFill>
                  <a:schemeClr val="dk1"/>
                </a:solidFill>
                <a:latin typeface="Helvetica Neue"/>
                <a:ea typeface="Helvetica Neue"/>
                <a:cs typeface="Helvetica Neue"/>
                <a:sym typeface="Helvetica Neue"/>
              </a:rPr>
              <a:t>instructor</a:t>
            </a:r>
            <a:endParaRPr/>
          </a:p>
        </p:txBody>
      </p:sp>
      <p:sp>
        <p:nvSpPr>
          <p:cNvPr id="393" name="Google Shape;393;p45"/>
          <p:cNvSpPr txBox="1"/>
          <p:nvPr/>
        </p:nvSpPr>
        <p:spPr>
          <a:xfrm rot="-420000">
            <a:off x="1692275" y="3449637"/>
            <a:ext cx="1970087" cy="280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grpSp>
        <p:nvGrpSpPr>
          <p:cNvPr id="394" name="Google Shape;394;p45"/>
          <p:cNvGrpSpPr/>
          <p:nvPr/>
        </p:nvGrpSpPr>
        <p:grpSpPr>
          <a:xfrm>
            <a:off x="1123950" y="2900362"/>
            <a:ext cx="6792912" cy="2622550"/>
            <a:chOff x="0" y="1413"/>
            <a:chExt cx="5483" cy="2545"/>
          </a:xfrm>
        </p:grpSpPr>
        <p:pic>
          <p:nvPicPr>
            <p:cNvPr id="395" name="Google Shape;395;p45"/>
            <p:cNvPicPr preferRelativeResize="0"/>
            <p:nvPr/>
          </p:nvPicPr>
          <p:blipFill rotWithShape="1">
            <a:blip r:embed="rId3">
              <a:alphaModFix/>
            </a:blip>
            <a:srcRect b="61654" l="17951" r="7481" t="422"/>
            <a:stretch/>
          </p:blipFill>
          <p:spPr>
            <a:xfrm>
              <a:off x="175" y="1413"/>
              <a:ext cx="5308" cy="2545"/>
            </a:xfrm>
            <a:prstGeom prst="rect">
              <a:avLst/>
            </a:prstGeom>
            <a:noFill/>
            <a:ln>
              <a:noFill/>
            </a:ln>
          </p:spPr>
        </p:pic>
        <p:sp>
          <p:nvSpPr>
            <p:cNvPr id="396" name="Google Shape;396;p45"/>
            <p:cNvSpPr txBox="1"/>
            <p:nvPr/>
          </p:nvSpPr>
          <p:spPr>
            <a:xfrm>
              <a:off x="0" y="1500"/>
              <a:ext cx="1956" cy="44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97" name="Google Shape;397;p45"/>
            <p:cNvSpPr txBox="1"/>
            <p:nvPr/>
          </p:nvSpPr>
          <p:spPr>
            <a:xfrm>
              <a:off x="1920" y="1690"/>
              <a:ext cx="374" cy="1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6"/>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Redundancy of Schemas (Cont.)</a:t>
            </a:r>
            <a:endParaRPr/>
          </a:p>
        </p:txBody>
      </p:sp>
      <p:sp>
        <p:nvSpPr>
          <p:cNvPr id="404" name="Google Shape;404;p46"/>
          <p:cNvSpPr txBox="1"/>
          <p:nvPr>
            <p:ph idx="4294967295" type="body"/>
          </p:nvPr>
        </p:nvSpPr>
        <p:spPr>
          <a:xfrm>
            <a:off x="938212" y="1289050"/>
            <a:ext cx="6659562" cy="36147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one-to-one relationship sets, either side can be chosen to act as the “many” side</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That is, an extra attribute can be added to either of the tables corresponding to the two entity sets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participation is </a:t>
            </a:r>
            <a:r>
              <a:rPr b="0" i="1" lang="en-US" sz="1800" u="none">
                <a:solidFill>
                  <a:schemeClr val="dk1"/>
                </a:solidFill>
                <a:latin typeface="Helvetica Neue"/>
                <a:ea typeface="Helvetica Neue"/>
                <a:cs typeface="Helvetica Neue"/>
                <a:sym typeface="Helvetica Neue"/>
              </a:rPr>
              <a:t>partial</a:t>
            </a:r>
            <a:r>
              <a:rPr b="0" i="0" lang="en-US" sz="1800" u="none">
                <a:solidFill>
                  <a:schemeClr val="dk1"/>
                </a:solidFill>
                <a:latin typeface="Helvetica Neue"/>
                <a:ea typeface="Helvetica Neue"/>
                <a:cs typeface="Helvetica Neue"/>
                <a:sym typeface="Helvetica Neue"/>
              </a:rPr>
              <a:t> on the “many” side, replacing a schema by an extra attribute in the schema corresponding to the “many” side could result in null values</a:t>
            </a:r>
            <a:endParaRPr/>
          </a:p>
          <a:p>
            <a:pPr indent="-240030" lvl="0" marL="342900" marR="0" rtl="0" algn="l">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Redundancy of Schemas (Cont.)</a:t>
            </a:r>
            <a:endParaRPr/>
          </a:p>
        </p:txBody>
      </p:sp>
      <p:sp>
        <p:nvSpPr>
          <p:cNvPr id="411" name="Google Shape;411;p47"/>
          <p:cNvSpPr txBox="1"/>
          <p:nvPr>
            <p:ph idx="4294967295" type="body"/>
          </p:nvPr>
        </p:nvSpPr>
        <p:spPr>
          <a:xfrm>
            <a:off x="855662" y="1222375"/>
            <a:ext cx="7391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schema corresponding to a relationship set linking a weak entity set to its identifying strong entity set is redundant.</a:t>
            </a:r>
            <a:endParaRPr/>
          </a:p>
          <a:p>
            <a:pPr indent="-342900" lvl="0" marL="342900" marR="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The </a:t>
            </a:r>
            <a:r>
              <a:rPr b="0" i="1" lang="en-US" sz="1800" u="none">
                <a:solidFill>
                  <a:schemeClr val="dk1"/>
                </a:solidFill>
                <a:latin typeface="Helvetica Neue"/>
                <a:ea typeface="Helvetica Neue"/>
                <a:cs typeface="Helvetica Neue"/>
                <a:sym typeface="Helvetica Neue"/>
              </a:rPr>
              <a:t>section </a:t>
            </a:r>
            <a:r>
              <a:rPr b="0" i="0" lang="en-US" sz="1800" u="none">
                <a:solidFill>
                  <a:schemeClr val="dk1"/>
                </a:solidFill>
                <a:latin typeface="Helvetica Neue"/>
                <a:ea typeface="Helvetica Neue"/>
                <a:cs typeface="Helvetica Neue"/>
                <a:sym typeface="Helvetica Neue"/>
              </a:rPr>
              <a:t>schema already contains the attributes that would appear in the </a:t>
            </a:r>
            <a:r>
              <a:rPr b="0" i="1" lang="en-US" sz="1800" u="none">
                <a:solidFill>
                  <a:schemeClr val="dk1"/>
                </a:solidFill>
                <a:latin typeface="Helvetica Neue"/>
                <a:ea typeface="Helvetica Neue"/>
                <a:cs typeface="Helvetica Neue"/>
                <a:sym typeface="Helvetica Neue"/>
              </a:rPr>
              <a:t>sec_course</a:t>
            </a:r>
            <a:r>
              <a:rPr b="0" i="0" lang="en-US" sz="1800" u="none">
                <a:solidFill>
                  <a:schemeClr val="dk1"/>
                </a:solidFill>
                <a:latin typeface="Helvetica Neue"/>
                <a:ea typeface="Helvetica Neue"/>
                <a:cs typeface="Helvetica Neue"/>
                <a:sym typeface="Helvetica Neue"/>
              </a:rPr>
              <a:t> schema</a:t>
            </a:r>
            <a:endParaRPr/>
          </a:p>
          <a:p>
            <a:pPr indent="-240030" lvl="0" marL="342900" marR="0" rtl="0" algn="l">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pic>
        <p:nvPicPr>
          <p:cNvPr id="412" name="Google Shape;412;p47"/>
          <p:cNvPicPr preferRelativeResize="0"/>
          <p:nvPr/>
        </p:nvPicPr>
        <p:blipFill rotWithShape="1">
          <a:blip r:embed="rId3">
            <a:alphaModFix/>
          </a:blip>
          <a:srcRect b="0" l="0" r="0" t="0"/>
          <a:stretch/>
        </p:blipFill>
        <p:spPr>
          <a:xfrm>
            <a:off x="1524000" y="3116262"/>
            <a:ext cx="5707062" cy="12112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txBox="1"/>
          <p:nvPr>
            <p:ph type="title"/>
          </p:nvPr>
        </p:nvSpPr>
        <p:spPr>
          <a:xfrm>
            <a:off x="469900" y="2736850"/>
            <a:ext cx="8267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Advanced Topics</a:t>
            </a:r>
            <a:endParaRPr/>
          </a:p>
        </p:txBody>
      </p:sp>
      <p:sp>
        <p:nvSpPr>
          <p:cNvPr id="419" name="Google Shape;419;p48"/>
          <p:cNvSpPr txBox="1"/>
          <p:nvPr/>
        </p:nvSpPr>
        <p:spPr>
          <a:xfrm>
            <a:off x="1422400" y="2851150"/>
            <a:ext cx="6845300" cy="281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Today’s Learning Outcome</a:t>
            </a:r>
            <a:endParaRPr/>
          </a:p>
        </p:txBody>
      </p:sp>
      <p:sp>
        <p:nvSpPr>
          <p:cNvPr id="425" name="Google Shape;425;p49"/>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How to transform a Entities with Composite attributes, Multi-valued attributed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rgbClr val="000099"/>
                </a:solidFill>
                <a:latin typeface="Helvetica Neue"/>
                <a:ea typeface="Helvetica Neue"/>
                <a:cs typeface="Helvetica Neue"/>
                <a:sym typeface="Helvetica Neue"/>
              </a:rPr>
              <a:t>Why to use Non-Binary Relationships and how to transform the non-binary relationships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to use specialization and how to transform the specialization into relational schema? </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do we need to transform non-binary relationships into binary relationships and how can we do it.</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Discussion on Design issues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Design Approaches</a:t>
            </a:r>
            <a:endParaRPr/>
          </a:p>
        </p:txBody>
      </p:sp>
      <p:sp>
        <p:nvSpPr>
          <p:cNvPr id="92" name="Google Shape;92;p5"/>
          <p:cNvSpPr txBox="1"/>
          <p:nvPr>
            <p:ph idx="4294967295"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Entity Relationship Model (covered in this chapter)</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Models an enterprise as a collection of </a:t>
            </a:r>
            <a:r>
              <a:rPr b="0" i="1" lang="en-US" sz="1800" u="none" cap="none" strike="noStrike">
                <a:solidFill>
                  <a:schemeClr val="dk1"/>
                </a:solidFill>
                <a:latin typeface="Helvetica Neue"/>
                <a:ea typeface="Helvetica Neue"/>
                <a:cs typeface="Helvetica Neue"/>
                <a:sym typeface="Helvetica Neue"/>
              </a:rPr>
              <a:t>entities </a:t>
            </a:r>
            <a:r>
              <a:rPr b="0" i="0" lang="en-US" sz="1800" u="none" cap="none" strike="noStrike">
                <a:solidFill>
                  <a:schemeClr val="dk1"/>
                </a:solidFill>
                <a:latin typeface="Helvetica Neue"/>
                <a:ea typeface="Helvetica Neue"/>
                <a:cs typeface="Helvetica Neue"/>
                <a:sym typeface="Helvetica Neue"/>
              </a:rPr>
              <a:t>and </a:t>
            </a:r>
            <a:r>
              <a:rPr b="0" i="1" lang="en-US" sz="1800" u="none" cap="none" strike="noStrike">
                <a:solidFill>
                  <a:schemeClr val="dk1"/>
                </a:solidFill>
                <a:latin typeface="Helvetica Neue"/>
                <a:ea typeface="Helvetica Neue"/>
                <a:cs typeface="Helvetica Neue"/>
                <a:sym typeface="Helvetica Neue"/>
              </a:rPr>
              <a:t>relationships</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Entity: a “thing” or “object” in the enterprise that is distinguishable from other objects</a:t>
            </a:r>
            <a:endParaRPr/>
          </a:p>
          <a:p>
            <a:pPr indent="-228600" lvl="3" marL="1428750" marR="0" rtl="0" algn="l">
              <a:lnSpc>
                <a:spcPct val="10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Described by a set of </a:t>
            </a:r>
            <a:r>
              <a:rPr b="0" i="1" lang="en-US" sz="1800" u="none" cap="none" strike="noStrike">
                <a:solidFill>
                  <a:schemeClr val="dk1"/>
                </a:solidFill>
                <a:latin typeface="Helvetica Neue"/>
                <a:ea typeface="Helvetica Neue"/>
                <a:cs typeface="Helvetica Neue"/>
                <a:sym typeface="Helvetica Neue"/>
              </a:rPr>
              <a:t>attributes</a:t>
            </a:r>
            <a:endParaRPr b="0" i="0" sz="1800" u="none" cap="none" strike="noStrike">
              <a:solidFill>
                <a:schemeClr val="dk1"/>
              </a:solidFill>
              <a:latin typeface="Helvetica Neue"/>
              <a:ea typeface="Helvetica Neue"/>
              <a:cs typeface="Helvetica Neue"/>
              <a:sym typeface="Helvetica Neue"/>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Relationship: an association among several entities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Represented diagrammatically by an </a:t>
            </a:r>
            <a:r>
              <a:rPr b="0" i="1" lang="en-US" sz="1800" u="none" cap="none" strike="noStrike">
                <a:solidFill>
                  <a:schemeClr val="dk1"/>
                </a:solidFill>
                <a:latin typeface="Helvetica Neue"/>
                <a:ea typeface="Helvetica Neue"/>
                <a:cs typeface="Helvetica Neue"/>
                <a:sym typeface="Helvetica Neue"/>
              </a:rPr>
              <a:t>entity-relationship diagram: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Normalization Theory</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Formalize what designs are bad, and test for them</a:t>
            </a:r>
            <a:endParaRPr/>
          </a:p>
          <a:p>
            <a:pPr indent="-240030" lvl="0" marL="342900" marR="0" rtl="0" algn="l">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Project Management</a:t>
            </a:r>
            <a:endParaRPr/>
          </a:p>
        </p:txBody>
      </p:sp>
      <p:sp>
        <p:nvSpPr>
          <p:cNvPr id="431" name="Google Shape;431;p5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60"/>
              <a:buFont typeface="Arial"/>
              <a:buChar char="●"/>
            </a:pPr>
            <a:r>
              <a:rPr b="0" i="0" lang="en-US" sz="2400" u="none">
                <a:solidFill>
                  <a:schemeClr val="dk1"/>
                </a:solidFill>
                <a:latin typeface="Helvetica Neue"/>
                <a:ea typeface="Helvetica Neue"/>
                <a:cs typeface="Helvetica Neue"/>
                <a:sym typeface="Helvetica Neue"/>
              </a:rPr>
              <a:t>There are many projects developed by many students and supervised by instructors. An instructor can supervise many projects developed by many students but any project-student pair must be supervised by only one instructor.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type="title"/>
          </p:nvPr>
        </p:nvSpPr>
        <p:spPr>
          <a:xfrm>
            <a:off x="647700" y="53975"/>
            <a:ext cx="84963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Non-binary Relationship Sets</a:t>
            </a:r>
            <a:endParaRPr/>
          </a:p>
        </p:txBody>
      </p:sp>
      <p:sp>
        <p:nvSpPr>
          <p:cNvPr id="438" name="Google Shape;438;p51"/>
          <p:cNvSpPr txBox="1"/>
          <p:nvPr>
            <p:ph idx="1" type="body"/>
          </p:nvPr>
        </p:nvSpPr>
        <p:spPr>
          <a:xfrm>
            <a:off x="1179512" y="1184275"/>
            <a:ext cx="6634162" cy="5189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Most relationship sets are binary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 are  occasions when it is more convenient to   represent relationships as non-binary.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E-R Diagram with a Ternary Relationship</a:t>
            </a:r>
            <a:endParaRPr/>
          </a:p>
          <a:p>
            <a:pPr indent="-240030" lvl="0" marL="34290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439" name="Google Shape;439;p51"/>
          <p:cNvPicPr preferRelativeResize="0"/>
          <p:nvPr/>
        </p:nvPicPr>
        <p:blipFill rotWithShape="1">
          <a:blip r:embed="rId3">
            <a:alphaModFix/>
          </a:blip>
          <a:srcRect b="0" l="0" r="0" t="0"/>
          <a:stretch/>
        </p:blipFill>
        <p:spPr>
          <a:xfrm>
            <a:off x="2033587" y="2854325"/>
            <a:ext cx="5316537" cy="20335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type="title"/>
          </p:nvPr>
        </p:nvSpPr>
        <p:spPr>
          <a:xfrm>
            <a:off x="647700" y="53975"/>
            <a:ext cx="84963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Cardinality Constraints on Ternary Relationship</a:t>
            </a:r>
            <a:endParaRPr/>
          </a:p>
        </p:txBody>
      </p:sp>
      <p:sp>
        <p:nvSpPr>
          <p:cNvPr id="446" name="Google Shape;446;p52"/>
          <p:cNvSpPr txBox="1"/>
          <p:nvPr>
            <p:ph idx="1" type="body"/>
          </p:nvPr>
        </p:nvSpPr>
        <p:spPr>
          <a:xfrm>
            <a:off x="955675" y="1130300"/>
            <a:ext cx="7235825" cy="5189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allow at most one arrow out of a ternary (or greater degree) relationship to indicate a cardinality constraint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exampe, an arrow from </a:t>
            </a:r>
            <a:r>
              <a:rPr b="0" i="1" lang="en-US" sz="1800" u="none">
                <a:solidFill>
                  <a:schemeClr val="dk1"/>
                </a:solidFill>
                <a:latin typeface="Helvetica Neue"/>
                <a:ea typeface="Helvetica Neue"/>
                <a:cs typeface="Helvetica Neue"/>
                <a:sym typeface="Helvetica Neue"/>
              </a:rPr>
              <a:t>proj_guide</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indicates each student has at most one guide for a project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there is more than one arrow, there are two ways of defining the meaning.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For example, a ternary relationship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between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with arrows to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could mean</a:t>
            </a:r>
            <a:endParaRPr/>
          </a:p>
          <a:p>
            <a:pPr indent="0" lvl="2" marL="800100" rtl="0" algn="l">
              <a:lnSpc>
                <a:spcPct val="100000"/>
              </a:lnSpc>
              <a:spcBef>
                <a:spcPts val="630"/>
              </a:spcBef>
              <a:spcAft>
                <a:spcPts val="0"/>
              </a:spcAft>
              <a:buSzPts val="1350"/>
              <a:buNone/>
            </a:pPr>
            <a:r>
              <a:rPr b="0" i="0" lang="en-US" sz="1800" u="none">
                <a:solidFill>
                  <a:schemeClr val="dk1"/>
                </a:solidFill>
                <a:latin typeface="Helvetica Neue"/>
                <a:ea typeface="Helvetica Neue"/>
                <a:cs typeface="Helvetica Neue"/>
                <a:sym typeface="Helvetica Neue"/>
              </a:rPr>
              <a:t>	     1.	Each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entity is associated with a unique entity 		from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or </a:t>
            </a:r>
            <a:endParaRPr/>
          </a:p>
          <a:p>
            <a:pPr indent="0" lvl="2" marL="800100" rtl="0" algn="l">
              <a:lnSpc>
                <a:spcPct val="100000"/>
              </a:lnSpc>
              <a:spcBef>
                <a:spcPts val="630"/>
              </a:spcBef>
              <a:spcAft>
                <a:spcPts val="0"/>
              </a:spcAft>
              <a:buSzPts val="1350"/>
              <a:buNone/>
            </a:pPr>
            <a:r>
              <a:rPr b="0" i="0" lang="en-US" sz="1800" u="none">
                <a:solidFill>
                  <a:schemeClr val="dk1"/>
                </a:solidFill>
                <a:latin typeface="Helvetica Neue"/>
                <a:ea typeface="Helvetica Neue"/>
                <a:cs typeface="Helvetica Neue"/>
                <a:sym typeface="Helvetica Neue"/>
              </a:rPr>
              <a:t>	   2.  	Each pair of entities from (</a:t>
            </a:r>
            <a:r>
              <a:rPr b="0" i="1" lang="en-US" sz="1800" u="none">
                <a:solidFill>
                  <a:schemeClr val="dk1"/>
                </a:solidFill>
                <a:latin typeface="Helvetica Neue"/>
                <a:ea typeface="Helvetica Neue"/>
                <a:cs typeface="Helvetica Neue"/>
                <a:sym typeface="Helvetica Neue"/>
              </a:rPr>
              <a:t>A, B</a:t>
            </a:r>
            <a:r>
              <a:rPr b="0" i="0" lang="en-US" sz="1800" u="none">
                <a:solidFill>
                  <a:schemeClr val="dk1"/>
                </a:solidFill>
                <a:latin typeface="Helvetica Neue"/>
                <a:ea typeface="Helvetica Neue"/>
                <a:cs typeface="Helvetica Neue"/>
                <a:sym typeface="Helvetica Neue"/>
              </a:rPr>
              <a:t>) is associated with a 	unique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entity, and each pair (</a:t>
            </a:r>
            <a:r>
              <a:rPr b="0" i="1" lang="en-US" sz="1800" u="none">
                <a:solidFill>
                  <a:schemeClr val="dk1"/>
                </a:solidFill>
                <a:latin typeface="Helvetica Neue"/>
                <a:ea typeface="Helvetica Neue"/>
                <a:cs typeface="Helvetica Neue"/>
                <a:sym typeface="Helvetica Neue"/>
              </a:rPr>
              <a:t>A, C</a:t>
            </a:r>
            <a:r>
              <a:rPr b="0" i="0" lang="en-US" sz="1800" u="none">
                <a:solidFill>
                  <a:schemeClr val="dk1"/>
                </a:solidFill>
                <a:latin typeface="Helvetica Neue"/>
                <a:ea typeface="Helvetica Neue"/>
                <a:cs typeface="Helvetica Neue"/>
                <a:sym typeface="Helvetica Neue"/>
              </a:rPr>
              <a:t>) is associated 	with a unique </a:t>
            </a:r>
            <a:r>
              <a:rPr b="0" i="1" lang="en-US" sz="1800" u="none">
                <a:solidFill>
                  <a:schemeClr val="dk1"/>
                </a:solidFill>
                <a:latin typeface="Helvetica Neue"/>
                <a:ea typeface="Helvetica Neue"/>
                <a:cs typeface="Helvetica Neue"/>
                <a:sym typeface="Helvetica Neue"/>
              </a:rPr>
              <a:t>B</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Each alternative has been used in different formalisms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To avoid confusion we outlaw more than one arrow</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Today’s Learning Outcome</a:t>
            </a:r>
            <a:endParaRPr/>
          </a:p>
        </p:txBody>
      </p:sp>
      <p:sp>
        <p:nvSpPr>
          <p:cNvPr id="452" name="Google Shape;452;p53"/>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How to transform a Entities with Composite attributes, Multi-valued attributed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Why to use Non-Binary Relationships and how to transform the non-binary relationships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rgbClr val="000099"/>
                </a:solidFill>
                <a:latin typeface="Helvetica Neue"/>
                <a:ea typeface="Helvetica Neue"/>
                <a:cs typeface="Helvetica Neue"/>
                <a:sym typeface="Helvetica Neue"/>
              </a:rPr>
              <a:t>When to use specialization and how to transform the specialization into relational schema? </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do we need to transform non-binary relationships into binary relationships and how can we do it.</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Discussion on Design issues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National Data Bank</a:t>
            </a:r>
            <a:endParaRPr/>
          </a:p>
        </p:txBody>
      </p:sp>
      <p:sp>
        <p:nvSpPr>
          <p:cNvPr id="458" name="Google Shape;458;p54"/>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0" i="0" lang="en-US" sz="2000" u="none">
                <a:solidFill>
                  <a:schemeClr val="dk1"/>
                </a:solidFill>
                <a:latin typeface="Helvetica Neue"/>
                <a:ea typeface="Helvetica Neue"/>
                <a:cs typeface="Helvetica Neue"/>
                <a:sym typeface="Helvetica Neue"/>
              </a:rPr>
              <a:t>A person has id, name, present address and permanent address. A person may be employee, business man, farmer, unemployed, senior citizens or others. Employees may be government or private. Each employee must have organization work  for, basic salary, educational qualification. A business man must have trade license id, vat  registration number. A farmer must have land size, location. An unemployed person must have previous employment status, qualification and age. A senior citizen shall have a seniority position and honorarium. Others have type and priority.</a:t>
            </a:r>
            <a:endParaRPr/>
          </a:p>
          <a:p>
            <a:pPr indent="-228600" lvl="0" marL="342900" marR="0" rtl="0" algn="l">
              <a:spcBef>
                <a:spcPts val="700"/>
              </a:spcBef>
              <a:spcAft>
                <a:spcPts val="0"/>
              </a:spcAft>
              <a:buClr>
                <a:schemeClr val="dk2"/>
              </a:buClr>
              <a:buSzPts val="1800"/>
              <a:buFont typeface="Arial"/>
              <a:buNone/>
            </a:pPr>
            <a:r>
              <a:t/>
            </a:r>
            <a:endParaRPr b="0" i="0" sz="2000" u="none">
              <a:solidFill>
                <a:schemeClr val="dk1"/>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Specialization</a:t>
            </a:r>
            <a:endParaRPr/>
          </a:p>
        </p:txBody>
      </p:sp>
      <p:sp>
        <p:nvSpPr>
          <p:cNvPr id="465" name="Google Shape;465;p55"/>
          <p:cNvSpPr txBox="1"/>
          <p:nvPr>
            <p:ph idx="1" type="body"/>
          </p:nvPr>
        </p:nvSpPr>
        <p:spPr>
          <a:xfrm>
            <a:off x="682625" y="1208087"/>
            <a:ext cx="6908800" cy="39449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Top-down design process; we designate sub-groupings within an entity set that are distinctive from other entities in the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These sub-groupings become lower-level entity sets that have attributes or participate in relationships that do not apply to the higher-level entity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Depicted by a </a:t>
            </a:r>
            <a:r>
              <a:rPr b="0" i="1" lang="en-US" sz="1800" u="none">
                <a:solidFill>
                  <a:schemeClr val="dk1"/>
                </a:solidFill>
                <a:latin typeface="Helvetica Neue"/>
                <a:ea typeface="Helvetica Neue"/>
                <a:cs typeface="Helvetica Neue"/>
                <a:sym typeface="Helvetica Neue"/>
              </a:rPr>
              <a:t>triangle</a:t>
            </a:r>
            <a:r>
              <a:rPr b="0" i="0" lang="en-US" sz="1800" u="none">
                <a:solidFill>
                  <a:schemeClr val="dk1"/>
                </a:solidFill>
                <a:latin typeface="Helvetica Neue"/>
                <a:ea typeface="Helvetica Neue"/>
                <a:cs typeface="Helvetica Neue"/>
                <a:sym typeface="Helvetica Neue"/>
              </a:rPr>
              <a:t> component labeled ISA (e.g.,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“is a” </a:t>
            </a:r>
            <a:r>
              <a:rPr b="0" i="1" lang="en-US" sz="1800" u="none">
                <a:solidFill>
                  <a:schemeClr val="dk1"/>
                </a:solidFill>
                <a:latin typeface="Helvetica Neue"/>
                <a:ea typeface="Helvetica Neue"/>
                <a:cs typeface="Helvetica Neue"/>
                <a:sym typeface="Helvetica Neue"/>
              </a:rPr>
              <a:t>person</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Attribute inheritance</a:t>
            </a:r>
            <a:r>
              <a:rPr b="0" i="0" lang="en-US" sz="1800" u="none">
                <a:solidFill>
                  <a:schemeClr val="dk1"/>
                </a:solidFill>
                <a:latin typeface="Helvetica Neue"/>
                <a:ea typeface="Helvetica Neue"/>
                <a:cs typeface="Helvetica Neue"/>
                <a:sym typeface="Helvetica Neue"/>
              </a:rPr>
              <a:t> – a lower-level entity set inherits all the attributes and relationship participation of the higher-level entity set to which it is linked.</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Specialization Example</a:t>
            </a:r>
            <a:endParaRPr/>
          </a:p>
        </p:txBody>
      </p:sp>
      <p:sp>
        <p:nvSpPr>
          <p:cNvPr id="472" name="Google Shape;472;p56"/>
          <p:cNvSpPr txBox="1"/>
          <p:nvPr>
            <p:ph idx="1" type="body"/>
          </p:nvPr>
        </p:nvSpPr>
        <p:spPr>
          <a:xfrm>
            <a:off x="839787" y="993775"/>
            <a:ext cx="6989762" cy="26749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Overlapping</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employee</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student</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Disjoint</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secretary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Total and partial</a:t>
            </a:r>
            <a:endParaRPr/>
          </a:p>
        </p:txBody>
      </p:sp>
      <p:pic>
        <p:nvPicPr>
          <p:cNvPr id="473" name="Google Shape;473;p56"/>
          <p:cNvPicPr preferRelativeResize="0"/>
          <p:nvPr/>
        </p:nvPicPr>
        <p:blipFill rotWithShape="1">
          <a:blip r:embed="rId3">
            <a:alphaModFix/>
          </a:blip>
          <a:srcRect b="0" l="0" r="0" t="0"/>
          <a:stretch/>
        </p:blipFill>
        <p:spPr>
          <a:xfrm>
            <a:off x="2447925" y="2119312"/>
            <a:ext cx="3667125" cy="3784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idx="4294967295" type="title"/>
          </p:nvPr>
        </p:nvSpPr>
        <p:spPr>
          <a:xfrm>
            <a:off x="808037" y="49212"/>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Representing Specialization via Schemas</a:t>
            </a:r>
            <a:endParaRPr/>
          </a:p>
        </p:txBody>
      </p:sp>
      <p:sp>
        <p:nvSpPr>
          <p:cNvPr id="480" name="Google Shape;480;p57"/>
          <p:cNvSpPr txBox="1"/>
          <p:nvPr>
            <p:ph idx="4294967295" type="body"/>
          </p:nvPr>
        </p:nvSpPr>
        <p:spPr>
          <a:xfrm>
            <a:off x="901700" y="1157287"/>
            <a:ext cx="7389812" cy="45037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Method 1: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Form a schema for the higher-level entity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Form a schema for each lower-level entity set, include primary key of higher-level entity set and local attributes</a:t>
            </a:r>
            <a:br>
              <a:rPr b="0" i="0" lang="en-US" sz="1800" u="none" cap="none" strike="noStrike">
                <a:solidFill>
                  <a:schemeClr val="dk1"/>
                </a:solidFill>
                <a:latin typeface="Helvetica Neue"/>
                <a:ea typeface="Helvetica Neue"/>
                <a:cs typeface="Helvetica Neue"/>
                <a:sym typeface="Helvetica Neue"/>
              </a:rPr>
            </a:br>
            <a:br>
              <a:rPr b="0" i="0" lang="en-US" sz="1800" u="none" cap="none" strike="noStrike">
                <a:solidFill>
                  <a:schemeClr val="dk1"/>
                </a:solidFill>
                <a:latin typeface="Helvetica Neue"/>
                <a:ea typeface="Helvetica Neue"/>
                <a:cs typeface="Helvetica Neue"/>
                <a:sym typeface="Helvetica Neue"/>
              </a:rPr>
            </a:br>
            <a:endParaRPr/>
          </a:p>
          <a:p>
            <a:pPr indent="-194309"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194309"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194309"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Drawback:  getting information about, an </a:t>
            </a:r>
            <a:r>
              <a:rPr b="0" i="1" lang="en-US" sz="1800" u="none" cap="none" strike="noStrike">
                <a:solidFill>
                  <a:schemeClr val="dk1"/>
                </a:solidFill>
                <a:latin typeface="Helvetica Neue"/>
                <a:ea typeface="Helvetica Neue"/>
                <a:cs typeface="Helvetica Neue"/>
                <a:sym typeface="Helvetica Neue"/>
              </a:rPr>
              <a:t>employee</a:t>
            </a:r>
            <a:r>
              <a:rPr b="0" i="0" lang="en-US" sz="1800" u="none" cap="none" strike="noStrike">
                <a:solidFill>
                  <a:schemeClr val="dk1"/>
                </a:solidFill>
                <a:latin typeface="Helvetica Neue"/>
                <a:ea typeface="Helvetica Neue"/>
                <a:cs typeface="Helvetica Neue"/>
                <a:sym typeface="Helvetica Neue"/>
              </a:rPr>
              <a:t> requires accessing two relations, the one corresponding to the low-level schema and the one corresponding to the high-level schema</a:t>
            </a:r>
            <a:endParaRPr/>
          </a:p>
        </p:txBody>
      </p:sp>
      <p:grpSp>
        <p:nvGrpSpPr>
          <p:cNvPr id="481" name="Google Shape;481;p57"/>
          <p:cNvGrpSpPr/>
          <p:nvPr/>
        </p:nvGrpSpPr>
        <p:grpSpPr>
          <a:xfrm>
            <a:off x="2044700" y="2743200"/>
            <a:ext cx="5622925" cy="1200150"/>
            <a:chOff x="1931353" y="2917825"/>
            <a:chExt cx="5623133" cy="1200150"/>
          </a:xfrm>
        </p:grpSpPr>
        <p:cxnSp>
          <p:nvCxnSpPr>
            <p:cNvPr id="482" name="Google Shape;482;p57"/>
            <p:cNvCxnSpPr/>
            <p:nvPr/>
          </p:nvCxnSpPr>
          <p:spPr>
            <a:xfrm>
              <a:off x="1978025" y="3257550"/>
              <a:ext cx="3797300" cy="0"/>
            </a:xfrm>
            <a:prstGeom prst="straightConnector1">
              <a:avLst/>
            </a:prstGeom>
            <a:noFill/>
            <a:ln cap="flat" cmpd="sng" w="9525">
              <a:solidFill>
                <a:schemeClr val="dk1"/>
              </a:solidFill>
              <a:prstDash val="solid"/>
              <a:miter lim="800000"/>
              <a:headEnd len="med" w="med" type="none"/>
              <a:tailEnd len="med" w="med" type="none"/>
            </a:ln>
          </p:spPr>
        </p:cxnSp>
        <p:cxnSp>
          <p:nvCxnSpPr>
            <p:cNvPr id="483" name="Google Shape;483;p57"/>
            <p:cNvCxnSpPr/>
            <p:nvPr/>
          </p:nvCxnSpPr>
          <p:spPr>
            <a:xfrm>
              <a:off x="3402013" y="2917825"/>
              <a:ext cx="0" cy="1200150"/>
            </a:xfrm>
            <a:prstGeom prst="straightConnector1">
              <a:avLst/>
            </a:prstGeom>
            <a:noFill/>
            <a:ln cap="flat" cmpd="sng" w="9525">
              <a:solidFill>
                <a:schemeClr val="dk1"/>
              </a:solidFill>
              <a:prstDash val="solid"/>
              <a:miter lim="800000"/>
              <a:headEnd len="med" w="med" type="none"/>
              <a:tailEnd len="med" w="med" type="none"/>
            </a:ln>
          </p:spPr>
        </p:cxnSp>
        <p:sp>
          <p:nvSpPr>
            <p:cNvPr id="484" name="Google Shape;484;p57"/>
            <p:cNvSpPr txBox="1"/>
            <p:nvPr/>
          </p:nvSpPr>
          <p:spPr>
            <a:xfrm>
              <a:off x="1931353" y="2965338"/>
              <a:ext cx="562313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600"/>
                <a:buFont typeface="Helvetica Neue"/>
                <a:buNone/>
              </a:pPr>
              <a:r>
                <a:rPr b="0" i="0" lang="en-US" sz="1600" u="none">
                  <a:solidFill>
                    <a:srgbClr val="000099"/>
                  </a:solidFill>
                  <a:latin typeface="Helvetica Neue"/>
                  <a:ea typeface="Helvetica Neue"/>
                  <a:cs typeface="Helvetica Neue"/>
                  <a:sym typeface="Helvetica Neue"/>
                </a:rPr>
                <a:t>schema              attributes</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person	           ID, name, street, city</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student	           ID, tot_cred</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employee	           ID, salary</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idx="4294967295" type="title"/>
          </p:nvPr>
        </p:nvSpPr>
        <p:spPr>
          <a:xfrm>
            <a:off x="514350" y="60325"/>
            <a:ext cx="8786812"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Representing Specialization as Schemas (Cont.)</a:t>
            </a:r>
            <a:endParaRPr/>
          </a:p>
        </p:txBody>
      </p:sp>
      <p:sp>
        <p:nvSpPr>
          <p:cNvPr id="491" name="Google Shape;491;p58"/>
          <p:cNvSpPr txBox="1"/>
          <p:nvPr>
            <p:ph idx="4294967295" type="body"/>
          </p:nvPr>
        </p:nvSpPr>
        <p:spPr>
          <a:xfrm>
            <a:off x="900112" y="1184275"/>
            <a:ext cx="7229475" cy="51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Method 2: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Form a schema for each entity set with all local and inherited attributes</a:t>
            </a:r>
            <a:endParaRPr/>
          </a:p>
          <a:p>
            <a:pPr indent="-285750"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Drawback:  </a:t>
            </a:r>
            <a:r>
              <a:rPr b="0" i="1" lang="en-US" sz="1800" u="none" cap="none" strike="noStrike">
                <a:solidFill>
                  <a:schemeClr val="dk1"/>
                </a:solidFill>
                <a:latin typeface="Helvetica Neue"/>
                <a:ea typeface="Helvetica Neue"/>
                <a:cs typeface="Helvetica Neue"/>
                <a:sym typeface="Helvetica Neue"/>
              </a:rPr>
              <a:t>name, street</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city</a:t>
            </a:r>
            <a:r>
              <a:rPr b="0" i="0" lang="en-US" sz="1800" u="none" cap="none" strike="noStrike">
                <a:solidFill>
                  <a:schemeClr val="dk1"/>
                </a:solidFill>
                <a:latin typeface="Helvetica Neue"/>
                <a:ea typeface="Helvetica Neue"/>
                <a:cs typeface="Helvetica Neue"/>
                <a:sym typeface="Helvetica Neue"/>
              </a:rPr>
              <a:t> may be stored redundantly for people who are both students and employees</a:t>
            </a:r>
            <a:endParaRPr/>
          </a:p>
        </p:txBody>
      </p:sp>
      <p:grpSp>
        <p:nvGrpSpPr>
          <p:cNvPr id="492" name="Google Shape;492;p58"/>
          <p:cNvGrpSpPr/>
          <p:nvPr/>
        </p:nvGrpSpPr>
        <p:grpSpPr>
          <a:xfrm>
            <a:off x="2033587" y="2376487"/>
            <a:ext cx="5622925" cy="1200150"/>
            <a:chOff x="1820258" y="2430715"/>
            <a:chExt cx="5623133" cy="1200150"/>
          </a:xfrm>
        </p:grpSpPr>
        <p:cxnSp>
          <p:nvCxnSpPr>
            <p:cNvPr id="493" name="Google Shape;493;p58"/>
            <p:cNvCxnSpPr/>
            <p:nvPr/>
          </p:nvCxnSpPr>
          <p:spPr>
            <a:xfrm>
              <a:off x="1866930" y="2770440"/>
              <a:ext cx="4362954" cy="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58"/>
            <p:cNvCxnSpPr/>
            <p:nvPr/>
          </p:nvCxnSpPr>
          <p:spPr>
            <a:xfrm>
              <a:off x="3290918" y="2430715"/>
              <a:ext cx="0" cy="1200150"/>
            </a:xfrm>
            <a:prstGeom prst="straightConnector1">
              <a:avLst/>
            </a:prstGeom>
            <a:noFill/>
            <a:ln cap="flat" cmpd="sng" w="9525">
              <a:solidFill>
                <a:schemeClr val="dk1"/>
              </a:solidFill>
              <a:prstDash val="solid"/>
              <a:miter lim="800000"/>
              <a:headEnd len="med" w="med" type="none"/>
              <a:tailEnd len="med" w="med" type="none"/>
            </a:ln>
          </p:spPr>
        </p:cxnSp>
        <p:sp>
          <p:nvSpPr>
            <p:cNvPr id="495" name="Google Shape;495;p58"/>
            <p:cNvSpPr txBox="1"/>
            <p:nvPr/>
          </p:nvSpPr>
          <p:spPr>
            <a:xfrm>
              <a:off x="1820258" y="2478228"/>
              <a:ext cx="562313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600"/>
                <a:buFont typeface="Helvetica Neue"/>
                <a:buNone/>
              </a:pPr>
              <a:r>
                <a:rPr b="0" i="0" lang="en-US" sz="1600" u="none">
                  <a:solidFill>
                    <a:srgbClr val="000099"/>
                  </a:solidFill>
                  <a:latin typeface="Helvetica Neue"/>
                  <a:ea typeface="Helvetica Neue"/>
                  <a:cs typeface="Helvetica Neue"/>
                  <a:sym typeface="Helvetica Neue"/>
                </a:rPr>
                <a:t>schema              attributes</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person	           ID, name, street, city</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student	           ID, name, street, city, tot_cred</a:t>
              </a:r>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employee	           ID, name, street, city, salary</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Generalization</a:t>
            </a:r>
            <a:endParaRPr/>
          </a:p>
        </p:txBody>
      </p:sp>
      <p:sp>
        <p:nvSpPr>
          <p:cNvPr id="502" name="Google Shape;502;p59"/>
          <p:cNvSpPr txBox="1"/>
          <p:nvPr>
            <p:ph idx="1" type="body"/>
          </p:nvPr>
        </p:nvSpPr>
        <p:spPr>
          <a:xfrm>
            <a:off x="814387" y="1206500"/>
            <a:ext cx="6989762" cy="26749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A bottom-up design process</a:t>
            </a:r>
            <a:r>
              <a:rPr b="0" i="0" lang="en-US" sz="1800" u="none">
                <a:solidFill>
                  <a:schemeClr val="dk1"/>
                </a:solidFill>
                <a:latin typeface="Helvetica Neue"/>
                <a:ea typeface="Helvetica Neue"/>
                <a:cs typeface="Helvetica Neue"/>
                <a:sym typeface="Helvetica Neue"/>
              </a:rPr>
              <a:t> – combine a number of entity sets that share the same features into a higher-level entity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Specialization and generalization are simple inversions of each other; they are represented in an E-R diagram in the same way.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terms specialization and generalization are used interchangeably.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469900" y="2736850"/>
            <a:ext cx="8267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Outline of the ER Model</a:t>
            </a:r>
            <a:endParaRPr/>
          </a:p>
        </p:txBody>
      </p:sp>
      <p:sp>
        <p:nvSpPr>
          <p:cNvPr id="99" name="Google Shape;99;p6"/>
          <p:cNvSpPr txBox="1"/>
          <p:nvPr/>
        </p:nvSpPr>
        <p:spPr>
          <a:xfrm>
            <a:off x="1422400" y="2851150"/>
            <a:ext cx="6845300" cy="281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855662" y="114300"/>
            <a:ext cx="8077200" cy="5619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Design Constraints on a Specialization/Generalization</a:t>
            </a:r>
            <a:endParaRPr/>
          </a:p>
        </p:txBody>
      </p:sp>
      <p:sp>
        <p:nvSpPr>
          <p:cNvPr id="509" name="Google Shape;509;p60"/>
          <p:cNvSpPr txBox="1"/>
          <p:nvPr>
            <p:ph idx="1" type="body"/>
          </p:nvPr>
        </p:nvSpPr>
        <p:spPr>
          <a:xfrm>
            <a:off x="1001712" y="1187450"/>
            <a:ext cx="7281862" cy="5091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Completeness constraint</a:t>
            </a:r>
            <a:r>
              <a:rPr b="0" i="0" lang="en-US" sz="1800" u="none">
                <a:solidFill>
                  <a:schemeClr val="dk1"/>
                </a:solidFill>
                <a:latin typeface="Helvetica Neue"/>
                <a:ea typeface="Helvetica Neue"/>
                <a:cs typeface="Helvetica Neue"/>
                <a:sym typeface="Helvetica Neue"/>
              </a:rPr>
              <a:t> -- specifies whether or not an entity in the higher-level entity set must belong to at least one of the lower-level entity sets within a generalization.</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total</a:t>
            </a:r>
            <a:r>
              <a:rPr b="0" i="0" lang="en-US" sz="1800" u="none">
                <a:solidFill>
                  <a:schemeClr val="dk1"/>
                </a:solidFill>
                <a:latin typeface="Helvetica Neue"/>
                <a:ea typeface="Helvetica Neue"/>
                <a:cs typeface="Helvetica Neue"/>
                <a:sym typeface="Helvetica Neue"/>
              </a:rPr>
              <a:t>: an entity must belong to one of the lower-level entity sets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partial</a:t>
            </a:r>
            <a:r>
              <a:rPr b="0" i="0" lang="en-US" sz="1800" u="none">
                <a:solidFill>
                  <a:schemeClr val="dk1"/>
                </a:solidFill>
                <a:latin typeface="Helvetica Neue"/>
                <a:ea typeface="Helvetica Neue"/>
                <a:cs typeface="Helvetica Neue"/>
                <a:sym typeface="Helvetica Neue"/>
              </a:rPr>
              <a:t>: an entity need not belong to one of the lower-level entity sets</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Partial generalization is the default.  We can specify total generalization in an ER diagram by adding the keyword </a:t>
            </a:r>
            <a:r>
              <a:rPr b="1" i="0" lang="en-US" sz="1600" u="none">
                <a:solidFill>
                  <a:schemeClr val="dk1"/>
                </a:solidFill>
                <a:latin typeface="Helvetica Neue"/>
                <a:ea typeface="Helvetica Neue"/>
                <a:cs typeface="Helvetica Neue"/>
                <a:sym typeface="Helvetica Neue"/>
              </a:rPr>
              <a:t>total</a:t>
            </a:r>
            <a:r>
              <a:rPr b="0" i="0" lang="en-US" sz="1600" u="none">
                <a:solidFill>
                  <a:schemeClr val="dk1"/>
                </a:solidFill>
                <a:latin typeface="Helvetica Neue"/>
                <a:ea typeface="Helvetica Neue"/>
                <a:cs typeface="Helvetica Neue"/>
                <a:sym typeface="Helvetica Neue"/>
              </a:rPr>
              <a:t> in the diagram and drawing a dashed line from the keyword to the corresponding hollow arrow-head to which it applies (for a total generalization), or to the set of hollow arrow-heads to which it applies (for an overlapping generalization).</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The </a:t>
            </a:r>
            <a:r>
              <a:rPr b="0" i="1" lang="en-US" sz="1600" u="none">
                <a:solidFill>
                  <a:schemeClr val="dk1"/>
                </a:solidFill>
                <a:latin typeface="Helvetica Neue"/>
                <a:ea typeface="Helvetica Neue"/>
                <a:cs typeface="Helvetica Neue"/>
                <a:sym typeface="Helvetica Neue"/>
              </a:rPr>
              <a:t>student</a:t>
            </a:r>
            <a:r>
              <a:rPr b="0" i="0" lang="en-US" sz="1600" u="none">
                <a:solidFill>
                  <a:schemeClr val="dk1"/>
                </a:solidFill>
                <a:latin typeface="Helvetica Neue"/>
                <a:ea typeface="Helvetica Neue"/>
                <a:cs typeface="Helvetica Neue"/>
                <a:sym typeface="Helvetica Neue"/>
              </a:rPr>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endParaRPr/>
          </a:p>
          <a:p>
            <a:pPr indent="-251459" lvl="0" marL="342900" rtl="0" algn="l">
              <a:lnSpc>
                <a:spcPct val="100000"/>
              </a:lnSpc>
              <a:spcBef>
                <a:spcPts val="560"/>
              </a:spcBef>
              <a:spcAft>
                <a:spcPts val="0"/>
              </a:spcAft>
              <a:buClr>
                <a:schemeClr val="dk2"/>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240030" lvl="0" marL="34290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1"/>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Design Issues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idx="4294967295" type="title"/>
          </p:nvPr>
        </p:nvSpPr>
        <p:spPr>
          <a:xfrm>
            <a:off x="852487" y="42862"/>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Entities vs. Attributes</a:t>
            </a:r>
            <a:endParaRPr/>
          </a:p>
        </p:txBody>
      </p:sp>
      <p:sp>
        <p:nvSpPr>
          <p:cNvPr id="521" name="Google Shape;521;p62"/>
          <p:cNvSpPr txBox="1"/>
          <p:nvPr>
            <p:ph idx="4294967295" type="body"/>
          </p:nvPr>
        </p:nvSpPr>
        <p:spPr>
          <a:xfrm>
            <a:off x="712787" y="1093787"/>
            <a:ext cx="7918450" cy="538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 of entity sets vs. attributes</a:t>
            </a:r>
            <a:br>
              <a:rPr b="0" i="0" lang="en-US" sz="1800" u="none">
                <a:solidFill>
                  <a:schemeClr val="dk1"/>
                </a:solidFill>
                <a:latin typeface="Helvetica Neue"/>
                <a:ea typeface="Helvetica Neue"/>
                <a:cs typeface="Helvetica Neue"/>
                <a:sym typeface="Helvetica Neue"/>
              </a:rPr>
            </a:br>
            <a:br>
              <a:rPr b="1" i="0" lang="en-US" sz="2000" u="none">
                <a:solidFill>
                  <a:schemeClr val="dk2"/>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br>
              <a:rPr b="0" i="0" lang="en-US" sz="2000" u="none">
                <a:solidFill>
                  <a:schemeClr val="dk1"/>
                </a:solidFill>
                <a:latin typeface="Helvetica Neue"/>
                <a:ea typeface="Helvetica Neue"/>
                <a:cs typeface="Helvetica Neue"/>
                <a:sym typeface="Helvetica Neue"/>
              </a:rPr>
            </a:br>
            <a:endParaRPr/>
          </a:p>
          <a:p>
            <a:pPr indent="-228600" lvl="0" marL="342900" marR="0" rtl="0" algn="l">
              <a:lnSpc>
                <a:spcPct val="100000"/>
              </a:lnSpc>
              <a:spcBef>
                <a:spcPts val="700"/>
              </a:spcBef>
              <a:spcAft>
                <a:spcPts val="0"/>
              </a:spcAft>
              <a:buClr>
                <a:schemeClr val="dk2"/>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228600" lvl="0" marL="342900" marR="0" rtl="0" algn="l">
              <a:lnSpc>
                <a:spcPct val="100000"/>
              </a:lnSpc>
              <a:spcBef>
                <a:spcPts val="700"/>
              </a:spcBef>
              <a:spcAft>
                <a:spcPts val="0"/>
              </a:spcAft>
              <a:buClr>
                <a:schemeClr val="dk2"/>
              </a:buClr>
              <a:buSzPts val="1800"/>
              <a:buFont typeface="Arial"/>
              <a:buNone/>
            </a:pPr>
            <a:r>
              <a:t/>
            </a:r>
            <a:endParaRPr b="0" i="0" sz="20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 of phone as an entity allows extra information about phone numbers (plus multiple phone numbers)</a:t>
            </a:r>
            <a:endParaRPr/>
          </a:p>
        </p:txBody>
      </p:sp>
      <p:pic>
        <p:nvPicPr>
          <p:cNvPr id="522" name="Google Shape;522;p62"/>
          <p:cNvPicPr preferRelativeResize="0"/>
          <p:nvPr/>
        </p:nvPicPr>
        <p:blipFill rotWithShape="1">
          <a:blip r:embed="rId3">
            <a:alphaModFix/>
          </a:blip>
          <a:srcRect b="18641" l="0" r="0" t="0"/>
          <a:stretch/>
        </p:blipFill>
        <p:spPr>
          <a:xfrm>
            <a:off x="1312862" y="1873250"/>
            <a:ext cx="6089650" cy="13255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3"/>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Entities vs. Relationship sets</a:t>
            </a:r>
            <a:endParaRPr/>
          </a:p>
        </p:txBody>
      </p:sp>
      <p:sp>
        <p:nvSpPr>
          <p:cNvPr id="529" name="Google Shape;529;p63"/>
          <p:cNvSpPr txBox="1"/>
          <p:nvPr>
            <p:ph idx="4294967295" type="body"/>
          </p:nvPr>
        </p:nvSpPr>
        <p:spPr>
          <a:xfrm>
            <a:off x="712787" y="1093787"/>
            <a:ext cx="6884987" cy="1566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Use of entity sets vs. relationship sets</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Possible guideline is to designate a relationship set to describe an action that occurs between entities</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Placement of relationship attributes</a:t>
            </a:r>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a:p>
            <a:pPr indent="-240030" lvl="0" marL="342900" marR="0" rtl="0" algn="l">
              <a:spcBef>
                <a:spcPts val="630"/>
              </a:spcBef>
              <a:spcAft>
                <a:spcPts val="0"/>
              </a:spcAft>
              <a:buClr>
                <a:schemeClr val="dk2"/>
              </a:buClr>
              <a:buSzPts val="1620"/>
              <a:buFont typeface="Arial"/>
              <a:buNone/>
            </a:pPr>
            <a:r>
              <a:t/>
            </a:r>
            <a:endParaRPr b="1" i="0" sz="1800" u="none">
              <a:solidFill>
                <a:srgbClr val="000099"/>
              </a:solidFill>
              <a:latin typeface="Helvetica Neue"/>
              <a:ea typeface="Helvetica Neue"/>
              <a:cs typeface="Helvetica Neue"/>
              <a:sym typeface="Helvetica Neue"/>
            </a:endParaRPr>
          </a:p>
        </p:txBody>
      </p:sp>
      <p:pic>
        <p:nvPicPr>
          <p:cNvPr id="530" name="Google Shape;530;p63"/>
          <p:cNvPicPr preferRelativeResize="0"/>
          <p:nvPr/>
        </p:nvPicPr>
        <p:blipFill rotWithShape="1">
          <a:blip r:embed="rId3">
            <a:alphaModFix/>
          </a:blip>
          <a:srcRect b="0" l="0" r="0" t="0"/>
          <a:stretch/>
        </p:blipFill>
        <p:spPr>
          <a:xfrm>
            <a:off x="1951037" y="2305050"/>
            <a:ext cx="5694362" cy="2093912"/>
          </a:xfrm>
          <a:prstGeom prst="rect">
            <a:avLst/>
          </a:prstGeom>
          <a:noFill/>
          <a:ln>
            <a:noFill/>
          </a:ln>
        </p:spPr>
      </p:pic>
      <p:sp>
        <p:nvSpPr>
          <p:cNvPr id="531" name="Google Shape;531;p63"/>
          <p:cNvSpPr txBox="1"/>
          <p:nvPr/>
        </p:nvSpPr>
        <p:spPr>
          <a:xfrm>
            <a:off x="1238250" y="5173662"/>
            <a:ext cx="596106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For example, attribute date as attribute of advisor or as attribute of student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Today’s Learning Outcome</a:t>
            </a:r>
            <a:endParaRPr/>
          </a:p>
        </p:txBody>
      </p:sp>
      <p:sp>
        <p:nvSpPr>
          <p:cNvPr id="537" name="Google Shape;537;p64"/>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How to transform a Entities with Composite attributes, Multi-valued attributed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Why to use Non-Binary Relationships and how to transform the non-binary relationships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to use specialization and how to transform the specialization into relational schema? </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rgbClr val="000099"/>
                </a:solidFill>
                <a:latin typeface="Helvetica Neue"/>
                <a:ea typeface="Helvetica Neue"/>
                <a:cs typeface="Helvetica Neue"/>
                <a:sym typeface="Helvetica Neue"/>
              </a:rPr>
              <a:t>When do we need to transform non-binary relationships into binary relationships and how can we do it.</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Discussion on Design issues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idx="4294967295" type="title"/>
          </p:nvPr>
        </p:nvSpPr>
        <p:spPr>
          <a:xfrm>
            <a:off x="838200" y="9525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Binary Vs. Non-Binary Relationships</a:t>
            </a:r>
            <a:endParaRPr/>
          </a:p>
        </p:txBody>
      </p:sp>
      <p:sp>
        <p:nvSpPr>
          <p:cNvPr id="544" name="Google Shape;544;p65"/>
          <p:cNvSpPr txBox="1"/>
          <p:nvPr>
            <p:ph idx="4294967295" type="body"/>
          </p:nvPr>
        </p:nvSpPr>
        <p:spPr>
          <a:xfrm>
            <a:off x="855662" y="1222375"/>
            <a:ext cx="7258050" cy="4695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Although it is possible to replace any non-binary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-ary, for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&gt; 2) relationship set by a number of distinct binary relationship sets, a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-ary relationship set shows more clearly that several entities participate in a single relationship.</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Some relationships that appear to be non-binary may be better represented using binary relationships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 example,  a ternary relationship </a:t>
            </a:r>
            <a:r>
              <a:rPr b="0" i="1" lang="en-US" sz="1800" u="none" cap="none" strike="noStrike">
                <a:solidFill>
                  <a:schemeClr val="dk1"/>
                </a:solidFill>
                <a:latin typeface="Helvetica Neue"/>
                <a:ea typeface="Helvetica Neue"/>
                <a:cs typeface="Helvetica Neue"/>
                <a:sym typeface="Helvetica Neue"/>
              </a:rPr>
              <a:t>parents</a:t>
            </a:r>
            <a:r>
              <a:rPr b="0" i="0" lang="en-US" sz="1800" u="none" cap="none" strike="noStrike">
                <a:solidFill>
                  <a:schemeClr val="dk1"/>
                </a:solidFill>
                <a:latin typeface="Helvetica Neue"/>
                <a:ea typeface="Helvetica Neue"/>
                <a:cs typeface="Helvetica Neue"/>
                <a:sym typeface="Helvetica Neue"/>
              </a:rPr>
              <a:t>, relating a child to his/her father and mother, is best replaced by two binary relationships,  </a:t>
            </a:r>
            <a:r>
              <a:rPr b="0" i="1" lang="en-US" sz="1800" u="none" cap="none" strike="noStrike">
                <a:solidFill>
                  <a:schemeClr val="dk1"/>
                </a:solidFill>
                <a:latin typeface="Helvetica Neue"/>
                <a:ea typeface="Helvetica Neue"/>
                <a:cs typeface="Helvetica Neue"/>
                <a:sym typeface="Helvetica Neue"/>
              </a:rPr>
              <a:t>father</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mother</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Using two binary relationships allows partial information (e.g., only mother being known)</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But there are some relationships that are naturally non-binary</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Example: </a:t>
            </a:r>
            <a:r>
              <a:rPr b="0" i="1" lang="en-US" sz="1800" u="none" cap="none" strike="noStrike">
                <a:solidFill>
                  <a:schemeClr val="dk1"/>
                </a:solidFill>
                <a:latin typeface="Helvetica Neue"/>
                <a:ea typeface="Helvetica Neue"/>
                <a:cs typeface="Helvetica Neue"/>
                <a:sym typeface="Helvetica Neue"/>
              </a:rPr>
              <a:t>proj_guide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6"/>
          <p:cNvSpPr txBox="1"/>
          <p:nvPr>
            <p:ph idx="4294967295" type="title"/>
          </p:nvPr>
        </p:nvSpPr>
        <p:spPr>
          <a:xfrm>
            <a:off x="855662" y="6985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Converting Non-Binary Relationships to Binary Form</a:t>
            </a:r>
            <a:endParaRPr/>
          </a:p>
        </p:txBody>
      </p:sp>
      <p:sp>
        <p:nvSpPr>
          <p:cNvPr id="551" name="Google Shape;551;p66"/>
          <p:cNvSpPr txBox="1"/>
          <p:nvPr>
            <p:ph idx="4294967295" type="body"/>
          </p:nvPr>
        </p:nvSpPr>
        <p:spPr>
          <a:xfrm>
            <a:off x="855662" y="1050925"/>
            <a:ext cx="7783512" cy="3546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general, any non-binary relationship can be represented using binary relationships by creating an artificial entity set.</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Replace </a:t>
            </a:r>
            <a:r>
              <a:rPr b="0" i="1" lang="en-US" sz="1800" u="none" cap="none" strike="noStrike">
                <a:solidFill>
                  <a:schemeClr val="dk1"/>
                </a:solidFill>
                <a:latin typeface="Helvetica Neue"/>
                <a:ea typeface="Helvetica Neue"/>
                <a:cs typeface="Helvetica Neue"/>
                <a:sym typeface="Helvetica Neue"/>
              </a:rPr>
              <a:t>R </a:t>
            </a:r>
            <a:r>
              <a:rPr b="0" i="0" lang="en-US" sz="1800" u="none" cap="none" strike="noStrike">
                <a:solidFill>
                  <a:schemeClr val="dk1"/>
                </a:solidFill>
                <a:latin typeface="Helvetica Neue"/>
                <a:ea typeface="Helvetica Neue"/>
                <a:cs typeface="Helvetica Neue"/>
                <a:sym typeface="Helvetica Neue"/>
              </a:rPr>
              <a:t>between entity sets A, B and C</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by an entity set </a:t>
            </a:r>
            <a:r>
              <a:rPr b="0" i="1" lang="en-US" sz="1800" u="none" cap="none" strike="noStrike">
                <a:solidFill>
                  <a:schemeClr val="dk1"/>
                </a:solidFill>
                <a:latin typeface="Helvetica Neue"/>
                <a:ea typeface="Helvetica Neue"/>
                <a:cs typeface="Helvetica Neue"/>
                <a:sym typeface="Helvetica Neue"/>
              </a:rPr>
              <a:t>E</a:t>
            </a:r>
            <a:r>
              <a:rPr b="0" i="0" lang="en-US" sz="1800" u="none" cap="none" strike="noStrike">
                <a:solidFill>
                  <a:schemeClr val="dk1"/>
                </a:solidFill>
                <a:latin typeface="Helvetica Neue"/>
                <a:ea typeface="Helvetica Neue"/>
                <a:cs typeface="Helvetica Neue"/>
                <a:sym typeface="Helvetica Neue"/>
              </a:rPr>
              <a:t>, and three relationship sets: </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1.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relating </a:t>
            </a:r>
            <a:r>
              <a:rPr b="0" i="1" lang="en-US" sz="1800" u="none">
                <a:solidFill>
                  <a:schemeClr val="dk1"/>
                </a:solidFill>
                <a:latin typeface="Helvetica Neue"/>
                <a:ea typeface="Helvetica Neue"/>
                <a:cs typeface="Helvetica Neue"/>
                <a:sym typeface="Helvetica Neue"/>
              </a:rPr>
              <a:t>E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2.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relating </a:t>
            </a:r>
            <a:r>
              <a:rPr b="0" i="1" lang="en-US" sz="1800" u="none">
                <a:solidFill>
                  <a:schemeClr val="dk1"/>
                </a:solidFill>
                <a:latin typeface="Helvetica Neue"/>
                <a:ea typeface="Helvetica Neue"/>
                <a:cs typeface="Helvetica Neue"/>
                <a:sym typeface="Helvetica Neue"/>
              </a:rPr>
              <a:t>E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B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3.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relating </a:t>
            </a:r>
            <a:r>
              <a:rPr b="0" i="1" lang="en-US" sz="1800" u="none">
                <a:solidFill>
                  <a:schemeClr val="dk1"/>
                </a:solidFill>
                <a:latin typeface="Helvetica Neue"/>
                <a:ea typeface="Helvetica Neue"/>
                <a:cs typeface="Helvetica Neue"/>
                <a:sym typeface="Helvetica Neue"/>
              </a:rPr>
              <a:t>E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C</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Create an identifying attribute for </a:t>
            </a:r>
            <a:r>
              <a:rPr b="0" i="1" lang="en-US" sz="1800" u="none" cap="none" strike="noStrike">
                <a:solidFill>
                  <a:schemeClr val="dk1"/>
                </a:solidFill>
                <a:latin typeface="Helvetica Neue"/>
                <a:ea typeface="Helvetica Neue"/>
                <a:cs typeface="Helvetica Neue"/>
                <a:sym typeface="Helvetica Neue"/>
              </a:rPr>
              <a:t>E and </a:t>
            </a:r>
            <a:r>
              <a:rPr b="0" i="0" lang="en-US" sz="1800" u="none" cap="none" strike="noStrike">
                <a:solidFill>
                  <a:schemeClr val="dk1"/>
                </a:solidFill>
                <a:latin typeface="Helvetica Neue"/>
                <a:ea typeface="Helvetica Neue"/>
                <a:cs typeface="Helvetica Neue"/>
                <a:sym typeface="Helvetica Neue"/>
              </a:rPr>
              <a:t>add any attributes of </a:t>
            </a:r>
            <a:r>
              <a:rPr b="0" i="1" lang="en-US" sz="1800" u="none" cap="none" strike="noStrike">
                <a:solidFill>
                  <a:schemeClr val="dk1"/>
                </a:solidFill>
                <a:latin typeface="Helvetica Neue"/>
                <a:ea typeface="Helvetica Neue"/>
                <a:cs typeface="Helvetica Neue"/>
                <a:sym typeface="Helvetica Neue"/>
              </a:rPr>
              <a:t>R </a:t>
            </a:r>
            <a:r>
              <a:rPr b="0" i="0" lang="en-US" sz="1800" u="none" cap="none" strike="noStrike">
                <a:solidFill>
                  <a:schemeClr val="dk1"/>
                </a:solidFill>
                <a:latin typeface="Helvetica Neue"/>
                <a:ea typeface="Helvetica Neue"/>
                <a:cs typeface="Helvetica Neue"/>
                <a:sym typeface="Helvetica Neue"/>
              </a:rPr>
              <a:t>to </a:t>
            </a:r>
            <a:r>
              <a:rPr b="0" i="1" lang="en-US" sz="1800" u="none" cap="none" strike="noStrike">
                <a:solidFill>
                  <a:schemeClr val="dk1"/>
                </a:solidFill>
                <a:latin typeface="Helvetica Neue"/>
                <a:ea typeface="Helvetica Neue"/>
                <a:cs typeface="Helvetica Neue"/>
                <a:sym typeface="Helvetica Neue"/>
              </a:rPr>
              <a:t>E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 each relationship (</a:t>
            </a:r>
            <a:r>
              <a:rPr b="0" i="1" lang="en-US" sz="1800" u="none" cap="none" strike="noStrike">
                <a:solidFill>
                  <a:schemeClr val="dk1"/>
                </a:solidFill>
                <a:latin typeface="Helvetica Neue"/>
                <a:ea typeface="Helvetica Neue"/>
                <a:cs typeface="Helvetica Neue"/>
                <a:sym typeface="Helvetica Neue"/>
              </a:rPr>
              <a:t>a</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 b</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 c</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R,</a:t>
            </a:r>
            <a:r>
              <a:rPr b="0" i="0" lang="en-US" sz="1800" u="none" cap="none" strike="noStrike">
                <a:solidFill>
                  <a:schemeClr val="dk1"/>
                </a:solidFill>
                <a:latin typeface="Helvetica Neue"/>
                <a:ea typeface="Helvetica Neue"/>
                <a:cs typeface="Helvetica Neue"/>
                <a:sym typeface="Helvetica Neue"/>
              </a:rPr>
              <a:t> create </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1. a new entity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in the entity set </a:t>
            </a:r>
            <a:r>
              <a:rPr b="0" i="1" lang="en-US" sz="1800" u="none">
                <a:solidFill>
                  <a:schemeClr val="dk1"/>
                </a:solidFill>
                <a:latin typeface="Helvetica Neue"/>
                <a:ea typeface="Helvetica Neue"/>
                <a:cs typeface="Helvetica Neue"/>
                <a:sym typeface="Helvetica Neue"/>
              </a:rPr>
              <a:t>E       </a:t>
            </a:r>
            <a:r>
              <a:rPr b="0" i="0" lang="en-US" sz="1800" u="none">
                <a:solidFill>
                  <a:schemeClr val="dk1"/>
                </a:solidFill>
                <a:latin typeface="Helvetica Neue"/>
                <a:ea typeface="Helvetica Neue"/>
                <a:cs typeface="Helvetica Neue"/>
                <a:sym typeface="Helvetica Neue"/>
              </a:rPr>
              <a:t>2. add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a</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A</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3. add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b</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B</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4. add (</a:t>
            </a:r>
            <a:r>
              <a:rPr b="0" i="1" lang="en-US" sz="1800" u="none">
                <a:solidFill>
                  <a:schemeClr val="dk1"/>
                </a:solidFill>
                <a:latin typeface="Helvetica Neue"/>
                <a:ea typeface="Helvetica Neue"/>
                <a:cs typeface="Helvetica Neue"/>
                <a:sym typeface="Helvetica Neue"/>
              </a:rPr>
              <a:t>e</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c</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C</a:t>
            </a:r>
            <a:endParaRPr/>
          </a:p>
        </p:txBody>
      </p:sp>
      <p:pic>
        <p:nvPicPr>
          <p:cNvPr id="552" name="Google Shape;552;p66"/>
          <p:cNvPicPr preferRelativeResize="0"/>
          <p:nvPr/>
        </p:nvPicPr>
        <p:blipFill rotWithShape="1">
          <a:blip r:embed="rId3">
            <a:alphaModFix/>
          </a:blip>
          <a:srcRect b="0" l="0" r="0" t="0"/>
          <a:stretch/>
        </p:blipFill>
        <p:spPr>
          <a:xfrm>
            <a:off x="2101850" y="4308475"/>
            <a:ext cx="5608637" cy="19034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7"/>
          <p:cNvSpPr txBox="1"/>
          <p:nvPr>
            <p:ph idx="4294967295" type="title"/>
          </p:nvPr>
        </p:nvSpPr>
        <p:spPr>
          <a:xfrm>
            <a:off x="781050" y="-15875"/>
            <a:ext cx="8096250" cy="69691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Helvetica Neue"/>
              <a:buNone/>
            </a:pPr>
            <a:r>
              <a:rPr b="1" i="0" lang="en-US" sz="2800" u="none" cap="none" strike="noStrike">
                <a:solidFill>
                  <a:schemeClr val="dk2"/>
                </a:solidFill>
                <a:latin typeface="Helvetica Neue"/>
                <a:ea typeface="Helvetica Neue"/>
                <a:cs typeface="Helvetica Neue"/>
                <a:sym typeface="Helvetica Neue"/>
              </a:rPr>
              <a:t>Converting Non-Binary Relationships (Cont.)</a:t>
            </a:r>
            <a:endParaRPr/>
          </a:p>
        </p:txBody>
      </p:sp>
      <p:sp>
        <p:nvSpPr>
          <p:cNvPr id="559" name="Google Shape;559;p67"/>
          <p:cNvSpPr txBox="1"/>
          <p:nvPr>
            <p:ph idx="4294967295" type="body"/>
          </p:nvPr>
        </p:nvSpPr>
        <p:spPr>
          <a:xfrm>
            <a:off x="814387" y="1160462"/>
            <a:ext cx="7194550" cy="3433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Also need to translate constraints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Translating all constraints may not be possible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There may be instances in the translated schema that</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cannot correspond to any instance of </a:t>
            </a:r>
            <a:r>
              <a:rPr b="0" i="1" lang="en-US" sz="1800" u="none" cap="none" strike="noStrike">
                <a:solidFill>
                  <a:schemeClr val="dk1"/>
                </a:solidFill>
                <a:latin typeface="Helvetica Neue"/>
                <a:ea typeface="Helvetica Neue"/>
                <a:cs typeface="Helvetica Neue"/>
                <a:sym typeface="Helvetica Neue"/>
              </a:rPr>
              <a:t>R</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Exercise:</a:t>
            </a:r>
            <a:r>
              <a:rPr b="0" i="1" lang="en-US" sz="1800" u="none" cap="none" strike="noStrike">
                <a:solidFill>
                  <a:schemeClr val="dk1"/>
                </a:solidFill>
                <a:latin typeface="Helvetica Neue"/>
                <a:ea typeface="Helvetica Neue"/>
                <a:cs typeface="Helvetica Neue"/>
                <a:sym typeface="Helvetica Neue"/>
              </a:rPr>
              <a:t>  add constraints to the relationships R</a:t>
            </a:r>
            <a:r>
              <a:rPr b="0" baseline="-25000" i="1" lang="en-US" sz="1800" u="none" cap="none" strike="noStrike">
                <a:solidFill>
                  <a:schemeClr val="dk1"/>
                </a:solidFill>
                <a:latin typeface="Helvetica Neue"/>
                <a:ea typeface="Helvetica Neue"/>
                <a:cs typeface="Helvetica Neue"/>
                <a:sym typeface="Helvetica Neue"/>
              </a:rPr>
              <a:t>A</a:t>
            </a:r>
            <a:r>
              <a:rPr b="0" i="1" lang="en-US" sz="1800" u="none" cap="none" strike="noStrike">
                <a:solidFill>
                  <a:schemeClr val="dk1"/>
                </a:solidFill>
                <a:latin typeface="Helvetica Neue"/>
                <a:ea typeface="Helvetica Neue"/>
                <a:cs typeface="Helvetica Neue"/>
                <a:sym typeface="Helvetica Neue"/>
              </a:rPr>
              <a:t>, R</a:t>
            </a:r>
            <a:r>
              <a:rPr b="0" baseline="-25000" i="1" lang="en-US" sz="1800" u="none" cap="none" strike="noStrike">
                <a:solidFill>
                  <a:schemeClr val="dk1"/>
                </a:solidFill>
                <a:latin typeface="Helvetica Neue"/>
                <a:ea typeface="Helvetica Neue"/>
                <a:cs typeface="Helvetica Neue"/>
                <a:sym typeface="Helvetica Neue"/>
              </a:rPr>
              <a:t>B</a:t>
            </a:r>
            <a:r>
              <a:rPr b="0" i="1" lang="en-US" sz="1800" u="none" cap="none" strike="noStrike">
                <a:solidFill>
                  <a:schemeClr val="dk1"/>
                </a:solidFill>
                <a:latin typeface="Helvetica Neue"/>
                <a:ea typeface="Helvetica Neue"/>
                <a:cs typeface="Helvetica Neue"/>
                <a:sym typeface="Helvetica Neue"/>
              </a:rPr>
              <a:t> and R</a:t>
            </a:r>
            <a:r>
              <a:rPr b="0" baseline="-25000" i="1" lang="en-US" sz="1800" u="none" cap="none" strike="noStrike">
                <a:solidFill>
                  <a:schemeClr val="dk1"/>
                </a:solidFill>
                <a:latin typeface="Helvetica Neue"/>
                <a:ea typeface="Helvetica Neue"/>
                <a:cs typeface="Helvetica Neue"/>
                <a:sym typeface="Helvetica Neue"/>
              </a:rPr>
              <a:t>C </a:t>
            </a:r>
            <a:r>
              <a:rPr b="0" i="0" lang="en-US" sz="1800" u="none" cap="none" strike="noStrike">
                <a:solidFill>
                  <a:schemeClr val="dk1"/>
                </a:solidFill>
                <a:latin typeface="Helvetica Neue"/>
                <a:ea typeface="Helvetica Neue"/>
                <a:cs typeface="Helvetica Neue"/>
                <a:sym typeface="Helvetica Neue"/>
              </a:rPr>
              <a:t>to ensure that a newly created entity corresponds to exactly one entity in each of entity sets </a:t>
            </a:r>
            <a:r>
              <a:rPr b="0" i="1" lang="en-US" sz="1800" u="none" cap="none" strike="noStrike">
                <a:solidFill>
                  <a:schemeClr val="dk1"/>
                </a:solidFill>
                <a:latin typeface="Helvetica Neue"/>
                <a:ea typeface="Helvetica Neue"/>
                <a:cs typeface="Helvetica Neue"/>
                <a:sym typeface="Helvetica Neue"/>
              </a:rPr>
              <a:t>A, B</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C</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We can avoid creating an identifying attribute by making E a weak entity set (described shortly) identified by the three relationship sets </a:t>
            </a:r>
            <a:endParaRPr/>
          </a:p>
          <a:p>
            <a:pPr indent="-240030" lvl="0" marL="342900" marR="0" rtl="0" algn="l">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Today’s Learning Outcome</a:t>
            </a:r>
            <a:endParaRPr/>
          </a:p>
        </p:txBody>
      </p:sp>
      <p:sp>
        <p:nvSpPr>
          <p:cNvPr id="565" name="Google Shape;565;p68"/>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How to transform a Entities with Composite attributes, Multi-valued attributed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Why to use Non-Binary Relationships and how to transform the non-binary relationships into relational schema?</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to use specialization and how to transform the specialization into relational schema? </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chemeClr val="dk1"/>
                </a:solidFill>
                <a:latin typeface="Helvetica Neue"/>
                <a:ea typeface="Helvetica Neue"/>
                <a:cs typeface="Helvetica Neue"/>
                <a:sym typeface="Helvetica Neue"/>
              </a:rPr>
              <a:t>When do we need to transform non-binary relationships into binary relationships and how can we do it.</a:t>
            </a:r>
            <a:endParaRPr/>
          </a:p>
          <a:p>
            <a:pPr indent="-240030" lvl="0" marL="342900" marR="0" rtl="0" algn="l">
              <a:lnSpc>
                <a:spcPct val="100000"/>
              </a:lnSpc>
              <a:spcBef>
                <a:spcPts val="630"/>
              </a:spcBef>
              <a:spcAft>
                <a:spcPts val="0"/>
              </a:spcAft>
              <a:buClr>
                <a:schemeClr val="dk2"/>
              </a:buClr>
              <a:buSzPts val="162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Helvetica Neue"/>
              <a:buAutoNum type="arabicPeriod"/>
            </a:pPr>
            <a:r>
              <a:rPr b="0" i="0" lang="en-US" sz="1800" u="none">
                <a:solidFill>
                  <a:srgbClr val="000099"/>
                </a:solidFill>
                <a:latin typeface="Helvetica Neue"/>
                <a:ea typeface="Helvetica Neue"/>
                <a:cs typeface="Helvetica Neue"/>
                <a:sym typeface="Helvetica Neue"/>
              </a:rPr>
              <a:t>Discussion on Design issues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Design Decisions</a:t>
            </a:r>
            <a:endParaRPr/>
          </a:p>
        </p:txBody>
      </p:sp>
      <p:sp>
        <p:nvSpPr>
          <p:cNvPr id="572" name="Google Shape;572;p69"/>
          <p:cNvSpPr txBox="1"/>
          <p:nvPr>
            <p:ph idx="1" type="body"/>
          </p:nvPr>
        </p:nvSpPr>
        <p:spPr>
          <a:xfrm>
            <a:off x="814387" y="1093787"/>
            <a:ext cx="7397750" cy="4687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use of an attribute or entity set to represent an object.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Whether a real-world concept is best expressed by an entity set or a relationship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use of a ternary relationship versus a pair of binary relationships.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use of a strong or weak entity set.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use of specialization/generalization – contributes to modularity in the design.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use of aggregation – can treat the aggregate entity set as a single unit without concern for the details of its internal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model -- Database Modeling</a:t>
            </a:r>
            <a:endParaRPr/>
          </a:p>
        </p:txBody>
      </p:sp>
      <p:sp>
        <p:nvSpPr>
          <p:cNvPr id="106" name="Google Shape;106;p7"/>
          <p:cNvSpPr txBox="1"/>
          <p:nvPr>
            <p:ph idx="1" type="body"/>
          </p:nvPr>
        </p:nvSpPr>
        <p:spPr>
          <a:xfrm>
            <a:off x="855662" y="1222375"/>
            <a:ext cx="7348537"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ER data model was developed to facilitate database design by allowing specification of an </a:t>
            </a:r>
            <a:r>
              <a:rPr b="0" i="0" lang="en-US" sz="1800" u="none">
                <a:solidFill>
                  <a:srgbClr val="000099"/>
                </a:solidFill>
                <a:latin typeface="Helvetica Neue"/>
                <a:ea typeface="Helvetica Neue"/>
                <a:cs typeface="Helvetica Neue"/>
                <a:sym typeface="Helvetica Neue"/>
              </a:rPr>
              <a:t>enterprise schema </a:t>
            </a:r>
            <a:r>
              <a:rPr b="0" i="0" lang="en-US" sz="1800" u="none">
                <a:solidFill>
                  <a:schemeClr val="dk1"/>
                </a:solidFill>
                <a:latin typeface="Helvetica Neue"/>
                <a:ea typeface="Helvetica Neue"/>
                <a:cs typeface="Helvetica Neue"/>
                <a:sym typeface="Helvetica Neue"/>
              </a:rPr>
              <a:t>that represents the overall logical structure of a database.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ER model is very useful in mapping the meanings and interactions of real-world enterprises onto a conceptual schema.  Because of this usefulness, many database-design tools draw on concepts from the ER model.</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ER data model employs three basic concepts: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entity sets,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relationship sets,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attributes.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ER model also has an associated diagrammatic representation, the ER diagram, which can express the overall logical structure of a database graphically.</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0"/>
          <p:cNvSpPr txBox="1"/>
          <p:nvPr>
            <p:ph type="title"/>
          </p:nvPr>
        </p:nvSpPr>
        <p:spPr>
          <a:xfrm>
            <a:off x="469900" y="155575"/>
            <a:ext cx="8867775" cy="4778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Summary of Symbols Used in E-R Notation</a:t>
            </a:r>
            <a:endParaRPr/>
          </a:p>
        </p:txBody>
      </p:sp>
      <p:pic>
        <p:nvPicPr>
          <p:cNvPr id="579" name="Google Shape;579;p70"/>
          <p:cNvPicPr preferRelativeResize="0"/>
          <p:nvPr/>
        </p:nvPicPr>
        <p:blipFill rotWithShape="1">
          <a:blip r:embed="rId3">
            <a:alphaModFix/>
          </a:blip>
          <a:srcRect b="53855" l="0" r="0" t="0"/>
          <a:stretch/>
        </p:blipFill>
        <p:spPr>
          <a:xfrm>
            <a:off x="596900" y="1128712"/>
            <a:ext cx="8012112" cy="459581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Symbols Used in E-R Notation (Cont.)</a:t>
            </a:r>
            <a:endParaRPr/>
          </a:p>
        </p:txBody>
      </p:sp>
      <p:pic>
        <p:nvPicPr>
          <p:cNvPr id="586" name="Google Shape;586;p71"/>
          <p:cNvPicPr preferRelativeResize="0"/>
          <p:nvPr/>
        </p:nvPicPr>
        <p:blipFill rotWithShape="1">
          <a:blip r:embed="rId3">
            <a:alphaModFix/>
          </a:blip>
          <a:srcRect b="0" l="0" r="0" t="45372"/>
          <a:stretch/>
        </p:blipFill>
        <p:spPr>
          <a:xfrm>
            <a:off x="1196975" y="979487"/>
            <a:ext cx="7435850" cy="50482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Alternative ER Notations</a:t>
            </a:r>
            <a:endParaRPr/>
          </a:p>
        </p:txBody>
      </p:sp>
      <p:sp>
        <p:nvSpPr>
          <p:cNvPr id="593" name="Google Shape;593;p72"/>
          <p:cNvSpPr txBox="1"/>
          <p:nvPr>
            <p:ph idx="1" type="body"/>
          </p:nvPr>
        </p:nvSpPr>
        <p:spPr>
          <a:xfrm>
            <a:off x="814387" y="1093787"/>
            <a:ext cx="7661275" cy="6064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800"/>
              <a:buFont typeface="Arial"/>
              <a:buChar char="●"/>
            </a:pP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Chen, IDE1FX, …</a:t>
            </a:r>
            <a:endParaRPr/>
          </a:p>
        </p:txBody>
      </p:sp>
      <p:pic>
        <p:nvPicPr>
          <p:cNvPr id="594" name="Google Shape;594;p72"/>
          <p:cNvPicPr preferRelativeResize="0"/>
          <p:nvPr/>
        </p:nvPicPr>
        <p:blipFill rotWithShape="1">
          <a:blip r:embed="rId3">
            <a:alphaModFix/>
          </a:blip>
          <a:srcRect b="76594" l="0" r="15593" t="0"/>
          <a:stretch/>
        </p:blipFill>
        <p:spPr>
          <a:xfrm>
            <a:off x="1065212" y="1760537"/>
            <a:ext cx="6831012" cy="1773237"/>
          </a:xfrm>
          <a:prstGeom prst="rect">
            <a:avLst/>
          </a:prstGeom>
          <a:noFill/>
          <a:ln>
            <a:noFill/>
          </a:ln>
        </p:spPr>
      </p:pic>
      <p:pic>
        <p:nvPicPr>
          <p:cNvPr id="595" name="Google Shape;595;p72"/>
          <p:cNvPicPr preferRelativeResize="0"/>
          <p:nvPr/>
        </p:nvPicPr>
        <p:blipFill rotWithShape="1">
          <a:blip r:embed="rId3">
            <a:alphaModFix/>
          </a:blip>
          <a:srcRect b="0" l="0" r="0" t="87551"/>
          <a:stretch/>
        </p:blipFill>
        <p:spPr>
          <a:xfrm>
            <a:off x="514350" y="4040187"/>
            <a:ext cx="8478837" cy="9874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Alternative ER Notations</a:t>
            </a:r>
            <a:endParaRPr/>
          </a:p>
        </p:txBody>
      </p:sp>
      <p:sp>
        <p:nvSpPr>
          <p:cNvPr id="602" name="Google Shape;602;p73"/>
          <p:cNvSpPr txBox="1"/>
          <p:nvPr>
            <p:ph idx="1" type="body"/>
          </p:nvPr>
        </p:nvSpPr>
        <p:spPr>
          <a:xfrm>
            <a:off x="639762" y="1266825"/>
            <a:ext cx="8232775" cy="622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                                             Chen                      IDE1FX (Crows feet notation)</a:t>
            </a:r>
            <a:endParaRPr/>
          </a:p>
        </p:txBody>
      </p:sp>
      <p:pic>
        <p:nvPicPr>
          <p:cNvPr id="603" name="Google Shape;603;p73"/>
          <p:cNvPicPr preferRelativeResize="0"/>
          <p:nvPr/>
        </p:nvPicPr>
        <p:blipFill rotWithShape="1">
          <a:blip r:embed="rId3">
            <a:alphaModFix/>
          </a:blip>
          <a:srcRect b="11974" l="0" r="0" t="22715"/>
          <a:stretch/>
        </p:blipFill>
        <p:spPr>
          <a:xfrm>
            <a:off x="1223962" y="1784350"/>
            <a:ext cx="7554912" cy="46196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UML	</a:t>
            </a:r>
            <a:endParaRPr/>
          </a:p>
        </p:txBody>
      </p:sp>
      <p:sp>
        <p:nvSpPr>
          <p:cNvPr id="610" name="Google Shape;610;p74"/>
          <p:cNvSpPr txBox="1"/>
          <p:nvPr>
            <p:ph idx="1" type="body"/>
          </p:nvPr>
        </p:nvSpPr>
        <p:spPr>
          <a:xfrm>
            <a:off x="855662" y="1222375"/>
            <a:ext cx="7419975"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UML</a:t>
            </a:r>
            <a:r>
              <a:rPr b="0" i="0" lang="en-US" sz="1800" u="none">
                <a:solidFill>
                  <a:schemeClr val="dk1"/>
                </a:solidFill>
                <a:latin typeface="Helvetica Neue"/>
                <a:ea typeface="Helvetica Neue"/>
                <a:cs typeface="Helvetica Neue"/>
                <a:sym typeface="Helvetica Neue"/>
              </a:rPr>
              <a:t>: Unified Modeling Language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UML has many components to graphically model different aspects of an entire software system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UML Class Diagrams correspond to E-R Diagram, but several differences.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5"/>
          <p:cNvSpPr txBox="1"/>
          <p:nvPr>
            <p:ph type="title"/>
          </p:nvPr>
        </p:nvSpPr>
        <p:spPr>
          <a:xfrm>
            <a:off x="858837" y="1047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vs. UML Class Diagrams</a:t>
            </a:r>
            <a:endParaRPr/>
          </a:p>
        </p:txBody>
      </p:sp>
      <p:sp>
        <p:nvSpPr>
          <p:cNvPr id="617" name="Google Shape;617;p75"/>
          <p:cNvSpPr txBox="1"/>
          <p:nvPr/>
        </p:nvSpPr>
        <p:spPr>
          <a:xfrm>
            <a:off x="1673225" y="6007100"/>
            <a:ext cx="6102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Helvetica Neue"/>
              <a:buNone/>
            </a:pPr>
            <a:r>
              <a:rPr b="0" i="0" lang="en-US" sz="1800" u="none">
                <a:solidFill>
                  <a:schemeClr val="dk2"/>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Note reversal of position in cardinality constraint depiction</a:t>
            </a:r>
            <a:endParaRPr/>
          </a:p>
        </p:txBody>
      </p:sp>
      <p:pic>
        <p:nvPicPr>
          <p:cNvPr id="618" name="Google Shape;618;p75"/>
          <p:cNvPicPr preferRelativeResize="0"/>
          <p:nvPr/>
        </p:nvPicPr>
        <p:blipFill rotWithShape="1">
          <a:blip r:embed="rId3">
            <a:alphaModFix/>
          </a:blip>
          <a:srcRect b="44093" l="0" r="0" t="0"/>
          <a:stretch/>
        </p:blipFill>
        <p:spPr>
          <a:xfrm>
            <a:off x="569912" y="1065212"/>
            <a:ext cx="8280400" cy="46958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vs. UML Class Diagrams</a:t>
            </a:r>
            <a:endParaRPr/>
          </a:p>
        </p:txBody>
      </p:sp>
      <p:sp>
        <p:nvSpPr>
          <p:cNvPr id="625" name="Google Shape;625;p76"/>
          <p:cNvSpPr txBox="1"/>
          <p:nvPr/>
        </p:nvSpPr>
        <p:spPr>
          <a:xfrm>
            <a:off x="1630362" y="1058862"/>
            <a:ext cx="2335212" cy="376237"/>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ER Diagram Notation</a:t>
            </a:r>
            <a:endParaRPr/>
          </a:p>
        </p:txBody>
      </p:sp>
      <p:sp>
        <p:nvSpPr>
          <p:cNvPr id="626" name="Google Shape;626;p76"/>
          <p:cNvSpPr txBox="1"/>
          <p:nvPr/>
        </p:nvSpPr>
        <p:spPr>
          <a:xfrm>
            <a:off x="5378450" y="1087437"/>
            <a:ext cx="2030412" cy="376237"/>
          </a:xfrm>
          <a:prstGeom prst="rect">
            <a:avLst/>
          </a:prstGeom>
          <a:noFill/>
          <a:ln>
            <a:noFill/>
          </a:ln>
        </p:spPr>
        <p:txBody>
          <a:bodyPr anchorCtr="0" anchor="t" bIns="45000" lIns="90000" spcFirstLastPara="1" rIns="90000" wrap="square" tIns="45000">
            <a:noAutofit/>
          </a:bodyPr>
          <a:lstStyle/>
          <a:p>
            <a:pPr indent="0" lvl="0" marL="0" marR="0" rtl="0" algn="l">
              <a:lnSpc>
                <a:spcPct val="104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Equivalent in UML</a:t>
            </a:r>
            <a:endParaRPr/>
          </a:p>
        </p:txBody>
      </p:sp>
      <p:sp>
        <p:nvSpPr>
          <p:cNvPr id="627" name="Google Shape;627;p76"/>
          <p:cNvSpPr txBox="1"/>
          <p:nvPr/>
        </p:nvSpPr>
        <p:spPr>
          <a:xfrm>
            <a:off x="1158875" y="5829300"/>
            <a:ext cx="67373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Helvetica Neue"/>
              <a:buNone/>
            </a:pPr>
            <a:r>
              <a:rPr b="0" i="0" lang="en-US" sz="1800" u="none">
                <a:solidFill>
                  <a:schemeClr val="dk2"/>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Generalization can use merged or separate arrows independent</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  of disjoint/overlapping</a:t>
            </a:r>
            <a:endParaRPr/>
          </a:p>
        </p:txBody>
      </p:sp>
      <p:pic>
        <p:nvPicPr>
          <p:cNvPr id="628" name="Google Shape;628;p76"/>
          <p:cNvPicPr preferRelativeResize="0"/>
          <p:nvPr/>
        </p:nvPicPr>
        <p:blipFill rotWithShape="1">
          <a:blip r:embed="rId3">
            <a:alphaModFix/>
          </a:blip>
          <a:srcRect b="0" l="0" r="11428" t="56211"/>
          <a:stretch/>
        </p:blipFill>
        <p:spPr>
          <a:xfrm>
            <a:off x="846137" y="1641475"/>
            <a:ext cx="7870825" cy="394811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UML Class Diagrams (Cont.)</a:t>
            </a:r>
            <a:endParaRPr/>
          </a:p>
        </p:txBody>
      </p:sp>
      <p:sp>
        <p:nvSpPr>
          <p:cNvPr id="635" name="Google Shape;635;p77"/>
          <p:cNvSpPr txBox="1"/>
          <p:nvPr>
            <p:ph idx="1" type="body"/>
          </p:nvPr>
        </p:nvSpPr>
        <p:spPr>
          <a:xfrm>
            <a:off x="855662" y="1222375"/>
            <a:ext cx="735965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Binary relationship sets are represented in UML by just drawing a line connecting the entity sets. The relationship set name is written adjacent to the line.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role played by an entity set in a relationship set may also be specified by writing the role name on the line, adjacent to the entity set.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relationship set name may alternatively be written in a box, along with attributes of the relationship set, and the box is connected, using a dotted line, to the line depicting the  relationship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Entity Sets</a:t>
            </a:r>
            <a:endParaRPr/>
          </a:p>
        </p:txBody>
      </p:sp>
      <p:sp>
        <p:nvSpPr>
          <p:cNvPr id="113" name="Google Shape;113;p8"/>
          <p:cNvSpPr txBox="1"/>
          <p:nvPr>
            <p:ph idx="1" type="body"/>
          </p:nvPr>
        </p:nvSpPr>
        <p:spPr>
          <a:xfrm>
            <a:off x="855662" y="1222375"/>
            <a:ext cx="6746875"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a:t>
            </a:r>
            <a:r>
              <a:rPr b="1" i="0" lang="en-US" sz="1800" u="none">
                <a:solidFill>
                  <a:srgbClr val="000099"/>
                </a:solidFill>
                <a:latin typeface="Helvetica Neue"/>
                <a:ea typeface="Helvetica Neue"/>
                <a:cs typeface="Helvetica Neue"/>
                <a:sym typeface="Helvetica Neue"/>
              </a:rPr>
              <a:t>entity</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an object that exists and is distinguishable from other objects.</a:t>
            </a:r>
            <a:endParaRPr/>
          </a:p>
          <a:p>
            <a:pPr indent="-285750" lvl="1" marL="742950" rtl="0" algn="l">
              <a:lnSpc>
                <a:spcPct val="100000"/>
              </a:lnSpc>
              <a:spcBef>
                <a:spcPts val="700"/>
              </a:spcBef>
              <a:spcAft>
                <a:spcPts val="0"/>
              </a:spcAft>
              <a:buClr>
                <a:schemeClr val="folHlink"/>
              </a:buClr>
              <a:buSzPts val="1600"/>
              <a:buFont typeface="Arial"/>
              <a:buChar char="●"/>
            </a:pPr>
            <a:r>
              <a:rPr b="0" i="0" lang="en-US" sz="2000" u="none">
                <a:solidFill>
                  <a:schemeClr val="dk1"/>
                </a:solidFill>
                <a:latin typeface="Helvetica Neue"/>
                <a:ea typeface="Helvetica Neue"/>
                <a:cs typeface="Helvetica Neue"/>
                <a:sym typeface="Helvetica Neue"/>
              </a:rPr>
              <a:t>Example:  specific person, company, event, plant</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a:t>
            </a:r>
            <a:r>
              <a:rPr b="1" i="0" lang="en-US" sz="1800" u="none">
                <a:solidFill>
                  <a:srgbClr val="000099"/>
                </a:solidFill>
                <a:latin typeface="Helvetica Neue"/>
                <a:ea typeface="Helvetica Neue"/>
                <a:cs typeface="Helvetica Neue"/>
                <a:sym typeface="Helvetica Neue"/>
              </a:rPr>
              <a:t>entity set</a:t>
            </a:r>
            <a:r>
              <a:rPr b="0" i="0" lang="en-US" sz="1800" u="none">
                <a:solidFill>
                  <a:schemeClr val="dk1"/>
                </a:solidFill>
                <a:latin typeface="Helvetica Neue"/>
                <a:ea typeface="Helvetica Neue"/>
                <a:cs typeface="Helvetica Neue"/>
                <a:sym typeface="Helvetica Neue"/>
              </a:rPr>
              <a:t> is a set of entities of the same type that share the same properties.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Example: set of all persons, companies, trees, holidays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 entity is represented by a set of </a:t>
            </a:r>
            <a:r>
              <a:rPr b="1" i="0" lang="en-US" sz="1800" u="none">
                <a:solidFill>
                  <a:srgbClr val="000099"/>
                </a:solidFill>
                <a:latin typeface="Helvetica Neue"/>
                <a:ea typeface="Helvetica Neue"/>
                <a:cs typeface="Helvetica Neue"/>
                <a:sym typeface="Helvetica Neue"/>
              </a:rPr>
              <a:t>attributes</a:t>
            </a:r>
            <a:r>
              <a:rPr b="0" i="0" lang="en-US" sz="1800" u="none">
                <a:solidFill>
                  <a:schemeClr val="dk1"/>
                </a:solidFill>
                <a:latin typeface="Helvetica Neue"/>
                <a:ea typeface="Helvetica Neue"/>
                <a:cs typeface="Helvetica Neue"/>
                <a:sym typeface="Helvetica Neue"/>
              </a:rPr>
              <a:t>; i.e., descriptive properties possessed by all members of an entity set.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Example: </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instructor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ID, name, street, city, salary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course=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course_id, title, credits</a:t>
            </a:r>
            <a:r>
              <a:rPr b="0" i="0" lang="en-US" sz="1800" u="none">
                <a:solidFill>
                  <a:schemeClr val="dk1"/>
                </a:solidFill>
                <a:latin typeface="Helvetica Neue"/>
                <a:ea typeface="Helvetica Neue"/>
                <a:cs typeface="Helvetica Neue"/>
                <a:sym typeface="Helvetica Neue"/>
              </a:rPr>
              <a:t>)</a:t>
            </a:r>
            <a:endParaRPr b="0" i="1" sz="1800" u="none">
              <a:solidFill>
                <a:schemeClr val="dk2"/>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subset of the attributes form a  </a:t>
            </a:r>
            <a:r>
              <a:rPr b="1" i="0" lang="en-US" sz="1800" u="none">
                <a:solidFill>
                  <a:srgbClr val="000099"/>
                </a:solidFill>
                <a:latin typeface="Helvetica Neue"/>
                <a:ea typeface="Helvetica Neue"/>
                <a:cs typeface="Helvetica Neue"/>
                <a:sym typeface="Helvetica Neue"/>
              </a:rPr>
              <a:t>primary key </a:t>
            </a:r>
            <a:r>
              <a:rPr b="0" i="0" lang="en-US" sz="1800" u="none">
                <a:solidFill>
                  <a:schemeClr val="dk1"/>
                </a:solidFill>
                <a:latin typeface="Helvetica Neue"/>
                <a:ea typeface="Helvetica Neue"/>
                <a:cs typeface="Helvetica Neue"/>
                <a:sym typeface="Helvetica Neue"/>
              </a:rPr>
              <a:t>of the entity set; i.e., uniquely identifiying each member of the set.</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Selection of Entity sets</a:t>
            </a:r>
            <a:endParaRPr/>
          </a:p>
        </p:txBody>
      </p:sp>
      <p:sp>
        <p:nvSpPr>
          <p:cNvPr id="119" name="Google Shape;119;p9"/>
          <p:cNvSpPr txBox="1"/>
          <p:nvPr>
            <p:ph idx="1" type="body"/>
          </p:nvPr>
        </p:nvSpPr>
        <p:spPr>
          <a:xfrm>
            <a:off x="254000" y="1093787"/>
            <a:ext cx="8453437" cy="54197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1800"/>
              <a:buFont typeface="Arial"/>
              <a:buNone/>
            </a:pPr>
            <a:r>
              <a:rPr b="0" i="0" lang="en-US" sz="2000" u="none">
                <a:solidFill>
                  <a:schemeClr val="dk1"/>
                </a:solidFill>
                <a:latin typeface="Helvetica Neue"/>
                <a:ea typeface="Helvetica Neue"/>
                <a:cs typeface="Helvetica Neue"/>
                <a:sym typeface="Helvetica Neue"/>
              </a:rPr>
              <a:t>A typical hospital management system contains information about doctors, patients, nurses, and other employees. A doctor can have a unique id, name, address, mobile numbers, working days, and specialization. One doctor called registrar  will be responsible for a ward. In each ward, there will have many doctors and nurses. Among the nurses, there will be a staff nurse who will be the supervisor of all nurses of the ward. A nurse will be identified by nurse id. The other information for a nurse is name, present address, permanent address, duty shift, and mobile number. In the hospital, there will be many wards and each ward will contain many beds and each bed will have a bed id and rent.  Each ward will have an id and type. Each patient will have an id, name, address, ward number / cabin number, disease name, disease severity, special note and bed no. Medicine will be supplied from the store of the hospital. Doctors will give prescriptions to patients from the list of medicines. Each medicine has id, name, price and date of expiry.</a:t>
            </a:r>
            <a:endParaRPr/>
          </a:p>
          <a:p>
            <a:pPr indent="-228600" lvl="0" marL="342900" marR="0" rtl="0" algn="l">
              <a:spcBef>
                <a:spcPts val="700"/>
              </a:spcBef>
              <a:spcAft>
                <a:spcPts val="0"/>
              </a:spcAft>
              <a:buClr>
                <a:schemeClr val="dk2"/>
              </a:buClr>
              <a:buSzPts val="1800"/>
              <a:buFont typeface="Arial"/>
              <a:buNone/>
            </a:pPr>
            <a:r>
              <a:t/>
            </a:r>
            <a:endParaRPr b="0" i="0" sz="2000" u="non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2009-12-21T15:40:15Z</dcterms:created>
  <dc:creator>Marilyn Turnamian</dc:creator>
</cp:coreProperties>
</file>