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sldIdLst>
    <p:sldId id="412" r:id="rId2"/>
    <p:sldId id="259" r:id="rId3"/>
    <p:sldId id="260" r:id="rId4"/>
    <p:sldId id="261" r:id="rId5"/>
    <p:sldId id="263" r:id="rId6"/>
    <p:sldId id="264" r:id="rId7"/>
    <p:sldId id="268" r:id="rId8"/>
    <p:sldId id="274" r:id="rId9"/>
    <p:sldId id="275" r:id="rId10"/>
    <p:sldId id="399" r:id="rId11"/>
    <p:sldId id="279" r:id="rId12"/>
    <p:sldId id="277" r:id="rId13"/>
    <p:sldId id="400" r:id="rId14"/>
    <p:sldId id="278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265" r:id="rId23"/>
    <p:sldId id="289" r:id="rId24"/>
    <p:sldId id="290" r:id="rId25"/>
    <p:sldId id="267" r:id="rId26"/>
    <p:sldId id="269" r:id="rId27"/>
    <p:sldId id="271" r:id="rId28"/>
    <p:sldId id="270" r:id="rId29"/>
    <p:sldId id="401" r:id="rId30"/>
    <p:sldId id="262" r:id="rId31"/>
    <p:sldId id="291" r:id="rId32"/>
    <p:sldId id="273" r:id="rId33"/>
    <p:sldId id="292" r:id="rId34"/>
    <p:sldId id="293" r:id="rId35"/>
    <p:sldId id="294" r:id="rId36"/>
    <p:sldId id="295" r:id="rId37"/>
    <p:sldId id="296" r:id="rId38"/>
    <p:sldId id="297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402" r:id="rId59"/>
    <p:sldId id="320" r:id="rId60"/>
    <p:sldId id="404" r:id="rId61"/>
    <p:sldId id="397" r:id="rId62"/>
    <p:sldId id="324" r:id="rId63"/>
    <p:sldId id="325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7" r:id="rId74"/>
    <p:sldId id="338" r:id="rId75"/>
    <p:sldId id="339" r:id="rId76"/>
    <p:sldId id="410" r:id="rId77"/>
    <p:sldId id="347" r:id="rId78"/>
    <p:sldId id="348" r:id="rId79"/>
    <p:sldId id="405" r:id="rId80"/>
    <p:sldId id="406" r:id="rId81"/>
    <p:sldId id="411" r:id="rId82"/>
    <p:sldId id="407" r:id="rId83"/>
    <p:sldId id="398" r:id="rId84"/>
    <p:sldId id="408" r:id="rId85"/>
    <p:sldId id="409" r:id="rId86"/>
    <p:sldId id="363" r:id="rId87"/>
    <p:sldId id="364" r:id="rId8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B929B9-075B-4546-80E0-9FF9422053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55265-E2D5-4B99-82A2-09D019190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0C8806-5507-4ADB-96D5-0E9081931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04CD8D-73F4-42CD-8F0F-CAA240986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7986D-C9A1-44B2-B491-5A5B98BDD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6E3B47-B454-421A-98E0-6B684E27A7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9C459-03E6-4893-A326-1F81BA1798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A9CB99-DD2C-4038-A24E-E38DBFC875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C0B26-A261-4E8A-BB4D-CFC071E44F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172A4-CBB2-4534-AEE6-C59A376C3B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379DB-E32B-4B9B-8B71-6E1F4A04D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8EDECAB-793F-49F0-AF22-501BC9D121D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6858000" cy="889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CSE 225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24345" y="3124200"/>
            <a:ext cx="6858000" cy="83185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Path – A path is a list of vertices p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,…p</a:t>
            </a:r>
            <a:r>
              <a:rPr lang="en-US" baseline="-25000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 where there exists an edge (p</a:t>
            </a:r>
            <a:r>
              <a:rPr lang="en-US" baseline="-25000">
                <a:ea typeface="ＭＳ Ｐゴシック" pitchFamily="34" charset="-128"/>
              </a:rPr>
              <a:t>i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i+1</a:t>
            </a:r>
            <a:r>
              <a:rPr lang="en-US">
                <a:ea typeface="ＭＳ Ｐゴシック" pitchFamily="34" charset="-128"/>
              </a:rPr>
              <a:t>)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E</a:t>
            </a:r>
          </a:p>
        </p:txBody>
      </p:sp>
      <p:grpSp>
        <p:nvGrpSpPr>
          <p:cNvPr id="24579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460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24580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460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24581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460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4582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4600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4583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459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24584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4596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4585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459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4586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7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8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89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0" name="Line 29"/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1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593" name="TextBox 1"/>
          <p:cNvSpPr txBox="1">
            <a:spLocks noChangeArrowheads="1"/>
          </p:cNvSpPr>
          <p:nvPr/>
        </p:nvSpPr>
        <p:spPr bwMode="auto">
          <a:xfrm>
            <a:off x="5410200" y="2667000"/>
            <a:ext cx="3505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6600"/>
                </a:solidFill>
              </a:rPr>
              <a:t>A </a:t>
            </a:r>
            <a:r>
              <a:rPr lang="en-US" sz="2400" i="1">
                <a:solidFill>
                  <a:srgbClr val="FF0000"/>
                </a:solidFill>
              </a:rPr>
              <a:t>simple</a:t>
            </a:r>
            <a:r>
              <a:rPr lang="en-US" sz="2400">
                <a:solidFill>
                  <a:srgbClr val="FF6600"/>
                </a:solidFill>
              </a:rPr>
              <a:t> path contains no repeated vertices (often this is implied)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Cycle – A subset of the edges that form a path such that the first and last node are the same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25603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56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562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25605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562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5606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5623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5607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5621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25608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5619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5609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5617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5610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6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Cycle – A subset of the edges that form a path such that the first and last node are the same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665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665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6629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6650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6630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6648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6631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6646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6632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6644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6633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6642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6634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5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6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7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8" name="Line 29"/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39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0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41" name="Text Box 32"/>
          <p:cNvSpPr txBox="1">
            <a:spLocks noChangeArrowheads="1"/>
          </p:cNvSpPr>
          <p:nvPr/>
        </p:nvSpPr>
        <p:spPr bwMode="auto">
          <a:xfrm>
            <a:off x="1371600" y="28956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{A, B, D}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Cycle – A subset of the edges that form a path such that the first and last node are the same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767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27652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767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767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7654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7673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7655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7671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27656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7669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7657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7667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7658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59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0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1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29"/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3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4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Oval 32"/>
          <p:cNvSpPr>
            <a:spLocks noChangeArrowheads="1"/>
          </p:cNvSpPr>
          <p:nvPr/>
        </p:nvSpPr>
        <p:spPr bwMode="auto">
          <a:xfrm rot="-1318382">
            <a:off x="1644650" y="3232150"/>
            <a:ext cx="41148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Text Box 33"/>
          <p:cNvSpPr txBox="1">
            <a:spLocks noChangeArrowheads="1"/>
          </p:cNvSpPr>
          <p:nvPr/>
        </p:nvSpPr>
        <p:spPr bwMode="auto">
          <a:xfrm>
            <a:off x="457200" y="3048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not a cycle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Cycle – A subset of the edges that form a path such that the first and last node are the same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28675" name="Group 32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8701" name="Oval 3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Text Box 3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28676" name="Group 35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8699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Text Box 3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28677" name="Group 38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8697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Text Box 4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8678" name="Group 41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8695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8679" name="Group 44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8693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28680" name="Group 47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8691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8681" name="Group 50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8689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8682" name="Line 53"/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54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Line 55"/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5" name="Line 56"/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6" name="Line 57"/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7" name="Line 58"/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88" name="Line 59"/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Cycle – A subset of the edges that form a path such that the first and last node are the same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972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29700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972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29701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972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9702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9721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9703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971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29704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9717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9705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9715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9706" name="Line 25"/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8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09" name="Line 28"/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0" name="Line 29"/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Line 30"/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2" name="Line 31"/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713" name="Oval 32"/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Text Box 33"/>
          <p:cNvSpPr txBox="1">
            <a:spLocks noChangeArrowheads="1"/>
          </p:cNvSpPr>
          <p:nvPr/>
        </p:nvSpPr>
        <p:spPr bwMode="auto">
          <a:xfrm>
            <a:off x="228600" y="29718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not a cycle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Cycle – A path p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,…p</a:t>
            </a:r>
            <a:r>
              <a:rPr lang="en-US" baseline="-25000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 where p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 = p</a:t>
            </a:r>
            <a:r>
              <a:rPr lang="en-US" baseline="-25000">
                <a:ea typeface="ＭＳ Ｐゴシック" pitchFamily="34" charset="-128"/>
              </a:rPr>
              <a:t>k</a:t>
            </a:r>
          </a:p>
        </p:txBody>
      </p:sp>
      <p:grpSp>
        <p:nvGrpSpPr>
          <p:cNvPr id="30723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075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0724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074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0725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0747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30726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074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0727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0743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0728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074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0729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0739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0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0730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1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2" name="Line 28"/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3" name="Line 29"/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4" name="Line 30"/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Line 31"/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Oval 32"/>
          <p:cNvSpPr>
            <a:spLocks noChangeArrowheads="1"/>
          </p:cNvSpPr>
          <p:nvPr/>
        </p:nvSpPr>
        <p:spPr bwMode="auto">
          <a:xfrm>
            <a:off x="1905000" y="2819400"/>
            <a:ext cx="4114800" cy="3124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Text Box 33"/>
          <p:cNvSpPr txBox="1">
            <a:spLocks noChangeArrowheads="1"/>
          </p:cNvSpPr>
          <p:nvPr/>
        </p:nvSpPr>
        <p:spPr bwMode="auto">
          <a:xfrm>
            <a:off x="2286000" y="22860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cycle</a:t>
            </a:r>
          </a:p>
        </p:txBody>
      </p:sp>
      <p:sp>
        <p:nvSpPr>
          <p:cNvPr id="30738" name="Line 34"/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Connected – every pair of vertices is connected by a path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177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1748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177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1749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1770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31750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1768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1751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1766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1752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1753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1762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1754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29"/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Connected (undirected graphs) – every pair of vertices is connected by a path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279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2772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279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2773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279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32774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2791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2775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278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2776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2787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2777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2785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2778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9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0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1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2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3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1524000" y="2971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not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Strongly connected (directed graphs) – 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Every two vertices are reachable by a path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33795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382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3796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382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3797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33818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381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3799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3814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3800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3812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3801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3810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3802" name="Line 25"/>
          <p:cNvSpPr>
            <a:spLocks noChangeShapeType="1"/>
          </p:cNvSpPr>
          <p:nvPr/>
        </p:nvSpPr>
        <p:spPr bwMode="auto">
          <a:xfrm flipV="1">
            <a:off x="2743200" y="3505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3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4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5" name="Line 28"/>
          <p:cNvSpPr>
            <a:spLocks noChangeShapeType="1"/>
          </p:cNvSpPr>
          <p:nvPr/>
        </p:nvSpPr>
        <p:spPr bwMode="auto">
          <a:xfrm flipV="1">
            <a:off x="43434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808" name="Line 31"/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1295400" y="2667000"/>
            <a:ext cx="213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not strongly connected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Graphs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328737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 graph is a set of vertices V and a set of edges (u,v)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E where u,v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V</a:t>
            </a:r>
            <a:endParaRPr lang="ru-RU"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16387" name="Group 6"/>
          <p:cNvGrpSpPr>
            <a:grpSpLocks/>
          </p:cNvGrpSpPr>
          <p:nvPr/>
        </p:nvGrpSpPr>
        <p:grpSpPr bwMode="auto">
          <a:xfrm>
            <a:off x="4038600" y="2895600"/>
            <a:ext cx="533400" cy="533400"/>
            <a:chOff x="1824" y="2736"/>
            <a:chExt cx="336" cy="336"/>
          </a:xfrm>
        </p:grpSpPr>
        <p:sp>
          <p:nvSpPr>
            <p:cNvPr id="1641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1981200" y="3886200"/>
            <a:ext cx="533400" cy="533400"/>
            <a:chOff x="1824" y="2736"/>
            <a:chExt cx="336" cy="336"/>
          </a:xfrm>
        </p:grpSpPr>
        <p:sp>
          <p:nvSpPr>
            <p:cNvPr id="1641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6389" name="Group 10"/>
          <p:cNvGrpSpPr>
            <a:grpSpLocks/>
          </p:cNvGrpSpPr>
          <p:nvPr/>
        </p:nvGrpSpPr>
        <p:grpSpPr bwMode="auto">
          <a:xfrm>
            <a:off x="3581400" y="5715000"/>
            <a:ext cx="533400" cy="533400"/>
            <a:chOff x="1824" y="2736"/>
            <a:chExt cx="336" cy="336"/>
          </a:xfrm>
        </p:grpSpPr>
        <p:sp>
          <p:nvSpPr>
            <p:cNvPr id="1640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16390" name="Group 13"/>
          <p:cNvGrpSpPr>
            <a:grpSpLocks/>
          </p:cNvGrpSpPr>
          <p:nvPr/>
        </p:nvGrpSpPr>
        <p:grpSpPr bwMode="auto">
          <a:xfrm>
            <a:off x="6248400" y="4953000"/>
            <a:ext cx="533400" cy="533400"/>
            <a:chOff x="1824" y="2736"/>
            <a:chExt cx="336" cy="336"/>
          </a:xfrm>
        </p:grpSpPr>
        <p:sp>
          <p:nvSpPr>
            <p:cNvPr id="16407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6391" name="Group 16"/>
          <p:cNvGrpSpPr>
            <a:grpSpLocks/>
          </p:cNvGrpSpPr>
          <p:nvPr/>
        </p:nvGrpSpPr>
        <p:grpSpPr bwMode="auto">
          <a:xfrm>
            <a:off x="4267200" y="4495800"/>
            <a:ext cx="533400" cy="533400"/>
            <a:chOff x="1824" y="2736"/>
            <a:chExt cx="336" cy="336"/>
          </a:xfrm>
        </p:grpSpPr>
        <p:sp>
          <p:nvSpPr>
            <p:cNvPr id="16405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7696200" y="4038600"/>
            <a:ext cx="533400" cy="533400"/>
            <a:chOff x="1824" y="2736"/>
            <a:chExt cx="336" cy="336"/>
          </a:xfrm>
        </p:grpSpPr>
        <p:sp>
          <p:nvSpPr>
            <p:cNvPr id="16403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6393" name="Group 22"/>
          <p:cNvGrpSpPr>
            <a:grpSpLocks/>
          </p:cNvGrpSpPr>
          <p:nvPr/>
        </p:nvGrpSpPr>
        <p:grpSpPr bwMode="auto">
          <a:xfrm>
            <a:off x="7772400" y="5791200"/>
            <a:ext cx="533400" cy="533400"/>
            <a:chOff x="1824" y="2736"/>
            <a:chExt cx="336" cy="336"/>
          </a:xfrm>
        </p:grpSpPr>
        <p:sp>
          <p:nvSpPr>
            <p:cNvPr id="16401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16394" name="Line 25"/>
          <p:cNvSpPr>
            <a:spLocks noChangeShapeType="1"/>
          </p:cNvSpPr>
          <p:nvPr/>
        </p:nvSpPr>
        <p:spPr bwMode="auto">
          <a:xfrm flipV="1">
            <a:off x="2514600" y="32766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26"/>
          <p:cNvSpPr>
            <a:spLocks noChangeShapeType="1"/>
          </p:cNvSpPr>
          <p:nvPr/>
        </p:nvSpPr>
        <p:spPr bwMode="auto">
          <a:xfrm>
            <a:off x="2514600" y="4267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27"/>
          <p:cNvSpPr>
            <a:spLocks noChangeShapeType="1"/>
          </p:cNvSpPr>
          <p:nvPr/>
        </p:nvSpPr>
        <p:spPr bwMode="auto">
          <a:xfrm flipH="1" flipV="1">
            <a:off x="4419600" y="3429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Line 28"/>
          <p:cNvSpPr>
            <a:spLocks noChangeShapeType="1"/>
          </p:cNvSpPr>
          <p:nvPr/>
        </p:nvSpPr>
        <p:spPr bwMode="auto">
          <a:xfrm flipH="1">
            <a:off x="39624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Line 30"/>
          <p:cNvSpPr>
            <a:spLocks noChangeShapeType="1"/>
          </p:cNvSpPr>
          <p:nvPr/>
        </p:nvSpPr>
        <p:spPr bwMode="auto">
          <a:xfrm>
            <a:off x="4800600" y="48006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31"/>
          <p:cNvSpPr>
            <a:spLocks noChangeShapeType="1"/>
          </p:cNvSpPr>
          <p:nvPr/>
        </p:nvSpPr>
        <p:spPr bwMode="auto">
          <a:xfrm flipV="1">
            <a:off x="6781800" y="4495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Line 32"/>
          <p:cNvSpPr>
            <a:spLocks noChangeShapeType="1"/>
          </p:cNvSpPr>
          <p:nvPr/>
        </p:nvSpPr>
        <p:spPr bwMode="auto">
          <a:xfrm>
            <a:off x="6705600" y="54102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Strongly connected (directed graphs) – 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Every two vertices are reachable by a path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484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4820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484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4821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4839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0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4822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483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4823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4835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4824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4833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4825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7" name="Line 29"/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30"/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31"/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44" name="Text Box 32"/>
          <p:cNvSpPr txBox="1">
            <a:spLocks noChangeArrowheads="1"/>
          </p:cNvSpPr>
          <p:nvPr/>
        </p:nvSpPr>
        <p:spPr bwMode="auto">
          <a:xfrm>
            <a:off x="1295400" y="2667000"/>
            <a:ext cx="213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not strongly connected</a:t>
            </a:r>
          </a:p>
        </p:txBody>
      </p:sp>
      <p:sp>
        <p:nvSpPr>
          <p:cNvPr id="34831" name="Line 33"/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34"/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Strongly connected (directed graphs) – 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Every two vertices are reachable by a path</a:t>
            </a:r>
            <a:endParaRPr lang="en-US" baseline="-25000">
              <a:ea typeface="ＭＳ Ｐゴシック" pitchFamily="34" charset="-128"/>
            </a:endParaRP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35868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3586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5845" name="Group 10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35864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5846" name="Group 13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3586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5847" name="Group 16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35860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5848" name="Group 19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35858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5849" name="Line 22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Line 23"/>
          <p:cNvSpPr>
            <a:spLocks noChangeShapeType="1"/>
          </p:cNvSpPr>
          <p:nvPr/>
        </p:nvSpPr>
        <p:spPr bwMode="auto">
          <a:xfrm flipH="1" flipV="1">
            <a:off x="4724400" y="37338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1" name="Line 24"/>
          <p:cNvSpPr>
            <a:spLocks noChangeShapeType="1"/>
          </p:cNvSpPr>
          <p:nvPr/>
        </p:nvSpPr>
        <p:spPr bwMode="auto">
          <a:xfrm>
            <a:off x="51054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25"/>
          <p:cNvSpPr>
            <a:spLocks noChangeShapeType="1"/>
          </p:cNvSpPr>
          <p:nvPr/>
        </p:nvSpPr>
        <p:spPr bwMode="auto">
          <a:xfrm flipV="1">
            <a:off x="7010400" y="4724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26"/>
          <p:cNvSpPr>
            <a:spLocks noChangeShapeType="1"/>
          </p:cNvSpPr>
          <p:nvPr/>
        </p:nvSpPr>
        <p:spPr bwMode="auto">
          <a:xfrm>
            <a:off x="7010400" y="57150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63" name="Text Box 27"/>
          <p:cNvSpPr txBox="1">
            <a:spLocks noChangeArrowheads="1"/>
          </p:cNvSpPr>
          <p:nvPr/>
        </p:nvSpPr>
        <p:spPr bwMode="auto">
          <a:xfrm>
            <a:off x="1295400" y="2667000"/>
            <a:ext cx="213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strongly connected</a:t>
            </a:r>
          </a:p>
        </p:txBody>
      </p:sp>
      <p:sp>
        <p:nvSpPr>
          <p:cNvPr id="35855" name="Line 28"/>
          <p:cNvSpPr>
            <a:spLocks noChangeShapeType="1"/>
          </p:cNvSpPr>
          <p:nvPr/>
        </p:nvSpPr>
        <p:spPr bwMode="auto">
          <a:xfrm flipH="1">
            <a:off x="2743200" y="35814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6" name="Line 29"/>
          <p:cNvSpPr>
            <a:spLocks noChangeShapeType="1"/>
          </p:cNvSpPr>
          <p:nvPr/>
        </p:nvSpPr>
        <p:spPr bwMode="auto">
          <a:xfrm flipH="1" flipV="1">
            <a:off x="4876800" y="3352800"/>
            <a:ext cx="3200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857" name="Line 30"/>
          <p:cNvSpPr>
            <a:spLocks noChangeShapeType="1"/>
          </p:cNvSpPr>
          <p:nvPr/>
        </p:nvSpPr>
        <p:spPr bwMode="auto">
          <a:xfrm flipH="1" flipV="1">
            <a:off x="8305800" y="4876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Tree – connected, undirected graph without any cycles</a:t>
            </a:r>
          </a:p>
        </p:txBody>
      </p:sp>
      <p:grpSp>
        <p:nvGrpSpPr>
          <p:cNvPr id="36867" name="Group 4"/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689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6868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689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6869" name="Group 10"/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689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36870" name="Group 13"/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6890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1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6871" name="Group 16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688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6872" name="Group 19"/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6886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6873" name="Group 22"/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688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6874" name="Line 25"/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5" name="Line 26"/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6" name="Line 27"/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7" name="Line 28"/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8" name="Line 29"/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9" name="Line 30"/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0" name="Line 31"/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881" name="Group 32"/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6882" name="Oval 3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Text Box 3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H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Tree – connected, undirected graph without any cycles</a:t>
            </a:r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792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7892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791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7893" name="Group 10"/>
          <p:cNvGrpSpPr>
            <a:grpSpLocks/>
          </p:cNvGrpSpPr>
          <p:nvPr/>
        </p:nvGrpSpPr>
        <p:grpSpPr bwMode="auto">
          <a:xfrm>
            <a:off x="685800" y="3581400"/>
            <a:ext cx="533400" cy="533400"/>
            <a:chOff x="1824" y="2736"/>
            <a:chExt cx="336" cy="336"/>
          </a:xfrm>
        </p:grpSpPr>
        <p:sp>
          <p:nvSpPr>
            <p:cNvPr id="37917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8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37894" name="Group 13"/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791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7895" name="Group 16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7913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7896" name="Group 19"/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791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7897" name="Group 22"/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7909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7898" name="Line 25"/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Line 26"/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0" name="Line 27"/>
          <p:cNvSpPr>
            <a:spLocks noChangeShapeType="1"/>
          </p:cNvSpPr>
          <p:nvPr/>
        </p:nvSpPr>
        <p:spPr bwMode="auto">
          <a:xfrm flipH="1">
            <a:off x="4724400" y="25908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1" name="Line 29"/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30"/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Line 31"/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7904" name="Group 32"/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7907" name="Oval 3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Text Box 3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H</a:t>
              </a:r>
            </a:p>
          </p:txBody>
        </p:sp>
      </p:grpSp>
      <p:sp>
        <p:nvSpPr>
          <p:cNvPr id="37905" name="Line 35"/>
          <p:cNvSpPr>
            <a:spLocks noChangeShapeType="1"/>
          </p:cNvSpPr>
          <p:nvPr/>
        </p:nvSpPr>
        <p:spPr bwMode="auto">
          <a:xfrm>
            <a:off x="1219200" y="3886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Text Box 36"/>
          <p:cNvSpPr txBox="1">
            <a:spLocks noChangeArrowheads="1"/>
          </p:cNvSpPr>
          <p:nvPr/>
        </p:nvSpPr>
        <p:spPr bwMode="auto">
          <a:xfrm>
            <a:off x="838200" y="57912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need to specify root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Tree – connected, undirected graph without any cycles</a:t>
            </a:r>
          </a:p>
        </p:txBody>
      </p:sp>
      <p:grpSp>
        <p:nvGrpSpPr>
          <p:cNvPr id="38915" name="Group 4"/>
          <p:cNvGrpSpPr>
            <a:grpSpLocks/>
          </p:cNvGrpSpPr>
          <p:nvPr/>
        </p:nvGrpSpPr>
        <p:grpSpPr bwMode="auto">
          <a:xfrm>
            <a:off x="381000" y="3276600"/>
            <a:ext cx="533400" cy="533400"/>
            <a:chOff x="1824" y="2736"/>
            <a:chExt cx="336" cy="336"/>
          </a:xfrm>
        </p:grpSpPr>
        <p:sp>
          <p:nvSpPr>
            <p:cNvPr id="3894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8916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894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8917" name="Group 10"/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8940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38918" name="Group 13"/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8938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8919" name="Group 16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8936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8920" name="Group 19"/>
          <p:cNvGrpSpPr>
            <a:grpSpLocks/>
          </p:cNvGrpSpPr>
          <p:nvPr/>
        </p:nvGrpSpPr>
        <p:grpSpPr bwMode="auto">
          <a:xfrm>
            <a:off x="2743200" y="2514600"/>
            <a:ext cx="533400" cy="533400"/>
            <a:chOff x="1824" y="2736"/>
            <a:chExt cx="336" cy="336"/>
          </a:xfrm>
        </p:grpSpPr>
        <p:sp>
          <p:nvSpPr>
            <p:cNvPr id="38934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8921" name="Group 22"/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8932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38922" name="Line 26"/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3" name="Line 27"/>
          <p:cNvSpPr>
            <a:spLocks noChangeShapeType="1"/>
          </p:cNvSpPr>
          <p:nvPr/>
        </p:nvSpPr>
        <p:spPr bwMode="auto">
          <a:xfrm flipH="1">
            <a:off x="914400" y="2819400"/>
            <a:ext cx="1828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4" name="Line 28"/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5" name="Line 29"/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6" name="Line 30"/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927" name="Line 31"/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8928" name="Group 32"/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8930" name="Oval 3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Text Box 3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H</a:t>
              </a:r>
            </a:p>
          </p:txBody>
        </p:sp>
      </p:grpSp>
      <p:sp>
        <p:nvSpPr>
          <p:cNvPr id="38929" name="Line 35"/>
          <p:cNvSpPr>
            <a:spLocks noChangeShapeType="1"/>
          </p:cNvSpPr>
          <p:nvPr/>
        </p:nvSpPr>
        <p:spPr bwMode="auto">
          <a:xfrm>
            <a:off x="838200" y="3733800"/>
            <a:ext cx="1295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DAG – directed, acyclic graph</a:t>
            </a:r>
          </a:p>
        </p:txBody>
      </p:sp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3996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39940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39967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39941" name="Group 10"/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3996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39942" name="Group 13"/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39963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39943" name="Group 16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39961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39944" name="Group 19"/>
          <p:cNvGrpSpPr>
            <a:grpSpLocks/>
          </p:cNvGrpSpPr>
          <p:nvPr/>
        </p:nvGrpSpPr>
        <p:grpSpPr bwMode="auto">
          <a:xfrm>
            <a:off x="6553200" y="2286000"/>
            <a:ext cx="533400" cy="533400"/>
            <a:chOff x="1824" y="2736"/>
            <a:chExt cx="336" cy="336"/>
          </a:xfrm>
        </p:grpSpPr>
        <p:sp>
          <p:nvSpPr>
            <p:cNvPr id="39959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39945" name="Group 22"/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39957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grpSp>
        <p:nvGrpSpPr>
          <p:cNvPr id="39946" name="Group 32"/>
          <p:cNvGrpSpPr>
            <a:grpSpLocks/>
          </p:cNvGrpSpPr>
          <p:nvPr/>
        </p:nvGrpSpPr>
        <p:grpSpPr bwMode="auto">
          <a:xfrm>
            <a:off x="7924800" y="4267200"/>
            <a:ext cx="533400" cy="533400"/>
            <a:chOff x="1824" y="2736"/>
            <a:chExt cx="336" cy="336"/>
          </a:xfrm>
        </p:grpSpPr>
        <p:sp>
          <p:nvSpPr>
            <p:cNvPr id="39955" name="Oval 3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Text Box 3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H</a:t>
              </a:r>
            </a:p>
          </p:txBody>
        </p:sp>
      </p:grpSp>
      <p:sp>
        <p:nvSpPr>
          <p:cNvPr id="39947" name="Line 36"/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Line 37"/>
          <p:cNvSpPr>
            <a:spLocks noChangeShapeType="1"/>
          </p:cNvSpPr>
          <p:nvPr/>
        </p:nvSpPr>
        <p:spPr bwMode="auto">
          <a:xfrm flipV="1">
            <a:off x="46482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39"/>
          <p:cNvSpPr>
            <a:spLocks noChangeShapeType="1"/>
          </p:cNvSpPr>
          <p:nvPr/>
        </p:nvSpPr>
        <p:spPr bwMode="auto">
          <a:xfrm flipH="1" flipV="1">
            <a:off x="2667000" y="43434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40"/>
          <p:cNvSpPr>
            <a:spLocks noChangeShapeType="1"/>
          </p:cNvSpPr>
          <p:nvPr/>
        </p:nvSpPr>
        <p:spPr bwMode="auto">
          <a:xfrm flipH="1" flipV="1">
            <a:off x="2514600" y="4572000"/>
            <a:ext cx="1524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Line 41"/>
          <p:cNvSpPr>
            <a:spLocks noChangeShapeType="1"/>
          </p:cNvSpPr>
          <p:nvPr/>
        </p:nvSpPr>
        <p:spPr bwMode="auto">
          <a:xfrm flipH="1">
            <a:off x="4419600" y="5181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2" name="Line 42"/>
          <p:cNvSpPr>
            <a:spLocks noChangeShapeType="1"/>
          </p:cNvSpPr>
          <p:nvPr/>
        </p:nvSpPr>
        <p:spPr bwMode="auto">
          <a:xfrm flipH="1" flipV="1"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43"/>
          <p:cNvSpPr>
            <a:spLocks noChangeShapeType="1"/>
          </p:cNvSpPr>
          <p:nvPr/>
        </p:nvSpPr>
        <p:spPr bwMode="auto">
          <a:xfrm flipV="1">
            <a:off x="6858000" y="45720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Line 44"/>
          <p:cNvSpPr>
            <a:spLocks noChangeShapeType="1"/>
          </p:cNvSpPr>
          <p:nvPr/>
        </p:nvSpPr>
        <p:spPr bwMode="auto">
          <a:xfrm flipH="1" flipV="1">
            <a:off x="6934200" y="54864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Complete graph – an edge exists between every node</a:t>
            </a:r>
          </a:p>
        </p:txBody>
      </p:sp>
      <p:grpSp>
        <p:nvGrpSpPr>
          <p:cNvPr id="40963" name="Group 4"/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4098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40964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4098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40965" name="Group 10"/>
          <p:cNvGrpSpPr>
            <a:grpSpLocks/>
          </p:cNvGrpSpPr>
          <p:nvPr/>
        </p:nvGrpSpPr>
        <p:grpSpPr bwMode="auto">
          <a:xfrm>
            <a:off x="4038600" y="5791200"/>
            <a:ext cx="533400" cy="533400"/>
            <a:chOff x="1824" y="2736"/>
            <a:chExt cx="336" cy="336"/>
          </a:xfrm>
        </p:grpSpPr>
        <p:sp>
          <p:nvSpPr>
            <p:cNvPr id="4098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40966" name="Group 16"/>
          <p:cNvGrpSpPr>
            <a:grpSpLocks/>
          </p:cNvGrpSpPr>
          <p:nvPr/>
        </p:nvGrpSpPr>
        <p:grpSpPr bwMode="auto">
          <a:xfrm>
            <a:off x="4953000" y="4953000"/>
            <a:ext cx="533400" cy="533400"/>
            <a:chOff x="1824" y="2736"/>
            <a:chExt cx="336" cy="336"/>
          </a:xfrm>
        </p:grpSpPr>
        <p:sp>
          <p:nvSpPr>
            <p:cNvPr id="40980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40967" name="Group 19"/>
          <p:cNvGrpSpPr>
            <a:grpSpLocks/>
          </p:cNvGrpSpPr>
          <p:nvPr/>
        </p:nvGrpSpPr>
        <p:grpSpPr bwMode="auto">
          <a:xfrm>
            <a:off x="4953000" y="3657600"/>
            <a:ext cx="533400" cy="533400"/>
            <a:chOff x="1824" y="2736"/>
            <a:chExt cx="336" cy="336"/>
          </a:xfrm>
        </p:grpSpPr>
        <p:sp>
          <p:nvSpPr>
            <p:cNvPr id="40978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9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sp>
        <p:nvSpPr>
          <p:cNvPr id="40968" name="Line 25"/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9" name="Line 26"/>
          <p:cNvSpPr>
            <a:spLocks noChangeShapeType="1"/>
          </p:cNvSpPr>
          <p:nvPr/>
        </p:nvSpPr>
        <p:spPr bwMode="auto">
          <a:xfrm>
            <a:off x="2667000" y="4419600"/>
            <a:ext cx="2286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0" name="Line 28"/>
          <p:cNvSpPr>
            <a:spLocks noChangeShapeType="1"/>
          </p:cNvSpPr>
          <p:nvPr/>
        </p:nvSpPr>
        <p:spPr bwMode="auto">
          <a:xfrm>
            <a:off x="2514600" y="4572000"/>
            <a:ext cx="1600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Line 36"/>
          <p:cNvSpPr>
            <a:spLocks noChangeShapeType="1"/>
          </p:cNvSpPr>
          <p:nvPr/>
        </p:nvSpPr>
        <p:spPr bwMode="auto">
          <a:xfrm flipV="1">
            <a:off x="2667000" y="39624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2" name="Line 37"/>
          <p:cNvSpPr>
            <a:spLocks noChangeShapeType="1"/>
          </p:cNvSpPr>
          <p:nvPr/>
        </p:nvSpPr>
        <p:spPr bwMode="auto">
          <a:xfrm>
            <a:off x="4419600" y="35814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3" name="Line 38"/>
          <p:cNvSpPr>
            <a:spLocks noChangeShapeType="1"/>
          </p:cNvSpPr>
          <p:nvPr/>
        </p:nvSpPr>
        <p:spPr bwMode="auto">
          <a:xfrm>
            <a:off x="4572000" y="3581400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4" name="Line 39"/>
          <p:cNvSpPr>
            <a:spLocks noChangeShapeType="1"/>
          </p:cNvSpPr>
          <p:nvPr/>
        </p:nvSpPr>
        <p:spPr bwMode="auto">
          <a:xfrm>
            <a:off x="4724400" y="3352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Line 40"/>
          <p:cNvSpPr>
            <a:spLocks noChangeShapeType="1"/>
          </p:cNvSpPr>
          <p:nvPr/>
        </p:nvSpPr>
        <p:spPr bwMode="auto">
          <a:xfrm flipV="1">
            <a:off x="4572000" y="5410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6" name="Line 41"/>
          <p:cNvSpPr>
            <a:spLocks noChangeShapeType="1"/>
          </p:cNvSpPr>
          <p:nvPr/>
        </p:nvSpPr>
        <p:spPr bwMode="auto">
          <a:xfrm flipH="1">
            <a:off x="4495800" y="4191000"/>
            <a:ext cx="609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42"/>
          <p:cNvSpPr>
            <a:spLocks noChangeShapeType="1"/>
          </p:cNvSpPr>
          <p:nvPr/>
        </p:nvSpPr>
        <p:spPr bwMode="auto">
          <a:xfrm>
            <a:off x="5257800" y="4191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>
                <a:ea typeface="ＭＳ Ｐゴシック" pitchFamily="34" charset="-128"/>
              </a:rPr>
              <a:t>Bipartite graph – a graph where every vertex can be partitioned into two sets X and Y such that all edges connect a vertex u </a:t>
            </a:r>
            <a:r>
              <a:rPr lang="en-US" sz="21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sz="2100">
                <a:ea typeface="ＭＳ Ｐゴシック" pitchFamily="34" charset="-128"/>
                <a:cs typeface="Arial" pitchFamily="34" charset="0"/>
              </a:rPr>
              <a:t> X and a vertex v </a:t>
            </a:r>
            <a:r>
              <a:rPr lang="en-US" sz="2100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 sz="2100">
                <a:ea typeface="ＭＳ Ｐゴシック" pitchFamily="34" charset="-128"/>
                <a:cs typeface="Arial" pitchFamily="34" charset="0"/>
              </a:rPr>
              <a:t> Y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2819400" y="2667000"/>
            <a:ext cx="533400" cy="533400"/>
            <a:chOff x="1824" y="2736"/>
            <a:chExt cx="336" cy="336"/>
          </a:xfrm>
        </p:grpSpPr>
        <p:sp>
          <p:nvSpPr>
            <p:cNvPr id="4201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41988" name="Group 7"/>
          <p:cNvGrpSpPr>
            <a:grpSpLocks/>
          </p:cNvGrpSpPr>
          <p:nvPr/>
        </p:nvGrpSpPr>
        <p:grpSpPr bwMode="auto">
          <a:xfrm>
            <a:off x="2819400" y="3810000"/>
            <a:ext cx="533400" cy="533400"/>
            <a:chOff x="1824" y="2736"/>
            <a:chExt cx="336" cy="336"/>
          </a:xfrm>
        </p:grpSpPr>
        <p:sp>
          <p:nvSpPr>
            <p:cNvPr id="4201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41989" name="Group 10"/>
          <p:cNvGrpSpPr>
            <a:grpSpLocks/>
          </p:cNvGrpSpPr>
          <p:nvPr/>
        </p:nvGrpSpPr>
        <p:grpSpPr bwMode="auto">
          <a:xfrm>
            <a:off x="2819400" y="4953000"/>
            <a:ext cx="533400" cy="533400"/>
            <a:chOff x="1824" y="2736"/>
            <a:chExt cx="336" cy="336"/>
          </a:xfrm>
        </p:grpSpPr>
        <p:sp>
          <p:nvSpPr>
            <p:cNvPr id="42008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9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41990" name="Group 13"/>
          <p:cNvGrpSpPr>
            <a:grpSpLocks/>
          </p:cNvGrpSpPr>
          <p:nvPr/>
        </p:nvGrpSpPr>
        <p:grpSpPr bwMode="auto">
          <a:xfrm>
            <a:off x="5562600" y="3276600"/>
            <a:ext cx="533400" cy="533400"/>
            <a:chOff x="1824" y="2736"/>
            <a:chExt cx="336" cy="336"/>
          </a:xfrm>
        </p:grpSpPr>
        <p:sp>
          <p:nvSpPr>
            <p:cNvPr id="4200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41991" name="Group 16"/>
          <p:cNvGrpSpPr>
            <a:grpSpLocks/>
          </p:cNvGrpSpPr>
          <p:nvPr/>
        </p:nvGrpSpPr>
        <p:grpSpPr bwMode="auto">
          <a:xfrm>
            <a:off x="2743200" y="6019800"/>
            <a:ext cx="533400" cy="533400"/>
            <a:chOff x="1824" y="2736"/>
            <a:chExt cx="336" cy="336"/>
          </a:xfrm>
        </p:grpSpPr>
        <p:sp>
          <p:nvSpPr>
            <p:cNvPr id="42004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41992" name="Group 19"/>
          <p:cNvGrpSpPr>
            <a:grpSpLocks/>
          </p:cNvGrpSpPr>
          <p:nvPr/>
        </p:nvGrpSpPr>
        <p:grpSpPr bwMode="auto">
          <a:xfrm>
            <a:off x="5562600" y="4572000"/>
            <a:ext cx="533400" cy="533400"/>
            <a:chOff x="1824" y="2736"/>
            <a:chExt cx="336" cy="336"/>
          </a:xfrm>
        </p:grpSpPr>
        <p:sp>
          <p:nvSpPr>
            <p:cNvPr id="42002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41993" name="Group 22"/>
          <p:cNvGrpSpPr>
            <a:grpSpLocks/>
          </p:cNvGrpSpPr>
          <p:nvPr/>
        </p:nvGrpSpPr>
        <p:grpSpPr bwMode="auto">
          <a:xfrm>
            <a:off x="5562600" y="5715000"/>
            <a:ext cx="533400" cy="533400"/>
            <a:chOff x="1824" y="2736"/>
            <a:chExt cx="336" cy="336"/>
          </a:xfrm>
        </p:grpSpPr>
        <p:sp>
          <p:nvSpPr>
            <p:cNvPr id="42000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41994" name="Line 36"/>
          <p:cNvSpPr>
            <a:spLocks noChangeShapeType="1"/>
          </p:cNvSpPr>
          <p:nvPr/>
        </p:nvSpPr>
        <p:spPr bwMode="auto">
          <a:xfrm flipV="1">
            <a:off x="3200400" y="4876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37"/>
          <p:cNvSpPr>
            <a:spLocks noChangeShapeType="1"/>
          </p:cNvSpPr>
          <p:nvPr/>
        </p:nvSpPr>
        <p:spPr bwMode="auto">
          <a:xfrm>
            <a:off x="3352800" y="52578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Line 38"/>
          <p:cNvSpPr>
            <a:spLocks noChangeShapeType="1"/>
          </p:cNvSpPr>
          <p:nvPr/>
        </p:nvSpPr>
        <p:spPr bwMode="auto">
          <a:xfrm flipV="1">
            <a:off x="3276600" y="3733800"/>
            <a:ext cx="2362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Line 39"/>
          <p:cNvSpPr>
            <a:spLocks noChangeShapeType="1"/>
          </p:cNvSpPr>
          <p:nvPr/>
        </p:nvSpPr>
        <p:spPr bwMode="auto">
          <a:xfrm>
            <a:off x="3352800" y="41148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40"/>
          <p:cNvSpPr>
            <a:spLocks noChangeShapeType="1"/>
          </p:cNvSpPr>
          <p:nvPr/>
        </p:nvSpPr>
        <p:spPr bwMode="auto">
          <a:xfrm>
            <a:off x="3352800" y="2971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41"/>
          <p:cNvSpPr>
            <a:spLocks noChangeShapeType="1"/>
          </p:cNvSpPr>
          <p:nvPr/>
        </p:nvSpPr>
        <p:spPr bwMode="auto">
          <a:xfrm>
            <a:off x="3276600" y="4267200"/>
            <a:ext cx="2438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When do we see graphs in 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real life problems?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Transportation networks (flights, roads, etc.)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Communication networks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Web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Social networks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Circuit design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Bayesian networks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Undirected – edges do not have a direction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743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743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743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17414" name="Group 13"/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7431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7415" name="Group 16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742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7416" name="Group 19"/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7427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7417" name="Group 22"/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7425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17418" name="Line 25"/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Line 26"/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0" name="Line 27"/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1" name="Line 28"/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2" name="Line 29"/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3" name="Line 30"/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24" name="Line 31"/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404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Adjacency list – Each vertex u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V contains an adjacency list of the set of vertices v</a:t>
            </a:r>
            <a:r>
              <a:rPr lang="en-US">
                <a:ea typeface="ＭＳ Ｐゴシック" pitchFamily="34" charset="-128"/>
              </a:rPr>
              <a:t> such that there exists an edge (u,v)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E</a:t>
            </a:r>
          </a:p>
        </p:txBody>
      </p:sp>
      <p:grpSp>
        <p:nvGrpSpPr>
          <p:cNvPr id="45059" name="Group 4"/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510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45060" name="Group 7"/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510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45061" name="Group 10"/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5098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45062" name="Group 13"/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509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45063" name="Group 16"/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5094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45064" name="Line 32"/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Line 33"/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Line 34"/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Line 35"/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Line 36"/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9" name="Text Box 39"/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67056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61722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4" name="Text Box 44"/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57150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14382" name="Text Box 46"/>
          <p:cNvSpPr txBox="1">
            <a:spLocks noChangeArrowheads="1"/>
          </p:cNvSpPr>
          <p:nvPr/>
        </p:nvSpPr>
        <p:spPr bwMode="auto">
          <a:xfrm>
            <a:off x="6705600" y="38862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14383" name="Line 47"/>
          <p:cNvSpPr>
            <a:spLocks noChangeShapeType="1"/>
          </p:cNvSpPr>
          <p:nvPr/>
        </p:nvSpPr>
        <p:spPr bwMode="auto">
          <a:xfrm>
            <a:off x="52578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6172200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79" name="Text Box 49"/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C: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82" name="Text Box 54"/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D:</a:t>
            </a:r>
          </a:p>
        </p:txBody>
      </p:sp>
      <p:sp>
        <p:nvSpPr>
          <p:cNvPr id="14391" name="Text Box 55"/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14392" name="Text Box 56"/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14393" name="Line 57"/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94" name="Line 58"/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75438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8534400" y="54864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70866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98" name="Line 62"/>
          <p:cNvSpPr>
            <a:spLocks noChangeShapeType="1"/>
          </p:cNvSpPr>
          <p:nvPr/>
        </p:nvSpPr>
        <p:spPr bwMode="auto">
          <a:xfrm>
            <a:off x="8001000" y="5715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91" name="Text Box 64"/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E: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6" grpId="0" animBg="1"/>
      <p:bldP spid="14377" grpId="0" animBg="1"/>
      <p:bldP spid="14378" grpId="0" animBg="1"/>
      <p:bldP spid="14379" grpId="0" animBg="1"/>
      <p:bldP spid="14381" grpId="0" animBg="1"/>
      <p:bldP spid="14382" grpId="0" animBg="1"/>
      <p:bldP spid="14383" grpId="0" animBg="1"/>
      <p:bldP spid="14384" grpId="0" animBg="1"/>
      <p:bldP spid="14386" grpId="0" animBg="1"/>
      <p:bldP spid="14388" grpId="0" animBg="1"/>
      <p:bldP spid="14391" grpId="0" animBg="1"/>
      <p:bldP spid="14392" grpId="0" animBg="1"/>
      <p:bldP spid="14393" grpId="0" animBg="1"/>
      <p:bldP spid="14394" grpId="0" animBg="1"/>
      <p:bldP spid="14395" grpId="0" animBg="1"/>
      <p:bldP spid="14396" grpId="0" animBg="1"/>
      <p:bldP spid="14397" grpId="0" animBg="1"/>
      <p:bldP spid="14398" grpId="0" animBg="1"/>
      <p:bldP spid="14401" grpId="0" animBg="1"/>
      <p:bldP spid="1440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1404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34" charset="-128"/>
              </a:rPr>
              <a:t>Adjacency list – Each vertex u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V contains an adjacency list of the set of vertices v</a:t>
            </a:r>
            <a:r>
              <a:rPr lang="en-US">
                <a:ea typeface="ＭＳ Ｐゴシック" pitchFamily="34" charset="-128"/>
              </a:rPr>
              <a:t> such that there exists an edge (u,v)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E</a:t>
            </a: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611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46084" name="Group 7"/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61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46085" name="Group 10"/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61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46086" name="Group 13"/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6110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46087" name="Group 16"/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610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46088" name="Text Box 24"/>
          <p:cNvSpPr txBox="1">
            <a:spLocks noChangeArrowheads="1"/>
          </p:cNvSpPr>
          <p:nvPr/>
        </p:nvSpPr>
        <p:spPr bwMode="auto">
          <a:xfrm>
            <a:off x="47244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5715000" y="3048000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>
            <a:off x="52578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1" name="Text Box 29"/>
          <p:cNvSpPr txBox="1">
            <a:spLocks noChangeArrowheads="1"/>
          </p:cNvSpPr>
          <p:nvPr/>
        </p:nvSpPr>
        <p:spPr bwMode="auto">
          <a:xfrm>
            <a:off x="4724400" y="38862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</a:t>
            </a:r>
          </a:p>
        </p:txBody>
      </p:sp>
      <p:sp>
        <p:nvSpPr>
          <p:cNvPr id="46092" name="Text Box 34"/>
          <p:cNvSpPr txBox="1">
            <a:spLocks noChangeArrowheads="1"/>
          </p:cNvSpPr>
          <p:nvPr/>
        </p:nvSpPr>
        <p:spPr bwMode="auto">
          <a:xfrm>
            <a:off x="4724400" y="4638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C: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5715000" y="4638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>
            <a:off x="5257800" y="4867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095" name="Text Box 37"/>
          <p:cNvSpPr txBox="1">
            <a:spLocks noChangeArrowheads="1"/>
          </p:cNvSpPr>
          <p:nvPr/>
        </p:nvSpPr>
        <p:spPr bwMode="auto">
          <a:xfrm>
            <a:off x="4724400" y="54768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D: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57150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6705600" y="54768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5257800" y="57054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>
            <a:off x="6172200" y="57054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0" name="Text Box 46"/>
          <p:cNvSpPr txBox="1">
            <a:spLocks noChangeArrowheads="1"/>
          </p:cNvSpPr>
          <p:nvPr/>
        </p:nvSpPr>
        <p:spPr bwMode="auto">
          <a:xfrm>
            <a:off x="4724400" y="61626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E:</a:t>
            </a:r>
          </a:p>
        </p:txBody>
      </p:sp>
      <p:sp>
        <p:nvSpPr>
          <p:cNvPr id="44079" name="Text Box 47"/>
          <p:cNvSpPr txBox="1">
            <a:spLocks noChangeArrowheads="1"/>
          </p:cNvSpPr>
          <p:nvPr/>
        </p:nvSpPr>
        <p:spPr bwMode="auto">
          <a:xfrm>
            <a:off x="5715000" y="6162675"/>
            <a:ext cx="4572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5257800" y="6391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Line 49"/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Line 50"/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5" name="Line 51"/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6" name="Line 52"/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6107" name="Line 53"/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7" grpId="0" animBg="1"/>
      <p:bldP spid="44059" grpId="0" animBg="1"/>
      <p:bldP spid="44067" grpId="0" animBg="1"/>
      <p:bldP spid="44068" grpId="0" animBg="1"/>
      <p:bldP spid="44070" grpId="0" animBg="1"/>
      <p:bldP spid="44071" grpId="0" animBg="1"/>
      <p:bldP spid="44072" grpId="0" animBg="1"/>
      <p:bldP spid="44073" grpId="0" animBg="1"/>
      <p:bldP spid="44079" grpId="0" animBg="1"/>
      <p:bldP spid="440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</p:spPr>
        <p:txBody>
          <a:bodyPr/>
          <a:lstStyle/>
          <a:p>
            <a:pPr eaLnBrk="1" hangingPunct="1"/>
            <a:r>
              <a:rPr lang="en-US" sz="2600">
                <a:ea typeface="ＭＳ Ｐゴシック" pitchFamily="34" charset="-128"/>
              </a:rPr>
              <a:t>Adjacency matrix – A |V|x|V| matrix A such that:</a:t>
            </a:r>
            <a:endParaRPr lang="en-US" sz="2600">
              <a:ea typeface="ＭＳ Ｐゴシック" pitchFamily="34" charset="-128"/>
              <a:cs typeface="Arial" pitchFamily="34" charset="0"/>
            </a:endParaRP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7128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47108" name="Group 7"/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712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47109" name="Group 10"/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7124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47110" name="Group 13"/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712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47111" name="Group 16"/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7120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47112" name="Line 19"/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Line 20"/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Line 21"/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Line 22"/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Line 23"/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Text Box 49"/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  B  C  D  E</a:t>
            </a:r>
          </a:p>
        </p:txBody>
      </p:sp>
      <p:sp>
        <p:nvSpPr>
          <p:cNvPr id="47118" name="Text Box 50"/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</a:t>
            </a:r>
            <a:r>
              <a:rPr lang="en-US" sz="3200"/>
              <a:t>  0  1   0  1   0</a:t>
            </a:r>
            <a:br>
              <a:rPr lang="en-US" sz="3200"/>
            </a:br>
            <a:r>
              <a:rPr lang="en-US" sz="3200" b="1"/>
              <a:t>B</a:t>
            </a:r>
            <a:r>
              <a:rPr lang="en-US" sz="3200"/>
              <a:t>  1  0   0  1   0</a:t>
            </a:r>
            <a:br>
              <a:rPr lang="en-US" sz="3200"/>
            </a:br>
            <a:r>
              <a:rPr lang="en-US" sz="3200" b="1"/>
              <a:t>C</a:t>
            </a:r>
            <a:r>
              <a:rPr lang="en-US" sz="3200"/>
              <a:t>  0  0   0  1   0</a:t>
            </a:r>
            <a:br>
              <a:rPr lang="en-US" sz="3200"/>
            </a:br>
            <a:r>
              <a:rPr lang="en-US" sz="3200" b="1"/>
              <a:t>D</a:t>
            </a:r>
            <a:r>
              <a:rPr lang="en-US" sz="3200"/>
              <a:t>  1  1   1  0   1</a:t>
            </a:r>
            <a:br>
              <a:rPr lang="en-US" sz="3200"/>
            </a:br>
            <a:r>
              <a:rPr lang="en-US" sz="3200" b="1"/>
              <a:t>E</a:t>
            </a:r>
            <a:r>
              <a:rPr lang="en-US" sz="3200"/>
              <a:t>  0  0   0   1  0</a:t>
            </a:r>
          </a:p>
        </p:txBody>
      </p:sp>
      <p:graphicFrame>
        <p:nvGraphicFramePr>
          <p:cNvPr id="47119" name="Object 2"/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3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grpSp>
        <p:nvGrpSpPr>
          <p:cNvPr id="48130" name="Group 4"/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815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48131" name="Group 7"/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815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48132" name="Group 10"/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814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48133" name="Group 13"/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8147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8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48134" name="Group 16"/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8145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48135" name="Line 19"/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Line 20"/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7" name="Line 21"/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8" name="Line 22"/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39" name="Line 23"/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Text Box 24"/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  B  C  D  E</a:t>
            </a:r>
          </a:p>
        </p:txBody>
      </p:sp>
      <p:sp>
        <p:nvSpPr>
          <p:cNvPr id="48141" name="Text Box 25"/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</a:t>
            </a:r>
            <a:r>
              <a:rPr lang="en-US" sz="3200"/>
              <a:t>  0  </a:t>
            </a:r>
            <a:r>
              <a:rPr lang="en-US" sz="3200" b="1">
                <a:solidFill>
                  <a:srgbClr val="FF0000"/>
                </a:solidFill>
              </a:rPr>
              <a:t>1</a:t>
            </a:r>
            <a:r>
              <a:rPr lang="en-US" sz="3200"/>
              <a:t>   0  </a:t>
            </a:r>
            <a:r>
              <a:rPr lang="en-US" sz="3200" b="1">
                <a:solidFill>
                  <a:srgbClr val="FF0000"/>
                </a:solidFill>
              </a:rPr>
              <a:t>1</a:t>
            </a:r>
            <a:r>
              <a:rPr lang="en-US" sz="3200"/>
              <a:t>   0</a:t>
            </a:r>
            <a:br>
              <a:rPr lang="en-US" sz="3200"/>
            </a:br>
            <a:r>
              <a:rPr lang="en-US" sz="3200" b="1"/>
              <a:t>B</a:t>
            </a:r>
            <a:r>
              <a:rPr lang="en-US" sz="3200"/>
              <a:t>  1  0   0  1   0</a:t>
            </a:r>
            <a:br>
              <a:rPr lang="en-US" sz="3200"/>
            </a:br>
            <a:r>
              <a:rPr lang="en-US" sz="3200" b="1"/>
              <a:t>C</a:t>
            </a:r>
            <a:r>
              <a:rPr lang="en-US" sz="3200"/>
              <a:t>  0  0   0  1   0</a:t>
            </a:r>
            <a:br>
              <a:rPr lang="en-US" sz="3200"/>
            </a:br>
            <a:r>
              <a:rPr lang="en-US" sz="3200" b="1"/>
              <a:t>D</a:t>
            </a:r>
            <a:r>
              <a:rPr lang="en-US" sz="3200"/>
              <a:t>  1  1   1  0   1</a:t>
            </a:r>
            <a:br>
              <a:rPr lang="en-US" sz="3200"/>
            </a:br>
            <a:r>
              <a:rPr lang="en-US" sz="3200" b="1"/>
              <a:t>E</a:t>
            </a:r>
            <a:r>
              <a:rPr lang="en-US" sz="3200"/>
              <a:t>  0  0   0   1  0</a:t>
            </a:r>
          </a:p>
        </p:txBody>
      </p:sp>
      <p:sp>
        <p:nvSpPr>
          <p:cNvPr id="48142" name="Rectangle 26"/>
          <p:cNvSpPr>
            <a:spLocks noChangeArrowheads="1"/>
          </p:cNvSpPr>
          <p:nvPr/>
        </p:nvSpPr>
        <p:spPr bwMode="auto">
          <a:xfrm>
            <a:off x="5029200" y="3581400"/>
            <a:ext cx="31242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3" name="Rectangle 29"/>
          <p:cNvSpPr>
            <a:spLocks noChangeArrowheads="1"/>
          </p:cNvSpPr>
          <p:nvPr/>
        </p:nvSpPr>
        <p:spPr bwMode="auto">
          <a:xfrm>
            <a:off x="457200" y="1447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Adjacency matrix – A |V|x|V| matrix A such that:</a:t>
            </a:r>
            <a:endParaRPr lang="en-US" sz="2600">
              <a:cs typeface="Arial" pitchFamily="34" charset="0"/>
            </a:endParaRPr>
          </a:p>
        </p:txBody>
      </p:sp>
      <p:graphicFrame>
        <p:nvGraphicFramePr>
          <p:cNvPr id="48144" name="Object 2"/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grpSp>
        <p:nvGrpSpPr>
          <p:cNvPr id="49154" name="Group 4"/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4917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49155" name="Group 7"/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49175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49156" name="Group 10"/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4917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49157" name="Group 13"/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49171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2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49158" name="Group 16"/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4916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49159" name="Line 19"/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Line 20"/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1" name="Line 21"/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2" name="Line 22"/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3" name="Line 23"/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4" name="Text Box 24"/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  B  C  D  E</a:t>
            </a:r>
          </a:p>
        </p:txBody>
      </p:sp>
      <p:sp>
        <p:nvSpPr>
          <p:cNvPr id="49165" name="Text Box 25"/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</a:t>
            </a:r>
            <a:r>
              <a:rPr lang="en-US" sz="3200"/>
              <a:t>  0  1   0  1   0</a:t>
            </a:r>
            <a:br>
              <a:rPr lang="en-US" sz="3200"/>
            </a:br>
            <a:r>
              <a:rPr lang="en-US" sz="3200" b="1"/>
              <a:t>B</a:t>
            </a:r>
            <a:r>
              <a:rPr lang="en-US" sz="3200"/>
              <a:t>  </a:t>
            </a:r>
            <a:r>
              <a:rPr lang="en-US" sz="3200" b="1">
                <a:solidFill>
                  <a:srgbClr val="FF0000"/>
                </a:solidFill>
              </a:rPr>
              <a:t>1</a:t>
            </a:r>
            <a:r>
              <a:rPr lang="en-US" sz="3200"/>
              <a:t>  0   0  </a:t>
            </a:r>
            <a:r>
              <a:rPr lang="en-US" sz="3200" b="1">
                <a:solidFill>
                  <a:srgbClr val="FF0000"/>
                </a:solidFill>
              </a:rPr>
              <a:t>1</a:t>
            </a:r>
            <a:r>
              <a:rPr lang="en-US" sz="3200"/>
              <a:t>   0</a:t>
            </a:r>
            <a:br>
              <a:rPr lang="en-US" sz="3200"/>
            </a:br>
            <a:r>
              <a:rPr lang="en-US" sz="3200" b="1"/>
              <a:t>C</a:t>
            </a:r>
            <a:r>
              <a:rPr lang="en-US" sz="3200"/>
              <a:t>  0  0   0  1   0</a:t>
            </a:r>
            <a:br>
              <a:rPr lang="en-US" sz="3200"/>
            </a:br>
            <a:r>
              <a:rPr lang="en-US" sz="3200" b="1"/>
              <a:t>D</a:t>
            </a:r>
            <a:r>
              <a:rPr lang="en-US" sz="3200"/>
              <a:t>  1  1   1  0   1</a:t>
            </a:r>
            <a:br>
              <a:rPr lang="en-US" sz="3200"/>
            </a:br>
            <a:r>
              <a:rPr lang="en-US" sz="3200" b="1"/>
              <a:t>E</a:t>
            </a:r>
            <a:r>
              <a:rPr lang="en-US" sz="3200"/>
              <a:t>  0  0   0   1  0</a:t>
            </a:r>
          </a:p>
        </p:txBody>
      </p:sp>
      <p:sp>
        <p:nvSpPr>
          <p:cNvPr id="49166" name="Rectangle 26"/>
          <p:cNvSpPr>
            <a:spLocks noChangeArrowheads="1"/>
          </p:cNvSpPr>
          <p:nvPr/>
        </p:nvSpPr>
        <p:spPr bwMode="auto">
          <a:xfrm>
            <a:off x="5029200" y="4114800"/>
            <a:ext cx="31242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2600">
                <a:ea typeface="ＭＳ Ｐゴシック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49168" name="Object 2"/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grpSp>
        <p:nvGrpSpPr>
          <p:cNvPr id="50178" name="Group 4"/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020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50179" name="Group 7"/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019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50180" name="Group 10"/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0197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8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50181" name="Group 13"/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019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50182" name="Group 16"/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0193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50183" name="Line 19"/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Line 20"/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Line 21"/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Line 22"/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7" name="Line 23"/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8" name="Text Box 24"/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  B  C  D  E</a:t>
            </a:r>
          </a:p>
        </p:txBody>
      </p:sp>
      <p:sp>
        <p:nvSpPr>
          <p:cNvPr id="50189" name="Text Box 25"/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</a:t>
            </a:r>
            <a:r>
              <a:rPr lang="en-US" sz="3200"/>
              <a:t>  0  1   0  1   0</a:t>
            </a:r>
            <a:br>
              <a:rPr lang="en-US" sz="3200"/>
            </a:br>
            <a:r>
              <a:rPr lang="en-US" sz="3200" b="1"/>
              <a:t>B</a:t>
            </a:r>
            <a:r>
              <a:rPr lang="en-US" sz="3200"/>
              <a:t>  1  0   0  1   0</a:t>
            </a:r>
            <a:br>
              <a:rPr lang="en-US" sz="3200"/>
            </a:br>
            <a:r>
              <a:rPr lang="en-US" sz="3200" b="1"/>
              <a:t>C</a:t>
            </a:r>
            <a:r>
              <a:rPr lang="en-US" sz="3200"/>
              <a:t>  0  0   0  1   0</a:t>
            </a:r>
            <a:br>
              <a:rPr lang="en-US" sz="3200"/>
            </a:br>
            <a:r>
              <a:rPr lang="en-US" sz="3200" b="1"/>
              <a:t>D</a:t>
            </a:r>
            <a:r>
              <a:rPr lang="en-US" sz="3200"/>
              <a:t>  </a:t>
            </a:r>
            <a:r>
              <a:rPr lang="en-US" sz="3200" b="1">
                <a:solidFill>
                  <a:srgbClr val="FF0000"/>
                </a:solidFill>
              </a:rPr>
              <a:t>1  1   1</a:t>
            </a:r>
            <a:r>
              <a:rPr lang="en-US" sz="3200"/>
              <a:t>  0   </a:t>
            </a:r>
            <a:r>
              <a:rPr lang="en-US" sz="3200" b="1">
                <a:solidFill>
                  <a:srgbClr val="FF0000"/>
                </a:solidFill>
              </a:rPr>
              <a:t>1</a:t>
            </a:r>
            <a:br>
              <a:rPr lang="en-US" sz="3200"/>
            </a:br>
            <a:r>
              <a:rPr lang="en-US" sz="3200" b="1"/>
              <a:t>E</a:t>
            </a:r>
            <a:r>
              <a:rPr lang="en-US" sz="3200"/>
              <a:t>  0  0   0   1  0</a:t>
            </a:r>
          </a:p>
        </p:txBody>
      </p:sp>
      <p:sp>
        <p:nvSpPr>
          <p:cNvPr id="50190" name="Rectangle 26"/>
          <p:cNvSpPr>
            <a:spLocks noChangeArrowheads="1"/>
          </p:cNvSpPr>
          <p:nvPr/>
        </p:nvSpPr>
        <p:spPr bwMode="auto">
          <a:xfrm>
            <a:off x="5029200" y="5105400"/>
            <a:ext cx="3124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2600">
                <a:ea typeface="ＭＳ Ｐゴシック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0192" name="Object 2"/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grpSp>
        <p:nvGrpSpPr>
          <p:cNvPr id="51202" name="Group 4"/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122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51203" name="Group 7"/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122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51204" name="Group 10"/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122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51205" name="Group 13"/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1220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51206" name="Group 16"/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121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51207" name="Line 19"/>
          <p:cNvSpPr>
            <a:spLocks noChangeShapeType="1"/>
          </p:cNvSpPr>
          <p:nvPr/>
        </p:nvSpPr>
        <p:spPr bwMode="auto">
          <a:xfrm flipV="1">
            <a:off x="609600" y="4191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Line 20"/>
          <p:cNvSpPr>
            <a:spLocks noChangeShapeType="1"/>
          </p:cNvSpPr>
          <p:nvPr/>
        </p:nvSpPr>
        <p:spPr bwMode="auto">
          <a:xfrm>
            <a:off x="685800" y="49530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09" name="Line 21"/>
          <p:cNvSpPr>
            <a:spLocks noChangeShapeType="1"/>
          </p:cNvSpPr>
          <p:nvPr/>
        </p:nvSpPr>
        <p:spPr bwMode="auto">
          <a:xfrm flipV="1">
            <a:off x="16002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0" name="Line 22"/>
          <p:cNvSpPr>
            <a:spLocks noChangeShapeType="1"/>
          </p:cNvSpPr>
          <p:nvPr/>
        </p:nvSpPr>
        <p:spPr bwMode="auto">
          <a:xfrm flipH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1" name="Line 23"/>
          <p:cNvSpPr>
            <a:spLocks noChangeShapeType="1"/>
          </p:cNvSpPr>
          <p:nvPr/>
        </p:nvSpPr>
        <p:spPr bwMode="auto">
          <a:xfrm>
            <a:off x="1828800" y="51054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2" name="Text Box 24"/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  B  C  D  E</a:t>
            </a:r>
          </a:p>
        </p:txBody>
      </p:sp>
      <p:sp>
        <p:nvSpPr>
          <p:cNvPr id="51213" name="Text Box 25"/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</a:t>
            </a:r>
            <a:r>
              <a:rPr lang="en-US" sz="3200"/>
              <a:t>  0  1   0  1   0</a:t>
            </a:r>
            <a:br>
              <a:rPr lang="en-US" sz="3200"/>
            </a:br>
            <a:r>
              <a:rPr lang="en-US" sz="3200" b="1"/>
              <a:t>B</a:t>
            </a:r>
            <a:r>
              <a:rPr lang="en-US" sz="3200"/>
              <a:t>  1  0   0  1   0</a:t>
            </a:r>
            <a:br>
              <a:rPr lang="en-US" sz="3200"/>
            </a:br>
            <a:r>
              <a:rPr lang="en-US" sz="3200" b="1"/>
              <a:t>C</a:t>
            </a:r>
            <a:r>
              <a:rPr lang="en-US" sz="3200"/>
              <a:t>  0  0   0  1   0</a:t>
            </a:r>
            <a:br>
              <a:rPr lang="en-US" sz="3200"/>
            </a:br>
            <a:r>
              <a:rPr lang="en-US" sz="3200" b="1"/>
              <a:t>D</a:t>
            </a:r>
            <a:r>
              <a:rPr lang="en-US" sz="3200"/>
              <a:t>  1  1   1  0   1</a:t>
            </a:r>
            <a:br>
              <a:rPr lang="en-US" sz="3200"/>
            </a:br>
            <a:r>
              <a:rPr lang="en-US" sz="3200" b="1"/>
              <a:t>E</a:t>
            </a:r>
            <a:r>
              <a:rPr lang="en-US" sz="3200"/>
              <a:t>  0  0   0   1  0</a:t>
            </a:r>
          </a:p>
        </p:txBody>
      </p:sp>
      <p:sp>
        <p:nvSpPr>
          <p:cNvPr id="51214" name="Line 26"/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15" name="Text Box 27"/>
          <p:cNvSpPr txBox="1">
            <a:spLocks noChangeArrowheads="1"/>
          </p:cNvSpPr>
          <p:nvPr/>
        </p:nvSpPr>
        <p:spPr bwMode="auto">
          <a:xfrm>
            <a:off x="2667000" y="3657600"/>
            <a:ext cx="2133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Is it always symmetric?</a:t>
            </a:r>
          </a:p>
        </p:txBody>
      </p:sp>
      <p:sp>
        <p:nvSpPr>
          <p:cNvPr id="51216" name="Rectangle 29"/>
          <p:cNvSpPr>
            <a:spLocks noChangeArrowheads="1"/>
          </p:cNvSpPr>
          <p:nvPr/>
        </p:nvSpPr>
        <p:spPr bwMode="auto">
          <a:xfrm>
            <a:off x="457200" y="1447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/>
              <a:t>Adjacency matrix – A |V|x|V| matrix A such that:</a:t>
            </a:r>
            <a:endParaRPr lang="en-US" sz="2600">
              <a:cs typeface="Arial" pitchFamily="34" charset="0"/>
            </a:endParaRPr>
          </a:p>
        </p:txBody>
      </p:sp>
      <p:graphicFrame>
        <p:nvGraphicFramePr>
          <p:cNvPr id="51217" name="Object 2"/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Representing graphs</a:t>
            </a:r>
          </a:p>
        </p:txBody>
      </p:sp>
      <p:sp>
        <p:nvSpPr>
          <p:cNvPr id="52226" name="Text Box 24"/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  B  C  D  E</a:t>
            </a:r>
          </a:p>
        </p:txBody>
      </p:sp>
      <p:sp>
        <p:nvSpPr>
          <p:cNvPr id="52227" name="Text Box 25"/>
          <p:cNvSpPr txBox="1">
            <a:spLocks noChangeArrowheads="1"/>
          </p:cNvSpPr>
          <p:nvPr/>
        </p:nvSpPr>
        <p:spPr bwMode="auto">
          <a:xfrm>
            <a:off x="5105400" y="3581400"/>
            <a:ext cx="3733800" cy="255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</a:t>
            </a:r>
            <a:r>
              <a:rPr lang="en-US" sz="3200"/>
              <a:t>  0  1   0  0   0</a:t>
            </a:r>
            <a:br>
              <a:rPr lang="en-US" sz="3200"/>
            </a:br>
            <a:r>
              <a:rPr lang="en-US" sz="3200" b="1"/>
              <a:t>B</a:t>
            </a:r>
            <a:r>
              <a:rPr lang="en-US" sz="3200"/>
              <a:t>  0  0   0  0   0</a:t>
            </a:r>
            <a:br>
              <a:rPr lang="en-US" sz="3200"/>
            </a:br>
            <a:r>
              <a:rPr lang="en-US" sz="3200" b="1"/>
              <a:t>C</a:t>
            </a:r>
            <a:r>
              <a:rPr lang="en-US" sz="3200"/>
              <a:t>  0  0   0  1   0</a:t>
            </a:r>
            <a:br>
              <a:rPr lang="en-US" sz="3200"/>
            </a:br>
            <a:r>
              <a:rPr lang="en-US" sz="3200" b="1"/>
              <a:t>D</a:t>
            </a:r>
            <a:r>
              <a:rPr lang="en-US" sz="3200"/>
              <a:t>  1  1   0  0   0</a:t>
            </a:r>
            <a:br>
              <a:rPr lang="en-US" sz="3200"/>
            </a:br>
            <a:r>
              <a:rPr lang="en-US" sz="3200" b="1"/>
              <a:t>E</a:t>
            </a:r>
            <a:r>
              <a:rPr lang="en-US" sz="3200"/>
              <a:t>  0  0   0   1  0</a:t>
            </a:r>
          </a:p>
        </p:txBody>
      </p:sp>
      <p:grpSp>
        <p:nvGrpSpPr>
          <p:cNvPr id="52228" name="Group 26"/>
          <p:cNvGrpSpPr>
            <a:grpSpLocks/>
          </p:cNvGrpSpPr>
          <p:nvPr/>
        </p:nvGrpSpPr>
        <p:grpSpPr bwMode="auto">
          <a:xfrm>
            <a:off x="1219200" y="3810000"/>
            <a:ext cx="533400" cy="533400"/>
            <a:chOff x="1824" y="2736"/>
            <a:chExt cx="336" cy="336"/>
          </a:xfrm>
        </p:grpSpPr>
        <p:sp>
          <p:nvSpPr>
            <p:cNvPr id="52249" name="Oval 2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Text Box 2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52229" name="Group 29"/>
          <p:cNvGrpSpPr>
            <a:grpSpLocks/>
          </p:cNvGrpSpPr>
          <p:nvPr/>
        </p:nvGrpSpPr>
        <p:grpSpPr bwMode="auto">
          <a:xfrm>
            <a:off x="152400" y="4572000"/>
            <a:ext cx="533400" cy="533400"/>
            <a:chOff x="1824" y="2736"/>
            <a:chExt cx="336" cy="336"/>
          </a:xfrm>
        </p:grpSpPr>
        <p:sp>
          <p:nvSpPr>
            <p:cNvPr id="52247" name="Oval 3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8" name="Text Box 3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52230" name="Group 32"/>
          <p:cNvGrpSpPr>
            <a:grpSpLocks/>
          </p:cNvGrpSpPr>
          <p:nvPr/>
        </p:nvGrpSpPr>
        <p:grpSpPr bwMode="auto">
          <a:xfrm>
            <a:off x="990600" y="6019800"/>
            <a:ext cx="533400" cy="533400"/>
            <a:chOff x="1824" y="2736"/>
            <a:chExt cx="336" cy="336"/>
          </a:xfrm>
        </p:grpSpPr>
        <p:sp>
          <p:nvSpPr>
            <p:cNvPr id="52245" name="Oval 3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6" name="Text Box 3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52231" name="Group 35"/>
          <p:cNvGrpSpPr>
            <a:grpSpLocks/>
          </p:cNvGrpSpPr>
          <p:nvPr/>
        </p:nvGrpSpPr>
        <p:grpSpPr bwMode="auto">
          <a:xfrm>
            <a:off x="2590800" y="5105400"/>
            <a:ext cx="533400" cy="533400"/>
            <a:chOff x="1824" y="2736"/>
            <a:chExt cx="336" cy="336"/>
          </a:xfrm>
        </p:grpSpPr>
        <p:sp>
          <p:nvSpPr>
            <p:cNvPr id="52243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4" name="Text Box 3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52232" name="Group 38"/>
          <p:cNvGrpSpPr>
            <a:grpSpLocks/>
          </p:cNvGrpSpPr>
          <p:nvPr/>
        </p:nvGrpSpPr>
        <p:grpSpPr bwMode="auto">
          <a:xfrm>
            <a:off x="1295400" y="4876800"/>
            <a:ext cx="533400" cy="533400"/>
            <a:chOff x="1824" y="2736"/>
            <a:chExt cx="336" cy="336"/>
          </a:xfrm>
        </p:grpSpPr>
        <p:sp>
          <p:nvSpPr>
            <p:cNvPr id="52241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Text Box 4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52233" name="Line 41"/>
          <p:cNvSpPr>
            <a:spLocks noChangeShapeType="1"/>
          </p:cNvSpPr>
          <p:nvPr/>
        </p:nvSpPr>
        <p:spPr bwMode="auto">
          <a:xfrm flipH="1">
            <a:off x="533400" y="41910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4" name="Line 42"/>
          <p:cNvSpPr>
            <a:spLocks noChangeShapeType="1"/>
          </p:cNvSpPr>
          <p:nvPr/>
        </p:nvSpPr>
        <p:spPr bwMode="auto">
          <a:xfrm flipV="1">
            <a:off x="15240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43"/>
          <p:cNvSpPr>
            <a:spLocks noChangeShapeType="1"/>
          </p:cNvSpPr>
          <p:nvPr/>
        </p:nvSpPr>
        <p:spPr bwMode="auto">
          <a:xfrm flipH="1" flipV="1">
            <a:off x="685800" y="48768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6" name="Line 44"/>
          <p:cNvSpPr>
            <a:spLocks noChangeShapeType="1"/>
          </p:cNvSpPr>
          <p:nvPr/>
        </p:nvSpPr>
        <p:spPr bwMode="auto">
          <a:xfrm flipV="1">
            <a:off x="1371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7" name="Line 45"/>
          <p:cNvSpPr>
            <a:spLocks noChangeShapeType="1"/>
          </p:cNvSpPr>
          <p:nvPr/>
        </p:nvSpPr>
        <p:spPr bwMode="auto">
          <a:xfrm flipH="1" flipV="1">
            <a:off x="1828800" y="5105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2238" name="Line 46"/>
          <p:cNvSpPr>
            <a:spLocks noChangeShapeType="1"/>
          </p:cNvSpPr>
          <p:nvPr/>
        </p:nvSpPr>
        <p:spPr bwMode="auto">
          <a:xfrm>
            <a:off x="5334000" y="3352800"/>
            <a:ext cx="2895600" cy="2819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9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2600">
                <a:ea typeface="ＭＳ Ｐゴシック" pitchFamily="34" charset="-128"/>
              </a:rPr>
              <a:t>Adjacency matrix – A |V|x|V| matrix A such that:</a:t>
            </a:r>
          </a:p>
        </p:txBody>
      </p:sp>
      <p:graphicFrame>
        <p:nvGraphicFramePr>
          <p:cNvPr id="52240" name="Object 2"/>
          <p:cNvGraphicFramePr>
            <a:graphicFrameLocks noChangeAspect="1"/>
          </p:cNvGraphicFramePr>
          <p:nvPr/>
        </p:nvGraphicFramePr>
        <p:xfrm>
          <a:off x="2286000" y="2057400"/>
          <a:ext cx="25146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3" imgW="1308100" imgH="457200" progId="Equation.3">
                  <p:embed/>
                </p:oleObj>
              </mc:Choice>
              <mc:Fallback>
                <p:oleObj name="Equation" r:id="rId3" imgW="13081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57400"/>
                        <a:ext cx="2514600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Adjacency list vs.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adjacency matrix</a:t>
            </a:r>
          </a:p>
        </p:txBody>
      </p:sp>
      <p:sp>
        <p:nvSpPr>
          <p:cNvPr id="53250" name="Text Box 4"/>
          <p:cNvSpPr txBox="1">
            <a:spLocks noChangeArrowheads="1"/>
          </p:cNvSpPr>
          <p:nvPr/>
        </p:nvSpPr>
        <p:spPr bwMode="auto">
          <a:xfrm>
            <a:off x="533400" y="1828800"/>
            <a:ext cx="289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Adjacency list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4953000" y="1828800"/>
            <a:ext cx="3352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Adjacency matrix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3962400" cy="2590800"/>
          </a:xfrm>
          <a:noFill/>
        </p:spPr>
        <p:txBody>
          <a:bodyPr/>
          <a:lstStyle/>
          <a:p>
            <a:pPr eaLnBrk="1" hangingPunct="1"/>
            <a:r>
              <a:rPr lang="en-US" sz="2200">
                <a:ea typeface="ＭＳ Ｐゴシック" pitchFamily="34" charset="-128"/>
              </a:rPr>
              <a:t>Sparse graphs (e.g. web)</a:t>
            </a:r>
          </a:p>
          <a:p>
            <a:pPr eaLnBrk="1" hangingPunct="1"/>
            <a:r>
              <a:rPr lang="en-US" sz="2200">
                <a:ea typeface="ＭＳ Ｐゴシック" pitchFamily="34" charset="-128"/>
              </a:rPr>
              <a:t>Space efficient</a:t>
            </a:r>
          </a:p>
          <a:p>
            <a:pPr eaLnBrk="1" hangingPunct="1"/>
            <a:r>
              <a:rPr lang="en-US" sz="2200">
                <a:ea typeface="ＭＳ Ｐゴシック" pitchFamily="34" charset="-128"/>
              </a:rPr>
              <a:t>Must traverse the adjacency list to discover is an edge exists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4724400" y="2743200"/>
            <a:ext cx="396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200"/>
              <a:t>Dense graphs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200"/>
              <a:t>Constant time lookup to discover if an edge exists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200"/>
              <a:t>simple to implement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200"/>
              <a:t>for non-weighted graphs, only requires boolean matrix</a:t>
            </a:r>
          </a:p>
        </p:txBody>
      </p:sp>
      <p:sp>
        <p:nvSpPr>
          <p:cNvPr id="53254" name="Line 8"/>
          <p:cNvSpPr>
            <a:spLocks noChangeShapeType="1"/>
          </p:cNvSpPr>
          <p:nvPr/>
        </p:nvSpPr>
        <p:spPr bwMode="auto">
          <a:xfrm>
            <a:off x="3048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5" name="Line 9"/>
          <p:cNvSpPr>
            <a:spLocks noChangeShapeType="1"/>
          </p:cNvSpPr>
          <p:nvPr/>
        </p:nvSpPr>
        <p:spPr bwMode="auto">
          <a:xfrm>
            <a:off x="4648200" y="25146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/>
      <p:bldP spid="5120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Weighted graphs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Adjacency list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store the weight as an additional field in the list</a:t>
            </a: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635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56324" name="Group 7"/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6349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56325" name="Group 10"/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6347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56326" name="Group 13"/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6345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56327" name="Group 16"/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6343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56328" name="Line 19"/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Line 20"/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0" name="Line 21"/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1" name="Line 22"/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2" name="Line 23"/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33" name="Text Box 24"/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56334" name="Text Box 25"/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6335" name="Text Box 26"/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6336" name="Text Box 27"/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56337" name="Text Box 28"/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2590800" y="30480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A: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3581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B:8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4724400" y="3048000"/>
            <a:ext cx="685800" cy="4667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D:3</a:t>
            </a: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>
            <a:off x="3124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1" grpId="0" animBg="1"/>
      <p:bldP spid="54302" grpId="0" animBg="1"/>
      <p:bldP spid="54303" grpId="0" animBg="1"/>
      <p:bldP spid="54304" grpId="0" animBg="1"/>
      <p:bldP spid="5430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Directed – edges </a:t>
            </a:r>
            <a:r>
              <a:rPr lang="en-US" b="1">
                <a:ea typeface="ＭＳ Ｐゴシック" pitchFamily="34" charset="-128"/>
              </a:rPr>
              <a:t>do</a:t>
            </a:r>
            <a:r>
              <a:rPr lang="en-US">
                <a:ea typeface="ＭＳ Ｐゴシック" pitchFamily="34" charset="-128"/>
              </a:rPr>
              <a:t> have a direction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8464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8462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8437" name="Group 10"/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8460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18438" name="Group 13"/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8458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8439" name="Group 16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8456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8440" name="Group 19"/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8441" name="Group 22"/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8452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18442" name="Line 32"/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33"/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34"/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35"/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36"/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37"/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38"/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49" name="Line 39"/>
          <p:cNvSpPr>
            <a:spLocks noChangeShapeType="1"/>
          </p:cNvSpPr>
          <p:nvPr/>
        </p:nvSpPr>
        <p:spPr bwMode="auto">
          <a:xfrm flipH="1">
            <a:off x="3962400" y="50292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0" name="Freeform 43"/>
          <p:cNvSpPr>
            <a:spLocks/>
          </p:cNvSpPr>
          <p:nvPr/>
        </p:nvSpPr>
        <p:spPr bwMode="auto">
          <a:xfrm>
            <a:off x="4273550" y="2562225"/>
            <a:ext cx="466725" cy="500063"/>
          </a:xfrm>
          <a:custGeom>
            <a:avLst/>
            <a:gdLst>
              <a:gd name="T0" fmla="*/ 2147483647 w 294"/>
              <a:gd name="T1" fmla="*/ 2147483647 h 315"/>
              <a:gd name="T2" fmla="*/ 2147483647 w 294"/>
              <a:gd name="T3" fmla="*/ 2147483647 h 315"/>
              <a:gd name="T4" fmla="*/ 2147483647 w 294"/>
              <a:gd name="T5" fmla="*/ 2147483647 h 315"/>
              <a:gd name="T6" fmla="*/ 2147483647 w 294"/>
              <a:gd name="T7" fmla="*/ 2147483647 h 315"/>
              <a:gd name="T8" fmla="*/ 2147483647 w 294"/>
              <a:gd name="T9" fmla="*/ 2147483647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"/>
              <a:gd name="T16" fmla="*/ 0 h 315"/>
              <a:gd name="T17" fmla="*/ 294 w 294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" h="315">
                <a:moveTo>
                  <a:pt x="97" y="315"/>
                </a:moveTo>
                <a:cubicBezTo>
                  <a:pt x="58" y="302"/>
                  <a:pt x="60" y="288"/>
                  <a:pt x="33" y="260"/>
                </a:cubicBezTo>
                <a:cubicBezTo>
                  <a:pt x="36" y="211"/>
                  <a:pt x="0" y="139"/>
                  <a:pt x="42" y="114"/>
                </a:cubicBezTo>
                <a:cubicBezTo>
                  <a:pt x="231" y="0"/>
                  <a:pt x="244" y="70"/>
                  <a:pt x="270" y="151"/>
                </a:cubicBezTo>
                <a:cubicBezTo>
                  <a:pt x="260" y="267"/>
                  <a:pt x="294" y="244"/>
                  <a:pt x="243" y="26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1" name="Line 44"/>
          <p:cNvSpPr>
            <a:spLocks noChangeShapeType="1"/>
          </p:cNvSpPr>
          <p:nvPr/>
        </p:nvSpPr>
        <p:spPr bwMode="auto">
          <a:xfrm flipH="1">
            <a:off x="4648200" y="29718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Weighted graphs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Adjacency matrix</a:t>
            </a:r>
          </a:p>
        </p:txBody>
      </p:sp>
      <p:grpSp>
        <p:nvGrpSpPr>
          <p:cNvPr id="57347" name="Group 4"/>
          <p:cNvGrpSpPr>
            <a:grpSpLocks/>
          </p:cNvGrpSpPr>
          <p:nvPr/>
        </p:nvGrpSpPr>
        <p:grpSpPr bwMode="auto">
          <a:xfrm>
            <a:off x="1676400" y="4038600"/>
            <a:ext cx="533400" cy="533400"/>
            <a:chOff x="1824" y="2736"/>
            <a:chExt cx="336" cy="336"/>
          </a:xfrm>
        </p:grpSpPr>
        <p:sp>
          <p:nvSpPr>
            <p:cNvPr id="573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57348" name="Group 7"/>
          <p:cNvGrpSpPr>
            <a:grpSpLocks/>
          </p:cNvGrpSpPr>
          <p:nvPr/>
        </p:nvGrpSpPr>
        <p:grpSpPr bwMode="auto">
          <a:xfrm>
            <a:off x="609600" y="4800600"/>
            <a:ext cx="533400" cy="533400"/>
            <a:chOff x="1824" y="2736"/>
            <a:chExt cx="336" cy="336"/>
          </a:xfrm>
        </p:grpSpPr>
        <p:sp>
          <p:nvSpPr>
            <p:cNvPr id="5737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57349" name="Group 10"/>
          <p:cNvGrpSpPr>
            <a:grpSpLocks/>
          </p:cNvGrpSpPr>
          <p:nvPr/>
        </p:nvGrpSpPr>
        <p:grpSpPr bwMode="auto">
          <a:xfrm>
            <a:off x="1447800" y="6248400"/>
            <a:ext cx="533400" cy="533400"/>
            <a:chOff x="1824" y="2736"/>
            <a:chExt cx="336" cy="336"/>
          </a:xfrm>
        </p:grpSpPr>
        <p:sp>
          <p:nvSpPr>
            <p:cNvPr id="5736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57350" name="Group 13"/>
          <p:cNvGrpSpPr>
            <a:grpSpLocks/>
          </p:cNvGrpSpPr>
          <p:nvPr/>
        </p:nvGrpSpPr>
        <p:grpSpPr bwMode="auto">
          <a:xfrm>
            <a:off x="3048000" y="5334000"/>
            <a:ext cx="533400" cy="533400"/>
            <a:chOff x="1824" y="2736"/>
            <a:chExt cx="336" cy="336"/>
          </a:xfrm>
        </p:grpSpPr>
        <p:sp>
          <p:nvSpPr>
            <p:cNvPr id="57367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57351" name="Group 16"/>
          <p:cNvGrpSpPr>
            <a:grpSpLocks/>
          </p:cNvGrpSpPr>
          <p:nvPr/>
        </p:nvGrpSpPr>
        <p:grpSpPr bwMode="auto">
          <a:xfrm>
            <a:off x="1752600" y="5105400"/>
            <a:ext cx="533400" cy="533400"/>
            <a:chOff x="1824" y="2736"/>
            <a:chExt cx="336" cy="336"/>
          </a:xfrm>
        </p:grpSpPr>
        <p:sp>
          <p:nvSpPr>
            <p:cNvPr id="57365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57352" name="Line 19"/>
          <p:cNvSpPr>
            <a:spLocks noChangeShapeType="1"/>
          </p:cNvSpPr>
          <p:nvPr/>
        </p:nvSpPr>
        <p:spPr bwMode="auto">
          <a:xfrm flipV="1">
            <a:off x="1066800" y="4419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Line 20"/>
          <p:cNvSpPr>
            <a:spLocks noChangeShapeType="1"/>
          </p:cNvSpPr>
          <p:nvPr/>
        </p:nvSpPr>
        <p:spPr bwMode="auto">
          <a:xfrm>
            <a:off x="1143000" y="5181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4" name="Line 21"/>
          <p:cNvSpPr>
            <a:spLocks noChangeShapeType="1"/>
          </p:cNvSpPr>
          <p:nvPr/>
        </p:nvSpPr>
        <p:spPr bwMode="auto">
          <a:xfrm flipV="1">
            <a:off x="2057400" y="4572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5" name="Line 22"/>
          <p:cNvSpPr>
            <a:spLocks noChangeShapeType="1"/>
          </p:cNvSpPr>
          <p:nvPr/>
        </p:nvSpPr>
        <p:spPr bwMode="auto">
          <a:xfrm flipH="1">
            <a:off x="1828800" y="56388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6" name="Line 23"/>
          <p:cNvSpPr>
            <a:spLocks noChangeShapeType="1"/>
          </p:cNvSpPr>
          <p:nvPr/>
        </p:nvSpPr>
        <p:spPr bwMode="auto">
          <a:xfrm>
            <a:off x="2286000" y="5334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Text Box 24"/>
          <p:cNvSpPr txBox="1">
            <a:spLocks noChangeArrowheads="1"/>
          </p:cNvSpPr>
          <p:nvPr/>
        </p:nvSpPr>
        <p:spPr bwMode="auto">
          <a:xfrm>
            <a:off x="1143000" y="4191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57358" name="Text Box 25"/>
          <p:cNvSpPr txBox="1">
            <a:spLocks noChangeArrowheads="1"/>
          </p:cNvSpPr>
          <p:nvPr/>
        </p:nvSpPr>
        <p:spPr bwMode="auto">
          <a:xfrm>
            <a:off x="1219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7359" name="Text Box 26"/>
          <p:cNvSpPr txBox="1">
            <a:spLocks noChangeArrowheads="1"/>
          </p:cNvSpPr>
          <p:nvPr/>
        </p:nvSpPr>
        <p:spPr bwMode="auto">
          <a:xfrm>
            <a:off x="2133600" y="4648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57360" name="Text Box 27"/>
          <p:cNvSpPr txBox="1">
            <a:spLocks noChangeArrowheads="1"/>
          </p:cNvSpPr>
          <p:nvPr/>
        </p:nvSpPr>
        <p:spPr bwMode="auto">
          <a:xfrm>
            <a:off x="2514600" y="5043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57361" name="Text Box 28"/>
          <p:cNvSpPr txBox="1">
            <a:spLocks noChangeArrowheads="1"/>
          </p:cNvSpPr>
          <p:nvPr/>
        </p:nvSpPr>
        <p:spPr bwMode="auto">
          <a:xfrm>
            <a:off x="1828800" y="5805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graphicFrame>
        <p:nvGraphicFramePr>
          <p:cNvPr id="56354" name="Object 2"/>
          <p:cNvGraphicFramePr>
            <a:graphicFrameLocks noChangeAspect="1"/>
          </p:cNvGraphicFramePr>
          <p:nvPr/>
        </p:nvGraphicFramePr>
        <p:xfrm>
          <a:off x="1828800" y="2514600"/>
          <a:ext cx="31988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6" name="Equation" r:id="rId3" imgW="1663700" imgH="457200" progId="Equation.3">
                  <p:embed/>
                </p:oleObj>
              </mc:Choice>
              <mc:Fallback>
                <p:oleObj name="Equation" r:id="rId3" imgW="1663700" imgH="4572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3198813" cy="879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5562600" y="2971800"/>
            <a:ext cx="297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  B  C  D  E</a:t>
            </a: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5105400" y="3581400"/>
            <a:ext cx="3733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A</a:t>
            </a:r>
            <a:r>
              <a:rPr lang="en-US" sz="3200"/>
              <a:t>  0  8   0  3   0</a:t>
            </a:r>
            <a:br>
              <a:rPr lang="en-US" sz="3200"/>
            </a:br>
            <a:r>
              <a:rPr lang="en-US" sz="3200" b="1"/>
              <a:t>B</a:t>
            </a:r>
            <a:r>
              <a:rPr lang="en-US" sz="3200"/>
              <a:t>  8  0   0  2   0</a:t>
            </a:r>
            <a:br>
              <a:rPr lang="en-US" sz="3200"/>
            </a:br>
            <a:r>
              <a:rPr lang="en-US" sz="3200" b="1"/>
              <a:t>C</a:t>
            </a:r>
            <a:r>
              <a:rPr lang="en-US" sz="3200"/>
              <a:t>  0  0   0  10 0</a:t>
            </a:r>
            <a:br>
              <a:rPr lang="en-US" sz="3200"/>
            </a:br>
            <a:r>
              <a:rPr lang="en-US" sz="3200" b="1"/>
              <a:t>D</a:t>
            </a:r>
            <a:r>
              <a:rPr lang="en-US" sz="3200"/>
              <a:t>  3  2  10  0  13</a:t>
            </a:r>
            <a:br>
              <a:rPr lang="en-US" sz="3200"/>
            </a:br>
            <a:r>
              <a:rPr lang="en-US" sz="3200" b="1"/>
              <a:t>E</a:t>
            </a:r>
            <a:r>
              <a:rPr lang="en-US" sz="3200"/>
              <a:t>  0  0   0  13  0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55" grpId="0"/>
      <p:bldP spid="5635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Graph algorithms/questions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529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Graph traversal (BFS, DFS)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Shortest path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pitchFamily="34" charset="-128"/>
              </a:rPr>
              <a:t>unweighted</a:t>
            </a:r>
            <a:endParaRPr lang="en-US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weighted positive weights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negative/positive weights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Minimum spanning trees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Are all nodes in the graph connected?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34" charset="-128"/>
              </a:rPr>
              <a:t>Is the graph bipartite?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Breadth First Search (BFS) on Trees</a:t>
            </a:r>
          </a:p>
        </p:txBody>
      </p:sp>
      <p:pic>
        <p:nvPicPr>
          <p:cNvPr id="55298" name="Picture 4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941513"/>
            <a:ext cx="5334000" cy="301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0418" name="Group 4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044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60419" name="Group 7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0443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4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60420" name="Group 10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044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0421" name="Group 13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0439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0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0422" name="Group 16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0437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8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60423" name="Line 21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0424" name="Group 24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0435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0425" name="Group 27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0433" name="Oval 2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4" name="Text Box 2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0426" name="Line 30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7" name="Line 31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8" name="Line 32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29" name="Line 33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430" name="Line 34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0431" name="Picture 35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32" name="Text Box 37"/>
          <p:cNvSpPr txBox="1">
            <a:spLocks noChangeArrowheads="1"/>
          </p:cNvSpPr>
          <p:nvPr/>
        </p:nvSpPr>
        <p:spPr bwMode="auto">
          <a:xfrm>
            <a:off x="990600" y="5410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Q: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1442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147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61443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146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9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61444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146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1445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146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5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1446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146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61447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448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1460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6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1449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1458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1450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2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3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454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1455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56" name="Text Box 31"/>
          <p:cNvSpPr txBox="1">
            <a:spLocks noChangeArrowheads="1"/>
          </p:cNvSpPr>
          <p:nvPr/>
        </p:nvSpPr>
        <p:spPr bwMode="auto">
          <a:xfrm>
            <a:off x="990600" y="5410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Q: </a:t>
            </a:r>
            <a:r>
              <a:rPr lang="en-US" sz="28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1457" name="Rectangle 32"/>
          <p:cNvSpPr>
            <a:spLocks noChangeArrowheads="1"/>
          </p:cNvSpPr>
          <p:nvPr/>
        </p:nvSpPr>
        <p:spPr bwMode="auto">
          <a:xfrm>
            <a:off x="457200" y="1905000"/>
            <a:ext cx="45720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2466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249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62467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2492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3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62468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249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9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2469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2488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9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2470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248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62471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2472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2484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5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2473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2482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2474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5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6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7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8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479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80" name="Text Box 31"/>
          <p:cNvSpPr txBox="1">
            <a:spLocks noChangeArrowheads="1"/>
          </p:cNvSpPr>
          <p:nvPr/>
        </p:nvSpPr>
        <p:spPr bwMode="auto">
          <a:xfrm>
            <a:off x="990600" y="5410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Q: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2481" name="Rectangle 32"/>
          <p:cNvSpPr>
            <a:spLocks noChangeArrowheads="1"/>
          </p:cNvSpPr>
          <p:nvPr/>
        </p:nvSpPr>
        <p:spPr bwMode="auto">
          <a:xfrm>
            <a:off x="457200" y="2590800"/>
            <a:ext cx="4572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3490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351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63491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3516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7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63492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351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3493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3512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3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3494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351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63495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3496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3508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9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3497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3506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7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3498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499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0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1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02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3503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4" name="Text Box 31"/>
          <p:cNvSpPr txBox="1">
            <a:spLocks noChangeArrowheads="1"/>
          </p:cNvSpPr>
          <p:nvPr/>
        </p:nvSpPr>
        <p:spPr bwMode="auto">
          <a:xfrm>
            <a:off x="990600" y="5410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Q: </a:t>
            </a:r>
            <a:r>
              <a:rPr lang="en-US" sz="2800">
                <a:solidFill>
                  <a:srgbClr val="FF0000"/>
                </a:solidFill>
              </a:rPr>
              <a:t>B, D, E</a:t>
            </a:r>
          </a:p>
        </p:txBody>
      </p:sp>
      <p:sp>
        <p:nvSpPr>
          <p:cNvPr id="63505" name="Rectangle 32"/>
          <p:cNvSpPr>
            <a:spLocks noChangeArrowheads="1"/>
          </p:cNvSpPr>
          <p:nvPr/>
        </p:nvSpPr>
        <p:spPr bwMode="auto">
          <a:xfrm>
            <a:off x="457200" y="3276600"/>
            <a:ext cx="4572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4514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454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</a:t>
              </a:r>
            </a:p>
          </p:txBody>
        </p:sp>
      </p:grpSp>
      <p:grpSp>
        <p:nvGrpSpPr>
          <p:cNvPr id="64515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4540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64516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453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4517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4536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4518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453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64519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4520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4532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4521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4530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4522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3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4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5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526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4527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28" name="Text Box 31"/>
          <p:cNvSpPr txBox="1">
            <a:spLocks noChangeArrowheads="1"/>
          </p:cNvSpPr>
          <p:nvPr/>
        </p:nvSpPr>
        <p:spPr bwMode="auto">
          <a:xfrm>
            <a:off x="990600" y="5410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Q: D, E</a:t>
            </a:r>
          </a:p>
        </p:txBody>
      </p:sp>
      <p:sp>
        <p:nvSpPr>
          <p:cNvPr id="64529" name="Rectangle 32"/>
          <p:cNvSpPr>
            <a:spLocks noChangeArrowheads="1"/>
          </p:cNvSpPr>
          <p:nvPr/>
        </p:nvSpPr>
        <p:spPr bwMode="auto">
          <a:xfrm>
            <a:off x="457200" y="2667000"/>
            <a:ext cx="4572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5538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556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</a:t>
              </a:r>
            </a:p>
          </p:txBody>
        </p:sp>
      </p:grpSp>
      <p:grpSp>
        <p:nvGrpSpPr>
          <p:cNvPr id="65539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5564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65540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556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5541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5560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5542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555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sp>
        <p:nvSpPr>
          <p:cNvPr id="65543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5544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7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5545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555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5546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7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8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9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0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5551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52" name="Text Box 31"/>
          <p:cNvSpPr txBox="1">
            <a:spLocks noChangeArrowheads="1"/>
          </p:cNvSpPr>
          <p:nvPr/>
        </p:nvSpPr>
        <p:spPr bwMode="auto">
          <a:xfrm>
            <a:off x="990600" y="5410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Q: D, E, </a:t>
            </a:r>
            <a:r>
              <a:rPr lang="en-US" sz="2800">
                <a:solidFill>
                  <a:srgbClr val="FF0000"/>
                </a:solidFill>
              </a:rPr>
              <a:t>C, F</a:t>
            </a:r>
          </a:p>
        </p:txBody>
      </p:sp>
      <p:sp>
        <p:nvSpPr>
          <p:cNvPr id="65553" name="Rectangle 32"/>
          <p:cNvSpPr>
            <a:spLocks noChangeArrowheads="1"/>
          </p:cNvSpPr>
          <p:nvPr/>
        </p:nvSpPr>
        <p:spPr bwMode="auto">
          <a:xfrm>
            <a:off x="457200" y="3276600"/>
            <a:ext cx="4572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6562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659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9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</a:t>
              </a:r>
            </a:p>
          </p:txBody>
        </p:sp>
      </p:grpSp>
      <p:grpSp>
        <p:nvGrpSpPr>
          <p:cNvPr id="66563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658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9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B</a:t>
              </a:r>
            </a:p>
          </p:txBody>
        </p:sp>
      </p:grpSp>
      <p:grpSp>
        <p:nvGrpSpPr>
          <p:cNvPr id="66564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658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6565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658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5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6566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658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66567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6568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8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6569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6578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579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6570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1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2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3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574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6575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6" name="Text Box 31"/>
          <p:cNvSpPr txBox="1">
            <a:spLocks noChangeArrowheads="1"/>
          </p:cNvSpPr>
          <p:nvPr/>
        </p:nvSpPr>
        <p:spPr bwMode="auto">
          <a:xfrm>
            <a:off x="990600" y="5410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Q: E, C, F</a:t>
            </a:r>
          </a:p>
        </p:txBody>
      </p:sp>
      <p:sp>
        <p:nvSpPr>
          <p:cNvPr id="66577" name="Rectangle 32"/>
          <p:cNvSpPr>
            <a:spLocks noChangeArrowheads="1"/>
          </p:cNvSpPr>
          <p:nvPr/>
        </p:nvSpPr>
        <p:spPr bwMode="auto">
          <a:xfrm>
            <a:off x="457200" y="2590800"/>
            <a:ext cx="4572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Weighted – edges have an associated weight</a:t>
            </a:r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1949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19460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1949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19461" name="Group 10"/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19488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19462" name="Group 13"/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1948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19463" name="Group 16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19484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19464" name="Group 19"/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19482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19465" name="Group 22"/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19480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19466" name="Line 25"/>
          <p:cNvSpPr>
            <a:spLocks noChangeShapeType="1"/>
          </p:cNvSpPr>
          <p:nvPr/>
        </p:nvSpPr>
        <p:spPr bwMode="auto">
          <a:xfrm flipV="1">
            <a:off x="2667000" y="34290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26"/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27"/>
          <p:cNvSpPr>
            <a:spLocks noChangeShapeType="1"/>
          </p:cNvSpPr>
          <p:nvPr/>
        </p:nvSpPr>
        <p:spPr bwMode="auto">
          <a:xfrm flipH="1" flipV="1">
            <a:off x="4572000" y="35814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Line 28"/>
          <p:cNvSpPr>
            <a:spLocks noChangeShapeType="1"/>
          </p:cNvSpPr>
          <p:nvPr/>
        </p:nvSpPr>
        <p:spPr bwMode="auto">
          <a:xfrm flipH="1">
            <a:off x="4114800" y="51816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29"/>
          <p:cNvSpPr>
            <a:spLocks noChangeShapeType="1"/>
          </p:cNvSpPr>
          <p:nvPr/>
        </p:nvSpPr>
        <p:spPr bwMode="auto">
          <a:xfrm>
            <a:off x="4953000" y="49530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30"/>
          <p:cNvSpPr>
            <a:spLocks noChangeShapeType="1"/>
          </p:cNvSpPr>
          <p:nvPr/>
        </p:nvSpPr>
        <p:spPr bwMode="auto">
          <a:xfrm flipV="1">
            <a:off x="6934200" y="46482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31"/>
          <p:cNvSpPr>
            <a:spLocks noChangeShapeType="1"/>
          </p:cNvSpPr>
          <p:nvPr/>
        </p:nvSpPr>
        <p:spPr bwMode="auto">
          <a:xfrm>
            <a:off x="6858000" y="5562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Text Box 32"/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19474" name="Text Box 33"/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19475" name="Text Box 34"/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9476" name="Text Box 35"/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20</a:t>
            </a:r>
          </a:p>
        </p:txBody>
      </p:sp>
      <p:sp>
        <p:nvSpPr>
          <p:cNvPr id="19477" name="Text Box 36"/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19478" name="Text Box 37"/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19479" name="Text Box 38"/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7586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761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</a:t>
              </a:r>
            </a:p>
          </p:txBody>
        </p:sp>
      </p:grpSp>
      <p:grpSp>
        <p:nvGrpSpPr>
          <p:cNvPr id="67587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761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B</a:t>
              </a:r>
            </a:p>
          </p:txBody>
        </p:sp>
      </p:grpSp>
      <p:grpSp>
        <p:nvGrpSpPr>
          <p:cNvPr id="67588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761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7589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760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7590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760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D</a:t>
              </a:r>
            </a:p>
          </p:txBody>
        </p:sp>
      </p:grpSp>
      <p:sp>
        <p:nvSpPr>
          <p:cNvPr id="67591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7592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7605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7593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7603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7594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5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6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7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98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599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600" name="Text Box 31"/>
          <p:cNvSpPr txBox="1">
            <a:spLocks noChangeArrowheads="1"/>
          </p:cNvSpPr>
          <p:nvPr/>
        </p:nvSpPr>
        <p:spPr bwMode="auto">
          <a:xfrm>
            <a:off x="990600" y="5410200"/>
            <a:ext cx="320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Q: E, C, F</a:t>
            </a:r>
          </a:p>
        </p:txBody>
      </p:sp>
      <p:sp>
        <p:nvSpPr>
          <p:cNvPr id="67601" name="Freeform 33"/>
          <p:cNvSpPr>
            <a:spLocks/>
          </p:cNvSpPr>
          <p:nvPr/>
        </p:nvSpPr>
        <p:spPr bwMode="auto">
          <a:xfrm>
            <a:off x="5254625" y="1814513"/>
            <a:ext cx="3395663" cy="1766887"/>
          </a:xfrm>
          <a:custGeom>
            <a:avLst/>
            <a:gdLst>
              <a:gd name="T0" fmla="*/ 0 w 2139"/>
              <a:gd name="T1" fmla="*/ 2147483647 h 1113"/>
              <a:gd name="T2" fmla="*/ 2147483647 w 2139"/>
              <a:gd name="T3" fmla="*/ 2147483647 h 1113"/>
              <a:gd name="T4" fmla="*/ 2147483647 w 2139"/>
              <a:gd name="T5" fmla="*/ 2147483647 h 1113"/>
              <a:gd name="T6" fmla="*/ 2147483647 w 2139"/>
              <a:gd name="T7" fmla="*/ 2147483647 h 1113"/>
              <a:gd name="T8" fmla="*/ 2147483647 w 2139"/>
              <a:gd name="T9" fmla="*/ 2147483647 h 1113"/>
              <a:gd name="T10" fmla="*/ 2147483647 w 2139"/>
              <a:gd name="T11" fmla="*/ 2147483647 h 1113"/>
              <a:gd name="T12" fmla="*/ 2147483647 w 2139"/>
              <a:gd name="T13" fmla="*/ 2147483647 h 1113"/>
              <a:gd name="T14" fmla="*/ 2147483647 w 2139"/>
              <a:gd name="T15" fmla="*/ 2147483647 h 1113"/>
              <a:gd name="T16" fmla="*/ 2147483647 w 2139"/>
              <a:gd name="T17" fmla="*/ 2147483647 h 1113"/>
              <a:gd name="T18" fmla="*/ 2147483647 w 2139"/>
              <a:gd name="T19" fmla="*/ 2147483647 h 1113"/>
              <a:gd name="T20" fmla="*/ 2147483647 w 2139"/>
              <a:gd name="T21" fmla="*/ 0 h 111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9"/>
              <a:gd name="T34" fmla="*/ 0 h 1113"/>
              <a:gd name="T35" fmla="*/ 2139 w 2139"/>
              <a:gd name="T36" fmla="*/ 1113 h 111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9" h="1113">
                <a:moveTo>
                  <a:pt x="0" y="1088"/>
                </a:moveTo>
                <a:cubicBezTo>
                  <a:pt x="427" y="1113"/>
                  <a:pt x="852" y="1103"/>
                  <a:pt x="1280" y="1097"/>
                </a:cubicBezTo>
                <a:cubicBezTo>
                  <a:pt x="1321" y="1070"/>
                  <a:pt x="1389" y="996"/>
                  <a:pt x="1389" y="996"/>
                </a:cubicBezTo>
                <a:cubicBezTo>
                  <a:pt x="1407" y="949"/>
                  <a:pt x="1444" y="915"/>
                  <a:pt x="1463" y="868"/>
                </a:cubicBezTo>
                <a:cubicBezTo>
                  <a:pt x="1482" y="822"/>
                  <a:pt x="1477" y="767"/>
                  <a:pt x="1499" y="722"/>
                </a:cubicBezTo>
                <a:cubicBezTo>
                  <a:pt x="1517" y="685"/>
                  <a:pt x="1536" y="649"/>
                  <a:pt x="1554" y="612"/>
                </a:cubicBezTo>
                <a:cubicBezTo>
                  <a:pt x="1562" y="597"/>
                  <a:pt x="1580" y="589"/>
                  <a:pt x="1591" y="576"/>
                </a:cubicBezTo>
                <a:cubicBezTo>
                  <a:pt x="1670" y="487"/>
                  <a:pt x="1746" y="396"/>
                  <a:pt x="1837" y="320"/>
                </a:cubicBezTo>
                <a:cubicBezTo>
                  <a:pt x="1874" y="289"/>
                  <a:pt x="1912" y="261"/>
                  <a:pt x="1947" y="228"/>
                </a:cubicBezTo>
                <a:cubicBezTo>
                  <a:pt x="1991" y="187"/>
                  <a:pt x="2023" y="133"/>
                  <a:pt x="2066" y="91"/>
                </a:cubicBezTo>
                <a:cubicBezTo>
                  <a:pt x="2091" y="66"/>
                  <a:pt x="2139" y="39"/>
                  <a:pt x="2139" y="0"/>
                </a:cubicBezTo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602" name="Text Box 34"/>
          <p:cNvSpPr txBox="1">
            <a:spLocks noChangeArrowheads="1"/>
          </p:cNvSpPr>
          <p:nvPr/>
        </p:nvSpPr>
        <p:spPr bwMode="auto">
          <a:xfrm>
            <a:off x="4114800" y="5410200"/>
            <a:ext cx="365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Frontier: the set of vertices that have been visited so far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8610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8637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8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</a:t>
              </a:r>
            </a:p>
          </p:txBody>
        </p:sp>
      </p:grpSp>
      <p:grpSp>
        <p:nvGrpSpPr>
          <p:cNvPr id="68611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863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B</a:t>
              </a:r>
            </a:p>
          </p:txBody>
        </p:sp>
      </p:grpSp>
      <p:grpSp>
        <p:nvGrpSpPr>
          <p:cNvPr id="68612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8633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4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8613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863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68614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8629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30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D</a:t>
              </a:r>
            </a:p>
          </p:txBody>
        </p:sp>
      </p:grpSp>
      <p:sp>
        <p:nvSpPr>
          <p:cNvPr id="68615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8616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8627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8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8617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8625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26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8618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19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0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1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622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8623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24" name="Oval 34"/>
          <p:cNvSpPr>
            <a:spLocks noChangeArrowheads="1"/>
          </p:cNvSpPr>
          <p:nvPr/>
        </p:nvSpPr>
        <p:spPr bwMode="auto">
          <a:xfrm>
            <a:off x="7696200" y="2667000"/>
            <a:ext cx="838200" cy="838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69634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69661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2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</a:t>
              </a:r>
            </a:p>
          </p:txBody>
        </p:sp>
      </p:grpSp>
      <p:grpSp>
        <p:nvGrpSpPr>
          <p:cNvPr id="69635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6965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6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B</a:t>
              </a:r>
            </a:p>
          </p:txBody>
        </p:sp>
      </p:grpSp>
      <p:grpSp>
        <p:nvGrpSpPr>
          <p:cNvPr id="69636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69657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8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69637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6965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E</a:t>
              </a:r>
            </a:p>
          </p:txBody>
        </p:sp>
      </p:grpSp>
      <p:grpSp>
        <p:nvGrpSpPr>
          <p:cNvPr id="69638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69653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4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D</a:t>
              </a:r>
            </a:p>
          </p:txBody>
        </p:sp>
      </p:grpSp>
      <p:sp>
        <p:nvSpPr>
          <p:cNvPr id="69639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9640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69651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2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69641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69649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50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69642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4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5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6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9647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8" name="Oval 31"/>
          <p:cNvSpPr>
            <a:spLocks noChangeArrowheads="1"/>
          </p:cNvSpPr>
          <p:nvPr/>
        </p:nvSpPr>
        <p:spPr bwMode="auto">
          <a:xfrm>
            <a:off x="5486400" y="3886200"/>
            <a:ext cx="838200" cy="838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70658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70685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6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</a:t>
              </a:r>
            </a:p>
          </p:txBody>
        </p:sp>
      </p:grpSp>
      <p:grpSp>
        <p:nvGrpSpPr>
          <p:cNvPr id="70659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7068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B</a:t>
              </a:r>
            </a:p>
          </p:txBody>
        </p:sp>
      </p:grpSp>
      <p:grpSp>
        <p:nvGrpSpPr>
          <p:cNvPr id="70660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7068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2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C</a:t>
              </a:r>
            </a:p>
          </p:txBody>
        </p:sp>
      </p:grpSp>
      <p:grpSp>
        <p:nvGrpSpPr>
          <p:cNvPr id="70661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7067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8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E</a:t>
              </a:r>
            </a:p>
          </p:txBody>
        </p:sp>
      </p:grpSp>
      <p:grpSp>
        <p:nvGrpSpPr>
          <p:cNvPr id="70662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7067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8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D</a:t>
              </a:r>
            </a:p>
          </p:txBody>
        </p:sp>
      </p:grpSp>
      <p:sp>
        <p:nvSpPr>
          <p:cNvPr id="70663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0664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70675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6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70665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70673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74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70666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7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8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9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0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0671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72" name="Oval 31"/>
          <p:cNvSpPr>
            <a:spLocks noChangeArrowheads="1"/>
          </p:cNvSpPr>
          <p:nvPr/>
        </p:nvSpPr>
        <p:spPr bwMode="auto">
          <a:xfrm>
            <a:off x="6248400" y="3886200"/>
            <a:ext cx="838200" cy="838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grpSp>
        <p:nvGrpSpPr>
          <p:cNvPr id="71682" name="Group 3"/>
          <p:cNvGrpSpPr>
            <a:grpSpLocks/>
          </p:cNvGrpSpPr>
          <p:nvPr/>
        </p:nvGrpSpPr>
        <p:grpSpPr bwMode="auto">
          <a:xfrm>
            <a:off x="6781800" y="1828800"/>
            <a:ext cx="533400" cy="533400"/>
            <a:chOff x="1824" y="2736"/>
            <a:chExt cx="336" cy="336"/>
          </a:xfrm>
        </p:grpSpPr>
        <p:sp>
          <p:nvSpPr>
            <p:cNvPr id="71709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10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A</a:t>
              </a:r>
            </a:p>
          </p:txBody>
        </p:sp>
      </p:grpSp>
      <p:grpSp>
        <p:nvGrpSpPr>
          <p:cNvPr id="71683" name="Group 6"/>
          <p:cNvGrpSpPr>
            <a:grpSpLocks/>
          </p:cNvGrpSpPr>
          <p:nvPr/>
        </p:nvGrpSpPr>
        <p:grpSpPr bwMode="auto">
          <a:xfrm>
            <a:off x="6019800" y="2819400"/>
            <a:ext cx="533400" cy="533400"/>
            <a:chOff x="1824" y="2736"/>
            <a:chExt cx="336" cy="336"/>
          </a:xfrm>
        </p:grpSpPr>
        <p:sp>
          <p:nvSpPr>
            <p:cNvPr id="7170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B</a:t>
              </a:r>
            </a:p>
          </p:txBody>
        </p:sp>
      </p:grpSp>
      <p:grpSp>
        <p:nvGrpSpPr>
          <p:cNvPr id="71684" name="Group 9"/>
          <p:cNvGrpSpPr>
            <a:grpSpLocks/>
          </p:cNvGrpSpPr>
          <p:nvPr/>
        </p:nvGrpSpPr>
        <p:grpSpPr bwMode="auto">
          <a:xfrm>
            <a:off x="5638800" y="4038600"/>
            <a:ext cx="533400" cy="533400"/>
            <a:chOff x="1824" y="2736"/>
            <a:chExt cx="336" cy="336"/>
          </a:xfrm>
        </p:grpSpPr>
        <p:sp>
          <p:nvSpPr>
            <p:cNvPr id="71705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6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C</a:t>
              </a:r>
            </a:p>
          </p:txBody>
        </p:sp>
      </p:grpSp>
      <p:grpSp>
        <p:nvGrpSpPr>
          <p:cNvPr id="71685" name="Group 12"/>
          <p:cNvGrpSpPr>
            <a:grpSpLocks/>
          </p:cNvGrpSpPr>
          <p:nvPr/>
        </p:nvGrpSpPr>
        <p:grpSpPr bwMode="auto">
          <a:xfrm>
            <a:off x="7848600" y="2819400"/>
            <a:ext cx="533400" cy="533400"/>
            <a:chOff x="1824" y="2736"/>
            <a:chExt cx="336" cy="336"/>
          </a:xfrm>
        </p:grpSpPr>
        <p:sp>
          <p:nvSpPr>
            <p:cNvPr id="7170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E</a:t>
              </a:r>
            </a:p>
          </p:txBody>
        </p:sp>
      </p:grpSp>
      <p:grpSp>
        <p:nvGrpSpPr>
          <p:cNvPr id="71686" name="Group 15"/>
          <p:cNvGrpSpPr>
            <a:grpSpLocks/>
          </p:cNvGrpSpPr>
          <p:nvPr/>
        </p:nvGrpSpPr>
        <p:grpSpPr bwMode="auto">
          <a:xfrm>
            <a:off x="6858000" y="2895600"/>
            <a:ext cx="533400" cy="533400"/>
            <a:chOff x="1824" y="2736"/>
            <a:chExt cx="336" cy="336"/>
          </a:xfrm>
        </p:grpSpPr>
        <p:sp>
          <p:nvSpPr>
            <p:cNvPr id="71701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2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D</a:t>
              </a:r>
            </a:p>
          </p:txBody>
        </p:sp>
      </p:grpSp>
      <p:sp>
        <p:nvSpPr>
          <p:cNvPr id="71687" name="Line 18"/>
          <p:cNvSpPr>
            <a:spLocks noChangeShapeType="1"/>
          </p:cNvSpPr>
          <p:nvPr/>
        </p:nvSpPr>
        <p:spPr bwMode="auto">
          <a:xfrm flipV="1">
            <a:off x="7162800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688" name="Group 19"/>
          <p:cNvGrpSpPr>
            <a:grpSpLocks/>
          </p:cNvGrpSpPr>
          <p:nvPr/>
        </p:nvGrpSpPr>
        <p:grpSpPr bwMode="auto">
          <a:xfrm>
            <a:off x="6400800" y="4038600"/>
            <a:ext cx="533400" cy="533400"/>
            <a:chOff x="1824" y="2736"/>
            <a:chExt cx="336" cy="336"/>
          </a:xfrm>
        </p:grpSpPr>
        <p:sp>
          <p:nvSpPr>
            <p:cNvPr id="71699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00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F</a:t>
              </a:r>
            </a:p>
          </p:txBody>
        </p:sp>
      </p:grpSp>
      <p:grpSp>
        <p:nvGrpSpPr>
          <p:cNvPr id="71689" name="Group 22"/>
          <p:cNvGrpSpPr>
            <a:grpSpLocks/>
          </p:cNvGrpSpPr>
          <p:nvPr/>
        </p:nvGrpSpPr>
        <p:grpSpPr bwMode="auto">
          <a:xfrm>
            <a:off x="7924800" y="4038600"/>
            <a:ext cx="533400" cy="533400"/>
            <a:chOff x="1824" y="2736"/>
            <a:chExt cx="336" cy="336"/>
          </a:xfrm>
        </p:grpSpPr>
        <p:sp>
          <p:nvSpPr>
            <p:cNvPr id="71697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8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71690" name="Line 25"/>
          <p:cNvSpPr>
            <a:spLocks noChangeShapeType="1"/>
          </p:cNvSpPr>
          <p:nvPr/>
        </p:nvSpPr>
        <p:spPr bwMode="auto">
          <a:xfrm flipH="1">
            <a:off x="6400800" y="2286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1" name="Line 26"/>
          <p:cNvSpPr>
            <a:spLocks noChangeShapeType="1"/>
          </p:cNvSpPr>
          <p:nvPr/>
        </p:nvSpPr>
        <p:spPr bwMode="auto">
          <a:xfrm flipH="1">
            <a:off x="5943600" y="33528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2" name="Line 27"/>
          <p:cNvSpPr>
            <a:spLocks noChangeShapeType="1"/>
          </p:cNvSpPr>
          <p:nvPr/>
        </p:nvSpPr>
        <p:spPr bwMode="auto">
          <a:xfrm>
            <a:off x="6324600" y="33528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3" name="Line 28"/>
          <p:cNvSpPr>
            <a:spLocks noChangeShapeType="1"/>
          </p:cNvSpPr>
          <p:nvPr/>
        </p:nvSpPr>
        <p:spPr bwMode="auto">
          <a:xfrm>
            <a:off x="73152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694" name="Line 29"/>
          <p:cNvSpPr>
            <a:spLocks noChangeShapeType="1"/>
          </p:cNvSpPr>
          <p:nvPr/>
        </p:nvSpPr>
        <p:spPr bwMode="auto">
          <a:xfrm>
            <a:off x="8153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695" name="Picture 30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44196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6" name="Oval 31"/>
          <p:cNvSpPr>
            <a:spLocks noChangeArrowheads="1"/>
          </p:cNvSpPr>
          <p:nvPr/>
        </p:nvSpPr>
        <p:spPr bwMode="auto">
          <a:xfrm>
            <a:off x="7772400" y="3886200"/>
            <a:ext cx="838200" cy="838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2090738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What order does the algorithm traverse the nodes?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BFS traversal visits the nodes in increasing distance from the root</a:t>
            </a:r>
          </a:p>
        </p:txBody>
      </p:sp>
      <p:pic>
        <p:nvPicPr>
          <p:cNvPr id="2" name="Picture 4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657600"/>
            <a:ext cx="38100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Tree BFS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Does it visit all of the nodes?</a:t>
            </a:r>
          </a:p>
          <a:p>
            <a:pPr eaLnBrk="1" hangingPunct="1"/>
            <a:endParaRPr lang="en-US">
              <a:ea typeface="ＭＳ Ｐゴシック" pitchFamily="34" charset="-128"/>
            </a:endParaRPr>
          </a:p>
        </p:txBody>
      </p:sp>
      <p:pic>
        <p:nvPicPr>
          <p:cNvPr id="73731" name="Picture 4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657600"/>
            <a:ext cx="38100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Running time of Tree BFS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25479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>
                <a:ea typeface="ＭＳ Ｐゴシック" pitchFamily="34" charset="-128"/>
              </a:rPr>
              <a:t>Adjacency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ea typeface="ＭＳ Ｐゴシック" pitchFamily="34" charset="-128"/>
              </a:rPr>
              <a:t>How many times does it visit each vertex?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ea typeface="ＭＳ Ｐゴシック" pitchFamily="34" charset="-128"/>
              </a:rPr>
              <a:t>How many times is each edge traversed?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ea typeface="ＭＳ Ｐゴシック" pitchFamily="34" charset="-128"/>
              </a:rPr>
              <a:t>O(|V|+|E|)</a:t>
            </a:r>
          </a:p>
          <a:p>
            <a:pPr eaLnBrk="1" hangingPunct="1">
              <a:lnSpc>
                <a:spcPct val="80000"/>
              </a:lnSpc>
            </a:pPr>
            <a:r>
              <a:rPr lang="en-US" sz="2600">
                <a:ea typeface="ＭＳ Ｐゴシック" pitchFamily="34" charset="-128"/>
              </a:rPr>
              <a:t>Adjacency matrix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solidFill>
                  <a:srgbClr val="FF0000"/>
                </a:solidFill>
                <a:ea typeface="ＭＳ Ｐゴシック" pitchFamily="34" charset="-128"/>
              </a:rPr>
              <a:t>For each vertex visited, how much work is done?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>
                <a:ea typeface="ＭＳ Ｐゴシック" pitchFamily="34" charset="-128"/>
              </a:rPr>
              <a:t>O(|V|</a:t>
            </a:r>
            <a:r>
              <a:rPr lang="en-US" sz="2200" baseline="30000">
                <a:ea typeface="ＭＳ Ｐゴシック" pitchFamily="34" charset="-128"/>
              </a:rPr>
              <a:t>2</a:t>
            </a:r>
            <a:r>
              <a:rPr lang="en-US" sz="220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endParaRPr lang="en-US" sz="2200">
              <a:ea typeface="ＭＳ Ｐゴシック" pitchFamily="34" charset="-128"/>
            </a:endParaRPr>
          </a:p>
        </p:txBody>
      </p:sp>
      <p:pic>
        <p:nvPicPr>
          <p:cNvPr id="2" name="Picture 4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419600"/>
            <a:ext cx="38100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BFS Recursively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3962400" cy="71913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Hard to do!</a:t>
            </a:r>
          </a:p>
        </p:txBody>
      </p:sp>
      <p:pic>
        <p:nvPicPr>
          <p:cNvPr id="75779" name="Picture 4" descr="treeB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419600"/>
            <a:ext cx="3810000" cy="215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BFS for graphs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19263"/>
            <a:ext cx="8305800" cy="12525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>
                <a:solidFill>
                  <a:srgbClr val="FF0000"/>
                </a:solidFill>
                <a:ea typeface="ＭＳ Ｐゴシック" pitchFamily="34" charset="-128"/>
              </a:rPr>
              <a:t>What needs to change for graphs?</a:t>
            </a:r>
          </a:p>
          <a:p>
            <a:pPr eaLnBrk="1" hangingPunct="1">
              <a:lnSpc>
                <a:spcPct val="90000"/>
              </a:lnSpc>
            </a:pPr>
            <a:r>
              <a:rPr lang="en-US" sz="2600">
                <a:ea typeface="ＭＳ Ｐゴシック" pitchFamily="34" charset="-128"/>
              </a:rPr>
              <a:t>Need to make sure we don</a:t>
            </a:r>
            <a:r>
              <a:rPr lang="en-US" altLang="en-US" sz="2600">
                <a:ea typeface="ＭＳ Ｐゴシック" pitchFamily="34" charset="-128"/>
              </a:rPr>
              <a:t>’</a:t>
            </a:r>
            <a:r>
              <a:rPr lang="en-US" altLang="ja-JP" sz="2600">
                <a:ea typeface="ＭＳ Ｐゴシック" pitchFamily="34" charset="-128"/>
              </a:rPr>
              <a:t>t visit a node multiple times</a:t>
            </a:r>
            <a:endParaRPr lang="en-US" sz="2600">
              <a:ea typeface="ＭＳ Ｐゴシック" pitchFamily="34" charset="-128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76830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31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76804" name="Group 7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76828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9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76805" name="Group 10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76826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7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76806" name="Group 13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76824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5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76807" name="Group 16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76822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3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6808" name="Group 19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76820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21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76809" name="Group 22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76818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76810" name="Line 25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1" name="Line 26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2" name="Line 27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3" name="Line 28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4" name="Line 29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5" name="Line 30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6" name="Line 31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817" name="Line 32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Different types of graphs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762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Weighted – edges have an associated weight</a:t>
            </a:r>
          </a:p>
        </p:txBody>
      </p:sp>
      <p:grpSp>
        <p:nvGrpSpPr>
          <p:cNvPr id="20483" name="Group 4"/>
          <p:cNvGrpSpPr>
            <a:grpSpLocks/>
          </p:cNvGrpSpPr>
          <p:nvPr/>
        </p:nvGrpSpPr>
        <p:grpSpPr bwMode="auto">
          <a:xfrm>
            <a:off x="4191000" y="3048000"/>
            <a:ext cx="533400" cy="533400"/>
            <a:chOff x="1824" y="2736"/>
            <a:chExt cx="336" cy="336"/>
          </a:xfrm>
        </p:grpSpPr>
        <p:sp>
          <p:nvSpPr>
            <p:cNvPr id="20516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2133600" y="4038600"/>
            <a:ext cx="533400" cy="533400"/>
            <a:chOff x="1824" y="2736"/>
            <a:chExt cx="336" cy="336"/>
          </a:xfrm>
        </p:grpSpPr>
        <p:sp>
          <p:nvSpPr>
            <p:cNvPr id="20514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20485" name="Group 10"/>
          <p:cNvGrpSpPr>
            <a:grpSpLocks/>
          </p:cNvGrpSpPr>
          <p:nvPr/>
        </p:nvGrpSpPr>
        <p:grpSpPr bwMode="auto">
          <a:xfrm>
            <a:off x="3733800" y="5867400"/>
            <a:ext cx="533400" cy="533400"/>
            <a:chOff x="1824" y="2736"/>
            <a:chExt cx="336" cy="336"/>
          </a:xfrm>
        </p:grpSpPr>
        <p:sp>
          <p:nvSpPr>
            <p:cNvPr id="20512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0486" name="Group 13"/>
          <p:cNvGrpSpPr>
            <a:grpSpLocks/>
          </p:cNvGrpSpPr>
          <p:nvPr/>
        </p:nvGrpSpPr>
        <p:grpSpPr bwMode="auto">
          <a:xfrm>
            <a:off x="6400800" y="5105400"/>
            <a:ext cx="533400" cy="533400"/>
            <a:chOff x="1824" y="2736"/>
            <a:chExt cx="336" cy="336"/>
          </a:xfrm>
        </p:grpSpPr>
        <p:sp>
          <p:nvSpPr>
            <p:cNvPr id="20510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0487" name="Group 16"/>
          <p:cNvGrpSpPr>
            <a:grpSpLocks/>
          </p:cNvGrpSpPr>
          <p:nvPr/>
        </p:nvGrpSpPr>
        <p:grpSpPr bwMode="auto">
          <a:xfrm>
            <a:off x="4419600" y="4648200"/>
            <a:ext cx="533400" cy="533400"/>
            <a:chOff x="1824" y="2736"/>
            <a:chExt cx="336" cy="336"/>
          </a:xfrm>
        </p:grpSpPr>
        <p:sp>
          <p:nvSpPr>
            <p:cNvPr id="20508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20488" name="Group 19"/>
          <p:cNvGrpSpPr>
            <a:grpSpLocks/>
          </p:cNvGrpSpPr>
          <p:nvPr/>
        </p:nvGrpSpPr>
        <p:grpSpPr bwMode="auto">
          <a:xfrm>
            <a:off x="7848600" y="4191000"/>
            <a:ext cx="533400" cy="533400"/>
            <a:chOff x="1824" y="2736"/>
            <a:chExt cx="336" cy="336"/>
          </a:xfrm>
        </p:grpSpPr>
        <p:sp>
          <p:nvSpPr>
            <p:cNvPr id="20506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0489" name="Group 22"/>
          <p:cNvGrpSpPr>
            <a:grpSpLocks/>
          </p:cNvGrpSpPr>
          <p:nvPr/>
        </p:nvGrpSpPr>
        <p:grpSpPr bwMode="auto">
          <a:xfrm>
            <a:off x="7924800" y="5943600"/>
            <a:ext cx="533400" cy="533400"/>
            <a:chOff x="1824" y="2736"/>
            <a:chExt cx="336" cy="336"/>
          </a:xfrm>
        </p:grpSpPr>
        <p:sp>
          <p:nvSpPr>
            <p:cNvPr id="20504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0490" name="Line 25"/>
          <p:cNvSpPr>
            <a:spLocks noChangeShapeType="1"/>
          </p:cNvSpPr>
          <p:nvPr/>
        </p:nvSpPr>
        <p:spPr bwMode="auto">
          <a:xfrm flipV="1">
            <a:off x="2590800" y="33528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1" name="Line 26"/>
          <p:cNvSpPr>
            <a:spLocks noChangeShapeType="1"/>
          </p:cNvSpPr>
          <p:nvPr/>
        </p:nvSpPr>
        <p:spPr bwMode="auto">
          <a:xfrm>
            <a:off x="2667000" y="44196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2" name="Line 27"/>
          <p:cNvSpPr>
            <a:spLocks noChangeShapeType="1"/>
          </p:cNvSpPr>
          <p:nvPr/>
        </p:nvSpPr>
        <p:spPr bwMode="auto">
          <a:xfrm flipH="1" flipV="1">
            <a:off x="4572000" y="35814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28"/>
          <p:cNvSpPr>
            <a:spLocks noChangeShapeType="1"/>
          </p:cNvSpPr>
          <p:nvPr/>
        </p:nvSpPr>
        <p:spPr bwMode="auto">
          <a:xfrm flipV="1">
            <a:off x="4191000" y="5181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Line 29"/>
          <p:cNvSpPr>
            <a:spLocks noChangeShapeType="1"/>
          </p:cNvSpPr>
          <p:nvPr/>
        </p:nvSpPr>
        <p:spPr bwMode="auto">
          <a:xfrm>
            <a:off x="4953000" y="50292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5" name="Line 30"/>
          <p:cNvSpPr>
            <a:spLocks noChangeShapeType="1"/>
          </p:cNvSpPr>
          <p:nvPr/>
        </p:nvSpPr>
        <p:spPr bwMode="auto">
          <a:xfrm flipV="1">
            <a:off x="6858000" y="4572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6" name="Line 31"/>
          <p:cNvSpPr>
            <a:spLocks noChangeShapeType="1"/>
          </p:cNvSpPr>
          <p:nvPr/>
        </p:nvSpPr>
        <p:spPr bwMode="auto">
          <a:xfrm>
            <a:off x="6858000" y="55626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497" name="Text Box 32"/>
          <p:cNvSpPr txBox="1">
            <a:spLocks noChangeArrowheads="1"/>
          </p:cNvSpPr>
          <p:nvPr/>
        </p:nvSpPr>
        <p:spPr bwMode="auto">
          <a:xfrm>
            <a:off x="3124200" y="3352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0498" name="Text Box 33"/>
          <p:cNvSpPr txBox="1">
            <a:spLocks noChangeArrowheads="1"/>
          </p:cNvSpPr>
          <p:nvPr/>
        </p:nvSpPr>
        <p:spPr bwMode="auto">
          <a:xfrm>
            <a:off x="3200400" y="4662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0499" name="Text Box 34"/>
          <p:cNvSpPr txBox="1">
            <a:spLocks noChangeArrowheads="1"/>
          </p:cNvSpPr>
          <p:nvPr/>
        </p:nvSpPr>
        <p:spPr bwMode="auto">
          <a:xfrm>
            <a:off x="4724400" y="39004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20500" name="Text Box 35"/>
          <p:cNvSpPr txBox="1">
            <a:spLocks noChangeArrowheads="1"/>
          </p:cNvSpPr>
          <p:nvPr/>
        </p:nvSpPr>
        <p:spPr bwMode="auto">
          <a:xfrm>
            <a:off x="4343400" y="5486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20</a:t>
            </a:r>
          </a:p>
        </p:txBody>
      </p:sp>
      <p:sp>
        <p:nvSpPr>
          <p:cNvPr id="20501" name="Text Box 36"/>
          <p:cNvSpPr txBox="1">
            <a:spLocks noChangeArrowheads="1"/>
          </p:cNvSpPr>
          <p:nvPr/>
        </p:nvSpPr>
        <p:spPr bwMode="auto">
          <a:xfrm>
            <a:off x="5486400" y="4724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0502" name="Text Box 37"/>
          <p:cNvSpPr txBox="1">
            <a:spLocks noChangeArrowheads="1"/>
          </p:cNvSpPr>
          <p:nvPr/>
        </p:nvSpPr>
        <p:spPr bwMode="auto">
          <a:xfrm>
            <a:off x="7239000" y="45720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20503" name="Text Box 38"/>
          <p:cNvSpPr txBox="1">
            <a:spLocks noChangeArrowheads="1"/>
          </p:cNvSpPr>
          <p:nvPr/>
        </p:nvSpPr>
        <p:spPr bwMode="auto">
          <a:xfrm>
            <a:off x="7391400" y="54864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1771"/>
            <a:ext cx="3295650" cy="4686300"/>
          </a:xfrm>
          <a:prstGeom prst="rect">
            <a:avLst/>
          </a:prstGeom>
        </p:spPr>
      </p:pic>
      <p:sp>
        <p:nvSpPr>
          <p:cNvPr id="77826" name="Text Box 41"/>
          <p:cNvSpPr txBox="1">
            <a:spLocks noChangeArrowheads="1"/>
          </p:cNvSpPr>
          <p:nvPr/>
        </p:nvSpPr>
        <p:spPr bwMode="auto">
          <a:xfrm>
            <a:off x="4419600" y="609600"/>
            <a:ext cx="2895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FF0000"/>
                </a:solidFill>
              </a:rPr>
              <a:t>distance variable keeps track of how far from the starting</a:t>
            </a:r>
          </a:p>
        </p:txBody>
      </p:sp>
      <p:sp>
        <p:nvSpPr>
          <p:cNvPr id="77827" name="Line 42"/>
          <p:cNvSpPr>
            <a:spLocks noChangeShapeType="1"/>
          </p:cNvSpPr>
          <p:nvPr/>
        </p:nvSpPr>
        <p:spPr bwMode="auto">
          <a:xfrm flipH="1" flipV="1">
            <a:off x="2057400" y="974271"/>
            <a:ext cx="2362200" cy="9252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28" name="Line 43"/>
          <p:cNvSpPr>
            <a:spLocks noChangeShapeType="1"/>
          </p:cNvSpPr>
          <p:nvPr/>
        </p:nvSpPr>
        <p:spPr bwMode="auto">
          <a:xfrm flipH="1">
            <a:off x="1676400" y="1295400"/>
            <a:ext cx="27432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829" name="Line 44"/>
          <p:cNvSpPr>
            <a:spLocks noChangeShapeType="1"/>
          </p:cNvSpPr>
          <p:nvPr/>
        </p:nvSpPr>
        <p:spPr bwMode="auto">
          <a:xfrm flipH="1">
            <a:off x="3200400" y="2209800"/>
            <a:ext cx="1676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7831" name="Group 13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77858" name="Oval 1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Text Box 13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77832" name="Group 13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77856" name="Oval 13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7" name="Text Box 13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77833" name="Group 13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77854" name="Oval 14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5" name="Text Box 14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77834" name="Group 14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77852" name="Oval 14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3" name="Text Box 14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77835" name="Group 14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77850" name="Oval 14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Text Box 14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7836" name="Group 14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77848" name="Oval 14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9" name="Text Box 15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77837" name="Group 15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77846" name="Oval 15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7" name="Text Box 15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77838" name="Line 15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39" name="Line 15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0" name="Line 15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1" name="Line 15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2" name="Line 15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3" name="Line 15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4" name="Line 16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5" name="Line 16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034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8100"/>
            <a:ext cx="3295650" cy="4686300"/>
          </a:xfrm>
          <a:prstGeom prst="rect">
            <a:avLst/>
          </a:prstGeom>
        </p:spPr>
      </p:pic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609600" y="609600"/>
            <a:ext cx="2590800" cy="7937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5" name="Text Box 5"/>
          <p:cNvSpPr txBox="1">
            <a:spLocks noChangeArrowheads="1"/>
          </p:cNvSpPr>
          <p:nvPr/>
        </p:nvSpPr>
        <p:spPr bwMode="auto">
          <a:xfrm>
            <a:off x="3352800" y="762000"/>
            <a:ext cx="236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set all nodes except s as unseen</a:t>
            </a:r>
          </a:p>
        </p:txBody>
      </p:sp>
      <p:grpSp>
        <p:nvGrpSpPr>
          <p:cNvPr id="79876" name="Group 6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7990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79877" name="Group 9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79901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2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79878" name="Group 12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7989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79879" name="Group 15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79897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79880" name="Group 18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79895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6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79881" name="Group 21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79893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4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79882" name="Group 24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79891" name="Oval 2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2" name="Text Box 2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79883" name="Line 27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4" name="Line 28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Line 29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6" name="Line 30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7" name="Line 31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8" name="Line 32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89" name="Line 33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90" name="Line 34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8100"/>
            <a:ext cx="3295650" cy="4686300"/>
          </a:xfrm>
          <a:prstGeom prst="rect">
            <a:avLst/>
          </a:prstGeom>
        </p:spPr>
      </p:pic>
      <p:sp>
        <p:nvSpPr>
          <p:cNvPr id="80898" name="Rectangle 33"/>
          <p:cNvSpPr>
            <a:spLocks noChangeArrowheads="1"/>
          </p:cNvSpPr>
          <p:nvPr/>
        </p:nvSpPr>
        <p:spPr bwMode="auto">
          <a:xfrm>
            <a:off x="457200" y="3200399"/>
            <a:ext cx="5181600" cy="30480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899" name="Text Box 34"/>
          <p:cNvSpPr txBox="1">
            <a:spLocks noChangeArrowheads="1"/>
          </p:cNvSpPr>
          <p:nvPr/>
        </p:nvSpPr>
        <p:spPr bwMode="auto">
          <a:xfrm>
            <a:off x="5867400" y="3032124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check if the node has been seen</a:t>
            </a:r>
          </a:p>
        </p:txBody>
      </p:sp>
      <p:grpSp>
        <p:nvGrpSpPr>
          <p:cNvPr id="80900" name="Group 35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80927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8" name="Text Box 3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80901" name="Group 38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80925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6" name="Text Box 4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0902" name="Group 41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80923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4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80903" name="Group 44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80921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2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80904" name="Group 47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80919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0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80905" name="Group 50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80917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80906" name="Group 53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80915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Text Box 5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80907" name="Line 56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8" name="Line 57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Line 58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0" name="Line 59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1" name="Line 60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2" name="Line 61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3" name="Line 62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14" name="Line 63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71252"/>
            <a:ext cx="3295650" cy="4686300"/>
          </a:xfrm>
          <a:prstGeom prst="rect">
            <a:avLst/>
          </a:prstGeom>
        </p:spPr>
      </p:pic>
      <p:sp>
        <p:nvSpPr>
          <p:cNvPr id="81922" name="Rectangle 33"/>
          <p:cNvSpPr>
            <a:spLocks noChangeArrowheads="1"/>
          </p:cNvSpPr>
          <p:nvPr/>
        </p:nvSpPr>
        <p:spPr bwMode="auto">
          <a:xfrm>
            <a:off x="381000" y="3505200"/>
            <a:ext cx="51816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3" name="Text Box 34"/>
          <p:cNvSpPr txBox="1">
            <a:spLocks noChangeArrowheads="1"/>
          </p:cNvSpPr>
          <p:nvPr/>
        </p:nvSpPr>
        <p:spPr bwMode="auto">
          <a:xfrm>
            <a:off x="5569527" y="3505200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set the node as seen and record distance</a:t>
            </a:r>
          </a:p>
        </p:txBody>
      </p:sp>
      <p:grpSp>
        <p:nvGrpSpPr>
          <p:cNvPr id="81924" name="Group 35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81951" name="Oval 3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2" name="Text Box 3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81925" name="Group 38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81949" name="Oval 3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50" name="Text Box 4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1926" name="Group 41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81947" name="Oval 4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8" name="Text Box 4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81927" name="Group 44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81945" name="Oval 4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6" name="Text Box 4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81928" name="Group 47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81943" name="Oval 4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4" name="Text Box 4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81929" name="Group 50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81941" name="Oval 5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2" name="Text Box 5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81930" name="Group 53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81939" name="Oval 5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40" name="Text Box 5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81931" name="Line 56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2" name="Line 57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3" name="Line 58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4" name="Line 59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5" name="Line 60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6" name="Line 61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7" name="Line 62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38" name="Line 63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" y="76200"/>
            <a:ext cx="3172845" cy="4511675"/>
          </a:xfrm>
          <a:prstGeom prst="rect">
            <a:avLst/>
          </a:prstGeom>
        </p:spPr>
      </p:pic>
      <p:grpSp>
        <p:nvGrpSpPr>
          <p:cNvPr id="83970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8400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83971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84004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5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3972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8400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83973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84000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001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sp>
        <p:nvSpPr>
          <p:cNvPr id="83998" name="Oval 16"/>
          <p:cNvSpPr>
            <a:spLocks noChangeArrowheads="1"/>
          </p:cNvSpPr>
          <p:nvPr/>
        </p:nvSpPr>
        <p:spPr bwMode="auto">
          <a:xfrm>
            <a:off x="1752600" y="4876800"/>
            <a:ext cx="533400" cy="533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Text Box 17"/>
          <p:cNvSpPr txBox="1">
            <a:spLocks noChangeArrowheads="1"/>
          </p:cNvSpPr>
          <p:nvPr/>
        </p:nvSpPr>
        <p:spPr bwMode="auto">
          <a:xfrm>
            <a:off x="1828800" y="4876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A</a:t>
            </a:r>
          </a:p>
        </p:txBody>
      </p:sp>
      <p:grpSp>
        <p:nvGrpSpPr>
          <p:cNvPr id="83975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83996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7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83976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83994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5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83977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8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79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0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1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2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3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4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985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83986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3987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3988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3989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3990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3991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3992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Q: </a:t>
            </a:r>
            <a:r>
              <a:rPr lang="en-US" sz="24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3993" name="Rectangle 40"/>
          <p:cNvSpPr>
            <a:spLocks noChangeArrowheads="1"/>
          </p:cNvSpPr>
          <p:nvPr/>
        </p:nvSpPr>
        <p:spPr bwMode="auto">
          <a:xfrm>
            <a:off x="457200" y="685800"/>
            <a:ext cx="5334000" cy="1295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" y="76200"/>
            <a:ext cx="3172845" cy="4511675"/>
          </a:xfrm>
          <a:prstGeom prst="rect">
            <a:avLst/>
          </a:prstGeom>
        </p:spPr>
      </p:pic>
      <p:grpSp>
        <p:nvGrpSpPr>
          <p:cNvPr id="84994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8503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3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84995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8502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9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4996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850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84997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8502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5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84998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8502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84999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8502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1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85000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8501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1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85001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2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3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4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5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6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7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8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009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85010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5011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5012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5013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5014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5015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5016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Q:</a:t>
            </a:r>
          </a:p>
        </p:txBody>
      </p:sp>
      <p:sp>
        <p:nvSpPr>
          <p:cNvPr id="85017" name="Rectangle 40"/>
          <p:cNvSpPr>
            <a:spLocks noChangeArrowheads="1"/>
          </p:cNvSpPr>
          <p:nvPr/>
        </p:nvSpPr>
        <p:spPr bwMode="auto">
          <a:xfrm>
            <a:off x="457200" y="2743200"/>
            <a:ext cx="5334000" cy="593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" y="76200"/>
            <a:ext cx="3172845" cy="4511675"/>
          </a:xfrm>
          <a:prstGeom prst="rect">
            <a:avLst/>
          </a:prstGeom>
        </p:spPr>
      </p:pic>
      <p:grpSp>
        <p:nvGrpSpPr>
          <p:cNvPr id="86018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8605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86019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86052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3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6020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8605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5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86021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86048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9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86022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8604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86023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86044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5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86024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8604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4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86025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6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7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0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1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2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033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86034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86035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6036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6037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6038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86039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86040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Q: </a:t>
            </a:r>
            <a:r>
              <a:rPr lang="en-US" sz="2400">
                <a:solidFill>
                  <a:srgbClr val="FF0000"/>
                </a:solidFill>
              </a:rPr>
              <a:t>D, E, B</a:t>
            </a:r>
          </a:p>
        </p:txBody>
      </p:sp>
      <p:sp>
        <p:nvSpPr>
          <p:cNvPr id="86041" name="Rectangle 40"/>
          <p:cNvSpPr>
            <a:spLocks noChangeArrowheads="1"/>
          </p:cNvSpPr>
          <p:nvPr/>
        </p:nvSpPr>
        <p:spPr bwMode="auto">
          <a:xfrm>
            <a:off x="304800" y="3368674"/>
            <a:ext cx="5334000" cy="9429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" y="76200"/>
            <a:ext cx="3172845" cy="4511675"/>
          </a:xfrm>
          <a:prstGeom prst="rect">
            <a:avLst/>
          </a:prstGeom>
        </p:spPr>
      </p:pic>
      <p:grpSp>
        <p:nvGrpSpPr>
          <p:cNvPr id="87042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8707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87043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87076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7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7044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8707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87045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87072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3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87046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8707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87047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87068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9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87048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8706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87049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0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1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2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3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4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5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6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057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87058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7059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7060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7061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7062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7063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7064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Q: E, B</a:t>
            </a:r>
          </a:p>
        </p:txBody>
      </p:sp>
      <p:sp>
        <p:nvSpPr>
          <p:cNvPr id="87065" name="Rectangle 40"/>
          <p:cNvSpPr>
            <a:spLocks noChangeArrowheads="1"/>
          </p:cNvSpPr>
          <p:nvPr/>
        </p:nvSpPr>
        <p:spPr bwMode="auto">
          <a:xfrm>
            <a:off x="457200" y="2743200"/>
            <a:ext cx="5334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" y="76200"/>
            <a:ext cx="3172845" cy="4511675"/>
          </a:xfrm>
          <a:prstGeom prst="rect">
            <a:avLst/>
          </a:prstGeom>
        </p:spPr>
      </p:pic>
      <p:grpSp>
        <p:nvGrpSpPr>
          <p:cNvPr id="88066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8810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0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88067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88100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01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8068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8809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88069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88096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7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88070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8809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88071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88092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3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88072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88090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91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88073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4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5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6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7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8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79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0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1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88082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8083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8084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8085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8086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8087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8088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Q: B</a:t>
            </a:r>
          </a:p>
        </p:txBody>
      </p:sp>
      <p:sp>
        <p:nvSpPr>
          <p:cNvPr id="88089" name="Rectangle 40"/>
          <p:cNvSpPr>
            <a:spLocks noChangeArrowheads="1"/>
          </p:cNvSpPr>
          <p:nvPr/>
        </p:nvSpPr>
        <p:spPr bwMode="auto">
          <a:xfrm>
            <a:off x="527462" y="2663042"/>
            <a:ext cx="5334000" cy="6897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" y="76200"/>
            <a:ext cx="3172845" cy="4511675"/>
          </a:xfrm>
          <a:prstGeom prst="rect">
            <a:avLst/>
          </a:prstGeom>
        </p:spPr>
      </p:pic>
      <p:grpSp>
        <p:nvGrpSpPr>
          <p:cNvPr id="89090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8912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89091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89124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5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89092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8912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89093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89120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21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89094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8911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89095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89116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7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89096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89114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15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89097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8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099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0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1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2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3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4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105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89106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9107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9108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9109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89110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9111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89112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Q: B</a:t>
            </a:r>
          </a:p>
        </p:txBody>
      </p:sp>
      <p:sp>
        <p:nvSpPr>
          <p:cNvPr id="89113" name="Rectangle 40"/>
          <p:cNvSpPr>
            <a:spLocks noChangeArrowheads="1"/>
          </p:cNvSpPr>
          <p:nvPr/>
        </p:nvSpPr>
        <p:spPr bwMode="auto">
          <a:xfrm>
            <a:off x="463138" y="3352800"/>
            <a:ext cx="5334000" cy="958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Path – A path is a list of vertices p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,…p</a:t>
            </a:r>
            <a:r>
              <a:rPr lang="en-US" baseline="-25000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 where there exists an edge (p</a:t>
            </a:r>
            <a:r>
              <a:rPr lang="en-US" baseline="-25000">
                <a:ea typeface="ＭＳ Ｐゴシック" pitchFamily="34" charset="-128"/>
              </a:rPr>
              <a:t>i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i+1</a:t>
            </a:r>
            <a:r>
              <a:rPr lang="en-US">
                <a:ea typeface="ＭＳ Ｐゴシック" pitchFamily="34" charset="-128"/>
              </a:rPr>
              <a:t>)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E</a:t>
            </a:r>
          </a:p>
        </p:txBody>
      </p:sp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153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1531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152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1510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1527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1525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1523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1513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1521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1514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8" name="Line 29"/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0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" y="76200"/>
            <a:ext cx="3172845" cy="4511675"/>
          </a:xfrm>
          <a:prstGeom prst="rect">
            <a:avLst/>
          </a:prstGeom>
        </p:spPr>
      </p:pic>
      <p:grpSp>
        <p:nvGrpSpPr>
          <p:cNvPr id="90114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9015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5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0115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9014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9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90116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9014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90117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9014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5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90118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9014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90119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9014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41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90120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9013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90121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2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3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4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5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6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7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8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29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90130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0131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90132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90133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90134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0135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0136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Q:</a:t>
            </a:r>
          </a:p>
        </p:txBody>
      </p:sp>
      <p:sp>
        <p:nvSpPr>
          <p:cNvPr id="90137" name="Rectangle 40"/>
          <p:cNvSpPr>
            <a:spLocks noChangeArrowheads="1"/>
          </p:cNvSpPr>
          <p:nvPr/>
        </p:nvSpPr>
        <p:spPr bwMode="auto">
          <a:xfrm>
            <a:off x="457200" y="2715491"/>
            <a:ext cx="5334000" cy="609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" y="60325"/>
            <a:ext cx="3172845" cy="4511675"/>
          </a:xfrm>
          <a:prstGeom prst="rect">
            <a:avLst/>
          </a:prstGeom>
        </p:spPr>
      </p:pic>
      <p:grpSp>
        <p:nvGrpSpPr>
          <p:cNvPr id="91138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9117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1139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91172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3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91140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9117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7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91141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91168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9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91142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9116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91143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91164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5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91144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9116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91145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6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7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8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49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0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1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2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153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91154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1155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91156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91157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91158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1159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1160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Q:</a:t>
            </a:r>
          </a:p>
        </p:txBody>
      </p:sp>
      <p:sp>
        <p:nvSpPr>
          <p:cNvPr id="91161" name="Rectangle 40"/>
          <p:cNvSpPr>
            <a:spLocks noChangeArrowheads="1"/>
          </p:cNvSpPr>
          <p:nvPr/>
        </p:nvSpPr>
        <p:spPr bwMode="auto">
          <a:xfrm>
            <a:off x="457200" y="3352800"/>
            <a:ext cx="5334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9219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2163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92196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7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92164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9219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92165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92192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3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92166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9219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9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92167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92188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9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92168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9218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8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92169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0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1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2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3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4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5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6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77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92178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2179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92180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92181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</a:t>
            </a:r>
          </a:p>
        </p:txBody>
      </p:sp>
      <p:sp>
        <p:nvSpPr>
          <p:cNvPr id="92182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2183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2184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Q: </a:t>
            </a:r>
            <a:r>
              <a:rPr lang="en-US" sz="2400" dirty="0">
                <a:solidFill>
                  <a:srgbClr val="FF0000"/>
                </a:solidFill>
              </a:rPr>
              <a:t>F, C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6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932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3187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93218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9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93188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9321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93189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93214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5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93190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9321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93191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93210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11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93192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93208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09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93193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4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5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6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7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8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199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0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201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93202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3203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2</a:t>
            </a:r>
          </a:p>
        </p:txBody>
      </p:sp>
      <p:sp>
        <p:nvSpPr>
          <p:cNvPr id="93204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2</a:t>
            </a:r>
          </a:p>
        </p:txBody>
      </p:sp>
      <p:sp>
        <p:nvSpPr>
          <p:cNvPr id="93205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93206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3207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" y="22225"/>
            <a:ext cx="3172845" cy="4511675"/>
          </a:xfrm>
          <a:prstGeom prst="rect">
            <a:avLst/>
          </a:prstGeom>
        </p:spPr>
      </p:pic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Q: </a:t>
            </a:r>
            <a:r>
              <a:rPr lang="en-US" sz="2400" dirty="0">
                <a:solidFill>
                  <a:srgbClr val="FF0000"/>
                </a:solidFill>
              </a:rPr>
              <a:t>C, G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9424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4211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94242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94212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9424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94213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94238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94214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9423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94215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94234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94216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94232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94217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8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9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0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1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2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3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4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5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94226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4227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2</a:t>
            </a:r>
          </a:p>
        </p:txBody>
      </p:sp>
      <p:sp>
        <p:nvSpPr>
          <p:cNvPr id="94228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2</a:t>
            </a:r>
          </a:p>
        </p:txBody>
      </p:sp>
      <p:sp>
        <p:nvSpPr>
          <p:cNvPr id="94229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3</a:t>
            </a:r>
          </a:p>
        </p:txBody>
      </p:sp>
      <p:sp>
        <p:nvSpPr>
          <p:cNvPr id="94230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4231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" y="22225"/>
            <a:ext cx="3172845" cy="4511675"/>
          </a:xfrm>
          <a:prstGeom prst="rect">
            <a:avLst/>
          </a:prstGeom>
        </p:spPr>
      </p:pic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791200" y="1828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Q: </a:t>
            </a:r>
            <a:r>
              <a:rPr lang="en-US" sz="2400" dirty="0">
                <a:solidFill>
                  <a:srgbClr val="FF0000"/>
                </a:solidFill>
              </a:rPr>
              <a:t>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3"/>
          <p:cNvGrpSpPr>
            <a:grpSpLocks/>
          </p:cNvGrpSpPr>
          <p:nvPr/>
        </p:nvGrpSpPr>
        <p:grpSpPr bwMode="auto">
          <a:xfrm>
            <a:off x="3200400" y="4800600"/>
            <a:ext cx="533400" cy="533400"/>
            <a:chOff x="1824" y="2736"/>
            <a:chExt cx="336" cy="336"/>
          </a:xfrm>
        </p:grpSpPr>
        <p:sp>
          <p:nvSpPr>
            <p:cNvPr id="9526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95235" name="Group 6"/>
          <p:cNvGrpSpPr>
            <a:grpSpLocks/>
          </p:cNvGrpSpPr>
          <p:nvPr/>
        </p:nvGrpSpPr>
        <p:grpSpPr bwMode="auto">
          <a:xfrm>
            <a:off x="1752600" y="5943600"/>
            <a:ext cx="533400" cy="533400"/>
            <a:chOff x="1824" y="2736"/>
            <a:chExt cx="336" cy="336"/>
          </a:xfrm>
        </p:grpSpPr>
        <p:sp>
          <p:nvSpPr>
            <p:cNvPr id="95266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D</a:t>
              </a:r>
            </a:p>
          </p:txBody>
        </p:sp>
      </p:grpSp>
      <p:grpSp>
        <p:nvGrpSpPr>
          <p:cNvPr id="95236" name="Group 9"/>
          <p:cNvGrpSpPr>
            <a:grpSpLocks/>
          </p:cNvGrpSpPr>
          <p:nvPr/>
        </p:nvGrpSpPr>
        <p:grpSpPr bwMode="auto">
          <a:xfrm>
            <a:off x="3276600" y="5943600"/>
            <a:ext cx="533400" cy="533400"/>
            <a:chOff x="1824" y="2736"/>
            <a:chExt cx="336" cy="336"/>
          </a:xfrm>
        </p:grpSpPr>
        <p:sp>
          <p:nvSpPr>
            <p:cNvPr id="9526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95237" name="Group 12"/>
          <p:cNvGrpSpPr>
            <a:grpSpLocks/>
          </p:cNvGrpSpPr>
          <p:nvPr/>
        </p:nvGrpSpPr>
        <p:grpSpPr bwMode="auto">
          <a:xfrm>
            <a:off x="4648200" y="5410200"/>
            <a:ext cx="533400" cy="533400"/>
            <a:chOff x="1824" y="2736"/>
            <a:chExt cx="336" cy="336"/>
          </a:xfrm>
        </p:grpSpPr>
        <p:sp>
          <p:nvSpPr>
            <p:cNvPr id="95262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95238" name="Group 15"/>
          <p:cNvGrpSpPr>
            <a:grpSpLocks/>
          </p:cNvGrpSpPr>
          <p:nvPr/>
        </p:nvGrpSpPr>
        <p:grpSpPr bwMode="auto">
          <a:xfrm>
            <a:off x="1752600" y="4876800"/>
            <a:ext cx="533400" cy="533400"/>
            <a:chOff x="1824" y="2736"/>
            <a:chExt cx="336" cy="336"/>
          </a:xfrm>
        </p:grpSpPr>
        <p:sp>
          <p:nvSpPr>
            <p:cNvPr id="9526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95239" name="Group 18"/>
          <p:cNvGrpSpPr>
            <a:grpSpLocks/>
          </p:cNvGrpSpPr>
          <p:nvPr/>
        </p:nvGrpSpPr>
        <p:grpSpPr bwMode="auto">
          <a:xfrm>
            <a:off x="4572000" y="4191000"/>
            <a:ext cx="533400" cy="533400"/>
            <a:chOff x="1824" y="2736"/>
            <a:chExt cx="336" cy="336"/>
          </a:xfrm>
        </p:grpSpPr>
        <p:sp>
          <p:nvSpPr>
            <p:cNvPr id="95258" name="Oval 1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Text Box 2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95240" name="Group 21"/>
          <p:cNvGrpSpPr>
            <a:grpSpLocks/>
          </p:cNvGrpSpPr>
          <p:nvPr/>
        </p:nvGrpSpPr>
        <p:grpSpPr bwMode="auto">
          <a:xfrm>
            <a:off x="5867400" y="5410200"/>
            <a:ext cx="533400" cy="533400"/>
            <a:chOff x="1824" y="2736"/>
            <a:chExt cx="336" cy="336"/>
          </a:xfrm>
        </p:grpSpPr>
        <p:sp>
          <p:nvSpPr>
            <p:cNvPr id="95256" name="Oval 2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1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Text Box 2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95241" name="Line 24"/>
          <p:cNvSpPr>
            <a:spLocks noChangeShapeType="1"/>
          </p:cNvSpPr>
          <p:nvPr/>
        </p:nvSpPr>
        <p:spPr bwMode="auto">
          <a:xfrm>
            <a:off x="2286000" y="5105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2" name="Line 25"/>
          <p:cNvSpPr>
            <a:spLocks noChangeShapeType="1"/>
          </p:cNvSpPr>
          <p:nvPr/>
        </p:nvSpPr>
        <p:spPr bwMode="auto">
          <a:xfrm>
            <a:off x="1981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3" name="Line 26"/>
          <p:cNvSpPr>
            <a:spLocks noChangeShapeType="1"/>
          </p:cNvSpPr>
          <p:nvPr/>
        </p:nvSpPr>
        <p:spPr bwMode="auto">
          <a:xfrm>
            <a:off x="2286000" y="624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4" name="Line 27"/>
          <p:cNvSpPr>
            <a:spLocks noChangeShapeType="1"/>
          </p:cNvSpPr>
          <p:nvPr/>
        </p:nvSpPr>
        <p:spPr bwMode="auto">
          <a:xfrm flipV="1"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5" name="Line 28"/>
          <p:cNvSpPr>
            <a:spLocks noChangeShapeType="1"/>
          </p:cNvSpPr>
          <p:nvPr/>
        </p:nvSpPr>
        <p:spPr bwMode="auto">
          <a:xfrm>
            <a:off x="2209800" y="53340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6" name="Line 29"/>
          <p:cNvSpPr>
            <a:spLocks noChangeShapeType="1"/>
          </p:cNvSpPr>
          <p:nvPr/>
        </p:nvSpPr>
        <p:spPr bwMode="auto">
          <a:xfrm flipV="1">
            <a:off x="3733800" y="45720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7" name="Line 30"/>
          <p:cNvSpPr>
            <a:spLocks noChangeShapeType="1"/>
          </p:cNvSpPr>
          <p:nvPr/>
        </p:nvSpPr>
        <p:spPr bwMode="auto">
          <a:xfrm>
            <a:off x="3733800" y="51816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8" name="Line 31"/>
          <p:cNvSpPr>
            <a:spLocks noChangeShapeType="1"/>
          </p:cNvSpPr>
          <p:nvPr/>
        </p:nvSpPr>
        <p:spPr bwMode="auto">
          <a:xfrm>
            <a:off x="51816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249" name="Text Box 32"/>
          <p:cNvSpPr txBox="1">
            <a:spLocks noChangeArrowheads="1"/>
          </p:cNvSpPr>
          <p:nvPr/>
        </p:nvSpPr>
        <p:spPr bwMode="auto">
          <a:xfrm>
            <a:off x="1828800" y="4495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0</a:t>
            </a:r>
          </a:p>
        </p:txBody>
      </p:sp>
      <p:sp>
        <p:nvSpPr>
          <p:cNvPr id="95250" name="Text Box 33"/>
          <p:cNvSpPr txBox="1">
            <a:spLocks noChangeArrowheads="1"/>
          </p:cNvSpPr>
          <p:nvPr/>
        </p:nvSpPr>
        <p:spPr bwMode="auto">
          <a:xfrm>
            <a:off x="3276600" y="44037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5251" name="Text Box 34"/>
          <p:cNvSpPr txBox="1">
            <a:spLocks noChangeArrowheads="1"/>
          </p:cNvSpPr>
          <p:nvPr/>
        </p:nvSpPr>
        <p:spPr bwMode="auto">
          <a:xfrm>
            <a:off x="4648200" y="38100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2</a:t>
            </a:r>
          </a:p>
        </p:txBody>
      </p:sp>
      <p:sp>
        <p:nvSpPr>
          <p:cNvPr id="95252" name="Text Box 35"/>
          <p:cNvSpPr txBox="1">
            <a:spLocks noChangeArrowheads="1"/>
          </p:cNvSpPr>
          <p:nvPr/>
        </p:nvSpPr>
        <p:spPr bwMode="auto">
          <a:xfrm>
            <a:off x="47244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2</a:t>
            </a:r>
          </a:p>
        </p:txBody>
      </p:sp>
      <p:sp>
        <p:nvSpPr>
          <p:cNvPr id="95253" name="Text Box 36"/>
          <p:cNvSpPr txBox="1">
            <a:spLocks noChangeArrowheads="1"/>
          </p:cNvSpPr>
          <p:nvPr/>
        </p:nvSpPr>
        <p:spPr bwMode="auto">
          <a:xfrm>
            <a:off x="5943600" y="5029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3</a:t>
            </a:r>
          </a:p>
        </p:txBody>
      </p:sp>
      <p:sp>
        <p:nvSpPr>
          <p:cNvPr id="95254" name="Text Box 37"/>
          <p:cNvSpPr txBox="1">
            <a:spLocks noChangeArrowheads="1"/>
          </p:cNvSpPr>
          <p:nvPr/>
        </p:nvSpPr>
        <p:spPr bwMode="auto">
          <a:xfrm>
            <a:off x="3581400" y="56229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sp>
        <p:nvSpPr>
          <p:cNvPr id="95255" name="Text Box 38"/>
          <p:cNvSpPr txBox="1">
            <a:spLocks noChangeArrowheads="1"/>
          </p:cNvSpPr>
          <p:nvPr/>
        </p:nvSpPr>
        <p:spPr bwMode="auto">
          <a:xfrm>
            <a:off x="1524000" y="56388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ym typeface="Symbol" pitchFamily="18" charset="2"/>
              </a:rPr>
              <a:t>1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" y="22225"/>
            <a:ext cx="3172845" cy="451167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543800" cy="808038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609600"/>
            <a:ext cx="7543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419600" y="762000"/>
            <a:ext cx="3505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905000"/>
            <a:ext cx="3505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1828800"/>
            <a:ext cx="3505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5800" y="3048000"/>
            <a:ext cx="3505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2000" y="4267200"/>
            <a:ext cx="3505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048000"/>
            <a:ext cx="3505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4267200"/>
            <a:ext cx="3505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5334000"/>
            <a:ext cx="35052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Runtime of BFS</a:t>
            </a:r>
          </a:p>
        </p:txBody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1100137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Adjacency list: O(|V| + |E|)</a:t>
            </a:r>
          </a:p>
          <a:p>
            <a:pPr eaLnBrk="1" hangingPunct="1"/>
            <a:r>
              <a:rPr lang="en-US">
                <a:ea typeface="ＭＳ Ｐゴシック" pitchFamily="34" charset="-128"/>
              </a:rPr>
              <a:t>Adjacency matrix: O(|V|</a:t>
            </a:r>
            <a:r>
              <a:rPr lang="en-US" baseline="30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744003"/>
            <a:ext cx="3172845" cy="4511675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Depth First Search (DFS)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4" y="1676400"/>
            <a:ext cx="6619549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9050"/>
            <a:ext cx="6619549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Mechanism (1/2)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828800"/>
            <a:ext cx="2876550" cy="2111510"/>
          </a:xfrm>
          <a:prstGeom prst="rect">
            <a:avLst/>
          </a:prstGeom>
        </p:spPr>
      </p:pic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569025" y="4257769"/>
            <a:ext cx="6660123" cy="7714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Path – A path is a list of vertices p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,…p</a:t>
            </a:r>
            <a:r>
              <a:rPr lang="en-US" baseline="-25000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 where there exists an edge (p</a:t>
            </a:r>
            <a:r>
              <a:rPr lang="en-US" baseline="-25000">
                <a:ea typeface="ＭＳ Ｐゴシック" pitchFamily="34" charset="-128"/>
              </a:rPr>
              <a:t>i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i+1</a:t>
            </a:r>
            <a:r>
              <a:rPr lang="en-US">
                <a:ea typeface="ＭＳ Ｐゴシック" pitchFamily="34" charset="-128"/>
              </a:rPr>
              <a:t>)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E</a:t>
            </a: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2558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255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B</a:t>
              </a:r>
            </a:p>
          </p:txBody>
        </p:sp>
      </p:grpSp>
      <p:grpSp>
        <p:nvGrpSpPr>
          <p:cNvPr id="22533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2554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C</a:t>
              </a:r>
            </a:p>
          </p:txBody>
        </p:sp>
      </p:grpSp>
      <p:grpSp>
        <p:nvGrpSpPr>
          <p:cNvPr id="22534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255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E</a:t>
              </a:r>
            </a:p>
          </p:txBody>
        </p:sp>
      </p:grpSp>
      <p:grpSp>
        <p:nvGrpSpPr>
          <p:cNvPr id="22535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2550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2536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22537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2546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2538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0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2" name="Line 29"/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3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4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45" name="Text Box 32"/>
          <p:cNvSpPr txBox="1">
            <a:spLocks noChangeArrowheads="1"/>
          </p:cNvSpPr>
          <p:nvPr/>
        </p:nvSpPr>
        <p:spPr bwMode="auto">
          <a:xfrm>
            <a:off x="1447800" y="243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{A, B, D, E, F}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9050"/>
            <a:ext cx="6619549" cy="5105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Mechanism (2/2)</a:t>
            </a:r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569025" y="5257800"/>
            <a:ext cx="6660123" cy="762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40531"/>
            <a:ext cx="2752087" cy="20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937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Edges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8193758" cy="337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7" y="0"/>
            <a:ext cx="8889214" cy="6705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4600" y="762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4400" y="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4200" y="762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4600" y="17526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24400" y="16764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934200" y="17526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16764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4600" y="33528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24400" y="33528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34200" y="33528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04800" y="33528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90800" y="50292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0600" y="50292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50292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" y="4953000"/>
            <a:ext cx="19812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What does DFS do?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Finds connected components</a:t>
            </a:r>
          </a:p>
          <a:p>
            <a:pPr eaLnBrk="1" hangingPunct="1"/>
            <a:endParaRPr lang="en-US" sz="2400">
              <a:ea typeface="ＭＳ Ｐゴシック" pitchFamily="34" charset="-128"/>
            </a:endParaRP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Each call to DFS-Visit from DFS starts exploring a new set of connected components</a:t>
            </a:r>
          </a:p>
          <a:p>
            <a:pPr eaLnBrk="1" hangingPunct="1"/>
            <a:endParaRPr lang="en-US" sz="2400">
              <a:ea typeface="ＭＳ Ｐゴシック" pitchFamily="34" charset="-128"/>
            </a:endParaRP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Helps us understand the structure/connectedness of a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25201"/>
            <a:ext cx="902753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264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646627"/>
            <a:ext cx="5410200" cy="52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2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Is DFS correct?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FF0000"/>
                </a:solidFill>
                <a:ea typeface="ＭＳ Ｐゴシック" pitchFamily="34" charset="-128"/>
              </a:rPr>
              <a:t>Does DFS visit all of the nodes in a graph?</a:t>
            </a:r>
          </a:p>
        </p:txBody>
      </p:sp>
      <p:pic>
        <p:nvPicPr>
          <p:cNvPr id="126980" name="Picture 4" descr="d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429000"/>
            <a:ext cx="3962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Running time?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>
                <a:ea typeface="ＭＳ Ｐゴシック" pitchFamily="34" charset="-128"/>
              </a:rPr>
              <a:t>Like BFS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Visits each node exactly once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Processes each edge exactly twice (for an undirected graph)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O(|V|+|E|)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Terminology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066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Path – A path is a list of vertices p</a:t>
            </a:r>
            <a:r>
              <a:rPr lang="en-US" baseline="-25000">
                <a:ea typeface="ＭＳ Ｐゴシック" pitchFamily="34" charset="-128"/>
              </a:rPr>
              <a:t>1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2</a:t>
            </a:r>
            <a:r>
              <a:rPr lang="en-US">
                <a:ea typeface="ＭＳ Ｐゴシック" pitchFamily="34" charset="-128"/>
              </a:rPr>
              <a:t>,…p</a:t>
            </a:r>
            <a:r>
              <a:rPr lang="en-US" baseline="-25000">
                <a:ea typeface="ＭＳ Ｐゴシック" pitchFamily="34" charset="-128"/>
              </a:rPr>
              <a:t>k</a:t>
            </a:r>
            <a:r>
              <a:rPr lang="en-US">
                <a:ea typeface="ＭＳ Ｐゴシック" pitchFamily="34" charset="-128"/>
              </a:rPr>
              <a:t> where there exists an edge (p</a:t>
            </a:r>
            <a:r>
              <a:rPr lang="en-US" baseline="-25000">
                <a:ea typeface="ＭＳ Ｐゴシック" pitchFamily="34" charset="-128"/>
              </a:rPr>
              <a:t>i</a:t>
            </a:r>
            <a:r>
              <a:rPr lang="en-US">
                <a:ea typeface="ＭＳ Ｐゴシック" pitchFamily="34" charset="-128"/>
              </a:rPr>
              <a:t>,p</a:t>
            </a:r>
            <a:r>
              <a:rPr lang="en-US" baseline="-25000">
                <a:ea typeface="ＭＳ Ｐゴシック" pitchFamily="34" charset="-128"/>
              </a:rPr>
              <a:t>i+1</a:t>
            </a:r>
            <a:r>
              <a:rPr lang="en-US">
                <a:ea typeface="ＭＳ Ｐゴシック" pitchFamily="34" charset="-128"/>
              </a:rPr>
              <a:t>) </a:t>
            </a:r>
            <a:r>
              <a:rPr lang="en-US">
                <a:ea typeface="ＭＳ Ｐゴシック" pitchFamily="34" charset="-128"/>
                <a:sym typeface="Symbol" pitchFamily="18" charset="2"/>
              </a:rPr>
              <a:t></a:t>
            </a:r>
            <a:r>
              <a:rPr lang="en-US">
                <a:ea typeface="ＭＳ Ｐゴシック" pitchFamily="34" charset="-128"/>
                <a:cs typeface="Arial" pitchFamily="34" charset="0"/>
              </a:rPr>
              <a:t> E</a:t>
            </a: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4343400" y="3200400"/>
            <a:ext cx="533400" cy="533400"/>
            <a:chOff x="1824" y="2736"/>
            <a:chExt cx="336" cy="336"/>
          </a:xfrm>
        </p:grpSpPr>
        <p:sp>
          <p:nvSpPr>
            <p:cNvPr id="23582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A</a:t>
              </a:r>
            </a:p>
          </p:txBody>
        </p:sp>
      </p:grp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2286000" y="4191000"/>
            <a:ext cx="533400" cy="533400"/>
            <a:chOff x="1824" y="2736"/>
            <a:chExt cx="336" cy="336"/>
          </a:xfrm>
        </p:grpSpPr>
        <p:sp>
          <p:nvSpPr>
            <p:cNvPr id="2358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B</a:t>
              </a:r>
            </a:p>
          </p:txBody>
        </p:sp>
      </p:grpSp>
      <p:grpSp>
        <p:nvGrpSpPr>
          <p:cNvPr id="23557" name="Group 10"/>
          <p:cNvGrpSpPr>
            <a:grpSpLocks/>
          </p:cNvGrpSpPr>
          <p:nvPr/>
        </p:nvGrpSpPr>
        <p:grpSpPr bwMode="auto">
          <a:xfrm>
            <a:off x="3886200" y="6019800"/>
            <a:ext cx="533400" cy="533400"/>
            <a:chOff x="1824" y="2736"/>
            <a:chExt cx="336" cy="336"/>
          </a:xfrm>
        </p:grpSpPr>
        <p:sp>
          <p:nvSpPr>
            <p:cNvPr id="23578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C</a:t>
              </a:r>
            </a:p>
          </p:txBody>
        </p:sp>
      </p:grpSp>
      <p:grpSp>
        <p:nvGrpSpPr>
          <p:cNvPr id="23558" name="Group 13"/>
          <p:cNvGrpSpPr>
            <a:grpSpLocks/>
          </p:cNvGrpSpPr>
          <p:nvPr/>
        </p:nvGrpSpPr>
        <p:grpSpPr bwMode="auto">
          <a:xfrm>
            <a:off x="6553200" y="5257800"/>
            <a:ext cx="533400" cy="533400"/>
            <a:chOff x="1824" y="2736"/>
            <a:chExt cx="336" cy="336"/>
          </a:xfrm>
        </p:grpSpPr>
        <p:sp>
          <p:nvSpPr>
            <p:cNvPr id="2357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E</a:t>
              </a:r>
            </a:p>
          </p:txBody>
        </p:sp>
      </p:grpSp>
      <p:grpSp>
        <p:nvGrpSpPr>
          <p:cNvPr id="23559" name="Group 16"/>
          <p:cNvGrpSpPr>
            <a:grpSpLocks/>
          </p:cNvGrpSpPr>
          <p:nvPr/>
        </p:nvGrpSpPr>
        <p:grpSpPr bwMode="auto">
          <a:xfrm>
            <a:off x="4572000" y="4800600"/>
            <a:ext cx="533400" cy="533400"/>
            <a:chOff x="1824" y="2736"/>
            <a:chExt cx="336" cy="336"/>
          </a:xfrm>
        </p:grpSpPr>
        <p:sp>
          <p:nvSpPr>
            <p:cNvPr id="23574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D</a:t>
              </a:r>
            </a:p>
          </p:txBody>
        </p:sp>
      </p:grpSp>
      <p:grpSp>
        <p:nvGrpSpPr>
          <p:cNvPr id="23560" name="Group 19"/>
          <p:cNvGrpSpPr>
            <a:grpSpLocks/>
          </p:cNvGrpSpPr>
          <p:nvPr/>
        </p:nvGrpSpPr>
        <p:grpSpPr bwMode="auto">
          <a:xfrm>
            <a:off x="8001000" y="4343400"/>
            <a:ext cx="533400" cy="533400"/>
            <a:chOff x="1824" y="2736"/>
            <a:chExt cx="336" cy="336"/>
          </a:xfrm>
        </p:grpSpPr>
        <p:sp>
          <p:nvSpPr>
            <p:cNvPr id="23572" name="Oval 2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F</a:t>
              </a:r>
            </a:p>
          </p:txBody>
        </p:sp>
      </p:grpSp>
      <p:grpSp>
        <p:nvGrpSpPr>
          <p:cNvPr id="23561" name="Group 22"/>
          <p:cNvGrpSpPr>
            <a:grpSpLocks/>
          </p:cNvGrpSpPr>
          <p:nvPr/>
        </p:nvGrpSpPr>
        <p:grpSpPr bwMode="auto">
          <a:xfrm>
            <a:off x="8077200" y="6096000"/>
            <a:ext cx="533400" cy="533400"/>
            <a:chOff x="1824" y="2736"/>
            <a:chExt cx="336" cy="336"/>
          </a:xfrm>
        </p:grpSpPr>
        <p:sp>
          <p:nvSpPr>
            <p:cNvPr id="23570" name="Oval 2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Text Box 2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G</a:t>
              </a:r>
            </a:p>
          </p:txBody>
        </p:sp>
      </p:grpSp>
      <p:sp>
        <p:nvSpPr>
          <p:cNvPr id="23562" name="Line 25"/>
          <p:cNvSpPr>
            <a:spLocks noChangeShapeType="1"/>
          </p:cNvSpPr>
          <p:nvPr/>
        </p:nvSpPr>
        <p:spPr bwMode="auto">
          <a:xfrm flipV="1">
            <a:off x="2819400" y="3581400"/>
            <a:ext cx="1524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3" name="Line 26"/>
          <p:cNvSpPr>
            <a:spLocks noChangeShapeType="1"/>
          </p:cNvSpPr>
          <p:nvPr/>
        </p:nvSpPr>
        <p:spPr bwMode="auto">
          <a:xfrm>
            <a:off x="2819400" y="45720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27"/>
          <p:cNvSpPr>
            <a:spLocks noChangeShapeType="1"/>
          </p:cNvSpPr>
          <p:nvPr/>
        </p:nvSpPr>
        <p:spPr bwMode="auto">
          <a:xfrm flipH="1" flipV="1">
            <a:off x="4724400" y="37338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28"/>
          <p:cNvSpPr>
            <a:spLocks noChangeShapeType="1"/>
          </p:cNvSpPr>
          <p:nvPr/>
        </p:nvSpPr>
        <p:spPr bwMode="auto">
          <a:xfrm flipH="1">
            <a:off x="4267200" y="5334000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Line 29"/>
          <p:cNvSpPr>
            <a:spLocks noChangeShapeType="1"/>
          </p:cNvSpPr>
          <p:nvPr/>
        </p:nvSpPr>
        <p:spPr bwMode="auto">
          <a:xfrm>
            <a:off x="5105400" y="5105400"/>
            <a:ext cx="1447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Line 30"/>
          <p:cNvSpPr>
            <a:spLocks noChangeShapeType="1"/>
          </p:cNvSpPr>
          <p:nvPr/>
        </p:nvSpPr>
        <p:spPr bwMode="auto">
          <a:xfrm flipV="1">
            <a:off x="7086600" y="4800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8" name="Line 31"/>
          <p:cNvSpPr>
            <a:spLocks noChangeShapeType="1"/>
          </p:cNvSpPr>
          <p:nvPr/>
        </p:nvSpPr>
        <p:spPr bwMode="auto">
          <a:xfrm>
            <a:off x="7010400" y="57150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9" name="Text Box 32"/>
          <p:cNvSpPr txBox="1">
            <a:spLocks noChangeArrowheads="1"/>
          </p:cNvSpPr>
          <p:nvPr/>
        </p:nvSpPr>
        <p:spPr bwMode="auto">
          <a:xfrm>
            <a:off x="1447800" y="24384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{C, D}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4927</TotalTime>
  <Words>2120</Words>
  <Application>Microsoft Office PowerPoint</Application>
  <PresentationFormat>On-screen Show (4:3)</PresentationFormat>
  <Paragraphs>778</Paragraphs>
  <Slides>87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1" baseType="lpstr">
      <vt:lpstr>Arial</vt:lpstr>
      <vt:lpstr>Wingdings</vt:lpstr>
      <vt:lpstr>Network</vt:lpstr>
      <vt:lpstr>Equation</vt:lpstr>
      <vt:lpstr>CSE 225</vt:lpstr>
      <vt:lpstr>Graphs</vt:lpstr>
      <vt:lpstr>Different types of graphs</vt:lpstr>
      <vt:lpstr>Different types of graphs</vt:lpstr>
      <vt:lpstr>Different types of graphs</vt:lpstr>
      <vt:lpstr>Different types of graphs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Terminology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Different types of graphs</vt:lpstr>
      <vt:lpstr>When do we see graphs in  real life problems?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Representing graphs</vt:lpstr>
      <vt:lpstr>Adjacency list vs. adjacency matrix</vt:lpstr>
      <vt:lpstr>Weighted graphs</vt:lpstr>
      <vt:lpstr>Weighted graphs</vt:lpstr>
      <vt:lpstr>Graph algorithms/questions</vt:lpstr>
      <vt:lpstr>Breadth First Search (BFS) on Trees</vt:lpstr>
      <vt:lpstr>Tree BFS</vt:lpstr>
      <vt:lpstr>Tree BFS</vt:lpstr>
      <vt:lpstr>Tree BFS</vt:lpstr>
      <vt:lpstr>Tree BFS</vt:lpstr>
      <vt:lpstr>Tree BFS</vt:lpstr>
      <vt:lpstr>Tree BFS</vt:lpstr>
      <vt:lpstr>Tree BFS</vt:lpstr>
      <vt:lpstr>Tree BFS</vt:lpstr>
      <vt:lpstr>Tree BFS</vt:lpstr>
      <vt:lpstr>Tree BFS</vt:lpstr>
      <vt:lpstr>Tree BFS</vt:lpstr>
      <vt:lpstr>Tree BFS</vt:lpstr>
      <vt:lpstr>Tree BFS</vt:lpstr>
      <vt:lpstr>Tree BFS</vt:lpstr>
      <vt:lpstr>Running time of Tree BFS</vt:lpstr>
      <vt:lpstr>BFS Recursively</vt:lpstr>
      <vt:lpstr>BFS for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Runtime of BFS</vt:lpstr>
      <vt:lpstr>Depth First Search (DFS)</vt:lpstr>
      <vt:lpstr>Working Mechanism (1/2)</vt:lpstr>
      <vt:lpstr>Working Mechanism (2/2)</vt:lpstr>
      <vt:lpstr>Classification of Edges</vt:lpstr>
      <vt:lpstr>PowerPoint Presentation</vt:lpstr>
      <vt:lpstr>What does DFS do?</vt:lpstr>
      <vt:lpstr>Parenthesis Structure</vt:lpstr>
      <vt:lpstr>PowerPoint Presentation</vt:lpstr>
      <vt:lpstr>Is DFS correct?</vt:lpstr>
      <vt:lpstr>Running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ewi1462</dc:creator>
  <cp:lastModifiedBy>Rezwan Huq</cp:lastModifiedBy>
  <cp:revision>193</cp:revision>
  <dcterms:created xsi:type="dcterms:W3CDTF">1601-01-01T00:00:00Z</dcterms:created>
  <dcterms:modified xsi:type="dcterms:W3CDTF">2020-04-08T03:39:16Z</dcterms:modified>
</cp:coreProperties>
</file>