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33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GB"/>
    </a:defPPr>
    <a:lvl1pPr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ctr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43A42997-1F51-4605-8756-5B7077001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C2B33DF1-79BD-44B7-A6D0-8226E127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07AA876F-3A9E-4FB8-8F34-504950087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8677" name="Rectangle 4">
            <a:extLst>
              <a:ext uri="{FF2B5EF4-FFF2-40B4-BE49-F238E27FC236}">
                <a16:creationId xmlns:a16="http://schemas.microsoft.com/office/drawing/2014/main" id="{E3063A2F-01E4-4EDA-8C3A-09AAA6414A5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3239857-C6EF-4794-8677-83009609FFF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79EF6E3D-95AA-4256-B46B-FE4099894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0961CA5-B4FA-494B-A9AD-B399E60963E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309FB42B-ED92-4285-AE25-D184A3ADFF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6F9FFFC-73B0-4839-8657-BFA805BFDD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85415D0-C94A-4577-B296-4B5B2D23AD24}" type="slidenum">
              <a:rPr lang="en-US" altLang="en-US">
                <a:solidFill>
                  <a:srgbClr val="000000"/>
                </a:solidFill>
              </a:rPr>
              <a:pPr eaLnBrk="1" hangingPunct="1"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A7B2B7D8-756A-415F-883F-52018B94A669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B2BC98F7-1CB7-4D3F-ACDD-A03AE35487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FB842B8C-F81B-416A-8B6B-EB485DA3B7C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0E47BFA-7EE8-4238-B69C-2283DD21DA41}" type="slidenum">
              <a:rPr lang="en-US" altLang="en-US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00B1702E-F1AE-4FA2-9F69-9C6DF89FD29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254E3E38-7F5E-4367-AC73-013BC33D46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B25D052-106B-4324-9888-62E3755D601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B528564-A0CD-4C7A-A2E6-80488868EF80}" type="slidenum">
              <a:rPr lang="en-US" altLang="en-US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712C0355-9722-40EB-A228-1756AF7405F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2D771CAD-7A94-4ADF-9833-C647938898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2237925-2755-4B4F-95D5-FD944EC2084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C98A4F-BDF6-4976-8A50-93FE63E1E626}" type="slidenum">
              <a:rPr lang="en-US" altLang="en-US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3254B06A-0B6B-448B-B2F7-97D0BD8BBD2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27839D51-E47E-45E2-920E-5276BEBF2C2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1BD85E4-B26B-49F0-A811-2BED8888632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C9028AC-B536-4879-987F-890DFE543DE0}" type="slidenum">
              <a:rPr lang="en-US" altLang="en-US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5AA71F78-1A81-4BD8-A777-479E83F5555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1A60D808-FFF1-4B82-B10D-209BD4CFCF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8C8CFC0C-12DD-4A4C-AFBB-873977B965C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C70C737-E4C5-4AF0-9ADB-D491F5CC86C7}" type="slidenum">
              <a:rPr lang="en-US" altLang="en-US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D1E2C3FA-A754-4B31-B039-9947B0AB3DAB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8DF939A5-58C9-4C57-9F69-7BDF6933C9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BC9C058-2456-465A-A71B-9248BDFD38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73276E0-E3B8-42F8-BDF4-3CD268125607}" type="slidenum">
              <a:rPr lang="en-US" altLang="en-US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FE0892A7-0C32-4D42-A40D-5080DC65879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E7938961-C752-4742-A496-1F64E94EB8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4302329-18D7-4858-A2F2-12A7C874D0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1333241-1D1F-4AAB-88C2-1E148A728FC8}" type="slidenum">
              <a:rPr lang="en-US" altLang="en-US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9727B8B5-98AD-4B67-9F04-A507B3ED81D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42FFBAAE-8679-4E77-A024-694BFBCB0C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915A93CB-B5E4-436F-918A-97925F5019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377D63-F1CA-4645-B88D-EA9EFE01C087}" type="slidenum">
              <a:rPr lang="en-US" altLang="en-US">
                <a:solidFill>
                  <a:srgbClr val="000000"/>
                </a:solidFill>
              </a:rPr>
              <a:pPr eaLnBrk="1" hangingPunct="1"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12908981-4152-4AAD-976A-3D76AB8B613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37B78D85-FB6D-467B-9A1C-C1F64E0023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4F6E747-F488-4D51-A83B-5EFBA10D05D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30D92E3-A4FA-42BB-A404-902475ACD99E}" type="slidenum">
              <a:rPr lang="en-US" altLang="en-US">
                <a:solidFill>
                  <a:srgbClr val="000000"/>
                </a:solidFill>
              </a:rPr>
              <a:pPr eaLnBrk="1" hangingPunct="1"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D4CB4117-8CBA-4096-A192-519EAA5EF7A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E317A717-7CD0-4AF4-AE15-5CD0A1D2E1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75ED5941-1029-4E68-9735-8E649C6366A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CC02290-C6A2-4635-8760-094826103D8A}" type="slidenum">
              <a:rPr lang="en-US" altLang="en-US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AD2C2A39-E8CE-42B9-8353-2F3FF5FE6C5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71AABFC4-BF91-4055-B387-D96128E50A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FDAD17E5-3A87-4884-B187-79F446909FD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79914C6-AAA8-41AF-848B-799ACB9DF79C}" type="slidenum">
              <a:rPr lang="en-US" altLang="en-US">
                <a:solidFill>
                  <a:srgbClr val="000000"/>
                </a:solidFill>
              </a:rPr>
              <a:pPr eaLnBrk="1" hangingPunct="1"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390E52AF-A574-445D-AB69-4ACACE3CA38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4B5E58E1-9338-48BC-8E42-BA4E0BC266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A4E9B683-6CAD-412D-8BB3-1655818587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9908907-6956-4BE0-AF3D-49A271027322}" type="slidenum">
              <a:rPr lang="en-US" altLang="en-US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193397D3-EC2D-4FF6-A7F3-9A0A3EFB7BE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449D157C-DD17-4844-843F-130BB74459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5DE70E0-C704-4799-A9A7-044CC206911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A574713-1FF9-4F3D-9E32-84C26F65203E}" type="slidenum">
              <a:rPr lang="en-US" altLang="en-US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8E4D4CE7-1083-46E6-8717-5F09ECA8271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E32BEF8B-D217-4EE4-81C3-6260DB4263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4FBD4DF-FE53-44E3-959B-B366356F9F6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D3E899-3EB9-412B-B39C-5FBB88973420}" type="slidenum">
              <a:rPr lang="en-US" altLang="en-US">
                <a:solidFill>
                  <a:srgbClr val="000000"/>
                </a:solidFill>
              </a:rPr>
              <a:pPr eaLnBrk="1" hangingPunct="1"/>
              <a:t>23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5AEF513D-F50D-4B3E-A23E-23860EC15E7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C1B03641-51FB-4FB3-97F2-57D25FC077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8CC58463-2B8B-47F6-9966-E70D67DA3EE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9F57090-C10D-4EB0-A0D9-B6677564AB04}" type="slidenum">
              <a:rPr lang="en-US" altLang="en-US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5B217275-9B06-48E0-854E-345C95995ED5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9E0AEB6C-86C9-465E-B742-F6655A8CF01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A822E1D-35BB-4DDD-ABA2-A2DB05B85B4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A98D618-762B-4CB5-9851-A566908328FC}" type="slidenum">
              <a:rPr lang="en-US" altLang="en-US">
                <a:solidFill>
                  <a:srgbClr val="000000"/>
                </a:solidFill>
              </a:rPr>
              <a:pPr eaLnBrk="1" hangingPunct="1"/>
              <a:t>25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20606C16-8402-4D53-9DC1-521323949847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CFFB34FD-EE66-4BBF-9947-3E7DA2B43C4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A68E007B-F6FF-4347-B9D5-241B9CF6E7C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312F2C6-2675-4DDC-BE59-207D5003849D}" type="slidenum">
              <a:rPr lang="en-US" altLang="en-US">
                <a:solidFill>
                  <a:srgbClr val="000000"/>
                </a:solidFill>
              </a:rPr>
              <a:pPr eaLnBrk="1" hangingPunct="1"/>
              <a:t>26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FB1B4957-75CB-4E80-9621-B8C81D319291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F15BA301-01AA-4F09-9A04-9383E9360E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C054B400-0BA2-48B2-8C44-0D0FDC9BEFD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8808227-0260-4062-8259-A59F460326CA}" type="slidenum">
              <a:rPr lang="en-US" altLang="en-US">
                <a:solidFill>
                  <a:srgbClr val="000000"/>
                </a:solidFill>
              </a:rPr>
              <a:pPr eaLnBrk="1" hangingPunct="1"/>
              <a:t>27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9A1227E6-B229-4C6B-865B-EF8724A0943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54251A9E-6362-425C-B5A0-32190230026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7E2F769-A950-4CF3-958C-C43E5EA45DD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A58FE4-1399-49EA-90CD-BB696DFE786E}" type="slidenum">
              <a:rPr lang="en-US" altLang="en-US">
                <a:solidFill>
                  <a:srgbClr val="000000"/>
                </a:solidFill>
              </a:rPr>
              <a:pPr eaLnBrk="1" hangingPunct="1"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C89C1573-D0EB-40BC-9D59-F0EAB087226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9BEA72CE-AA5A-41BF-867B-2059642A9E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0615E73-17D3-4BBE-B408-36D9AC81F2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9EBB78E-921D-40BE-A633-FC8A54820603}" type="slidenum">
              <a:rPr lang="en-US" altLang="en-US">
                <a:solidFill>
                  <a:srgbClr val="000000"/>
                </a:solidFill>
              </a:rPr>
              <a:pPr eaLnBrk="1" hangingPunct="1"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72B14C18-A528-4F26-A407-BEC15EE03354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8F1F13C0-D26C-470E-AF21-A2CD05D5EB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72A9B97-7F19-419D-9CE0-A158A032144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E08F10-8109-4499-BBCA-A13378C1DFEF}" type="slidenum">
              <a:rPr lang="en-US" altLang="en-US">
                <a:solidFill>
                  <a:srgbClr val="000000"/>
                </a:solidFill>
              </a:rPr>
              <a:pPr eaLnBrk="1" hangingPunct="1"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85A9E3D5-1DAA-499F-9ED0-DE85092FDD2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3F4D6855-AC05-4587-ABA4-B91E5B7687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E067F18F-8DF4-4EC1-BBE5-CA3AC4ABD45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3B26276-BC2E-429B-B97C-0F6DD12C7A9A}" type="slidenum">
              <a:rPr lang="en-US" alt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B005DC59-62D7-4796-9431-AF156FB9174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95D8C387-EF6C-4229-A167-FC612341872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7BD72DC-CBA8-44B2-9E73-071535FE1C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262F10-B7C8-4657-A264-C53D14AACC07}" type="slidenum">
              <a:rPr lang="en-US" altLang="en-US">
                <a:solidFill>
                  <a:srgbClr val="000000"/>
                </a:solidFill>
              </a:rPr>
              <a:pPr eaLnBrk="1" hangingPunct="1"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5843" name="Rectangle 1">
            <a:extLst>
              <a:ext uri="{FF2B5EF4-FFF2-40B4-BE49-F238E27FC236}">
                <a16:creationId xmlns:a16="http://schemas.microsoft.com/office/drawing/2014/main" id="{5CB5D6B2-42FA-47B8-B206-31231BD0CA6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E545A676-21A5-4B33-91F8-C6672287EF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C42B49F-A64C-4394-9C41-BE5CBFAE1FC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0CAB30-7CA8-48D0-BEC5-A46B6ABAF8A0}" type="slidenum">
              <a:rPr lang="en-US" altLang="en-US">
                <a:solidFill>
                  <a:srgbClr val="000000"/>
                </a:solidFill>
              </a:rPr>
              <a:pPr eaLnBrk="1" hangingPunct="1"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BFD4383C-83A4-4A27-8A77-905A0D02BD2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0EFA1EB-6B90-41E3-9B4B-B4B6A07F6B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C9C4EDA-CAD1-4BAA-81EB-F7F66183842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A784EF6-2A30-4DAD-A71F-4DB1671959AE}" type="slidenum">
              <a:rPr lang="en-US" altLang="en-US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E226454E-F7A7-43EB-952F-36D36A45105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CBDC998B-7F32-4957-BBF1-AB435FC619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9CDD88B-F6B1-4300-BF11-43DB8B217FC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E7F850-8DBF-4D2D-8D95-F481FFC8DC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48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CFFC4D8-0802-43E3-B2EA-B69387F2561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DEC9BF-0F04-4F7F-A849-A2D7B699BE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900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A81B87-6C3E-4227-A683-3694B82FB4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74379-56B2-448B-872D-54F8B7E25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12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082398-BF93-4DC7-A3D0-47A56F63857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321C6E-D9FE-4932-A96D-73494B4558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37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6F7D25-7E3A-47C0-BDB3-330059E2319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9171F-4188-4050-AC01-54F1863AB3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29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BE0D48-7ADC-4927-90F2-71FB231656A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24E580-4F03-454E-8B20-423CA41EB1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6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8D2908F-F40F-4659-BC83-755CE894BC8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BFE4E-6E47-46B4-8767-67BEF89B25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48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12CF783-B444-4FC6-B63D-3C43482E72C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EE9BF-9152-4B8F-ADA2-4BF388A697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60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97C075A4-76A9-46D9-A4ED-2FE71E46EE9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7203E-809B-4A09-A166-9C4A6D3A0D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63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9BB1C2-DCD1-4560-AAC9-EE6BFB64CFA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7B78E5-5F4A-494E-B5FF-86284CD410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07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682C9E-0E3F-4DB0-A62E-DA9AA77A9E5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BEE0FC-F584-4516-8B9C-B707B65DA2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16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5F93E004-9618-44C1-8E5F-2EBCB2FD2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FECF897-CF1B-41EF-B4AC-4D2EFEE62E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37AA6BB9-1856-4021-9D92-74260E47B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AEF26C43-7844-4608-B27B-2841495BB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808AB6-5C17-4CB9-BC9C-AF020075801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>
                <a:solidFill>
                  <a:srgbClr val="000000"/>
                </a:solidFill>
              </a:defRPr>
            </a:lvl1pPr>
          </a:lstStyle>
          <a:p>
            <a:fld id="{BA6A1AE0-0750-45D6-A217-E27E9E60F8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63782" y="2540000"/>
            <a:ext cx="6858000" cy="889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+mn-lt"/>
              </a:rPr>
              <a:t>CSE 225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98418" y="3657600"/>
            <a:ext cx="6858000" cy="83185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Applications of DFS</a:t>
            </a:r>
            <a:endParaRPr lang="en-US"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6CF123FF-2D57-4293-85E4-7BC360EAE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Finding articulation points by DFS</a:t>
            </a:r>
          </a:p>
        </p:txBody>
      </p:sp>
      <p:sp>
        <p:nvSpPr>
          <p:cNvPr id="10243" name="Oval 2">
            <a:extLst>
              <a:ext uri="{FF2B5EF4-FFF2-40B4-BE49-F238E27FC236}">
                <a16:creationId xmlns:a16="http://schemas.microsoft.com/office/drawing/2014/main" id="{46463465-EC1C-46BD-8118-D8BF41C61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76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0244" name="Oval 3">
            <a:extLst>
              <a:ext uri="{FF2B5EF4-FFF2-40B4-BE49-F238E27FC236}">
                <a16:creationId xmlns:a16="http://schemas.microsoft.com/office/drawing/2014/main" id="{60756399-3962-478A-8865-0A2A8C076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14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245" name="Oval 4">
            <a:extLst>
              <a:ext uri="{FF2B5EF4-FFF2-40B4-BE49-F238E27FC236}">
                <a16:creationId xmlns:a16="http://schemas.microsoft.com/office/drawing/2014/main" id="{9461CF5F-50CD-474C-90E5-D134B159F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14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246" name="Oval 5">
            <a:extLst>
              <a:ext uri="{FF2B5EF4-FFF2-40B4-BE49-F238E27FC236}">
                <a16:creationId xmlns:a16="http://schemas.microsoft.com/office/drawing/2014/main" id="{5C6A7AA7-417F-446F-AF38-7DC1840EB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247" name="Oval 6">
            <a:extLst>
              <a:ext uri="{FF2B5EF4-FFF2-40B4-BE49-F238E27FC236}">
                <a16:creationId xmlns:a16="http://schemas.microsoft.com/office/drawing/2014/main" id="{8FCA9FE0-ADB1-44D0-9BCC-94F5D1C36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3528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248" name="Oval 7">
            <a:extLst>
              <a:ext uri="{FF2B5EF4-FFF2-40B4-BE49-F238E27FC236}">
                <a16:creationId xmlns:a16="http://schemas.microsoft.com/office/drawing/2014/main" id="{E880EE5A-F364-4BB0-97D0-FB2DBD09A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05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249" name="Oval 8">
            <a:extLst>
              <a:ext uri="{FF2B5EF4-FFF2-40B4-BE49-F238E27FC236}">
                <a16:creationId xmlns:a16="http://schemas.microsoft.com/office/drawing/2014/main" id="{A932BE55-C962-4935-B173-F349A060E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00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0250" name="Oval 9">
            <a:extLst>
              <a:ext uri="{FF2B5EF4-FFF2-40B4-BE49-F238E27FC236}">
                <a16:creationId xmlns:a16="http://schemas.microsoft.com/office/drawing/2014/main" id="{747556AD-0306-4E17-BE73-BE5F67FAD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943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251" name="Line 10">
            <a:extLst>
              <a:ext uri="{FF2B5EF4-FFF2-40B4-BE49-F238E27FC236}">
                <a16:creationId xmlns:a16="http://schemas.microsoft.com/office/drawing/2014/main" id="{5D76A693-90CF-46CE-8491-C5E29D69B0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2209800"/>
            <a:ext cx="38417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1">
            <a:extLst>
              <a:ext uri="{FF2B5EF4-FFF2-40B4-BE49-F238E27FC236}">
                <a16:creationId xmlns:a16="http://schemas.microsoft.com/office/drawing/2014/main" id="{4326723F-0316-41C4-AD41-EAC3C51FD2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3213" y="2971800"/>
            <a:ext cx="38417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2">
            <a:extLst>
              <a:ext uri="{FF2B5EF4-FFF2-40B4-BE49-F238E27FC236}">
                <a16:creationId xmlns:a16="http://schemas.microsoft.com/office/drawing/2014/main" id="{A74556B3-739C-4CFF-BB2D-CFA112CBA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209800"/>
            <a:ext cx="3048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3">
            <a:extLst>
              <a:ext uri="{FF2B5EF4-FFF2-40B4-BE49-F238E27FC236}">
                <a16:creationId xmlns:a16="http://schemas.microsoft.com/office/drawing/2014/main" id="{5C9BC022-0FDD-4729-9603-6F0573679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048000"/>
            <a:ext cx="3048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Line 14">
            <a:extLst>
              <a:ext uri="{FF2B5EF4-FFF2-40B4-BE49-F238E27FC236}">
                <a16:creationId xmlns:a16="http://schemas.microsoft.com/office/drawing/2014/main" id="{9C807BAE-A2AB-4CF3-A9DE-5AC2EE3E5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886200"/>
            <a:ext cx="2286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Line 15">
            <a:extLst>
              <a:ext uri="{FF2B5EF4-FFF2-40B4-BE49-F238E27FC236}">
                <a16:creationId xmlns:a16="http://schemas.microsoft.com/office/drawing/2014/main" id="{854B02E8-8179-4CA4-B045-1107EC437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876800"/>
            <a:ext cx="2286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7" name="Line 16">
            <a:extLst>
              <a:ext uri="{FF2B5EF4-FFF2-40B4-BE49-F238E27FC236}">
                <a16:creationId xmlns:a16="http://schemas.microsoft.com/office/drawing/2014/main" id="{046F31D9-390C-44B6-B16A-B9684435F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715000"/>
            <a:ext cx="2286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AutoShape 17">
            <a:extLst>
              <a:ext uri="{FF2B5EF4-FFF2-40B4-BE49-F238E27FC236}">
                <a16:creationId xmlns:a16="http://schemas.microsoft.com/office/drawing/2014/main" id="{3361AC4F-2DF3-42F8-9007-D3CFD37038B0}"/>
              </a:ext>
            </a:extLst>
          </p:cNvPr>
          <p:cNvSpPr>
            <a:spLocks/>
          </p:cNvSpPr>
          <p:nvPr/>
        </p:nvSpPr>
        <p:spPr bwMode="auto">
          <a:xfrm>
            <a:off x="2730500" y="1981200"/>
            <a:ext cx="2451100" cy="1727200"/>
          </a:xfrm>
          <a:custGeom>
            <a:avLst/>
            <a:gdLst>
              <a:gd name="T0" fmla="*/ 1003300 w 1544"/>
              <a:gd name="T1" fmla="*/ 1676400 h 1088"/>
              <a:gd name="T2" fmla="*/ 241300 w 1544"/>
              <a:gd name="T3" fmla="*/ 1447800 h 1088"/>
              <a:gd name="T4" fmla="*/ 2451100 w 1544"/>
              <a:gd name="T5" fmla="*/ 0 h 1088"/>
              <a:gd name="T6" fmla="*/ 0 60000 65536"/>
              <a:gd name="T7" fmla="*/ 0 60000 65536"/>
              <a:gd name="T8" fmla="*/ 0 60000 65536"/>
              <a:gd name="T9" fmla="*/ 0 w 1544"/>
              <a:gd name="T10" fmla="*/ 0 h 1088"/>
              <a:gd name="T11" fmla="*/ 1544 w 1544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1088">
                <a:moveTo>
                  <a:pt x="632" y="1056"/>
                </a:moveTo>
                <a:cubicBezTo>
                  <a:pt x="316" y="1072"/>
                  <a:pt x="0" y="1088"/>
                  <a:pt x="152" y="912"/>
                </a:cubicBezTo>
                <a:cubicBezTo>
                  <a:pt x="304" y="736"/>
                  <a:pt x="924" y="368"/>
                  <a:pt x="1544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259" name="AutoShape 18">
            <a:extLst>
              <a:ext uri="{FF2B5EF4-FFF2-40B4-BE49-F238E27FC236}">
                <a16:creationId xmlns:a16="http://schemas.microsoft.com/office/drawing/2014/main" id="{59B0F029-8D36-4046-B5BB-64D9E863AE0E}"/>
              </a:ext>
            </a:extLst>
          </p:cNvPr>
          <p:cNvSpPr>
            <a:spLocks/>
          </p:cNvSpPr>
          <p:nvPr/>
        </p:nvSpPr>
        <p:spPr bwMode="auto">
          <a:xfrm>
            <a:off x="5791200" y="1905000"/>
            <a:ext cx="1346200" cy="1600200"/>
          </a:xfrm>
          <a:custGeom>
            <a:avLst/>
            <a:gdLst>
              <a:gd name="T0" fmla="*/ 1219200 w 848"/>
              <a:gd name="T1" fmla="*/ 1600200 h 1008"/>
              <a:gd name="T2" fmla="*/ 1143000 w 848"/>
              <a:gd name="T3" fmla="*/ 685800 h 1008"/>
              <a:gd name="T4" fmla="*/ 0 w 848"/>
              <a:gd name="T5" fmla="*/ 0 h 1008"/>
              <a:gd name="T6" fmla="*/ 0 60000 65536"/>
              <a:gd name="T7" fmla="*/ 0 60000 65536"/>
              <a:gd name="T8" fmla="*/ 0 60000 65536"/>
              <a:gd name="T9" fmla="*/ 0 w 848"/>
              <a:gd name="T10" fmla="*/ 0 h 1008"/>
              <a:gd name="T11" fmla="*/ 848 w 848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1008">
                <a:moveTo>
                  <a:pt x="768" y="1008"/>
                </a:moveTo>
                <a:cubicBezTo>
                  <a:pt x="808" y="804"/>
                  <a:pt x="848" y="600"/>
                  <a:pt x="720" y="432"/>
                </a:cubicBezTo>
                <a:cubicBezTo>
                  <a:pt x="592" y="264"/>
                  <a:pt x="296" y="132"/>
                  <a:pt x="0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260" name="AutoShape 19">
            <a:extLst>
              <a:ext uri="{FF2B5EF4-FFF2-40B4-BE49-F238E27FC236}">
                <a16:creationId xmlns:a16="http://schemas.microsoft.com/office/drawing/2014/main" id="{B6444B5B-E753-45E8-B8C4-F8E39992D791}"/>
              </a:ext>
            </a:extLst>
          </p:cNvPr>
          <p:cNvSpPr>
            <a:spLocks/>
          </p:cNvSpPr>
          <p:nvPr/>
        </p:nvSpPr>
        <p:spPr bwMode="auto">
          <a:xfrm>
            <a:off x="5918200" y="3048000"/>
            <a:ext cx="1092200" cy="1676400"/>
          </a:xfrm>
          <a:custGeom>
            <a:avLst/>
            <a:gdLst>
              <a:gd name="T0" fmla="*/ 1092200 w 688"/>
              <a:gd name="T1" fmla="*/ 1676400 h 1056"/>
              <a:gd name="T2" fmla="*/ 177800 w 688"/>
              <a:gd name="T3" fmla="*/ 1143000 h 1056"/>
              <a:gd name="T4" fmla="*/ 25400 w 688"/>
              <a:gd name="T5" fmla="*/ 0 h 1056"/>
              <a:gd name="T6" fmla="*/ 0 60000 65536"/>
              <a:gd name="T7" fmla="*/ 0 60000 65536"/>
              <a:gd name="T8" fmla="*/ 0 60000 65536"/>
              <a:gd name="T9" fmla="*/ 0 w 688"/>
              <a:gd name="T10" fmla="*/ 0 h 1056"/>
              <a:gd name="T11" fmla="*/ 688 w 6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1056">
                <a:moveTo>
                  <a:pt x="688" y="1056"/>
                </a:moveTo>
                <a:cubicBezTo>
                  <a:pt x="456" y="976"/>
                  <a:pt x="224" y="896"/>
                  <a:pt x="112" y="720"/>
                </a:cubicBezTo>
                <a:cubicBezTo>
                  <a:pt x="0" y="544"/>
                  <a:pt x="8" y="272"/>
                  <a:pt x="16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261" name="AutoShape 20">
            <a:extLst>
              <a:ext uri="{FF2B5EF4-FFF2-40B4-BE49-F238E27FC236}">
                <a16:creationId xmlns:a16="http://schemas.microsoft.com/office/drawing/2014/main" id="{4545C0A7-6169-48F9-8210-E65802D56BE0}"/>
              </a:ext>
            </a:extLst>
          </p:cNvPr>
          <p:cNvSpPr>
            <a:spLocks/>
          </p:cNvSpPr>
          <p:nvPr/>
        </p:nvSpPr>
        <p:spPr bwMode="auto">
          <a:xfrm>
            <a:off x="7061200" y="4876800"/>
            <a:ext cx="1092200" cy="1676400"/>
          </a:xfrm>
          <a:custGeom>
            <a:avLst/>
            <a:gdLst>
              <a:gd name="T0" fmla="*/ 1092200 w 688"/>
              <a:gd name="T1" fmla="*/ 1676400 h 1056"/>
              <a:gd name="T2" fmla="*/ 177800 w 688"/>
              <a:gd name="T3" fmla="*/ 1143000 h 1056"/>
              <a:gd name="T4" fmla="*/ 25400 w 688"/>
              <a:gd name="T5" fmla="*/ 0 h 1056"/>
              <a:gd name="T6" fmla="*/ 0 60000 65536"/>
              <a:gd name="T7" fmla="*/ 0 60000 65536"/>
              <a:gd name="T8" fmla="*/ 0 60000 65536"/>
              <a:gd name="T9" fmla="*/ 0 w 688"/>
              <a:gd name="T10" fmla="*/ 0 h 1056"/>
              <a:gd name="T11" fmla="*/ 688 w 6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1056">
                <a:moveTo>
                  <a:pt x="688" y="1056"/>
                </a:moveTo>
                <a:cubicBezTo>
                  <a:pt x="456" y="976"/>
                  <a:pt x="224" y="896"/>
                  <a:pt x="112" y="720"/>
                </a:cubicBezTo>
                <a:cubicBezTo>
                  <a:pt x="0" y="544"/>
                  <a:pt x="8" y="272"/>
                  <a:pt x="16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85" name="Oval 21">
            <a:extLst>
              <a:ext uri="{FF2B5EF4-FFF2-40B4-BE49-F238E27FC236}">
                <a16:creationId xmlns:a16="http://schemas.microsoft.com/office/drawing/2014/main" id="{890E8868-5995-4310-BC86-F378B222A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600200"/>
            <a:ext cx="762000" cy="762000"/>
          </a:xfrm>
          <a:prstGeom prst="ellipse">
            <a:avLst/>
          </a:prstGeom>
          <a:noFill/>
          <a:ln w="2556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0263" name="Group 22">
            <a:extLst>
              <a:ext uri="{FF2B5EF4-FFF2-40B4-BE49-F238E27FC236}">
                <a16:creationId xmlns:a16="http://schemas.microsoft.com/office/drawing/2014/main" id="{CD866F8F-C6ED-440F-8A69-B9EFFAC464D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447800"/>
            <a:ext cx="3122613" cy="1370013"/>
            <a:chOff x="48" y="912"/>
            <a:chExt cx="1967" cy="863"/>
          </a:xfrm>
        </p:grpSpPr>
        <p:sp>
          <p:nvSpPr>
            <p:cNvPr id="10266" name="Oval 23">
              <a:extLst>
                <a:ext uri="{FF2B5EF4-FFF2-40B4-BE49-F238E27FC236}">
                  <a16:creationId xmlns:a16="http://schemas.microsoft.com/office/drawing/2014/main" id="{F7026457-68DB-471A-8AC9-3387358AA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912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267" name="Oval 24">
              <a:extLst>
                <a:ext uri="{FF2B5EF4-FFF2-40B4-BE49-F238E27FC236}">
                  <a16:creationId xmlns:a16="http://schemas.microsoft.com/office/drawing/2014/main" id="{DE7D5015-EBE2-4CB8-8706-DC0073CB8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" y="1074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268" name="Oval 25">
              <a:extLst>
                <a:ext uri="{FF2B5EF4-FFF2-40B4-BE49-F238E27FC236}">
                  <a16:creationId xmlns:a16="http://schemas.microsoft.com/office/drawing/2014/main" id="{9A5ED659-FD3C-4C9F-BE41-D5F4AD190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" y="1533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269" name="Oval 26">
              <a:extLst>
                <a:ext uri="{FF2B5EF4-FFF2-40B4-BE49-F238E27FC236}">
                  <a16:creationId xmlns:a16="http://schemas.microsoft.com/office/drawing/2014/main" id="{00B81804-4AB1-43DA-80B6-15C6E09E4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" y="1560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0270" name="Oval 27">
              <a:extLst>
                <a:ext uri="{FF2B5EF4-FFF2-40B4-BE49-F238E27FC236}">
                  <a16:creationId xmlns:a16="http://schemas.microsoft.com/office/drawing/2014/main" id="{2033E31F-3F30-4705-AC2F-BFCFC5041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939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0271" name="Oval 28">
              <a:extLst>
                <a:ext uri="{FF2B5EF4-FFF2-40B4-BE49-F238E27FC236}">
                  <a16:creationId xmlns:a16="http://schemas.microsoft.com/office/drawing/2014/main" id="{DDFE0AFD-E199-48AA-A9AE-332406CD8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317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0272" name="Line 29">
              <a:extLst>
                <a:ext uri="{FF2B5EF4-FFF2-40B4-BE49-F238E27FC236}">
                  <a16:creationId xmlns:a16="http://schemas.microsoft.com/office/drawing/2014/main" id="{0A1F5630-8B16-417F-BE3C-F2D852318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" y="1128"/>
              <a:ext cx="43" cy="43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30">
              <a:extLst>
                <a:ext uri="{FF2B5EF4-FFF2-40B4-BE49-F238E27FC236}">
                  <a16:creationId xmlns:a16="http://schemas.microsoft.com/office/drawing/2014/main" id="{66A262CD-13A5-458A-A44D-AF1028172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" y="1047"/>
              <a:ext cx="331" cy="10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31">
              <a:extLst>
                <a:ext uri="{FF2B5EF4-FFF2-40B4-BE49-F238E27FC236}">
                  <a16:creationId xmlns:a16="http://schemas.microsoft.com/office/drawing/2014/main" id="{C9342A8D-6E1F-4EDB-9582-6AB2FD5457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" y="1262"/>
              <a:ext cx="309" cy="32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32">
              <a:extLst>
                <a:ext uri="{FF2B5EF4-FFF2-40B4-BE49-F238E27FC236}">
                  <a16:creationId xmlns:a16="http://schemas.microsoft.com/office/drawing/2014/main" id="{47DCDF3A-D138-49D6-AD27-0CD78E26E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" y="1073"/>
              <a:ext cx="419" cy="8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33">
              <a:extLst>
                <a:ext uri="{FF2B5EF4-FFF2-40B4-BE49-F238E27FC236}">
                  <a16:creationId xmlns:a16="http://schemas.microsoft.com/office/drawing/2014/main" id="{29C98384-F8E4-4D22-9C65-B9ADC0149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" y="1263"/>
              <a:ext cx="198" cy="35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34">
              <a:extLst>
                <a:ext uri="{FF2B5EF4-FFF2-40B4-BE49-F238E27FC236}">
                  <a16:creationId xmlns:a16="http://schemas.microsoft.com/office/drawing/2014/main" id="{70EED683-3479-4853-AF70-7C9709D25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6" y="1128"/>
              <a:ext cx="198" cy="21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35">
              <a:extLst>
                <a:ext uri="{FF2B5EF4-FFF2-40B4-BE49-F238E27FC236}">
                  <a16:creationId xmlns:a16="http://schemas.microsoft.com/office/drawing/2014/main" id="{9D4FA75A-D699-4103-8FDD-6C0CF52500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2" y="1155"/>
              <a:ext cx="178" cy="43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36">
              <a:extLst>
                <a:ext uri="{FF2B5EF4-FFF2-40B4-BE49-F238E27FC236}">
                  <a16:creationId xmlns:a16="http://schemas.microsoft.com/office/drawing/2014/main" id="{4036B54A-CE46-42A2-9BEF-CAFC6C8782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7" y="1478"/>
              <a:ext cx="375" cy="19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Oval 37">
              <a:extLst>
                <a:ext uri="{FF2B5EF4-FFF2-40B4-BE49-F238E27FC236}">
                  <a16:creationId xmlns:a16="http://schemas.microsoft.com/office/drawing/2014/main" id="{7ABB2B5F-9F95-4866-9CCD-7AF650D37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939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0281" name="Oval 38">
              <a:extLst>
                <a:ext uri="{FF2B5EF4-FFF2-40B4-BE49-F238E27FC236}">
                  <a16:creationId xmlns:a16="http://schemas.microsoft.com/office/drawing/2014/main" id="{3D0B6F61-1693-4041-A79C-2389F0DFC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1560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0282" name="Line 39">
              <a:extLst>
                <a:ext uri="{FF2B5EF4-FFF2-40B4-BE49-F238E27FC236}">
                  <a16:creationId xmlns:a16="http://schemas.microsoft.com/office/drawing/2014/main" id="{F29E91FB-B7DC-4B99-93FF-1BE1E71B7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1155"/>
              <a:ext cx="43" cy="43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40">
              <a:extLst>
                <a:ext uri="{FF2B5EF4-FFF2-40B4-BE49-F238E27FC236}">
                  <a16:creationId xmlns:a16="http://schemas.microsoft.com/office/drawing/2014/main" id="{2FBF8D96-C679-4890-AC25-C81CC7A54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4" y="1100"/>
              <a:ext cx="220" cy="21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Line 41">
              <a:extLst>
                <a:ext uri="{FF2B5EF4-FFF2-40B4-BE49-F238E27FC236}">
                  <a16:creationId xmlns:a16="http://schemas.microsoft.com/office/drawing/2014/main" id="{348FAA62-154A-4D0C-9D75-7FCC0F65D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1479"/>
              <a:ext cx="242" cy="1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306" name="Text Box 42">
            <a:extLst>
              <a:ext uri="{FF2B5EF4-FFF2-40B4-BE49-F238E27FC236}">
                <a16:creationId xmlns:a16="http://schemas.microsoft.com/office/drawing/2014/main" id="{9FFA1021-1831-43DE-8DD3-7ADB4C51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4343400"/>
            <a:ext cx="59245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Case 1: The root of the DFS-tree is an AP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if and only if it has at least 2 children</a:t>
            </a:r>
          </a:p>
          <a:p>
            <a:pPr eaLnBrk="1" hangingPunct="1"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1307" name="Text Box 43">
            <a:extLst>
              <a:ext uri="{FF2B5EF4-FFF2-40B4-BE49-F238E27FC236}">
                <a16:creationId xmlns:a16="http://schemas.microsoft.com/office/drawing/2014/main" id="{B59871B5-935F-4218-B371-DF7D123F7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5410200"/>
            <a:ext cx="6527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Node 2 is an AP because any node from the first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subtree (1, 2) is connected to any node from the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second subtree (4, 5, 6, 7, 8)  by a path that includes node 2. If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node 2 is removed, the 2 subtrees are disconnected  </a:t>
            </a: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C2A16FBD-6E95-4734-89A8-515750771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Finding articulation points by DFS</a:t>
            </a:r>
          </a:p>
        </p:txBody>
      </p:sp>
      <p:sp>
        <p:nvSpPr>
          <p:cNvPr id="11267" name="Oval 2">
            <a:extLst>
              <a:ext uri="{FF2B5EF4-FFF2-40B4-BE49-F238E27FC236}">
                <a16:creationId xmlns:a16="http://schemas.microsoft.com/office/drawing/2014/main" id="{D1C7C20A-B56D-4A48-B410-E346CD5C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76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268" name="Oval 3">
            <a:extLst>
              <a:ext uri="{FF2B5EF4-FFF2-40B4-BE49-F238E27FC236}">
                <a16:creationId xmlns:a16="http://schemas.microsoft.com/office/drawing/2014/main" id="{EBD80E96-6EBA-4DA6-9174-936736D0A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14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269" name="Oval 4">
            <a:extLst>
              <a:ext uri="{FF2B5EF4-FFF2-40B4-BE49-F238E27FC236}">
                <a16:creationId xmlns:a16="http://schemas.microsoft.com/office/drawing/2014/main" id="{09A63BF8-C056-4586-97AD-4C476EC55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14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270" name="Oval 5">
            <a:extLst>
              <a:ext uri="{FF2B5EF4-FFF2-40B4-BE49-F238E27FC236}">
                <a16:creationId xmlns:a16="http://schemas.microsoft.com/office/drawing/2014/main" id="{491F58FF-8496-4023-9691-06D1DF084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271" name="Oval 6">
            <a:extLst>
              <a:ext uri="{FF2B5EF4-FFF2-40B4-BE49-F238E27FC236}">
                <a16:creationId xmlns:a16="http://schemas.microsoft.com/office/drawing/2014/main" id="{6F4FB80F-BE35-47B9-91F5-53B87E8FE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3528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272" name="Oval 7">
            <a:extLst>
              <a:ext uri="{FF2B5EF4-FFF2-40B4-BE49-F238E27FC236}">
                <a16:creationId xmlns:a16="http://schemas.microsoft.com/office/drawing/2014/main" id="{43459443-B8A6-446C-A64F-C0C2A1D9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05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273" name="Oval 8">
            <a:extLst>
              <a:ext uri="{FF2B5EF4-FFF2-40B4-BE49-F238E27FC236}">
                <a16:creationId xmlns:a16="http://schemas.microsoft.com/office/drawing/2014/main" id="{80F3BC47-44A3-4337-8F65-514F74DAE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00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274" name="Oval 9">
            <a:extLst>
              <a:ext uri="{FF2B5EF4-FFF2-40B4-BE49-F238E27FC236}">
                <a16:creationId xmlns:a16="http://schemas.microsoft.com/office/drawing/2014/main" id="{B9B41518-0B36-4422-BEF3-0CE59D5EA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943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1275" name="Line 10">
            <a:extLst>
              <a:ext uri="{FF2B5EF4-FFF2-40B4-BE49-F238E27FC236}">
                <a16:creationId xmlns:a16="http://schemas.microsoft.com/office/drawing/2014/main" id="{42B4BF47-E4CB-4039-A7E1-BA6442A3E3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2209800"/>
            <a:ext cx="38417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Line 11">
            <a:extLst>
              <a:ext uri="{FF2B5EF4-FFF2-40B4-BE49-F238E27FC236}">
                <a16:creationId xmlns:a16="http://schemas.microsoft.com/office/drawing/2014/main" id="{A4C41FEC-4BEB-4098-88A0-9DD4D6614F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3213" y="2971800"/>
            <a:ext cx="38417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7" name="Line 12">
            <a:extLst>
              <a:ext uri="{FF2B5EF4-FFF2-40B4-BE49-F238E27FC236}">
                <a16:creationId xmlns:a16="http://schemas.microsoft.com/office/drawing/2014/main" id="{9545AB56-EAF7-445C-8F7F-0065734E5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209800"/>
            <a:ext cx="3048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3">
            <a:extLst>
              <a:ext uri="{FF2B5EF4-FFF2-40B4-BE49-F238E27FC236}">
                <a16:creationId xmlns:a16="http://schemas.microsoft.com/office/drawing/2014/main" id="{EDF731C5-0FCC-4D71-AF78-9780D8257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048000"/>
            <a:ext cx="3048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Line 14">
            <a:extLst>
              <a:ext uri="{FF2B5EF4-FFF2-40B4-BE49-F238E27FC236}">
                <a16:creationId xmlns:a16="http://schemas.microsoft.com/office/drawing/2014/main" id="{EA4D9CD5-6EC8-413B-9847-0C68A0C85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886200"/>
            <a:ext cx="2286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0" name="Line 15">
            <a:extLst>
              <a:ext uri="{FF2B5EF4-FFF2-40B4-BE49-F238E27FC236}">
                <a16:creationId xmlns:a16="http://schemas.microsoft.com/office/drawing/2014/main" id="{76330105-AD62-43F4-BED0-0FAEAAF0C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876800"/>
            <a:ext cx="2286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Line 16">
            <a:extLst>
              <a:ext uri="{FF2B5EF4-FFF2-40B4-BE49-F238E27FC236}">
                <a16:creationId xmlns:a16="http://schemas.microsoft.com/office/drawing/2014/main" id="{722D642B-2E59-4320-92B2-D4D527168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715000"/>
            <a:ext cx="2286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2" name="AutoShape 17">
            <a:extLst>
              <a:ext uri="{FF2B5EF4-FFF2-40B4-BE49-F238E27FC236}">
                <a16:creationId xmlns:a16="http://schemas.microsoft.com/office/drawing/2014/main" id="{5D9A5551-C917-4252-B60E-6BAD1712C450}"/>
              </a:ext>
            </a:extLst>
          </p:cNvPr>
          <p:cNvSpPr>
            <a:spLocks/>
          </p:cNvSpPr>
          <p:nvPr/>
        </p:nvSpPr>
        <p:spPr bwMode="auto">
          <a:xfrm>
            <a:off x="2730500" y="1981200"/>
            <a:ext cx="2451100" cy="1727200"/>
          </a:xfrm>
          <a:custGeom>
            <a:avLst/>
            <a:gdLst>
              <a:gd name="T0" fmla="*/ 1003300 w 1544"/>
              <a:gd name="T1" fmla="*/ 1676400 h 1088"/>
              <a:gd name="T2" fmla="*/ 241300 w 1544"/>
              <a:gd name="T3" fmla="*/ 1447800 h 1088"/>
              <a:gd name="T4" fmla="*/ 2451100 w 1544"/>
              <a:gd name="T5" fmla="*/ 0 h 1088"/>
              <a:gd name="T6" fmla="*/ 0 60000 65536"/>
              <a:gd name="T7" fmla="*/ 0 60000 65536"/>
              <a:gd name="T8" fmla="*/ 0 60000 65536"/>
              <a:gd name="T9" fmla="*/ 0 w 1544"/>
              <a:gd name="T10" fmla="*/ 0 h 1088"/>
              <a:gd name="T11" fmla="*/ 1544 w 1544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1088">
                <a:moveTo>
                  <a:pt x="632" y="1056"/>
                </a:moveTo>
                <a:cubicBezTo>
                  <a:pt x="316" y="1072"/>
                  <a:pt x="0" y="1088"/>
                  <a:pt x="152" y="912"/>
                </a:cubicBezTo>
                <a:cubicBezTo>
                  <a:pt x="304" y="736"/>
                  <a:pt x="924" y="368"/>
                  <a:pt x="1544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83" name="AutoShape 18">
            <a:extLst>
              <a:ext uri="{FF2B5EF4-FFF2-40B4-BE49-F238E27FC236}">
                <a16:creationId xmlns:a16="http://schemas.microsoft.com/office/drawing/2014/main" id="{8FC3762A-113B-4522-9C38-F91A7C7E92C8}"/>
              </a:ext>
            </a:extLst>
          </p:cNvPr>
          <p:cNvSpPr>
            <a:spLocks/>
          </p:cNvSpPr>
          <p:nvPr/>
        </p:nvSpPr>
        <p:spPr bwMode="auto">
          <a:xfrm>
            <a:off x="5791200" y="1905000"/>
            <a:ext cx="1346200" cy="1600200"/>
          </a:xfrm>
          <a:custGeom>
            <a:avLst/>
            <a:gdLst>
              <a:gd name="T0" fmla="*/ 1219200 w 848"/>
              <a:gd name="T1" fmla="*/ 1600200 h 1008"/>
              <a:gd name="T2" fmla="*/ 1143000 w 848"/>
              <a:gd name="T3" fmla="*/ 685800 h 1008"/>
              <a:gd name="T4" fmla="*/ 0 w 848"/>
              <a:gd name="T5" fmla="*/ 0 h 1008"/>
              <a:gd name="T6" fmla="*/ 0 60000 65536"/>
              <a:gd name="T7" fmla="*/ 0 60000 65536"/>
              <a:gd name="T8" fmla="*/ 0 60000 65536"/>
              <a:gd name="T9" fmla="*/ 0 w 848"/>
              <a:gd name="T10" fmla="*/ 0 h 1008"/>
              <a:gd name="T11" fmla="*/ 848 w 848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1008">
                <a:moveTo>
                  <a:pt x="768" y="1008"/>
                </a:moveTo>
                <a:cubicBezTo>
                  <a:pt x="808" y="804"/>
                  <a:pt x="848" y="600"/>
                  <a:pt x="720" y="432"/>
                </a:cubicBezTo>
                <a:cubicBezTo>
                  <a:pt x="592" y="264"/>
                  <a:pt x="296" y="132"/>
                  <a:pt x="0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84" name="AutoShape 19">
            <a:extLst>
              <a:ext uri="{FF2B5EF4-FFF2-40B4-BE49-F238E27FC236}">
                <a16:creationId xmlns:a16="http://schemas.microsoft.com/office/drawing/2014/main" id="{7F683243-02DF-42C7-AE03-CCB313549238}"/>
              </a:ext>
            </a:extLst>
          </p:cNvPr>
          <p:cNvSpPr>
            <a:spLocks/>
          </p:cNvSpPr>
          <p:nvPr/>
        </p:nvSpPr>
        <p:spPr bwMode="auto">
          <a:xfrm>
            <a:off x="5918200" y="3048000"/>
            <a:ext cx="1092200" cy="1676400"/>
          </a:xfrm>
          <a:custGeom>
            <a:avLst/>
            <a:gdLst>
              <a:gd name="T0" fmla="*/ 1092200 w 688"/>
              <a:gd name="T1" fmla="*/ 1676400 h 1056"/>
              <a:gd name="T2" fmla="*/ 177800 w 688"/>
              <a:gd name="T3" fmla="*/ 1143000 h 1056"/>
              <a:gd name="T4" fmla="*/ 25400 w 688"/>
              <a:gd name="T5" fmla="*/ 0 h 1056"/>
              <a:gd name="T6" fmla="*/ 0 60000 65536"/>
              <a:gd name="T7" fmla="*/ 0 60000 65536"/>
              <a:gd name="T8" fmla="*/ 0 60000 65536"/>
              <a:gd name="T9" fmla="*/ 0 w 688"/>
              <a:gd name="T10" fmla="*/ 0 h 1056"/>
              <a:gd name="T11" fmla="*/ 688 w 6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1056">
                <a:moveTo>
                  <a:pt x="688" y="1056"/>
                </a:moveTo>
                <a:cubicBezTo>
                  <a:pt x="456" y="976"/>
                  <a:pt x="224" y="896"/>
                  <a:pt x="112" y="720"/>
                </a:cubicBezTo>
                <a:cubicBezTo>
                  <a:pt x="0" y="544"/>
                  <a:pt x="8" y="272"/>
                  <a:pt x="16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1285" name="AutoShape 20">
            <a:extLst>
              <a:ext uri="{FF2B5EF4-FFF2-40B4-BE49-F238E27FC236}">
                <a16:creationId xmlns:a16="http://schemas.microsoft.com/office/drawing/2014/main" id="{1EAAC406-6461-443A-889D-003F2124862E}"/>
              </a:ext>
            </a:extLst>
          </p:cNvPr>
          <p:cNvSpPr>
            <a:spLocks/>
          </p:cNvSpPr>
          <p:nvPr/>
        </p:nvSpPr>
        <p:spPr bwMode="auto">
          <a:xfrm>
            <a:off x="7061200" y="4876800"/>
            <a:ext cx="1092200" cy="1676400"/>
          </a:xfrm>
          <a:custGeom>
            <a:avLst/>
            <a:gdLst>
              <a:gd name="T0" fmla="*/ 1092200 w 688"/>
              <a:gd name="T1" fmla="*/ 1676400 h 1056"/>
              <a:gd name="T2" fmla="*/ 177800 w 688"/>
              <a:gd name="T3" fmla="*/ 1143000 h 1056"/>
              <a:gd name="T4" fmla="*/ 25400 w 688"/>
              <a:gd name="T5" fmla="*/ 0 h 1056"/>
              <a:gd name="T6" fmla="*/ 0 60000 65536"/>
              <a:gd name="T7" fmla="*/ 0 60000 65536"/>
              <a:gd name="T8" fmla="*/ 0 60000 65536"/>
              <a:gd name="T9" fmla="*/ 0 w 688"/>
              <a:gd name="T10" fmla="*/ 0 h 1056"/>
              <a:gd name="T11" fmla="*/ 688 w 6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1056">
                <a:moveTo>
                  <a:pt x="688" y="1056"/>
                </a:moveTo>
                <a:cubicBezTo>
                  <a:pt x="456" y="976"/>
                  <a:pt x="224" y="896"/>
                  <a:pt x="112" y="720"/>
                </a:cubicBezTo>
                <a:cubicBezTo>
                  <a:pt x="0" y="544"/>
                  <a:pt x="8" y="272"/>
                  <a:pt x="16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1286" name="Group 21">
            <a:extLst>
              <a:ext uri="{FF2B5EF4-FFF2-40B4-BE49-F238E27FC236}">
                <a16:creationId xmlns:a16="http://schemas.microsoft.com/office/drawing/2014/main" id="{F2F3C45B-1A57-41BD-B869-EE1D10906F35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447800"/>
            <a:ext cx="3122613" cy="1370013"/>
            <a:chOff x="48" y="912"/>
            <a:chExt cx="1967" cy="863"/>
          </a:xfrm>
        </p:grpSpPr>
        <p:sp>
          <p:nvSpPr>
            <p:cNvPr id="11290" name="Oval 22">
              <a:extLst>
                <a:ext uri="{FF2B5EF4-FFF2-40B4-BE49-F238E27FC236}">
                  <a16:creationId xmlns:a16="http://schemas.microsoft.com/office/drawing/2014/main" id="{5048E3E9-A281-43D1-B511-D7A72CAA3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912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291" name="Oval 23">
              <a:extLst>
                <a:ext uri="{FF2B5EF4-FFF2-40B4-BE49-F238E27FC236}">
                  <a16:creationId xmlns:a16="http://schemas.microsoft.com/office/drawing/2014/main" id="{2D50923A-F05E-4B6E-A5BA-1B292A81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" y="1074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1292" name="Oval 24">
              <a:extLst>
                <a:ext uri="{FF2B5EF4-FFF2-40B4-BE49-F238E27FC236}">
                  <a16:creationId xmlns:a16="http://schemas.microsoft.com/office/drawing/2014/main" id="{778799A8-1753-4090-AE13-1BC0248D9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" y="1533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1293" name="Oval 25">
              <a:extLst>
                <a:ext uri="{FF2B5EF4-FFF2-40B4-BE49-F238E27FC236}">
                  <a16:creationId xmlns:a16="http://schemas.microsoft.com/office/drawing/2014/main" id="{C26CF572-1583-414D-A4FE-66CC9BBB0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" y="1560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1294" name="Oval 26">
              <a:extLst>
                <a:ext uri="{FF2B5EF4-FFF2-40B4-BE49-F238E27FC236}">
                  <a16:creationId xmlns:a16="http://schemas.microsoft.com/office/drawing/2014/main" id="{8C1B0ACC-81B6-4212-967F-02469FE78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939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1295" name="Oval 27">
              <a:extLst>
                <a:ext uri="{FF2B5EF4-FFF2-40B4-BE49-F238E27FC236}">
                  <a16:creationId xmlns:a16="http://schemas.microsoft.com/office/drawing/2014/main" id="{E53F40BC-E4E2-406D-8FE0-F2DBFDA0E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317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1296" name="Line 28">
              <a:extLst>
                <a:ext uri="{FF2B5EF4-FFF2-40B4-BE49-F238E27FC236}">
                  <a16:creationId xmlns:a16="http://schemas.microsoft.com/office/drawing/2014/main" id="{83C0C9A4-C50D-432E-9596-1EA998531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" y="1128"/>
              <a:ext cx="43" cy="43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7" name="Line 29">
              <a:extLst>
                <a:ext uri="{FF2B5EF4-FFF2-40B4-BE49-F238E27FC236}">
                  <a16:creationId xmlns:a16="http://schemas.microsoft.com/office/drawing/2014/main" id="{C63F9B9B-D62A-4543-9405-A613B1B1E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" y="1047"/>
              <a:ext cx="331" cy="10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8" name="Line 30">
              <a:extLst>
                <a:ext uri="{FF2B5EF4-FFF2-40B4-BE49-F238E27FC236}">
                  <a16:creationId xmlns:a16="http://schemas.microsoft.com/office/drawing/2014/main" id="{FF323995-F4E7-4085-9553-EF90E8C8A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" y="1262"/>
              <a:ext cx="309" cy="32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9" name="Line 31">
              <a:extLst>
                <a:ext uri="{FF2B5EF4-FFF2-40B4-BE49-F238E27FC236}">
                  <a16:creationId xmlns:a16="http://schemas.microsoft.com/office/drawing/2014/main" id="{8954D049-3188-4872-AAC6-C781A3347A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" y="1073"/>
              <a:ext cx="419" cy="8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0" name="Line 32">
              <a:extLst>
                <a:ext uri="{FF2B5EF4-FFF2-40B4-BE49-F238E27FC236}">
                  <a16:creationId xmlns:a16="http://schemas.microsoft.com/office/drawing/2014/main" id="{6F5102AF-86FD-4F4D-9931-535F6043D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" y="1263"/>
              <a:ext cx="198" cy="35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1" name="Line 33">
              <a:extLst>
                <a:ext uri="{FF2B5EF4-FFF2-40B4-BE49-F238E27FC236}">
                  <a16:creationId xmlns:a16="http://schemas.microsoft.com/office/drawing/2014/main" id="{6876361F-21C8-43BC-9E5F-9054540FF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6" y="1128"/>
              <a:ext cx="198" cy="21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2" name="Line 34">
              <a:extLst>
                <a:ext uri="{FF2B5EF4-FFF2-40B4-BE49-F238E27FC236}">
                  <a16:creationId xmlns:a16="http://schemas.microsoft.com/office/drawing/2014/main" id="{8BC5D9EB-E3FA-4EA3-8F1B-BEDBC679F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2" y="1155"/>
              <a:ext cx="178" cy="43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3" name="Line 35">
              <a:extLst>
                <a:ext uri="{FF2B5EF4-FFF2-40B4-BE49-F238E27FC236}">
                  <a16:creationId xmlns:a16="http://schemas.microsoft.com/office/drawing/2014/main" id="{EC52A139-B200-44F2-BAFB-0C851BEEF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7" y="1478"/>
              <a:ext cx="375" cy="19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4" name="Oval 36">
              <a:extLst>
                <a:ext uri="{FF2B5EF4-FFF2-40B4-BE49-F238E27FC236}">
                  <a16:creationId xmlns:a16="http://schemas.microsoft.com/office/drawing/2014/main" id="{DEA24506-C5EE-4D37-99E4-12FCD2F6D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939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1305" name="Oval 37">
              <a:extLst>
                <a:ext uri="{FF2B5EF4-FFF2-40B4-BE49-F238E27FC236}">
                  <a16:creationId xmlns:a16="http://schemas.microsoft.com/office/drawing/2014/main" id="{234163FC-F9E6-4006-8012-286FB07AA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1560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1306" name="Line 38">
              <a:extLst>
                <a:ext uri="{FF2B5EF4-FFF2-40B4-BE49-F238E27FC236}">
                  <a16:creationId xmlns:a16="http://schemas.microsoft.com/office/drawing/2014/main" id="{F03979FC-7F25-453A-8F1B-5E6EFE0A4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1155"/>
              <a:ext cx="43" cy="43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7" name="Line 39">
              <a:extLst>
                <a:ext uri="{FF2B5EF4-FFF2-40B4-BE49-F238E27FC236}">
                  <a16:creationId xmlns:a16="http://schemas.microsoft.com/office/drawing/2014/main" id="{B9EE604F-848B-4B74-948F-C5E05F6516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4" y="1100"/>
              <a:ext cx="220" cy="21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08" name="Line 40">
              <a:extLst>
                <a:ext uri="{FF2B5EF4-FFF2-40B4-BE49-F238E27FC236}">
                  <a16:creationId xmlns:a16="http://schemas.microsoft.com/office/drawing/2014/main" id="{8BF8C10B-CC61-4868-93C4-B3EEB58F1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1479"/>
              <a:ext cx="242" cy="1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29" name="Text Box 41">
            <a:extLst>
              <a:ext uri="{FF2B5EF4-FFF2-40B4-BE49-F238E27FC236}">
                <a16:creationId xmlns:a16="http://schemas.microsoft.com/office/drawing/2014/main" id="{AC0A7520-9E7A-4E5B-BFD0-5AAA81B78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91025"/>
            <a:ext cx="61722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Case 2: A non-root node of the DFS-tree is an AP  if it has a child that is not connected (directly or through its descendants)  by back edges to an ancestor</a:t>
            </a:r>
          </a:p>
          <a:p>
            <a:pPr eaLnBrk="1" hangingPunct="1"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330" name="Text Box 42">
            <a:extLst>
              <a:ext uri="{FF2B5EF4-FFF2-40B4-BE49-F238E27FC236}">
                <a16:creationId xmlns:a16="http://schemas.microsoft.com/office/drawing/2014/main" id="{2E28E707-BA4A-4CF9-BF95-CDB46EE17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6018213"/>
            <a:ext cx="5459413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Node 6  is an AP because its child node 7 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is not connected by back edges to an ancestor of 6  </a:t>
            </a: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331" name="Oval 43">
            <a:extLst>
              <a:ext uri="{FF2B5EF4-FFF2-40B4-BE49-F238E27FC236}">
                <a16:creationId xmlns:a16="http://schemas.microsoft.com/office/drawing/2014/main" id="{80B5C031-7CCD-4040-8885-51C87EFE4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91000"/>
            <a:ext cx="762000" cy="762000"/>
          </a:xfrm>
          <a:prstGeom prst="ellipse">
            <a:avLst/>
          </a:prstGeom>
          <a:noFill/>
          <a:ln w="2556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2FC16276-8950-40EE-8E29-6689C2F33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Finding articulation points by DFS</a:t>
            </a:r>
          </a:p>
        </p:txBody>
      </p:sp>
      <p:sp>
        <p:nvSpPr>
          <p:cNvPr id="12291" name="Oval 2">
            <a:extLst>
              <a:ext uri="{FF2B5EF4-FFF2-40B4-BE49-F238E27FC236}">
                <a16:creationId xmlns:a16="http://schemas.microsoft.com/office/drawing/2014/main" id="{813E88F0-2B38-41D5-A52A-FA3BEAC45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76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2292" name="Oval 3">
            <a:extLst>
              <a:ext uri="{FF2B5EF4-FFF2-40B4-BE49-F238E27FC236}">
                <a16:creationId xmlns:a16="http://schemas.microsoft.com/office/drawing/2014/main" id="{F1237CBE-59AF-4E50-B3EA-3792EB322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14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2293" name="Oval 4">
            <a:extLst>
              <a:ext uri="{FF2B5EF4-FFF2-40B4-BE49-F238E27FC236}">
                <a16:creationId xmlns:a16="http://schemas.microsoft.com/office/drawing/2014/main" id="{C922038F-1C02-403C-8F61-AE86027B8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14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2294" name="Oval 5">
            <a:extLst>
              <a:ext uri="{FF2B5EF4-FFF2-40B4-BE49-F238E27FC236}">
                <a16:creationId xmlns:a16="http://schemas.microsoft.com/office/drawing/2014/main" id="{CA7E7FC8-13A8-44D6-B25A-303042DB9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2295" name="Oval 6">
            <a:extLst>
              <a:ext uri="{FF2B5EF4-FFF2-40B4-BE49-F238E27FC236}">
                <a16:creationId xmlns:a16="http://schemas.microsoft.com/office/drawing/2014/main" id="{3A1E5FD2-67AF-4A90-9172-5BFC6516F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3528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2296" name="Oval 7">
            <a:extLst>
              <a:ext uri="{FF2B5EF4-FFF2-40B4-BE49-F238E27FC236}">
                <a16:creationId xmlns:a16="http://schemas.microsoft.com/office/drawing/2014/main" id="{4FF619B6-EB6B-46A3-82DE-9ABE67646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05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2297" name="Oval 8">
            <a:extLst>
              <a:ext uri="{FF2B5EF4-FFF2-40B4-BE49-F238E27FC236}">
                <a16:creationId xmlns:a16="http://schemas.microsoft.com/office/drawing/2014/main" id="{68120963-6506-449A-B7F7-9A6D1DA7B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00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2298" name="Oval 9">
            <a:extLst>
              <a:ext uri="{FF2B5EF4-FFF2-40B4-BE49-F238E27FC236}">
                <a16:creationId xmlns:a16="http://schemas.microsoft.com/office/drawing/2014/main" id="{A6408F79-A669-475C-A6B7-01B182419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943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2299" name="Line 10">
            <a:extLst>
              <a:ext uri="{FF2B5EF4-FFF2-40B4-BE49-F238E27FC236}">
                <a16:creationId xmlns:a16="http://schemas.microsoft.com/office/drawing/2014/main" id="{4C0779EC-2038-4A9E-823F-00587EE199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2209800"/>
            <a:ext cx="38417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1">
            <a:extLst>
              <a:ext uri="{FF2B5EF4-FFF2-40B4-BE49-F238E27FC236}">
                <a16:creationId xmlns:a16="http://schemas.microsoft.com/office/drawing/2014/main" id="{737D493C-9DE3-4FE0-927B-716B1A33AA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3213" y="2971800"/>
            <a:ext cx="38417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>
            <a:extLst>
              <a:ext uri="{FF2B5EF4-FFF2-40B4-BE49-F238E27FC236}">
                <a16:creationId xmlns:a16="http://schemas.microsoft.com/office/drawing/2014/main" id="{787F996B-74D8-418B-A7AC-DB5EBA66B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209800"/>
            <a:ext cx="3048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>
            <a:extLst>
              <a:ext uri="{FF2B5EF4-FFF2-40B4-BE49-F238E27FC236}">
                <a16:creationId xmlns:a16="http://schemas.microsoft.com/office/drawing/2014/main" id="{B3A8F535-0FF6-4BF9-B84B-F5BF9B0B8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048000"/>
            <a:ext cx="3048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>
            <a:extLst>
              <a:ext uri="{FF2B5EF4-FFF2-40B4-BE49-F238E27FC236}">
                <a16:creationId xmlns:a16="http://schemas.microsoft.com/office/drawing/2014/main" id="{5C36D296-E016-4177-9A4E-FD9349F49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886200"/>
            <a:ext cx="2286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5">
            <a:extLst>
              <a:ext uri="{FF2B5EF4-FFF2-40B4-BE49-F238E27FC236}">
                <a16:creationId xmlns:a16="http://schemas.microsoft.com/office/drawing/2014/main" id="{C4B06A45-7FEB-4B26-9568-BD234AB33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876800"/>
            <a:ext cx="2286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Line 16">
            <a:extLst>
              <a:ext uri="{FF2B5EF4-FFF2-40B4-BE49-F238E27FC236}">
                <a16:creationId xmlns:a16="http://schemas.microsoft.com/office/drawing/2014/main" id="{A708C8D7-EB86-4B41-B655-59B70353E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715000"/>
            <a:ext cx="2286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6" name="AutoShape 17">
            <a:extLst>
              <a:ext uri="{FF2B5EF4-FFF2-40B4-BE49-F238E27FC236}">
                <a16:creationId xmlns:a16="http://schemas.microsoft.com/office/drawing/2014/main" id="{1E44EA72-E2FF-4E1A-9F01-342BE265138D}"/>
              </a:ext>
            </a:extLst>
          </p:cNvPr>
          <p:cNvSpPr>
            <a:spLocks/>
          </p:cNvSpPr>
          <p:nvPr/>
        </p:nvSpPr>
        <p:spPr bwMode="auto">
          <a:xfrm>
            <a:off x="2730500" y="1981200"/>
            <a:ext cx="2451100" cy="1727200"/>
          </a:xfrm>
          <a:custGeom>
            <a:avLst/>
            <a:gdLst>
              <a:gd name="T0" fmla="*/ 1003300 w 1544"/>
              <a:gd name="T1" fmla="*/ 1676400 h 1088"/>
              <a:gd name="T2" fmla="*/ 241300 w 1544"/>
              <a:gd name="T3" fmla="*/ 1447800 h 1088"/>
              <a:gd name="T4" fmla="*/ 2451100 w 1544"/>
              <a:gd name="T5" fmla="*/ 0 h 1088"/>
              <a:gd name="T6" fmla="*/ 0 60000 65536"/>
              <a:gd name="T7" fmla="*/ 0 60000 65536"/>
              <a:gd name="T8" fmla="*/ 0 60000 65536"/>
              <a:gd name="T9" fmla="*/ 0 w 1544"/>
              <a:gd name="T10" fmla="*/ 0 h 1088"/>
              <a:gd name="T11" fmla="*/ 1544 w 1544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1088">
                <a:moveTo>
                  <a:pt x="632" y="1056"/>
                </a:moveTo>
                <a:cubicBezTo>
                  <a:pt x="316" y="1072"/>
                  <a:pt x="0" y="1088"/>
                  <a:pt x="152" y="912"/>
                </a:cubicBezTo>
                <a:cubicBezTo>
                  <a:pt x="304" y="736"/>
                  <a:pt x="924" y="368"/>
                  <a:pt x="1544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307" name="AutoShape 18">
            <a:extLst>
              <a:ext uri="{FF2B5EF4-FFF2-40B4-BE49-F238E27FC236}">
                <a16:creationId xmlns:a16="http://schemas.microsoft.com/office/drawing/2014/main" id="{A0691538-C94B-46AC-B4D4-944094C9A2B7}"/>
              </a:ext>
            </a:extLst>
          </p:cNvPr>
          <p:cNvSpPr>
            <a:spLocks/>
          </p:cNvSpPr>
          <p:nvPr/>
        </p:nvSpPr>
        <p:spPr bwMode="auto">
          <a:xfrm>
            <a:off x="5791200" y="1905000"/>
            <a:ext cx="1346200" cy="1600200"/>
          </a:xfrm>
          <a:custGeom>
            <a:avLst/>
            <a:gdLst>
              <a:gd name="T0" fmla="*/ 1219200 w 848"/>
              <a:gd name="T1" fmla="*/ 1600200 h 1008"/>
              <a:gd name="T2" fmla="*/ 1143000 w 848"/>
              <a:gd name="T3" fmla="*/ 685800 h 1008"/>
              <a:gd name="T4" fmla="*/ 0 w 848"/>
              <a:gd name="T5" fmla="*/ 0 h 1008"/>
              <a:gd name="T6" fmla="*/ 0 60000 65536"/>
              <a:gd name="T7" fmla="*/ 0 60000 65536"/>
              <a:gd name="T8" fmla="*/ 0 60000 65536"/>
              <a:gd name="T9" fmla="*/ 0 w 848"/>
              <a:gd name="T10" fmla="*/ 0 h 1008"/>
              <a:gd name="T11" fmla="*/ 848 w 848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1008">
                <a:moveTo>
                  <a:pt x="768" y="1008"/>
                </a:moveTo>
                <a:cubicBezTo>
                  <a:pt x="808" y="804"/>
                  <a:pt x="848" y="600"/>
                  <a:pt x="720" y="432"/>
                </a:cubicBezTo>
                <a:cubicBezTo>
                  <a:pt x="592" y="264"/>
                  <a:pt x="296" y="132"/>
                  <a:pt x="0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308" name="AutoShape 19">
            <a:extLst>
              <a:ext uri="{FF2B5EF4-FFF2-40B4-BE49-F238E27FC236}">
                <a16:creationId xmlns:a16="http://schemas.microsoft.com/office/drawing/2014/main" id="{63B4407D-EB04-4638-B1E3-F84010D62E0C}"/>
              </a:ext>
            </a:extLst>
          </p:cNvPr>
          <p:cNvSpPr>
            <a:spLocks/>
          </p:cNvSpPr>
          <p:nvPr/>
        </p:nvSpPr>
        <p:spPr bwMode="auto">
          <a:xfrm>
            <a:off x="5918200" y="3048000"/>
            <a:ext cx="1092200" cy="1676400"/>
          </a:xfrm>
          <a:custGeom>
            <a:avLst/>
            <a:gdLst>
              <a:gd name="T0" fmla="*/ 1092200 w 688"/>
              <a:gd name="T1" fmla="*/ 1676400 h 1056"/>
              <a:gd name="T2" fmla="*/ 177800 w 688"/>
              <a:gd name="T3" fmla="*/ 1143000 h 1056"/>
              <a:gd name="T4" fmla="*/ 25400 w 688"/>
              <a:gd name="T5" fmla="*/ 0 h 1056"/>
              <a:gd name="T6" fmla="*/ 0 60000 65536"/>
              <a:gd name="T7" fmla="*/ 0 60000 65536"/>
              <a:gd name="T8" fmla="*/ 0 60000 65536"/>
              <a:gd name="T9" fmla="*/ 0 w 688"/>
              <a:gd name="T10" fmla="*/ 0 h 1056"/>
              <a:gd name="T11" fmla="*/ 688 w 6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1056">
                <a:moveTo>
                  <a:pt x="688" y="1056"/>
                </a:moveTo>
                <a:cubicBezTo>
                  <a:pt x="456" y="976"/>
                  <a:pt x="224" y="896"/>
                  <a:pt x="112" y="720"/>
                </a:cubicBezTo>
                <a:cubicBezTo>
                  <a:pt x="0" y="544"/>
                  <a:pt x="8" y="272"/>
                  <a:pt x="16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309" name="AutoShape 20">
            <a:extLst>
              <a:ext uri="{FF2B5EF4-FFF2-40B4-BE49-F238E27FC236}">
                <a16:creationId xmlns:a16="http://schemas.microsoft.com/office/drawing/2014/main" id="{AEC224CE-BB29-4635-A6E3-4B2443AF3535}"/>
              </a:ext>
            </a:extLst>
          </p:cNvPr>
          <p:cNvSpPr>
            <a:spLocks/>
          </p:cNvSpPr>
          <p:nvPr/>
        </p:nvSpPr>
        <p:spPr bwMode="auto">
          <a:xfrm>
            <a:off x="7061200" y="4876800"/>
            <a:ext cx="1092200" cy="1676400"/>
          </a:xfrm>
          <a:custGeom>
            <a:avLst/>
            <a:gdLst>
              <a:gd name="T0" fmla="*/ 1092200 w 688"/>
              <a:gd name="T1" fmla="*/ 1676400 h 1056"/>
              <a:gd name="T2" fmla="*/ 177800 w 688"/>
              <a:gd name="T3" fmla="*/ 1143000 h 1056"/>
              <a:gd name="T4" fmla="*/ 25400 w 688"/>
              <a:gd name="T5" fmla="*/ 0 h 1056"/>
              <a:gd name="T6" fmla="*/ 0 60000 65536"/>
              <a:gd name="T7" fmla="*/ 0 60000 65536"/>
              <a:gd name="T8" fmla="*/ 0 60000 65536"/>
              <a:gd name="T9" fmla="*/ 0 w 688"/>
              <a:gd name="T10" fmla="*/ 0 h 1056"/>
              <a:gd name="T11" fmla="*/ 688 w 6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1056">
                <a:moveTo>
                  <a:pt x="688" y="1056"/>
                </a:moveTo>
                <a:cubicBezTo>
                  <a:pt x="456" y="976"/>
                  <a:pt x="224" y="896"/>
                  <a:pt x="112" y="720"/>
                </a:cubicBezTo>
                <a:cubicBezTo>
                  <a:pt x="0" y="544"/>
                  <a:pt x="8" y="272"/>
                  <a:pt x="16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grpSp>
        <p:nvGrpSpPr>
          <p:cNvPr id="12310" name="Group 21">
            <a:extLst>
              <a:ext uri="{FF2B5EF4-FFF2-40B4-BE49-F238E27FC236}">
                <a16:creationId xmlns:a16="http://schemas.microsoft.com/office/drawing/2014/main" id="{97DC75D3-A296-437B-84DA-5193FC9487BF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447800"/>
            <a:ext cx="3122613" cy="1370013"/>
            <a:chOff x="48" y="912"/>
            <a:chExt cx="1967" cy="863"/>
          </a:xfrm>
        </p:grpSpPr>
        <p:sp>
          <p:nvSpPr>
            <p:cNvPr id="12316" name="Oval 22">
              <a:extLst>
                <a:ext uri="{FF2B5EF4-FFF2-40B4-BE49-F238E27FC236}">
                  <a16:creationId xmlns:a16="http://schemas.microsoft.com/office/drawing/2014/main" id="{B356D5A6-B8CC-4D51-B416-92BC0E9E0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912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2317" name="Oval 23">
              <a:extLst>
                <a:ext uri="{FF2B5EF4-FFF2-40B4-BE49-F238E27FC236}">
                  <a16:creationId xmlns:a16="http://schemas.microsoft.com/office/drawing/2014/main" id="{1ACCA95B-C7DD-4202-BAAE-57D34A200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" y="1074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2318" name="Oval 24">
              <a:extLst>
                <a:ext uri="{FF2B5EF4-FFF2-40B4-BE49-F238E27FC236}">
                  <a16:creationId xmlns:a16="http://schemas.microsoft.com/office/drawing/2014/main" id="{367E4422-2014-4267-913C-DA762578C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" y="1533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2319" name="Oval 25">
              <a:extLst>
                <a:ext uri="{FF2B5EF4-FFF2-40B4-BE49-F238E27FC236}">
                  <a16:creationId xmlns:a16="http://schemas.microsoft.com/office/drawing/2014/main" id="{14AEEB90-5CC5-4613-8065-FD03F4003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" y="1560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2320" name="Oval 26">
              <a:extLst>
                <a:ext uri="{FF2B5EF4-FFF2-40B4-BE49-F238E27FC236}">
                  <a16:creationId xmlns:a16="http://schemas.microsoft.com/office/drawing/2014/main" id="{6E733C35-97A7-4223-BB8D-16897C1A7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4" y="939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2321" name="Oval 27">
              <a:extLst>
                <a:ext uri="{FF2B5EF4-FFF2-40B4-BE49-F238E27FC236}">
                  <a16:creationId xmlns:a16="http://schemas.microsoft.com/office/drawing/2014/main" id="{CBEDA783-1762-4BC1-A023-9580D68B3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317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2322" name="Line 28">
              <a:extLst>
                <a:ext uri="{FF2B5EF4-FFF2-40B4-BE49-F238E27FC236}">
                  <a16:creationId xmlns:a16="http://schemas.microsoft.com/office/drawing/2014/main" id="{B8F0E5AC-DD02-4418-9FD2-ED4C8E576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" y="1128"/>
              <a:ext cx="43" cy="43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Line 29">
              <a:extLst>
                <a:ext uri="{FF2B5EF4-FFF2-40B4-BE49-F238E27FC236}">
                  <a16:creationId xmlns:a16="http://schemas.microsoft.com/office/drawing/2014/main" id="{61C83422-FFB1-4E7F-9C5D-A7D64E9D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" y="1047"/>
              <a:ext cx="331" cy="10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30">
              <a:extLst>
                <a:ext uri="{FF2B5EF4-FFF2-40B4-BE49-F238E27FC236}">
                  <a16:creationId xmlns:a16="http://schemas.microsoft.com/office/drawing/2014/main" id="{B11F2468-99C7-4734-8419-BA7292495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" y="1262"/>
              <a:ext cx="309" cy="32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31">
              <a:extLst>
                <a:ext uri="{FF2B5EF4-FFF2-40B4-BE49-F238E27FC236}">
                  <a16:creationId xmlns:a16="http://schemas.microsoft.com/office/drawing/2014/main" id="{BB60AC25-4117-4702-983E-CF3DFB998D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" y="1073"/>
              <a:ext cx="419" cy="8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Line 32">
              <a:extLst>
                <a:ext uri="{FF2B5EF4-FFF2-40B4-BE49-F238E27FC236}">
                  <a16:creationId xmlns:a16="http://schemas.microsoft.com/office/drawing/2014/main" id="{C2AA6AA8-3211-4BB0-9C4C-1ECB2E36B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" y="1263"/>
              <a:ext cx="198" cy="35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Line 33">
              <a:extLst>
                <a:ext uri="{FF2B5EF4-FFF2-40B4-BE49-F238E27FC236}">
                  <a16:creationId xmlns:a16="http://schemas.microsoft.com/office/drawing/2014/main" id="{34464228-CB34-4F9D-9692-910B751CC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6" y="1128"/>
              <a:ext cx="198" cy="215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8" name="Line 34">
              <a:extLst>
                <a:ext uri="{FF2B5EF4-FFF2-40B4-BE49-F238E27FC236}">
                  <a16:creationId xmlns:a16="http://schemas.microsoft.com/office/drawing/2014/main" id="{AA770A7D-A49A-49CE-84F1-F4157FCAA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2" y="1155"/>
              <a:ext cx="178" cy="43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Line 35">
              <a:extLst>
                <a:ext uri="{FF2B5EF4-FFF2-40B4-BE49-F238E27FC236}">
                  <a16:creationId xmlns:a16="http://schemas.microsoft.com/office/drawing/2014/main" id="{795C771E-EC16-43E8-82D3-D99594076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7" y="1478"/>
              <a:ext cx="375" cy="19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Oval 36">
              <a:extLst>
                <a:ext uri="{FF2B5EF4-FFF2-40B4-BE49-F238E27FC236}">
                  <a16:creationId xmlns:a16="http://schemas.microsoft.com/office/drawing/2014/main" id="{2D38F228-5D0B-4556-A642-2FD09F3E1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939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2331" name="Oval 37">
              <a:extLst>
                <a:ext uri="{FF2B5EF4-FFF2-40B4-BE49-F238E27FC236}">
                  <a16:creationId xmlns:a16="http://schemas.microsoft.com/office/drawing/2014/main" id="{D67EBE77-2130-459D-B421-74BFD14D5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1560"/>
              <a:ext cx="176" cy="215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12332" name="Line 38">
              <a:extLst>
                <a:ext uri="{FF2B5EF4-FFF2-40B4-BE49-F238E27FC236}">
                  <a16:creationId xmlns:a16="http://schemas.microsoft.com/office/drawing/2014/main" id="{767348D3-C377-4C9C-BF69-E072D5740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1" y="1155"/>
              <a:ext cx="43" cy="43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3" name="Line 39">
              <a:extLst>
                <a:ext uri="{FF2B5EF4-FFF2-40B4-BE49-F238E27FC236}">
                  <a16:creationId xmlns:a16="http://schemas.microsoft.com/office/drawing/2014/main" id="{9767105C-2013-4D61-9D2D-2C4CD150AA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74" y="1100"/>
              <a:ext cx="220" cy="21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Line 40">
              <a:extLst>
                <a:ext uri="{FF2B5EF4-FFF2-40B4-BE49-F238E27FC236}">
                  <a16:creationId xmlns:a16="http://schemas.microsoft.com/office/drawing/2014/main" id="{CE1BF42C-3621-4B07-B3A8-D2A93FE5F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6" y="1479"/>
              <a:ext cx="242" cy="18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11" name="Text Box 41">
            <a:extLst>
              <a:ext uri="{FF2B5EF4-FFF2-40B4-BE49-F238E27FC236}">
                <a16:creationId xmlns:a16="http://schemas.microsoft.com/office/drawing/2014/main" id="{3BC41C72-885C-43A4-BFD8-9FFE5C9F2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391025"/>
            <a:ext cx="617220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Case 2: A non-root node of the DFS-tree is an AP  if it has a child that is not connected (directly or through its descendants)  by back edges to an ancestor</a:t>
            </a:r>
          </a:p>
          <a:p>
            <a:pPr eaLnBrk="1" hangingPunct="1">
              <a:buClrTx/>
              <a:buFontTx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12312" name="Text Box 42">
            <a:extLst>
              <a:ext uri="{FF2B5EF4-FFF2-40B4-BE49-F238E27FC236}">
                <a16:creationId xmlns:a16="http://schemas.microsoft.com/office/drawing/2014/main" id="{C291C2ED-A93B-4F7D-915C-DAD37E11A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6018213"/>
            <a:ext cx="5459413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Node 6  is an AP because its child node 7 </a:t>
            </a:r>
          </a:p>
          <a:p>
            <a:pPr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is not connected by back edges to an ancestor of 6  </a:t>
            </a:r>
          </a:p>
          <a:p>
            <a:pPr eaLnBrk="1" hangingPunct="1">
              <a:buClrTx/>
              <a:buFontTx/>
              <a:buNone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313" name="Oval 43">
            <a:extLst>
              <a:ext uri="{FF2B5EF4-FFF2-40B4-BE49-F238E27FC236}">
                <a16:creationId xmlns:a16="http://schemas.microsoft.com/office/drawing/2014/main" id="{0C13FD21-F58C-4D56-B945-00D4A8245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91000"/>
            <a:ext cx="762000" cy="762000"/>
          </a:xfrm>
          <a:prstGeom prst="ellipse">
            <a:avLst/>
          </a:prstGeom>
          <a:noFill/>
          <a:ln w="2556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314" name="Rectangle 44">
            <a:extLst>
              <a:ext uri="{FF2B5EF4-FFF2-40B4-BE49-F238E27FC236}">
                <a16:creationId xmlns:a16="http://schemas.microsoft.com/office/drawing/2014/main" id="{61EB7919-8FF5-4819-8763-AAF06F618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334000"/>
            <a:ext cx="8077200" cy="12954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How can we efficiently implement the test for this case ?</a:t>
            </a:r>
          </a:p>
          <a:p>
            <a:pPr eaLnBrk="1" hangingPunct="1"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3357" name="Text Box 45">
            <a:extLst>
              <a:ext uri="{FF2B5EF4-FFF2-40B4-BE49-F238E27FC236}">
                <a16:creationId xmlns:a16="http://schemas.microsoft.com/office/drawing/2014/main" id="{5E59AE26-2948-4562-AEC2-5C5B8849F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675" y="6248400"/>
            <a:ext cx="2808288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The LOW function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320A32AC-C36A-46C3-9DA1-33A77850F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>
                <a:solidFill>
                  <a:srgbClr val="000000"/>
                </a:solidFill>
              </a:rPr>
              <a:t>Reminder:  DFS – v.d and v.f</a:t>
            </a:r>
          </a:p>
        </p:txBody>
      </p:sp>
      <p:sp>
        <p:nvSpPr>
          <p:cNvPr id="13315" name="Oval 2">
            <a:extLst>
              <a:ext uri="{FF2B5EF4-FFF2-40B4-BE49-F238E27FC236}">
                <a16:creationId xmlns:a16="http://schemas.microsoft.com/office/drawing/2014/main" id="{B066258A-3088-49D8-87A7-716F34CD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76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3316" name="Oval 3">
            <a:extLst>
              <a:ext uri="{FF2B5EF4-FFF2-40B4-BE49-F238E27FC236}">
                <a16:creationId xmlns:a16="http://schemas.microsoft.com/office/drawing/2014/main" id="{BFA50359-B984-41AA-BEBC-C653B18C7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14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317" name="Oval 4">
            <a:extLst>
              <a:ext uri="{FF2B5EF4-FFF2-40B4-BE49-F238E27FC236}">
                <a16:creationId xmlns:a16="http://schemas.microsoft.com/office/drawing/2014/main" id="{BDB7118A-E5C9-4221-8363-7A9188ACF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14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3318" name="Oval 5">
            <a:extLst>
              <a:ext uri="{FF2B5EF4-FFF2-40B4-BE49-F238E27FC236}">
                <a16:creationId xmlns:a16="http://schemas.microsoft.com/office/drawing/2014/main" id="{BB51398A-91C0-49F3-9B66-093C54B9F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3319" name="Oval 6">
            <a:extLst>
              <a:ext uri="{FF2B5EF4-FFF2-40B4-BE49-F238E27FC236}">
                <a16:creationId xmlns:a16="http://schemas.microsoft.com/office/drawing/2014/main" id="{6B943E40-8C99-484D-B748-FC325FC0B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3528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3320" name="Oval 7">
            <a:extLst>
              <a:ext uri="{FF2B5EF4-FFF2-40B4-BE49-F238E27FC236}">
                <a16:creationId xmlns:a16="http://schemas.microsoft.com/office/drawing/2014/main" id="{68505FDB-B0BF-4447-8991-55307EB86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05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3321" name="Oval 8">
            <a:extLst>
              <a:ext uri="{FF2B5EF4-FFF2-40B4-BE49-F238E27FC236}">
                <a16:creationId xmlns:a16="http://schemas.microsoft.com/office/drawing/2014/main" id="{3928777F-82CA-4CAA-AC42-D63FA0BA1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00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3322" name="Oval 9">
            <a:extLst>
              <a:ext uri="{FF2B5EF4-FFF2-40B4-BE49-F238E27FC236}">
                <a16:creationId xmlns:a16="http://schemas.microsoft.com/office/drawing/2014/main" id="{760F0822-1C7A-4BE1-A5DD-7D80F6FA0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943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3323" name="Line 10">
            <a:extLst>
              <a:ext uri="{FF2B5EF4-FFF2-40B4-BE49-F238E27FC236}">
                <a16:creationId xmlns:a16="http://schemas.microsoft.com/office/drawing/2014/main" id="{46832380-C904-4006-A669-F01202D403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2209800"/>
            <a:ext cx="38417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Line 11">
            <a:extLst>
              <a:ext uri="{FF2B5EF4-FFF2-40B4-BE49-F238E27FC236}">
                <a16:creationId xmlns:a16="http://schemas.microsoft.com/office/drawing/2014/main" id="{0564D0A6-7501-4225-AC29-F2B9A70A6E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3213" y="2971800"/>
            <a:ext cx="38417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12">
            <a:extLst>
              <a:ext uri="{FF2B5EF4-FFF2-40B4-BE49-F238E27FC236}">
                <a16:creationId xmlns:a16="http://schemas.microsoft.com/office/drawing/2014/main" id="{B9D9B50B-375A-4904-AC48-B2F6119F2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209800"/>
            <a:ext cx="3048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Line 13">
            <a:extLst>
              <a:ext uri="{FF2B5EF4-FFF2-40B4-BE49-F238E27FC236}">
                <a16:creationId xmlns:a16="http://schemas.microsoft.com/office/drawing/2014/main" id="{8764533A-299C-4938-89D9-83A99D1EE9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048000"/>
            <a:ext cx="3048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7" name="Line 14">
            <a:extLst>
              <a:ext uri="{FF2B5EF4-FFF2-40B4-BE49-F238E27FC236}">
                <a16:creationId xmlns:a16="http://schemas.microsoft.com/office/drawing/2014/main" id="{73682F05-D7DB-422E-98C7-AB4F39273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886200"/>
            <a:ext cx="2286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5">
            <a:extLst>
              <a:ext uri="{FF2B5EF4-FFF2-40B4-BE49-F238E27FC236}">
                <a16:creationId xmlns:a16="http://schemas.microsoft.com/office/drawing/2014/main" id="{515232B9-B955-4D75-B3EC-DB6D5C616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876800"/>
            <a:ext cx="2286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6">
            <a:extLst>
              <a:ext uri="{FF2B5EF4-FFF2-40B4-BE49-F238E27FC236}">
                <a16:creationId xmlns:a16="http://schemas.microsoft.com/office/drawing/2014/main" id="{09483EA0-86B4-40D9-B1D5-0861D675A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715000"/>
            <a:ext cx="2286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AutoShape 17">
            <a:extLst>
              <a:ext uri="{FF2B5EF4-FFF2-40B4-BE49-F238E27FC236}">
                <a16:creationId xmlns:a16="http://schemas.microsoft.com/office/drawing/2014/main" id="{E041ED93-C926-4E61-93B4-7DF870843717}"/>
              </a:ext>
            </a:extLst>
          </p:cNvPr>
          <p:cNvSpPr>
            <a:spLocks/>
          </p:cNvSpPr>
          <p:nvPr/>
        </p:nvSpPr>
        <p:spPr bwMode="auto">
          <a:xfrm>
            <a:off x="2730500" y="1981200"/>
            <a:ext cx="2451100" cy="1727200"/>
          </a:xfrm>
          <a:custGeom>
            <a:avLst/>
            <a:gdLst>
              <a:gd name="T0" fmla="*/ 1003300 w 1544"/>
              <a:gd name="T1" fmla="*/ 1676400 h 1088"/>
              <a:gd name="T2" fmla="*/ 241300 w 1544"/>
              <a:gd name="T3" fmla="*/ 1447800 h 1088"/>
              <a:gd name="T4" fmla="*/ 2451100 w 1544"/>
              <a:gd name="T5" fmla="*/ 0 h 1088"/>
              <a:gd name="T6" fmla="*/ 0 60000 65536"/>
              <a:gd name="T7" fmla="*/ 0 60000 65536"/>
              <a:gd name="T8" fmla="*/ 0 60000 65536"/>
              <a:gd name="T9" fmla="*/ 0 w 1544"/>
              <a:gd name="T10" fmla="*/ 0 h 1088"/>
              <a:gd name="T11" fmla="*/ 1544 w 1544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1088">
                <a:moveTo>
                  <a:pt x="632" y="1056"/>
                </a:moveTo>
                <a:cubicBezTo>
                  <a:pt x="316" y="1072"/>
                  <a:pt x="0" y="1088"/>
                  <a:pt x="152" y="912"/>
                </a:cubicBezTo>
                <a:cubicBezTo>
                  <a:pt x="304" y="736"/>
                  <a:pt x="924" y="368"/>
                  <a:pt x="1544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31" name="AutoShape 18">
            <a:extLst>
              <a:ext uri="{FF2B5EF4-FFF2-40B4-BE49-F238E27FC236}">
                <a16:creationId xmlns:a16="http://schemas.microsoft.com/office/drawing/2014/main" id="{D6A9A2E7-951B-445F-B035-EB0BAD122401}"/>
              </a:ext>
            </a:extLst>
          </p:cNvPr>
          <p:cNvSpPr>
            <a:spLocks/>
          </p:cNvSpPr>
          <p:nvPr/>
        </p:nvSpPr>
        <p:spPr bwMode="auto">
          <a:xfrm>
            <a:off x="5791200" y="1905000"/>
            <a:ext cx="1346200" cy="1600200"/>
          </a:xfrm>
          <a:custGeom>
            <a:avLst/>
            <a:gdLst>
              <a:gd name="T0" fmla="*/ 1219200 w 848"/>
              <a:gd name="T1" fmla="*/ 1600200 h 1008"/>
              <a:gd name="T2" fmla="*/ 1143000 w 848"/>
              <a:gd name="T3" fmla="*/ 685800 h 1008"/>
              <a:gd name="T4" fmla="*/ 0 w 848"/>
              <a:gd name="T5" fmla="*/ 0 h 1008"/>
              <a:gd name="T6" fmla="*/ 0 60000 65536"/>
              <a:gd name="T7" fmla="*/ 0 60000 65536"/>
              <a:gd name="T8" fmla="*/ 0 60000 65536"/>
              <a:gd name="T9" fmla="*/ 0 w 848"/>
              <a:gd name="T10" fmla="*/ 0 h 1008"/>
              <a:gd name="T11" fmla="*/ 848 w 848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1008">
                <a:moveTo>
                  <a:pt x="768" y="1008"/>
                </a:moveTo>
                <a:cubicBezTo>
                  <a:pt x="808" y="804"/>
                  <a:pt x="848" y="600"/>
                  <a:pt x="720" y="432"/>
                </a:cubicBezTo>
                <a:cubicBezTo>
                  <a:pt x="592" y="264"/>
                  <a:pt x="296" y="132"/>
                  <a:pt x="0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32" name="AutoShape 19">
            <a:extLst>
              <a:ext uri="{FF2B5EF4-FFF2-40B4-BE49-F238E27FC236}">
                <a16:creationId xmlns:a16="http://schemas.microsoft.com/office/drawing/2014/main" id="{95E18F2E-4E91-46A1-AD1B-6495FBC5076E}"/>
              </a:ext>
            </a:extLst>
          </p:cNvPr>
          <p:cNvSpPr>
            <a:spLocks/>
          </p:cNvSpPr>
          <p:nvPr/>
        </p:nvSpPr>
        <p:spPr bwMode="auto">
          <a:xfrm>
            <a:off x="5918200" y="3048000"/>
            <a:ext cx="1092200" cy="1676400"/>
          </a:xfrm>
          <a:custGeom>
            <a:avLst/>
            <a:gdLst>
              <a:gd name="T0" fmla="*/ 1092200 w 688"/>
              <a:gd name="T1" fmla="*/ 1676400 h 1056"/>
              <a:gd name="T2" fmla="*/ 177800 w 688"/>
              <a:gd name="T3" fmla="*/ 1143000 h 1056"/>
              <a:gd name="T4" fmla="*/ 25400 w 688"/>
              <a:gd name="T5" fmla="*/ 0 h 1056"/>
              <a:gd name="T6" fmla="*/ 0 60000 65536"/>
              <a:gd name="T7" fmla="*/ 0 60000 65536"/>
              <a:gd name="T8" fmla="*/ 0 60000 65536"/>
              <a:gd name="T9" fmla="*/ 0 w 688"/>
              <a:gd name="T10" fmla="*/ 0 h 1056"/>
              <a:gd name="T11" fmla="*/ 688 w 6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1056">
                <a:moveTo>
                  <a:pt x="688" y="1056"/>
                </a:moveTo>
                <a:cubicBezTo>
                  <a:pt x="456" y="976"/>
                  <a:pt x="224" y="896"/>
                  <a:pt x="112" y="720"/>
                </a:cubicBezTo>
                <a:cubicBezTo>
                  <a:pt x="0" y="544"/>
                  <a:pt x="8" y="272"/>
                  <a:pt x="16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33" name="AutoShape 20">
            <a:extLst>
              <a:ext uri="{FF2B5EF4-FFF2-40B4-BE49-F238E27FC236}">
                <a16:creationId xmlns:a16="http://schemas.microsoft.com/office/drawing/2014/main" id="{6958D492-2B9F-475E-851E-03148EB70EB5}"/>
              </a:ext>
            </a:extLst>
          </p:cNvPr>
          <p:cNvSpPr>
            <a:spLocks/>
          </p:cNvSpPr>
          <p:nvPr/>
        </p:nvSpPr>
        <p:spPr bwMode="auto">
          <a:xfrm>
            <a:off x="7061200" y="4876800"/>
            <a:ext cx="1092200" cy="1676400"/>
          </a:xfrm>
          <a:custGeom>
            <a:avLst/>
            <a:gdLst>
              <a:gd name="T0" fmla="*/ 1092200 w 688"/>
              <a:gd name="T1" fmla="*/ 1676400 h 1056"/>
              <a:gd name="T2" fmla="*/ 177800 w 688"/>
              <a:gd name="T3" fmla="*/ 1143000 h 1056"/>
              <a:gd name="T4" fmla="*/ 25400 w 688"/>
              <a:gd name="T5" fmla="*/ 0 h 1056"/>
              <a:gd name="T6" fmla="*/ 0 60000 65536"/>
              <a:gd name="T7" fmla="*/ 0 60000 65536"/>
              <a:gd name="T8" fmla="*/ 0 60000 65536"/>
              <a:gd name="T9" fmla="*/ 0 w 688"/>
              <a:gd name="T10" fmla="*/ 0 h 1056"/>
              <a:gd name="T11" fmla="*/ 688 w 6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1056">
                <a:moveTo>
                  <a:pt x="688" y="1056"/>
                </a:moveTo>
                <a:cubicBezTo>
                  <a:pt x="456" y="976"/>
                  <a:pt x="224" y="896"/>
                  <a:pt x="112" y="720"/>
                </a:cubicBezTo>
                <a:cubicBezTo>
                  <a:pt x="0" y="544"/>
                  <a:pt x="8" y="272"/>
                  <a:pt x="16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3334" name="Text Box 21">
            <a:extLst>
              <a:ext uri="{FF2B5EF4-FFF2-40B4-BE49-F238E27FC236}">
                <a16:creationId xmlns:a16="http://schemas.microsoft.com/office/drawing/2014/main" id="{164B20AF-CC56-492C-85C7-7BDEB745D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153" y="1182688"/>
            <a:ext cx="7812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1/16</a:t>
            </a:r>
          </a:p>
        </p:txBody>
      </p:sp>
      <p:sp>
        <p:nvSpPr>
          <p:cNvPr id="13335" name="Text Box 22">
            <a:extLst>
              <a:ext uri="{FF2B5EF4-FFF2-40B4-BE49-F238E27FC236}">
                <a16:creationId xmlns:a16="http://schemas.microsoft.com/office/drawing/2014/main" id="{0D58E640-0AAA-4CCE-9AA8-D918F689B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2209800"/>
            <a:ext cx="604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2/5</a:t>
            </a:r>
          </a:p>
        </p:txBody>
      </p:sp>
      <p:sp>
        <p:nvSpPr>
          <p:cNvPr id="13336" name="Text Box 23">
            <a:extLst>
              <a:ext uri="{FF2B5EF4-FFF2-40B4-BE49-F238E27FC236}">
                <a16:creationId xmlns:a16="http://schemas.microsoft.com/office/drawing/2014/main" id="{46982454-A208-4463-98F1-D47837ACC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2895600"/>
            <a:ext cx="604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3/4</a:t>
            </a:r>
          </a:p>
        </p:txBody>
      </p:sp>
      <p:sp>
        <p:nvSpPr>
          <p:cNvPr id="13337" name="Text Box 24">
            <a:extLst>
              <a:ext uri="{FF2B5EF4-FFF2-40B4-BE49-F238E27FC236}">
                <a16:creationId xmlns:a16="http://schemas.microsoft.com/office/drawing/2014/main" id="{D2EEECEF-70B8-4F57-8BE7-3FCF6ED1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4166" y="2365375"/>
            <a:ext cx="7812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6/15</a:t>
            </a:r>
          </a:p>
        </p:txBody>
      </p:sp>
      <p:sp>
        <p:nvSpPr>
          <p:cNvPr id="13338" name="Text Box 25">
            <a:extLst>
              <a:ext uri="{FF2B5EF4-FFF2-40B4-BE49-F238E27FC236}">
                <a16:creationId xmlns:a16="http://schemas.microsoft.com/office/drawing/2014/main" id="{D89919F1-A5A5-4DC3-BF2F-26AA2EF7D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828" y="3124200"/>
            <a:ext cx="7812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7/14</a:t>
            </a:r>
          </a:p>
        </p:txBody>
      </p:sp>
      <p:sp>
        <p:nvSpPr>
          <p:cNvPr id="13339" name="Text Box 26">
            <a:extLst>
              <a:ext uri="{FF2B5EF4-FFF2-40B4-BE49-F238E27FC236}">
                <a16:creationId xmlns:a16="http://schemas.microsoft.com/office/drawing/2014/main" id="{22982EDE-BC2C-4A40-BE0A-800E89C6B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903" y="3962400"/>
            <a:ext cx="7812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8/13</a:t>
            </a:r>
          </a:p>
        </p:txBody>
      </p:sp>
      <p:sp>
        <p:nvSpPr>
          <p:cNvPr id="13340" name="Text Box 27">
            <a:extLst>
              <a:ext uri="{FF2B5EF4-FFF2-40B4-BE49-F238E27FC236}">
                <a16:creationId xmlns:a16="http://schemas.microsoft.com/office/drawing/2014/main" id="{7F48B7AA-2498-4179-9425-068F96FED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035" y="4800600"/>
            <a:ext cx="7812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9/12</a:t>
            </a:r>
          </a:p>
        </p:txBody>
      </p:sp>
      <p:sp>
        <p:nvSpPr>
          <p:cNvPr id="13341" name="Text Box 28">
            <a:extLst>
              <a:ext uri="{FF2B5EF4-FFF2-40B4-BE49-F238E27FC236}">
                <a16:creationId xmlns:a16="http://schemas.microsoft.com/office/drawing/2014/main" id="{1A931E4C-0433-46C4-A74A-CAC4FB04A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5800" y="5715000"/>
            <a:ext cx="92997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10/11</a:t>
            </a:r>
          </a:p>
        </p:txBody>
      </p:sp>
      <p:sp>
        <p:nvSpPr>
          <p:cNvPr id="13342" name="Text Box 29">
            <a:extLst>
              <a:ext uri="{FF2B5EF4-FFF2-40B4-BE49-F238E27FC236}">
                <a16:creationId xmlns:a16="http://schemas.microsoft.com/office/drawing/2014/main" id="{0AB6E8B4-FBD9-4428-9853-60783F037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5588"/>
            <a:ext cx="3251200" cy="192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DFS associates with every vertex v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its discovery time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and its finish time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v.d /v.f</a:t>
            </a:r>
          </a:p>
        </p:txBody>
      </p:sp>
      <p:sp>
        <p:nvSpPr>
          <p:cNvPr id="13343" name="Text Box 30">
            <a:extLst>
              <a:ext uri="{FF2B5EF4-FFF2-40B4-BE49-F238E27FC236}">
                <a16:creationId xmlns:a16="http://schemas.microsoft.com/office/drawing/2014/main" id="{643ADC6E-764F-4B68-A1A0-72C02D5B2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4314825"/>
            <a:ext cx="5656263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The discovery time of a node v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is smaller than  the discovery time of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any node which is a descendant of v 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in the DFS-tree.</a:t>
            </a:r>
          </a:p>
          <a:p>
            <a:pPr algn="l" eaLnBrk="1" hangingPunct="1">
              <a:buClrTx/>
              <a:buFontTx/>
              <a:buNone/>
            </a:pPr>
            <a:endParaRPr lang="en-US" altLang="en-US" sz="2000">
              <a:solidFill>
                <a:srgbClr val="000000"/>
              </a:solidFill>
            </a:endParaRP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A back-edge leads to a node with a smaller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discovery time (a node above it in the DFS-tree).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43693357-E222-45A6-BDFD-1D22014B6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>
                <a:solidFill>
                  <a:srgbClr val="000000"/>
                </a:solidFill>
              </a:rPr>
              <a:t>The LOW function</a:t>
            </a:r>
          </a:p>
        </p:txBody>
      </p:sp>
      <p:sp>
        <p:nvSpPr>
          <p:cNvPr id="14339" name="Oval 2">
            <a:extLst>
              <a:ext uri="{FF2B5EF4-FFF2-40B4-BE49-F238E27FC236}">
                <a16:creationId xmlns:a16="http://schemas.microsoft.com/office/drawing/2014/main" id="{AAE4894B-CF0C-4127-8DCC-A1825B05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676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4340" name="Oval 3">
            <a:extLst>
              <a:ext uri="{FF2B5EF4-FFF2-40B4-BE49-F238E27FC236}">
                <a16:creationId xmlns:a16="http://schemas.microsoft.com/office/drawing/2014/main" id="{F1EC9E15-7ED4-4434-B659-4361E9CC5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14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4341" name="Oval 4">
            <a:extLst>
              <a:ext uri="{FF2B5EF4-FFF2-40B4-BE49-F238E27FC236}">
                <a16:creationId xmlns:a16="http://schemas.microsoft.com/office/drawing/2014/main" id="{9515DE85-530F-416F-A145-2957C3F2C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14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4342" name="Oval 5">
            <a:extLst>
              <a:ext uri="{FF2B5EF4-FFF2-40B4-BE49-F238E27FC236}">
                <a16:creationId xmlns:a16="http://schemas.microsoft.com/office/drawing/2014/main" id="{D4DDF2F5-958B-45C6-ABB0-00E932F50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4343" name="Oval 6">
            <a:extLst>
              <a:ext uri="{FF2B5EF4-FFF2-40B4-BE49-F238E27FC236}">
                <a16:creationId xmlns:a16="http://schemas.microsoft.com/office/drawing/2014/main" id="{E812CF24-B19D-48E1-8F57-2B9DAB6FE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3528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4344" name="Oval 7">
            <a:extLst>
              <a:ext uri="{FF2B5EF4-FFF2-40B4-BE49-F238E27FC236}">
                <a16:creationId xmlns:a16="http://schemas.microsoft.com/office/drawing/2014/main" id="{53997465-BC21-48B5-A148-66C19E0B5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05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4345" name="Oval 8">
            <a:extLst>
              <a:ext uri="{FF2B5EF4-FFF2-40B4-BE49-F238E27FC236}">
                <a16:creationId xmlns:a16="http://schemas.microsoft.com/office/drawing/2014/main" id="{FA0CA0A5-B8C3-44F3-9F1B-6CB7697BD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00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4346" name="Oval 9">
            <a:extLst>
              <a:ext uri="{FF2B5EF4-FFF2-40B4-BE49-F238E27FC236}">
                <a16:creationId xmlns:a16="http://schemas.microsoft.com/office/drawing/2014/main" id="{A71559D5-8788-4CD3-940B-8E333FD4C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943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4347" name="Line 10">
            <a:extLst>
              <a:ext uri="{FF2B5EF4-FFF2-40B4-BE49-F238E27FC236}">
                <a16:creationId xmlns:a16="http://schemas.microsoft.com/office/drawing/2014/main" id="{2810FE1B-E091-40E0-BA2B-0674EC97B4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2209800"/>
            <a:ext cx="38417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8" name="Line 11">
            <a:extLst>
              <a:ext uri="{FF2B5EF4-FFF2-40B4-BE49-F238E27FC236}">
                <a16:creationId xmlns:a16="http://schemas.microsoft.com/office/drawing/2014/main" id="{1AB852AA-08BB-4308-BF56-7CEC3BABAA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3213" y="2971800"/>
            <a:ext cx="38417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2">
            <a:extLst>
              <a:ext uri="{FF2B5EF4-FFF2-40B4-BE49-F238E27FC236}">
                <a16:creationId xmlns:a16="http://schemas.microsoft.com/office/drawing/2014/main" id="{3F6AE0E8-4C13-4918-A294-0BED2928B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209800"/>
            <a:ext cx="3048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3">
            <a:extLst>
              <a:ext uri="{FF2B5EF4-FFF2-40B4-BE49-F238E27FC236}">
                <a16:creationId xmlns:a16="http://schemas.microsoft.com/office/drawing/2014/main" id="{01EBD334-DABB-46EF-AF26-52EA7FC35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048000"/>
            <a:ext cx="3048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Line 14">
            <a:extLst>
              <a:ext uri="{FF2B5EF4-FFF2-40B4-BE49-F238E27FC236}">
                <a16:creationId xmlns:a16="http://schemas.microsoft.com/office/drawing/2014/main" id="{FD5A43F5-D1FD-4BF0-8384-21CA96FE6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886200"/>
            <a:ext cx="2286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2" name="Line 15">
            <a:extLst>
              <a:ext uri="{FF2B5EF4-FFF2-40B4-BE49-F238E27FC236}">
                <a16:creationId xmlns:a16="http://schemas.microsoft.com/office/drawing/2014/main" id="{23B3DE0B-9168-4FD8-A1E8-565BA27E6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876800"/>
            <a:ext cx="2286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6">
            <a:extLst>
              <a:ext uri="{FF2B5EF4-FFF2-40B4-BE49-F238E27FC236}">
                <a16:creationId xmlns:a16="http://schemas.microsoft.com/office/drawing/2014/main" id="{88B753B2-E9A2-4A9F-8F90-58AE73EBE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5715000"/>
            <a:ext cx="2286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AutoShape 17">
            <a:extLst>
              <a:ext uri="{FF2B5EF4-FFF2-40B4-BE49-F238E27FC236}">
                <a16:creationId xmlns:a16="http://schemas.microsoft.com/office/drawing/2014/main" id="{1B1EF207-1ACB-427B-9840-762CA111B21C}"/>
              </a:ext>
            </a:extLst>
          </p:cNvPr>
          <p:cNvSpPr>
            <a:spLocks/>
          </p:cNvSpPr>
          <p:nvPr/>
        </p:nvSpPr>
        <p:spPr bwMode="auto">
          <a:xfrm>
            <a:off x="2730500" y="1981200"/>
            <a:ext cx="2451100" cy="1727200"/>
          </a:xfrm>
          <a:custGeom>
            <a:avLst/>
            <a:gdLst>
              <a:gd name="T0" fmla="*/ 1003300 w 1544"/>
              <a:gd name="T1" fmla="*/ 1676400 h 1088"/>
              <a:gd name="T2" fmla="*/ 241300 w 1544"/>
              <a:gd name="T3" fmla="*/ 1447800 h 1088"/>
              <a:gd name="T4" fmla="*/ 2451100 w 1544"/>
              <a:gd name="T5" fmla="*/ 0 h 1088"/>
              <a:gd name="T6" fmla="*/ 0 60000 65536"/>
              <a:gd name="T7" fmla="*/ 0 60000 65536"/>
              <a:gd name="T8" fmla="*/ 0 60000 65536"/>
              <a:gd name="T9" fmla="*/ 0 w 1544"/>
              <a:gd name="T10" fmla="*/ 0 h 1088"/>
              <a:gd name="T11" fmla="*/ 1544 w 1544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1088">
                <a:moveTo>
                  <a:pt x="632" y="1056"/>
                </a:moveTo>
                <a:cubicBezTo>
                  <a:pt x="316" y="1072"/>
                  <a:pt x="0" y="1088"/>
                  <a:pt x="152" y="912"/>
                </a:cubicBezTo>
                <a:cubicBezTo>
                  <a:pt x="304" y="736"/>
                  <a:pt x="924" y="368"/>
                  <a:pt x="1544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55" name="AutoShape 18">
            <a:extLst>
              <a:ext uri="{FF2B5EF4-FFF2-40B4-BE49-F238E27FC236}">
                <a16:creationId xmlns:a16="http://schemas.microsoft.com/office/drawing/2014/main" id="{EB7DA5C4-12BA-44AD-B899-FDE2A0BEB4FC}"/>
              </a:ext>
            </a:extLst>
          </p:cNvPr>
          <p:cNvSpPr>
            <a:spLocks/>
          </p:cNvSpPr>
          <p:nvPr/>
        </p:nvSpPr>
        <p:spPr bwMode="auto">
          <a:xfrm>
            <a:off x="5791200" y="1905000"/>
            <a:ext cx="1346200" cy="1600200"/>
          </a:xfrm>
          <a:custGeom>
            <a:avLst/>
            <a:gdLst>
              <a:gd name="T0" fmla="*/ 1219200 w 848"/>
              <a:gd name="T1" fmla="*/ 1600200 h 1008"/>
              <a:gd name="T2" fmla="*/ 1143000 w 848"/>
              <a:gd name="T3" fmla="*/ 685800 h 1008"/>
              <a:gd name="T4" fmla="*/ 0 w 848"/>
              <a:gd name="T5" fmla="*/ 0 h 1008"/>
              <a:gd name="T6" fmla="*/ 0 60000 65536"/>
              <a:gd name="T7" fmla="*/ 0 60000 65536"/>
              <a:gd name="T8" fmla="*/ 0 60000 65536"/>
              <a:gd name="T9" fmla="*/ 0 w 848"/>
              <a:gd name="T10" fmla="*/ 0 h 1008"/>
              <a:gd name="T11" fmla="*/ 848 w 848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48" h="1008">
                <a:moveTo>
                  <a:pt x="768" y="1008"/>
                </a:moveTo>
                <a:cubicBezTo>
                  <a:pt x="808" y="804"/>
                  <a:pt x="848" y="600"/>
                  <a:pt x="720" y="432"/>
                </a:cubicBezTo>
                <a:cubicBezTo>
                  <a:pt x="592" y="264"/>
                  <a:pt x="296" y="132"/>
                  <a:pt x="0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56" name="AutoShape 19">
            <a:extLst>
              <a:ext uri="{FF2B5EF4-FFF2-40B4-BE49-F238E27FC236}">
                <a16:creationId xmlns:a16="http://schemas.microsoft.com/office/drawing/2014/main" id="{F96330D6-416F-4CFA-AF51-6BBEE1F7AD31}"/>
              </a:ext>
            </a:extLst>
          </p:cNvPr>
          <p:cNvSpPr>
            <a:spLocks/>
          </p:cNvSpPr>
          <p:nvPr/>
        </p:nvSpPr>
        <p:spPr bwMode="auto">
          <a:xfrm>
            <a:off x="5918200" y="3048000"/>
            <a:ext cx="1092200" cy="1676400"/>
          </a:xfrm>
          <a:custGeom>
            <a:avLst/>
            <a:gdLst>
              <a:gd name="T0" fmla="*/ 1092200 w 688"/>
              <a:gd name="T1" fmla="*/ 1676400 h 1056"/>
              <a:gd name="T2" fmla="*/ 177800 w 688"/>
              <a:gd name="T3" fmla="*/ 1143000 h 1056"/>
              <a:gd name="T4" fmla="*/ 25400 w 688"/>
              <a:gd name="T5" fmla="*/ 0 h 1056"/>
              <a:gd name="T6" fmla="*/ 0 60000 65536"/>
              <a:gd name="T7" fmla="*/ 0 60000 65536"/>
              <a:gd name="T8" fmla="*/ 0 60000 65536"/>
              <a:gd name="T9" fmla="*/ 0 w 688"/>
              <a:gd name="T10" fmla="*/ 0 h 1056"/>
              <a:gd name="T11" fmla="*/ 688 w 6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1056">
                <a:moveTo>
                  <a:pt x="688" y="1056"/>
                </a:moveTo>
                <a:cubicBezTo>
                  <a:pt x="456" y="976"/>
                  <a:pt x="224" y="896"/>
                  <a:pt x="112" y="720"/>
                </a:cubicBezTo>
                <a:cubicBezTo>
                  <a:pt x="0" y="544"/>
                  <a:pt x="8" y="272"/>
                  <a:pt x="16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4357" name="AutoShape 20">
            <a:extLst>
              <a:ext uri="{FF2B5EF4-FFF2-40B4-BE49-F238E27FC236}">
                <a16:creationId xmlns:a16="http://schemas.microsoft.com/office/drawing/2014/main" id="{90A5F353-D4AA-4A8E-9AF1-3FBC9C181F0E}"/>
              </a:ext>
            </a:extLst>
          </p:cNvPr>
          <p:cNvSpPr>
            <a:spLocks/>
          </p:cNvSpPr>
          <p:nvPr/>
        </p:nvSpPr>
        <p:spPr bwMode="auto">
          <a:xfrm>
            <a:off x="7061200" y="4876800"/>
            <a:ext cx="1092200" cy="1676400"/>
          </a:xfrm>
          <a:custGeom>
            <a:avLst/>
            <a:gdLst>
              <a:gd name="T0" fmla="*/ 1092200 w 688"/>
              <a:gd name="T1" fmla="*/ 1676400 h 1056"/>
              <a:gd name="T2" fmla="*/ 177800 w 688"/>
              <a:gd name="T3" fmla="*/ 1143000 h 1056"/>
              <a:gd name="T4" fmla="*/ 25400 w 688"/>
              <a:gd name="T5" fmla="*/ 0 h 1056"/>
              <a:gd name="T6" fmla="*/ 0 60000 65536"/>
              <a:gd name="T7" fmla="*/ 0 60000 65536"/>
              <a:gd name="T8" fmla="*/ 0 60000 65536"/>
              <a:gd name="T9" fmla="*/ 0 w 688"/>
              <a:gd name="T10" fmla="*/ 0 h 1056"/>
              <a:gd name="T11" fmla="*/ 688 w 6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1056">
                <a:moveTo>
                  <a:pt x="688" y="1056"/>
                </a:moveTo>
                <a:cubicBezTo>
                  <a:pt x="456" y="976"/>
                  <a:pt x="224" y="896"/>
                  <a:pt x="112" y="720"/>
                </a:cubicBezTo>
                <a:cubicBezTo>
                  <a:pt x="0" y="544"/>
                  <a:pt x="8" y="272"/>
                  <a:pt x="16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81" name="Oval 21">
            <a:extLst>
              <a:ext uri="{FF2B5EF4-FFF2-40B4-BE49-F238E27FC236}">
                <a16:creationId xmlns:a16="http://schemas.microsoft.com/office/drawing/2014/main" id="{A8707366-CA99-4789-A591-C4A4777AE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600200"/>
            <a:ext cx="762000" cy="762000"/>
          </a:xfrm>
          <a:prstGeom prst="ellipse">
            <a:avLst/>
          </a:prstGeom>
          <a:noFill/>
          <a:ln w="2556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82" name="Oval 22">
            <a:extLst>
              <a:ext uri="{FF2B5EF4-FFF2-40B4-BE49-F238E27FC236}">
                <a16:creationId xmlns:a16="http://schemas.microsoft.com/office/drawing/2014/main" id="{921948BF-A54A-48EA-BF97-7C5F99164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191000"/>
            <a:ext cx="762000" cy="762000"/>
          </a:xfrm>
          <a:prstGeom prst="ellipse">
            <a:avLst/>
          </a:prstGeom>
          <a:noFill/>
          <a:ln w="2556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83" name="Text Box 23">
            <a:extLst>
              <a:ext uri="{FF2B5EF4-FFF2-40B4-BE49-F238E27FC236}">
                <a16:creationId xmlns:a16="http://schemas.microsoft.com/office/drawing/2014/main" id="{828C1270-0F8D-458F-AD70-A6BFA61D5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4191000"/>
            <a:ext cx="6892925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400" b="1" u="sng">
                <a:solidFill>
                  <a:srgbClr val="0000FF"/>
                </a:solidFill>
              </a:rPr>
              <a:t>The LOW function: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LOW(u) = the highest ancestor (identified by its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smallest discovery time) of u that can be reached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from a  descendant of u by using back-edges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14361" name="Text Box 24">
            <a:extLst>
              <a:ext uri="{FF2B5EF4-FFF2-40B4-BE49-F238E27FC236}">
                <a16:creationId xmlns:a16="http://schemas.microsoft.com/office/drawing/2014/main" id="{1E1E17CD-E356-4F31-9E43-365BE446D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153" y="1182688"/>
            <a:ext cx="7812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1/16</a:t>
            </a:r>
          </a:p>
        </p:txBody>
      </p:sp>
      <p:sp>
        <p:nvSpPr>
          <p:cNvPr id="14362" name="Text Box 25">
            <a:extLst>
              <a:ext uri="{FF2B5EF4-FFF2-40B4-BE49-F238E27FC236}">
                <a16:creationId xmlns:a16="http://schemas.microsoft.com/office/drawing/2014/main" id="{26AC3628-4D06-4708-98C9-D07DF7945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2209800"/>
            <a:ext cx="604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2/5</a:t>
            </a:r>
          </a:p>
        </p:txBody>
      </p:sp>
      <p:sp>
        <p:nvSpPr>
          <p:cNvPr id="14363" name="Text Box 26">
            <a:extLst>
              <a:ext uri="{FF2B5EF4-FFF2-40B4-BE49-F238E27FC236}">
                <a16:creationId xmlns:a16="http://schemas.microsoft.com/office/drawing/2014/main" id="{96DB5350-C089-424D-A928-C49E84827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2895600"/>
            <a:ext cx="604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3/4</a:t>
            </a:r>
          </a:p>
        </p:txBody>
      </p:sp>
      <p:sp>
        <p:nvSpPr>
          <p:cNvPr id="14364" name="Text Box 27">
            <a:extLst>
              <a:ext uri="{FF2B5EF4-FFF2-40B4-BE49-F238E27FC236}">
                <a16:creationId xmlns:a16="http://schemas.microsoft.com/office/drawing/2014/main" id="{F69D4D83-DF53-4012-AB89-32FE7E344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4166" y="2365375"/>
            <a:ext cx="7812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6/15</a:t>
            </a:r>
          </a:p>
        </p:txBody>
      </p:sp>
      <p:sp>
        <p:nvSpPr>
          <p:cNvPr id="14365" name="Text Box 28">
            <a:extLst>
              <a:ext uri="{FF2B5EF4-FFF2-40B4-BE49-F238E27FC236}">
                <a16:creationId xmlns:a16="http://schemas.microsoft.com/office/drawing/2014/main" id="{829B6A03-3565-418F-9D93-C73A7F18E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5828" y="3124200"/>
            <a:ext cx="7812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7/14</a:t>
            </a:r>
          </a:p>
        </p:txBody>
      </p:sp>
      <p:sp>
        <p:nvSpPr>
          <p:cNvPr id="14366" name="Text Box 29">
            <a:extLst>
              <a:ext uri="{FF2B5EF4-FFF2-40B4-BE49-F238E27FC236}">
                <a16:creationId xmlns:a16="http://schemas.microsoft.com/office/drawing/2014/main" id="{5E28E92C-72B9-4660-939D-97366F5D1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8903" y="3962400"/>
            <a:ext cx="7812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8/13</a:t>
            </a:r>
          </a:p>
        </p:txBody>
      </p:sp>
      <p:sp>
        <p:nvSpPr>
          <p:cNvPr id="14367" name="Text Box 30">
            <a:extLst>
              <a:ext uri="{FF2B5EF4-FFF2-40B4-BE49-F238E27FC236}">
                <a16:creationId xmlns:a16="http://schemas.microsoft.com/office/drawing/2014/main" id="{70DDB367-CCEA-43A8-B4F8-56843DF4C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035" y="4800600"/>
            <a:ext cx="7812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9/12</a:t>
            </a:r>
          </a:p>
        </p:txBody>
      </p:sp>
      <p:sp>
        <p:nvSpPr>
          <p:cNvPr id="14368" name="Text Box 31">
            <a:extLst>
              <a:ext uri="{FF2B5EF4-FFF2-40B4-BE49-F238E27FC236}">
                <a16:creationId xmlns:a16="http://schemas.microsoft.com/office/drawing/2014/main" id="{877A1519-45D2-4B58-A13B-B09E09EF7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5800" y="5715000"/>
            <a:ext cx="92997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10/11</a:t>
            </a:r>
          </a:p>
        </p:txBody>
      </p:sp>
      <p:sp>
        <p:nvSpPr>
          <p:cNvPr id="15392" name="Text Box 32">
            <a:extLst>
              <a:ext uri="{FF2B5EF4-FFF2-40B4-BE49-F238E27FC236}">
                <a16:creationId xmlns:a16="http://schemas.microsoft.com/office/drawing/2014/main" id="{B470E47C-4A75-4D9B-9129-6E2B22307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00200"/>
            <a:ext cx="1420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</a:rPr>
              <a:t>Low=1</a:t>
            </a:r>
          </a:p>
        </p:txBody>
      </p:sp>
      <p:sp>
        <p:nvSpPr>
          <p:cNvPr id="15393" name="Text Box 33">
            <a:extLst>
              <a:ext uri="{FF2B5EF4-FFF2-40B4-BE49-F238E27FC236}">
                <a16:creationId xmlns:a16="http://schemas.microsoft.com/office/drawing/2014/main" id="{2D5A3AC5-02E3-4C0E-A9AC-975A10B9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88" y="2514600"/>
            <a:ext cx="1420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</a:rPr>
              <a:t>Low=1</a:t>
            </a:r>
          </a:p>
        </p:txBody>
      </p:sp>
      <p:sp>
        <p:nvSpPr>
          <p:cNvPr id="15394" name="Text Box 34">
            <a:extLst>
              <a:ext uri="{FF2B5EF4-FFF2-40B4-BE49-F238E27FC236}">
                <a16:creationId xmlns:a16="http://schemas.microsoft.com/office/drawing/2014/main" id="{9A784716-59EA-4B4E-B1E7-6A1004854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200400"/>
            <a:ext cx="1420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</a:rPr>
              <a:t>Low=1</a:t>
            </a:r>
          </a:p>
        </p:txBody>
      </p:sp>
      <p:sp>
        <p:nvSpPr>
          <p:cNvPr id="15395" name="Text Box 35">
            <a:extLst>
              <a:ext uri="{FF2B5EF4-FFF2-40B4-BE49-F238E27FC236}">
                <a16:creationId xmlns:a16="http://schemas.microsoft.com/office/drawing/2014/main" id="{1F326EBF-835C-4BC6-91B3-C3CCD9863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667000"/>
            <a:ext cx="1420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</a:rPr>
              <a:t>Low=1</a:t>
            </a:r>
          </a:p>
        </p:txBody>
      </p:sp>
      <p:sp>
        <p:nvSpPr>
          <p:cNvPr id="15396" name="Text Box 36">
            <a:extLst>
              <a:ext uri="{FF2B5EF4-FFF2-40B4-BE49-F238E27FC236}">
                <a16:creationId xmlns:a16="http://schemas.microsoft.com/office/drawing/2014/main" id="{8CC19CA1-969D-4679-994F-98F38A4A9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429000"/>
            <a:ext cx="1420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Low=1</a:t>
            </a:r>
          </a:p>
        </p:txBody>
      </p:sp>
      <p:sp>
        <p:nvSpPr>
          <p:cNvPr id="15397" name="Text Box 37">
            <a:extLst>
              <a:ext uri="{FF2B5EF4-FFF2-40B4-BE49-F238E27FC236}">
                <a16:creationId xmlns:a16="http://schemas.microsoft.com/office/drawing/2014/main" id="{8DCBD0DF-0689-4345-ABD7-942291A3A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8" y="4267200"/>
            <a:ext cx="1420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Low=6</a:t>
            </a:r>
          </a:p>
        </p:txBody>
      </p:sp>
      <p:sp>
        <p:nvSpPr>
          <p:cNvPr id="15398" name="Text Box 38">
            <a:extLst>
              <a:ext uri="{FF2B5EF4-FFF2-40B4-BE49-F238E27FC236}">
                <a16:creationId xmlns:a16="http://schemas.microsoft.com/office/drawing/2014/main" id="{75D9C33E-07E9-4D55-959E-DF31C86F2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05400"/>
            <a:ext cx="1420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Low=8</a:t>
            </a:r>
          </a:p>
        </p:txBody>
      </p:sp>
      <p:sp>
        <p:nvSpPr>
          <p:cNvPr id="15399" name="Text Box 39">
            <a:extLst>
              <a:ext uri="{FF2B5EF4-FFF2-40B4-BE49-F238E27FC236}">
                <a16:creationId xmlns:a16="http://schemas.microsoft.com/office/drawing/2014/main" id="{CEED7BCA-1FFA-4517-B574-00F6D0F79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5588" y="6400800"/>
            <a:ext cx="1420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Low=8</a:t>
            </a:r>
          </a:p>
        </p:txBody>
      </p:sp>
      <p:sp>
        <p:nvSpPr>
          <p:cNvPr id="15400" name="Text Box 40">
            <a:extLst>
              <a:ext uri="{FF2B5EF4-FFF2-40B4-BE49-F238E27FC236}">
                <a16:creationId xmlns:a16="http://schemas.microsoft.com/office/drawing/2014/main" id="{F909732C-736D-4F6F-91F3-7A8F2C7DC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5759450"/>
            <a:ext cx="6996112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u is articulation point if it has a descendant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v with LOW(v)&gt;=u.d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 animBg="1"/>
      <p:bldP spid="153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189DA4C1-94AB-477D-924C-A57216000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>
                <a:solidFill>
                  <a:srgbClr val="000000"/>
                </a:solidFill>
              </a:rPr>
              <a:t>Finding Articulation Points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0CE7E8A8-4D61-4417-AAF9-2F9A0EAE1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eaLnBrk="1" hangingPunct="1"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i="1">
                <a:solidFill>
                  <a:srgbClr val="000000"/>
                </a:solidFill>
              </a:rPr>
              <a:t>Algorithm principle:</a:t>
            </a:r>
          </a:p>
          <a:p>
            <a:pPr lvl="2" algn="l"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i="1">
                <a:solidFill>
                  <a:srgbClr val="000000"/>
                </a:solidFill>
              </a:rPr>
              <a:t>During DFS, calculate also the values of the LOW function for every vertex</a:t>
            </a:r>
          </a:p>
          <a:p>
            <a:pPr lvl="2" algn="l"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i="1">
                <a:solidFill>
                  <a:srgbClr val="000000"/>
                </a:solidFill>
              </a:rPr>
              <a:t>After we finish the recursive search from a child v of a vertex u, we update u.low with the value of v.low. Vertex u is an articulation point, disconnecting  v, if v.low &gt;=u.d  </a:t>
            </a:r>
          </a:p>
          <a:p>
            <a:pPr lvl="2" algn="l"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i="1">
                <a:solidFill>
                  <a:srgbClr val="000000"/>
                </a:solidFill>
              </a:rPr>
              <a:t>If vertex u is the root of the DFS  tree, check whether v is its second child</a:t>
            </a:r>
          </a:p>
          <a:p>
            <a:pPr lvl="2" algn="l"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i="1">
                <a:solidFill>
                  <a:srgbClr val="000000"/>
                </a:solidFill>
              </a:rPr>
              <a:t>When encountering a back-edge (u,v) update u.low with the value of v.d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A0A9C5B3-9F81-418B-8EAA-1E3977824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382000" cy="649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DFS_VISIT_AP(G, u)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time=time+1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u.d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=time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u.color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=GRAY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u.low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u.d</a:t>
            </a:r>
            <a:endParaRPr lang="en-US" altLang="en-US" sz="20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for each v in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G.Adj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[u]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if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v.color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==WHITE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v.pi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=u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DFS_VISIT_AP(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G,v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if (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u.pi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==NIL)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			if (v is second son of u)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				“u is AP”   // Case 1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else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u.low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=min(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u.low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v.low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			if (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v.low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&gt;=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u.d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) 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				 “u is AP”   // Case 2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else	if ((v&lt;&gt;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u.pi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 and (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v.d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&lt;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u.d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u.low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=min(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u.low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</a:rPr>
              <a:t>v.d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u.color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=BLACK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time=time+1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u.f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=time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63324BAB-014A-48FB-AEC0-1B9973F30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>
                <a:solidFill>
                  <a:srgbClr val="000000"/>
                </a:solidFill>
              </a:rPr>
              <a:t>Bridge edges – Example</a:t>
            </a:r>
          </a:p>
        </p:txBody>
      </p:sp>
      <p:grpSp>
        <p:nvGrpSpPr>
          <p:cNvPr id="17411" name="Group 2">
            <a:extLst>
              <a:ext uri="{FF2B5EF4-FFF2-40B4-BE49-F238E27FC236}">
                <a16:creationId xmlns:a16="http://schemas.microsoft.com/office/drawing/2014/main" id="{D9C16BF7-EC8A-4FBE-959B-3E746D0B5E86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057400"/>
            <a:ext cx="5408613" cy="2436813"/>
            <a:chOff x="1008" y="1296"/>
            <a:chExt cx="3407" cy="1535"/>
          </a:xfrm>
        </p:grpSpPr>
        <p:sp>
          <p:nvSpPr>
            <p:cNvPr id="17412" name="Oval 3">
              <a:extLst>
                <a:ext uri="{FF2B5EF4-FFF2-40B4-BE49-F238E27FC236}">
                  <a16:creationId xmlns:a16="http://schemas.microsoft.com/office/drawing/2014/main" id="{01D9CCD0-EF7B-4807-B784-8525305EA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96"/>
              <a:ext cx="383" cy="38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7413" name="Oval 4">
              <a:extLst>
                <a:ext uri="{FF2B5EF4-FFF2-40B4-BE49-F238E27FC236}">
                  <a16:creationId xmlns:a16="http://schemas.microsoft.com/office/drawing/2014/main" id="{F25CEB0D-6B34-4E88-872F-BFBA393FB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84"/>
              <a:ext cx="383" cy="38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7414" name="Oval 5">
              <a:extLst>
                <a:ext uri="{FF2B5EF4-FFF2-40B4-BE49-F238E27FC236}">
                  <a16:creationId xmlns:a16="http://schemas.microsoft.com/office/drawing/2014/main" id="{1095677F-F659-489A-BD26-F29DA8063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00"/>
              <a:ext cx="383" cy="38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7415" name="Oval 6">
              <a:extLst>
                <a:ext uri="{FF2B5EF4-FFF2-40B4-BE49-F238E27FC236}">
                  <a16:creationId xmlns:a16="http://schemas.microsoft.com/office/drawing/2014/main" id="{A5332760-DC4A-4C7D-BE94-A7AE2F70D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48"/>
              <a:ext cx="383" cy="38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7416" name="Oval 7">
              <a:extLst>
                <a:ext uri="{FF2B5EF4-FFF2-40B4-BE49-F238E27FC236}">
                  <a16:creationId xmlns:a16="http://schemas.microsoft.com/office/drawing/2014/main" id="{7AEBAAF1-79CE-4BC5-911E-3C40AAD96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344"/>
              <a:ext cx="383" cy="38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7417" name="Oval 8">
              <a:extLst>
                <a:ext uri="{FF2B5EF4-FFF2-40B4-BE49-F238E27FC236}">
                  <a16:creationId xmlns:a16="http://schemas.microsoft.com/office/drawing/2014/main" id="{AB2263E4-AE32-4CF8-9B26-9E16FD4A5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16"/>
              <a:ext cx="383" cy="383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7418" name="Line 9">
              <a:extLst>
                <a:ext uri="{FF2B5EF4-FFF2-40B4-BE49-F238E27FC236}">
                  <a16:creationId xmlns:a16="http://schemas.microsoft.com/office/drawing/2014/main" id="{66FF86E8-98AD-43CE-9950-7AF2D18E34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680"/>
              <a:ext cx="95" cy="76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Line 10">
              <a:extLst>
                <a:ext uri="{FF2B5EF4-FFF2-40B4-BE49-F238E27FC236}">
                  <a16:creationId xmlns:a16="http://schemas.microsoft.com/office/drawing/2014/main" id="{A1C72130-3725-4C84-B48F-A8E4992C3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536"/>
              <a:ext cx="719" cy="19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0" name="Line 11">
              <a:extLst>
                <a:ext uri="{FF2B5EF4-FFF2-40B4-BE49-F238E27FC236}">
                  <a16:creationId xmlns:a16="http://schemas.microsoft.com/office/drawing/2014/main" id="{F1E42CC6-7BCF-4869-B58A-B1E8BAF47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918"/>
              <a:ext cx="671" cy="57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2">
              <a:extLst>
                <a:ext uri="{FF2B5EF4-FFF2-40B4-BE49-F238E27FC236}">
                  <a16:creationId xmlns:a16="http://schemas.microsoft.com/office/drawing/2014/main" id="{5FE851DD-51BD-47BE-861C-3F52ED35A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583"/>
              <a:ext cx="911" cy="145"/>
            </a:xfrm>
            <a:prstGeom prst="line">
              <a:avLst/>
            </a:prstGeom>
            <a:noFill/>
            <a:ln w="47520" cap="sq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3">
              <a:extLst>
                <a:ext uri="{FF2B5EF4-FFF2-40B4-BE49-F238E27FC236}">
                  <a16:creationId xmlns:a16="http://schemas.microsoft.com/office/drawing/2014/main" id="{3A5B3272-8637-4FB2-82BA-933778546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80"/>
              <a:ext cx="431" cy="38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4">
              <a:extLst>
                <a:ext uri="{FF2B5EF4-FFF2-40B4-BE49-F238E27FC236}">
                  <a16:creationId xmlns:a16="http://schemas.microsoft.com/office/drawing/2014/main" id="{83D71AE4-EB24-42CE-A0E4-CB8CB3FF2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7" y="1728"/>
              <a:ext cx="385" cy="76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5">
              <a:extLst>
                <a:ext uri="{FF2B5EF4-FFF2-40B4-BE49-F238E27FC236}">
                  <a16:creationId xmlns:a16="http://schemas.microsoft.com/office/drawing/2014/main" id="{CAB666CD-1B46-4AC1-AC3F-C0E6EF15B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302"/>
              <a:ext cx="815" cy="33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1AE1F3C7-1BCC-4E31-BFCE-04B7920A6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>
                <a:solidFill>
                  <a:srgbClr val="000000"/>
                </a:solidFill>
              </a:rPr>
              <a:t>How to find all bridges ?</a:t>
            </a: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FDCFC30B-575E-4886-9084-97D85949C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b="1">
                <a:solidFill>
                  <a:srgbClr val="000000"/>
                </a:solidFill>
              </a:rPr>
              <a:t>Brute-force approach</a:t>
            </a:r>
            <a:r>
              <a:rPr lang="en-US" altLang="en-US" sz="2800">
                <a:solidFill>
                  <a:srgbClr val="000000"/>
                </a:solidFill>
              </a:rPr>
              <a:t>:  one by one remove all edges and see if removal of an edge causes the  graph to disconnect:</a:t>
            </a:r>
          </a:p>
          <a:p>
            <a:pPr lvl="1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For every edge e, do :</a:t>
            </a:r>
          </a:p>
          <a:p>
            <a:pPr lvl="1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	Remove e from graph</a:t>
            </a:r>
          </a:p>
          <a:p>
            <a:pPr lvl="1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	See if the graph remains connected (use BFS or DFS)</a:t>
            </a:r>
            <a:br>
              <a:rPr lang="en-US" altLang="en-US" sz="2400">
                <a:solidFill>
                  <a:srgbClr val="000000"/>
                </a:solidFill>
              </a:rPr>
            </a:br>
            <a:r>
              <a:rPr lang="en-US" altLang="en-US" sz="2400">
                <a:solidFill>
                  <a:srgbClr val="000000"/>
                </a:solidFill>
              </a:rPr>
              <a:t>If graph is disconnected, add e to B list</a:t>
            </a:r>
          </a:p>
          <a:p>
            <a:pPr lvl="1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   Add e back to the graph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Time complexity of above method is O(E*(V+E)) for a graph represented using adjacency list. 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Can we do better?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788570D0-CEB0-4B16-AE2C-B4B81F1C2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>
                <a:solidFill>
                  <a:srgbClr val="000000"/>
                </a:solidFill>
              </a:rPr>
              <a:t>How to find all bridges ?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C838AD3E-2329-4228-8D5A-8065EA089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rgbClr val="000000"/>
                </a:solidFill>
              </a:rPr>
              <a:t>DFS- approach</a:t>
            </a:r>
            <a:r>
              <a:rPr lang="en-US" altLang="en-US" sz="2400">
                <a:solidFill>
                  <a:srgbClr val="000000"/>
                </a:solidFill>
              </a:rPr>
              <a:t>: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An edge of G is a bridge if and only if it does not lie on any simple cycle of G.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if some vertex u has a back edge pointing to it, then no edge below u in the DFS tree can be a bridge. The reason is that each back edge gives us a cycle, and no edge that is a member of a cycle can be a bridge. 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if we have a vertex v whose parent in the DFS tree is u, and no ancestor of v has a back edge pointing to it, then (u, v) is a bridge.</a:t>
            </a:r>
          </a:p>
          <a:p>
            <a:pPr algn="l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>
            <a:extLst>
              <a:ext uri="{FF2B5EF4-FFF2-40B4-BE49-F238E27FC236}">
                <a16:creationId xmlns:a16="http://schemas.microsoft.com/office/drawing/2014/main" id="{DD1D4C36-C681-4024-9D7A-D94AB84C3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>
                <a:solidFill>
                  <a:srgbClr val="000000"/>
                </a:solidFill>
              </a:rPr>
              <a:t>Applications of DFS </a:t>
            </a:r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64BD2640-7D24-4A6D-ADD3-309BBD8BA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00"/>
                </a:solidFill>
              </a:rPr>
              <a:t>Applications of Depth-First Search</a:t>
            </a:r>
          </a:p>
          <a:p>
            <a:pPr lvl="1" algn="l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solidFill>
                  <a:srgbClr val="000000"/>
                </a:solidFill>
              </a:rPr>
              <a:t>Directed graphs:</a:t>
            </a:r>
          </a:p>
          <a:p>
            <a:pPr lvl="2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Cyclic/acyclic graphs</a:t>
            </a:r>
          </a:p>
          <a:p>
            <a:pPr lvl="2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Topological sort</a:t>
            </a:r>
          </a:p>
          <a:p>
            <a:pPr lvl="2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Strongly connected components</a:t>
            </a:r>
          </a:p>
          <a:p>
            <a:pPr lvl="1" algn="l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solidFill>
                  <a:srgbClr val="000000"/>
                </a:solidFill>
              </a:rPr>
              <a:t>Undirected graphs:</a:t>
            </a:r>
          </a:p>
          <a:p>
            <a:pPr lvl="2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Connected components, articulation points, bridges, biconnected components</a:t>
            </a:r>
          </a:p>
          <a:p>
            <a:pPr lvl="1" algn="l" eaLnBrk="1" hangingPunct="1">
              <a:spcBef>
                <a:spcPts val="700"/>
              </a:spcBef>
              <a:buFont typeface="Arial" panose="020B0604020202020204" pitchFamily="34" charset="0"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 lvl="2" algn="l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05BA6789-0EB4-4119-A860-B06B5CB6D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>
                <a:solidFill>
                  <a:srgbClr val="000000"/>
                </a:solidFill>
              </a:rPr>
              <a:t>Finding bridges by DFS</a:t>
            </a:r>
          </a:p>
        </p:txBody>
      </p:sp>
      <p:grpSp>
        <p:nvGrpSpPr>
          <p:cNvPr id="20483" name="Group 2">
            <a:extLst>
              <a:ext uri="{FF2B5EF4-FFF2-40B4-BE49-F238E27FC236}">
                <a16:creationId xmlns:a16="http://schemas.microsoft.com/office/drawing/2014/main" id="{E224E635-4D5C-4AAC-9D48-41ED686C279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981200"/>
            <a:ext cx="2360613" cy="1522413"/>
            <a:chOff x="384" y="1248"/>
            <a:chExt cx="1487" cy="959"/>
          </a:xfrm>
        </p:grpSpPr>
        <p:sp>
          <p:nvSpPr>
            <p:cNvPr id="20510" name="Oval 3">
              <a:extLst>
                <a:ext uri="{FF2B5EF4-FFF2-40B4-BE49-F238E27FC236}">
                  <a16:creationId xmlns:a16="http://schemas.microsoft.com/office/drawing/2014/main" id="{C240EDA0-EBE5-4E05-8E17-3898CDB8E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167" cy="239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0511" name="Oval 4">
              <a:extLst>
                <a:ext uri="{FF2B5EF4-FFF2-40B4-BE49-F238E27FC236}">
                  <a16:creationId xmlns:a16="http://schemas.microsoft.com/office/drawing/2014/main" id="{A4EB18F3-F454-423A-81DB-468F85DB6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428"/>
              <a:ext cx="167" cy="239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0512" name="Oval 5">
              <a:extLst>
                <a:ext uri="{FF2B5EF4-FFF2-40B4-BE49-F238E27FC236}">
                  <a16:creationId xmlns:a16="http://schemas.microsoft.com/office/drawing/2014/main" id="{20DBC30D-7995-472E-85FB-8E262B9C3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" y="1938"/>
              <a:ext cx="167" cy="239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0513" name="Oval 6">
              <a:extLst>
                <a:ext uri="{FF2B5EF4-FFF2-40B4-BE49-F238E27FC236}">
                  <a16:creationId xmlns:a16="http://schemas.microsoft.com/office/drawing/2014/main" id="{44928E1E-F37E-46F3-B551-540526A1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1968"/>
              <a:ext cx="167" cy="239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20514" name="Oval 7">
              <a:extLst>
                <a:ext uri="{FF2B5EF4-FFF2-40B4-BE49-F238E27FC236}">
                  <a16:creationId xmlns:a16="http://schemas.microsoft.com/office/drawing/2014/main" id="{194BC36C-5750-4A22-8FDB-89FD4492F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1278"/>
              <a:ext cx="167" cy="239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0515" name="Oval 8">
              <a:extLst>
                <a:ext uri="{FF2B5EF4-FFF2-40B4-BE49-F238E27FC236}">
                  <a16:creationId xmlns:a16="http://schemas.microsoft.com/office/drawing/2014/main" id="{4AD7B0BE-690E-4969-9C1A-35F818889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698"/>
              <a:ext cx="167" cy="239"/>
            </a:xfrm>
            <a:prstGeom prst="ellips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0516" name="Line 9">
              <a:extLst>
                <a:ext uri="{FF2B5EF4-FFF2-40B4-BE49-F238E27FC236}">
                  <a16:creationId xmlns:a16="http://schemas.microsoft.com/office/drawing/2014/main" id="{781547DF-862B-461A-97A0-62D3BCFAF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1488"/>
              <a:ext cx="41" cy="47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Line 10">
              <a:extLst>
                <a:ext uri="{FF2B5EF4-FFF2-40B4-BE49-F238E27FC236}">
                  <a16:creationId xmlns:a16="http://schemas.microsoft.com/office/drawing/2014/main" id="{26F6D8BC-20DE-4AB5-A60D-899F37098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" y="1398"/>
              <a:ext cx="313" cy="11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Line 11">
              <a:extLst>
                <a:ext uri="{FF2B5EF4-FFF2-40B4-BE49-F238E27FC236}">
                  <a16:creationId xmlns:a16="http://schemas.microsoft.com/office/drawing/2014/main" id="{150E156B-BF99-41A8-AB16-FB8122FD7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4" y="1637"/>
              <a:ext cx="292" cy="36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Line 12">
              <a:extLst>
                <a:ext uri="{FF2B5EF4-FFF2-40B4-BE49-F238E27FC236}">
                  <a16:creationId xmlns:a16="http://schemas.microsoft.com/office/drawing/2014/main" id="{D4844F42-918B-4E97-812B-F8FBDB6F49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4" y="1427"/>
              <a:ext cx="397" cy="91"/>
            </a:xfrm>
            <a:prstGeom prst="line">
              <a:avLst/>
            </a:prstGeom>
            <a:noFill/>
            <a:ln w="47520" cap="sq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13">
              <a:extLst>
                <a:ext uri="{FF2B5EF4-FFF2-40B4-BE49-F238E27FC236}">
                  <a16:creationId xmlns:a16="http://schemas.microsoft.com/office/drawing/2014/main" id="{BC956181-BA8D-4D52-BB61-EC6238AE9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8" y="1488"/>
              <a:ext cx="187" cy="23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14">
              <a:extLst>
                <a:ext uri="{FF2B5EF4-FFF2-40B4-BE49-F238E27FC236}">
                  <a16:creationId xmlns:a16="http://schemas.microsoft.com/office/drawing/2014/main" id="{4127030A-D271-4181-B8D6-3046A9D08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5" y="1518"/>
              <a:ext cx="169" cy="47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Line 15">
              <a:extLst>
                <a:ext uri="{FF2B5EF4-FFF2-40B4-BE49-F238E27FC236}">
                  <a16:creationId xmlns:a16="http://schemas.microsoft.com/office/drawing/2014/main" id="{AC6E02ED-B7DF-482D-9C54-C73A46825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69" y="1877"/>
              <a:ext cx="355" cy="211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84" name="Oval 16">
            <a:extLst>
              <a:ext uri="{FF2B5EF4-FFF2-40B4-BE49-F238E27FC236}">
                <a16:creationId xmlns:a16="http://schemas.microsoft.com/office/drawing/2014/main" id="{DE90789E-9A47-4D85-A6CA-9D715C1F7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2860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485" name="Oval 17">
            <a:extLst>
              <a:ext uri="{FF2B5EF4-FFF2-40B4-BE49-F238E27FC236}">
                <a16:creationId xmlns:a16="http://schemas.microsoft.com/office/drawing/2014/main" id="{9E2E2C1C-C7CA-419F-9C82-C72F5D22D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24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0486" name="Oval 18">
            <a:extLst>
              <a:ext uri="{FF2B5EF4-FFF2-40B4-BE49-F238E27FC236}">
                <a16:creationId xmlns:a16="http://schemas.microsoft.com/office/drawing/2014/main" id="{BEF8D341-CFBD-4385-8902-9A0E0DA99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8100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487" name="Oval 19">
            <a:extLst>
              <a:ext uri="{FF2B5EF4-FFF2-40B4-BE49-F238E27FC236}">
                <a16:creationId xmlns:a16="http://schemas.microsoft.com/office/drawing/2014/main" id="{1FC8E999-66BD-44F7-B972-2CFEBE139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562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0488" name="Oval 20">
            <a:extLst>
              <a:ext uri="{FF2B5EF4-FFF2-40B4-BE49-F238E27FC236}">
                <a16:creationId xmlns:a16="http://schemas.microsoft.com/office/drawing/2014/main" id="{D064F638-D2BC-4474-8C93-9965E222F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48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489" name="Oval 21">
            <a:extLst>
              <a:ext uri="{FF2B5EF4-FFF2-40B4-BE49-F238E27FC236}">
                <a16:creationId xmlns:a16="http://schemas.microsoft.com/office/drawing/2014/main" id="{1EFCA4C3-A435-4282-B230-485D3EE01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0490" name="Line 22">
            <a:extLst>
              <a:ext uri="{FF2B5EF4-FFF2-40B4-BE49-F238E27FC236}">
                <a16:creationId xmlns:a16="http://schemas.microsoft.com/office/drawing/2014/main" id="{6CF320C9-D5DB-4D96-8334-7EA9BCD249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4813" y="2819400"/>
            <a:ext cx="38417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23">
            <a:extLst>
              <a:ext uri="{FF2B5EF4-FFF2-40B4-BE49-F238E27FC236}">
                <a16:creationId xmlns:a16="http://schemas.microsoft.com/office/drawing/2014/main" id="{21F97719-4EA5-4AF9-BD8E-FE3352641B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2813" y="3581400"/>
            <a:ext cx="38417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Line 24">
            <a:extLst>
              <a:ext uri="{FF2B5EF4-FFF2-40B4-BE49-F238E27FC236}">
                <a16:creationId xmlns:a16="http://schemas.microsoft.com/office/drawing/2014/main" id="{DE60F5A2-2386-4234-AD3A-FEFB16A6D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581400"/>
            <a:ext cx="304800" cy="304800"/>
          </a:xfrm>
          <a:prstGeom prst="line">
            <a:avLst/>
          </a:prstGeom>
          <a:noFill/>
          <a:ln w="25560" cap="sq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25">
            <a:extLst>
              <a:ext uri="{FF2B5EF4-FFF2-40B4-BE49-F238E27FC236}">
                <a16:creationId xmlns:a16="http://schemas.microsoft.com/office/drawing/2014/main" id="{6094358D-E72E-492D-A4D0-3CF89E95B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4343400"/>
            <a:ext cx="3048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26">
            <a:extLst>
              <a:ext uri="{FF2B5EF4-FFF2-40B4-BE49-F238E27FC236}">
                <a16:creationId xmlns:a16="http://schemas.microsoft.com/office/drawing/2014/main" id="{50E7FA55-50F3-41CC-BA40-0AADC1DBB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181600"/>
            <a:ext cx="2286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AutoShape 27">
            <a:extLst>
              <a:ext uri="{FF2B5EF4-FFF2-40B4-BE49-F238E27FC236}">
                <a16:creationId xmlns:a16="http://schemas.microsoft.com/office/drawing/2014/main" id="{23D8D2FB-89BB-4140-BB6D-A5BE5EA9AD01}"/>
              </a:ext>
            </a:extLst>
          </p:cNvPr>
          <p:cNvSpPr>
            <a:spLocks/>
          </p:cNvSpPr>
          <p:nvPr/>
        </p:nvSpPr>
        <p:spPr bwMode="auto">
          <a:xfrm>
            <a:off x="3340100" y="2590800"/>
            <a:ext cx="2451100" cy="1727200"/>
          </a:xfrm>
          <a:custGeom>
            <a:avLst/>
            <a:gdLst>
              <a:gd name="T0" fmla="*/ 1003300 w 1544"/>
              <a:gd name="T1" fmla="*/ 1676400 h 1088"/>
              <a:gd name="T2" fmla="*/ 241300 w 1544"/>
              <a:gd name="T3" fmla="*/ 1447800 h 1088"/>
              <a:gd name="T4" fmla="*/ 2451100 w 1544"/>
              <a:gd name="T5" fmla="*/ 0 h 1088"/>
              <a:gd name="T6" fmla="*/ 0 60000 65536"/>
              <a:gd name="T7" fmla="*/ 0 60000 65536"/>
              <a:gd name="T8" fmla="*/ 0 60000 65536"/>
              <a:gd name="T9" fmla="*/ 0 w 1544"/>
              <a:gd name="T10" fmla="*/ 0 h 1088"/>
              <a:gd name="T11" fmla="*/ 1544 w 1544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1088">
                <a:moveTo>
                  <a:pt x="632" y="1056"/>
                </a:moveTo>
                <a:cubicBezTo>
                  <a:pt x="316" y="1072"/>
                  <a:pt x="0" y="1088"/>
                  <a:pt x="152" y="912"/>
                </a:cubicBezTo>
                <a:cubicBezTo>
                  <a:pt x="304" y="736"/>
                  <a:pt x="924" y="368"/>
                  <a:pt x="1544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496" name="AutoShape 28">
            <a:extLst>
              <a:ext uri="{FF2B5EF4-FFF2-40B4-BE49-F238E27FC236}">
                <a16:creationId xmlns:a16="http://schemas.microsoft.com/office/drawing/2014/main" id="{717C2B2F-8168-4597-BC19-AB00627F2466}"/>
              </a:ext>
            </a:extLst>
          </p:cNvPr>
          <p:cNvSpPr>
            <a:spLocks/>
          </p:cNvSpPr>
          <p:nvPr/>
        </p:nvSpPr>
        <p:spPr bwMode="auto">
          <a:xfrm>
            <a:off x="5791200" y="4343400"/>
            <a:ext cx="1092200" cy="1676400"/>
          </a:xfrm>
          <a:custGeom>
            <a:avLst/>
            <a:gdLst>
              <a:gd name="T0" fmla="*/ 1092200 w 688"/>
              <a:gd name="T1" fmla="*/ 1676400 h 1056"/>
              <a:gd name="T2" fmla="*/ 177800 w 688"/>
              <a:gd name="T3" fmla="*/ 1143000 h 1056"/>
              <a:gd name="T4" fmla="*/ 25400 w 688"/>
              <a:gd name="T5" fmla="*/ 0 h 1056"/>
              <a:gd name="T6" fmla="*/ 0 60000 65536"/>
              <a:gd name="T7" fmla="*/ 0 60000 65536"/>
              <a:gd name="T8" fmla="*/ 0 60000 65536"/>
              <a:gd name="T9" fmla="*/ 0 w 688"/>
              <a:gd name="T10" fmla="*/ 0 h 1056"/>
              <a:gd name="T11" fmla="*/ 688 w 6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1056">
                <a:moveTo>
                  <a:pt x="688" y="1056"/>
                </a:moveTo>
                <a:cubicBezTo>
                  <a:pt x="456" y="976"/>
                  <a:pt x="224" y="896"/>
                  <a:pt x="112" y="720"/>
                </a:cubicBezTo>
                <a:cubicBezTo>
                  <a:pt x="0" y="544"/>
                  <a:pt x="8" y="272"/>
                  <a:pt x="16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497" name="Text Box 29">
            <a:extLst>
              <a:ext uri="{FF2B5EF4-FFF2-40B4-BE49-F238E27FC236}">
                <a16:creationId xmlns:a16="http://schemas.microsoft.com/office/drawing/2014/main" id="{04A139A5-F427-4B50-97DF-BBA3EE9C1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1905000"/>
            <a:ext cx="773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1/12</a:t>
            </a:r>
          </a:p>
        </p:txBody>
      </p:sp>
      <p:sp>
        <p:nvSpPr>
          <p:cNvPr id="21534" name="Text Box 30">
            <a:extLst>
              <a:ext uri="{FF2B5EF4-FFF2-40B4-BE49-F238E27FC236}">
                <a16:creationId xmlns:a16="http://schemas.microsoft.com/office/drawing/2014/main" id="{EF49A976-D15C-4D1A-9908-225A61476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5805488"/>
            <a:ext cx="49418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>
                <a:solidFill>
                  <a:srgbClr val="FF0000"/>
                </a:solidFill>
              </a:rPr>
              <a:t>(u,v) is a bridge if LOW(v)&gt;u.d</a:t>
            </a:r>
          </a:p>
        </p:txBody>
      </p:sp>
      <p:sp>
        <p:nvSpPr>
          <p:cNvPr id="20499" name="Text Box 31">
            <a:extLst>
              <a:ext uri="{FF2B5EF4-FFF2-40B4-BE49-F238E27FC236}">
                <a16:creationId xmlns:a16="http://schemas.microsoft.com/office/drawing/2014/main" id="{BB48DB9C-1AE7-492C-A4F9-FF6A5390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2895600"/>
            <a:ext cx="7588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2/11</a:t>
            </a:r>
          </a:p>
        </p:txBody>
      </p:sp>
      <p:sp>
        <p:nvSpPr>
          <p:cNvPr id="20500" name="Text Box 32">
            <a:extLst>
              <a:ext uri="{FF2B5EF4-FFF2-40B4-BE49-F238E27FC236}">
                <a16:creationId xmlns:a16="http://schemas.microsoft.com/office/drawing/2014/main" id="{9A07A8F7-EE7F-48DF-B2C1-FA2F2C5B2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3733800"/>
            <a:ext cx="604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3/4</a:t>
            </a:r>
          </a:p>
        </p:txBody>
      </p:sp>
      <p:sp>
        <p:nvSpPr>
          <p:cNvPr id="20501" name="Text Box 33">
            <a:extLst>
              <a:ext uri="{FF2B5EF4-FFF2-40B4-BE49-F238E27FC236}">
                <a16:creationId xmlns:a16="http://schemas.microsoft.com/office/drawing/2014/main" id="{A05E3DCF-0D8D-4ED1-BE0D-1C774B2D7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3352800"/>
            <a:ext cx="7810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5/10</a:t>
            </a:r>
          </a:p>
        </p:txBody>
      </p:sp>
      <p:sp>
        <p:nvSpPr>
          <p:cNvPr id="20502" name="Text Box 34">
            <a:extLst>
              <a:ext uri="{FF2B5EF4-FFF2-40B4-BE49-F238E27FC236}">
                <a16:creationId xmlns:a16="http://schemas.microsoft.com/office/drawing/2014/main" id="{7DB21124-587F-415E-890C-C73C0361C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4419600"/>
            <a:ext cx="609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6/9</a:t>
            </a:r>
          </a:p>
        </p:txBody>
      </p:sp>
      <p:sp>
        <p:nvSpPr>
          <p:cNvPr id="20503" name="Text Box 35">
            <a:extLst>
              <a:ext uri="{FF2B5EF4-FFF2-40B4-BE49-F238E27FC236}">
                <a16:creationId xmlns:a16="http://schemas.microsoft.com/office/drawing/2014/main" id="{78C8AAE5-CAB6-477A-B803-7EEDD362B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4575" y="5257800"/>
            <a:ext cx="6096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7/8</a:t>
            </a:r>
          </a:p>
        </p:txBody>
      </p:sp>
      <p:sp>
        <p:nvSpPr>
          <p:cNvPr id="21540" name="Text Box 36">
            <a:extLst>
              <a:ext uri="{FF2B5EF4-FFF2-40B4-BE49-F238E27FC236}">
                <a16:creationId xmlns:a16="http://schemas.microsoft.com/office/drawing/2014/main" id="{6690D3BD-4CA9-4DD3-94A3-72A29CA46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88" y="2209800"/>
            <a:ext cx="1420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</a:rPr>
              <a:t>Low=1</a:t>
            </a:r>
          </a:p>
        </p:txBody>
      </p:sp>
      <p:sp>
        <p:nvSpPr>
          <p:cNvPr id="21541" name="Text Box 37">
            <a:extLst>
              <a:ext uri="{FF2B5EF4-FFF2-40B4-BE49-F238E27FC236}">
                <a16:creationId xmlns:a16="http://schemas.microsoft.com/office/drawing/2014/main" id="{617CC8A2-21CF-4385-913F-FC5AD6A24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3124200"/>
            <a:ext cx="1420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</a:rPr>
              <a:t>Low=1</a:t>
            </a:r>
          </a:p>
        </p:txBody>
      </p:sp>
      <p:sp>
        <p:nvSpPr>
          <p:cNvPr id="21542" name="Text Box 38">
            <a:extLst>
              <a:ext uri="{FF2B5EF4-FFF2-40B4-BE49-F238E27FC236}">
                <a16:creationId xmlns:a16="http://schemas.microsoft.com/office/drawing/2014/main" id="{0DF2754B-1619-4A0B-B77F-A89184138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191000"/>
            <a:ext cx="1420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</a:rPr>
              <a:t>Low=1</a:t>
            </a:r>
          </a:p>
        </p:txBody>
      </p:sp>
      <p:sp>
        <p:nvSpPr>
          <p:cNvPr id="21543" name="Text Box 39">
            <a:extLst>
              <a:ext uri="{FF2B5EF4-FFF2-40B4-BE49-F238E27FC236}">
                <a16:creationId xmlns:a16="http://schemas.microsoft.com/office/drawing/2014/main" id="{CD6D2C6E-3B16-4E25-9CCF-EB112D474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2988" y="3657600"/>
            <a:ext cx="1420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</a:rPr>
              <a:t>Low=5</a:t>
            </a:r>
          </a:p>
        </p:txBody>
      </p:sp>
      <p:sp>
        <p:nvSpPr>
          <p:cNvPr id="21544" name="Text Box 40">
            <a:extLst>
              <a:ext uri="{FF2B5EF4-FFF2-40B4-BE49-F238E27FC236}">
                <a16:creationId xmlns:a16="http://schemas.microsoft.com/office/drawing/2014/main" id="{4015F278-6716-4549-8BE5-4F2DD7FAF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724400"/>
            <a:ext cx="1420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</a:rPr>
              <a:t>Low=5</a:t>
            </a:r>
          </a:p>
        </p:txBody>
      </p:sp>
      <p:sp>
        <p:nvSpPr>
          <p:cNvPr id="21545" name="Text Box 41">
            <a:extLst>
              <a:ext uri="{FF2B5EF4-FFF2-40B4-BE49-F238E27FC236}">
                <a16:creationId xmlns:a16="http://schemas.microsoft.com/office/drawing/2014/main" id="{8564F50F-0A20-4576-8222-D2DE2C1D6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638800"/>
            <a:ext cx="14208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 b="1">
                <a:solidFill>
                  <a:srgbClr val="0000FF"/>
                </a:solidFill>
              </a:rPr>
              <a:t>Low=5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528FBE26-3F5C-43EE-A168-89604CE71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382000" cy="558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DFS_VISIT_Bridges(G, u)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time=time+1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u.d=time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u.color=GRAY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u.low=u.d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for each v in G.Adj[u]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if v.color==WHITE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	v.pi=u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	DFS_VISIT_AP(G,v)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								u.low=min(u.low, v.low)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			if (v.low&gt;u.d) 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					 “(u,v) is Bridge”  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else	if ((v&lt;&gt;u.pi) and  (v.d &lt;u.d))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u.low=min(u.low, v.d)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u.color=BLACK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time=time+1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urier New" panose="02070309020205020404" pitchFamily="49" charset="0"/>
              </a:rPr>
              <a:t>	u.f=time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Oval 1">
            <a:extLst>
              <a:ext uri="{FF2B5EF4-FFF2-40B4-BE49-F238E27FC236}">
                <a16:creationId xmlns:a16="http://schemas.microsoft.com/office/drawing/2014/main" id="{E18DA302-8E31-44A7-A4AF-EE5AED389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752600"/>
            <a:ext cx="2895600" cy="2590800"/>
          </a:xfrm>
          <a:prstGeom prst="ellipse">
            <a:avLst/>
          </a:prstGeom>
          <a:noFill/>
          <a:ln w="54000" cap="sq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76CFD60A-A3B4-41B9-965D-A8510DE0D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Biconnected components – Example</a:t>
            </a:r>
          </a:p>
        </p:txBody>
      </p:sp>
      <p:sp>
        <p:nvSpPr>
          <p:cNvPr id="22532" name="Oval 3">
            <a:extLst>
              <a:ext uri="{FF2B5EF4-FFF2-40B4-BE49-F238E27FC236}">
                <a16:creationId xmlns:a16="http://schemas.microsoft.com/office/drawing/2014/main" id="{ADBB6FD1-EF26-4E44-9EF2-CFD24C322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981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2533" name="Oval 4">
            <a:extLst>
              <a:ext uri="{FF2B5EF4-FFF2-40B4-BE49-F238E27FC236}">
                <a16:creationId xmlns:a16="http://schemas.microsoft.com/office/drawing/2014/main" id="{1EF4C35A-DF56-47AA-A27C-7F5786BB1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2534" name="Oval 5">
            <a:extLst>
              <a:ext uri="{FF2B5EF4-FFF2-40B4-BE49-F238E27FC236}">
                <a16:creationId xmlns:a16="http://schemas.microsoft.com/office/drawing/2014/main" id="{292A1868-F992-41D6-B0C3-2EF5914EB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338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2535" name="Oval 6">
            <a:extLst>
              <a:ext uri="{FF2B5EF4-FFF2-40B4-BE49-F238E27FC236}">
                <a16:creationId xmlns:a16="http://schemas.microsoft.com/office/drawing/2014/main" id="{B1DC27B3-6F7C-4E55-8747-A549B3D2E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100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2536" name="Oval 7">
            <a:extLst>
              <a:ext uri="{FF2B5EF4-FFF2-40B4-BE49-F238E27FC236}">
                <a16:creationId xmlns:a16="http://schemas.microsoft.com/office/drawing/2014/main" id="{72BFC4F6-DB0B-417E-92FC-4D942FB09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057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2537" name="Oval 8">
            <a:extLst>
              <a:ext uri="{FF2B5EF4-FFF2-40B4-BE49-F238E27FC236}">
                <a16:creationId xmlns:a16="http://schemas.microsoft.com/office/drawing/2014/main" id="{1DB64C3E-D4C7-49B8-8C1A-F74D3943C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24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25A76B93-49AE-423B-BDEF-3AD1F1815D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590800"/>
            <a:ext cx="152400" cy="1219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A15FC9F5-5A2F-4FF9-B9D5-B83C04369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362200"/>
            <a:ext cx="11430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971F2786-F203-4646-B955-76E380C2AA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970213"/>
            <a:ext cx="1066800" cy="9175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2">
            <a:extLst>
              <a:ext uri="{FF2B5EF4-FFF2-40B4-BE49-F238E27FC236}">
                <a16:creationId xmlns:a16="http://schemas.microsoft.com/office/drawing/2014/main" id="{C6DB03AC-1E04-4B5C-8497-2C8CBD4C3D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436813"/>
            <a:ext cx="1447800" cy="231775"/>
          </a:xfrm>
          <a:prstGeom prst="line">
            <a:avLst/>
          </a:prstGeom>
          <a:noFill/>
          <a:ln w="1584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3">
            <a:extLst>
              <a:ext uri="{FF2B5EF4-FFF2-40B4-BE49-F238E27FC236}">
                <a16:creationId xmlns:a16="http://schemas.microsoft.com/office/drawing/2014/main" id="{F3F7BE23-CE08-4DCB-B111-2F7584956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590800"/>
            <a:ext cx="685800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4">
            <a:extLst>
              <a:ext uri="{FF2B5EF4-FFF2-40B4-BE49-F238E27FC236}">
                <a16:creationId xmlns:a16="http://schemas.microsoft.com/office/drawing/2014/main" id="{5AA8D765-DF0E-47F5-AFC7-EA32D87D94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7613" y="2667000"/>
            <a:ext cx="612775" cy="1219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5">
            <a:extLst>
              <a:ext uri="{FF2B5EF4-FFF2-40B4-BE49-F238E27FC236}">
                <a16:creationId xmlns:a16="http://schemas.microsoft.com/office/drawing/2014/main" id="{DBEE959A-CB3A-4057-932C-6C57B1C8BC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579813"/>
            <a:ext cx="1295400" cy="5365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Oval 16">
            <a:extLst>
              <a:ext uri="{FF2B5EF4-FFF2-40B4-BE49-F238E27FC236}">
                <a16:creationId xmlns:a16="http://schemas.microsoft.com/office/drawing/2014/main" id="{83DBCE35-4928-466F-8A67-EB421FF3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910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2546" name="Oval 17">
            <a:extLst>
              <a:ext uri="{FF2B5EF4-FFF2-40B4-BE49-F238E27FC236}">
                <a16:creationId xmlns:a16="http://schemas.microsoft.com/office/drawing/2014/main" id="{49F95CAE-264E-466C-B594-164900C20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62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547" name="Line 18">
            <a:extLst>
              <a:ext uri="{FF2B5EF4-FFF2-40B4-BE49-F238E27FC236}">
                <a16:creationId xmlns:a16="http://schemas.microsoft.com/office/drawing/2014/main" id="{1671F041-D93C-4565-B8CC-1A835B2B1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800600"/>
            <a:ext cx="685800" cy="914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19">
            <a:extLst>
              <a:ext uri="{FF2B5EF4-FFF2-40B4-BE49-F238E27FC236}">
                <a16:creationId xmlns:a16="http://schemas.microsoft.com/office/drawing/2014/main" id="{0AD999F2-08A6-41A7-A8A3-653BEA529C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189413"/>
            <a:ext cx="1066800" cy="793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Line 20">
            <a:extLst>
              <a:ext uri="{FF2B5EF4-FFF2-40B4-BE49-F238E27FC236}">
                <a16:creationId xmlns:a16="http://schemas.microsoft.com/office/drawing/2014/main" id="{D0A934BC-4F64-4DF3-8341-AC4BCA1C52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9413" y="4419600"/>
            <a:ext cx="612775" cy="1219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Oval 21">
            <a:extLst>
              <a:ext uri="{FF2B5EF4-FFF2-40B4-BE49-F238E27FC236}">
                <a16:creationId xmlns:a16="http://schemas.microsoft.com/office/drawing/2014/main" id="{2D502FAB-2674-4981-9940-DCA8824F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057400"/>
            <a:ext cx="2895600" cy="2667000"/>
          </a:xfrm>
          <a:prstGeom prst="ellipse">
            <a:avLst/>
          </a:prstGeom>
          <a:noFill/>
          <a:ln w="54000" cap="sq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2551" name="Oval 22">
            <a:extLst>
              <a:ext uri="{FF2B5EF4-FFF2-40B4-BE49-F238E27FC236}">
                <a16:creationId xmlns:a16="http://schemas.microsoft.com/office/drawing/2014/main" id="{710DF104-E8EC-4081-921F-57B44D8A4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33800"/>
            <a:ext cx="3200400" cy="2514600"/>
          </a:xfrm>
          <a:prstGeom prst="ellipse">
            <a:avLst/>
          </a:prstGeom>
          <a:noFill/>
          <a:ln w="54000" cap="sq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EF137983-8E14-4081-8608-C84457050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Finding biconnected components</a:t>
            </a: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650F6BF8-CDD3-4626-9966-E99B4C44B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Two biconnected components cannot have a common edge, but they can have a common vertex</a:t>
            </a:r>
          </a:p>
          <a:p>
            <a:pPr lvl="1" algn="l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-&gt; We will mark the edges with an id of their biconnected component</a:t>
            </a:r>
          </a:p>
          <a:p>
            <a:pPr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The common vertex of several biconnected components is an articulation point</a:t>
            </a:r>
          </a:p>
          <a:p>
            <a:pPr algn="l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The articulation points separate the biconnected components of a graph. If the graph has no articulation points, it is biconnex</a:t>
            </a:r>
          </a:p>
          <a:p>
            <a:pPr lvl="1" algn="l"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-&gt; We will try to identify the biconnected components while searching for articulation points</a:t>
            </a:r>
          </a:p>
          <a:p>
            <a:pPr lvl="1" algn="l" eaLnBrk="1" hangingPunct="1">
              <a:lnSpc>
                <a:spcPct val="90000"/>
              </a:lnSpc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1A6B2C09-0551-47E6-9C5E-2EA2A5B7A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Finding biconnected components</a:t>
            </a:r>
          </a:p>
        </p:txBody>
      </p:sp>
      <p:sp>
        <p:nvSpPr>
          <p:cNvPr id="24579" name="Oval 2">
            <a:extLst>
              <a:ext uri="{FF2B5EF4-FFF2-40B4-BE49-F238E27FC236}">
                <a16:creationId xmlns:a16="http://schemas.microsoft.com/office/drawing/2014/main" id="{C9964E1D-47D2-4072-AF5A-34D6918C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1600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4580" name="Oval 3">
            <a:extLst>
              <a:ext uri="{FF2B5EF4-FFF2-40B4-BE49-F238E27FC236}">
                <a16:creationId xmlns:a16="http://schemas.microsoft.com/office/drawing/2014/main" id="{B1878236-D865-430B-BD02-D1D39C851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2438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581" name="Oval 4">
            <a:extLst>
              <a:ext uri="{FF2B5EF4-FFF2-40B4-BE49-F238E27FC236}">
                <a16:creationId xmlns:a16="http://schemas.microsoft.com/office/drawing/2014/main" id="{50921621-C9E8-46AB-B057-34587D8E6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3124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4582" name="Oval 5">
            <a:extLst>
              <a:ext uri="{FF2B5EF4-FFF2-40B4-BE49-F238E27FC236}">
                <a16:creationId xmlns:a16="http://schemas.microsoft.com/office/drawing/2014/main" id="{D201959F-994E-42E4-8657-614F0D271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9530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583" name="Oval 6">
            <a:extLst>
              <a:ext uri="{FF2B5EF4-FFF2-40B4-BE49-F238E27FC236}">
                <a16:creationId xmlns:a16="http://schemas.microsoft.com/office/drawing/2014/main" id="{A7E4CBC4-9040-4110-89E6-B8C4A4B2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3962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4584" name="Oval 7">
            <a:extLst>
              <a:ext uri="{FF2B5EF4-FFF2-40B4-BE49-F238E27FC236}">
                <a16:creationId xmlns:a16="http://schemas.microsoft.com/office/drawing/2014/main" id="{D0B31EAD-EC03-4BD1-94B5-A97D88BA4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00" y="3124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4585" name="Line 8">
            <a:extLst>
              <a:ext uri="{FF2B5EF4-FFF2-40B4-BE49-F238E27FC236}">
                <a16:creationId xmlns:a16="http://schemas.microsoft.com/office/drawing/2014/main" id="{D5AFA23E-B69F-4ACE-9577-BA58E59513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4913" y="2133600"/>
            <a:ext cx="38417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Line 9">
            <a:extLst>
              <a:ext uri="{FF2B5EF4-FFF2-40B4-BE49-F238E27FC236}">
                <a16:creationId xmlns:a16="http://schemas.microsoft.com/office/drawing/2014/main" id="{9CAB5EA8-5567-40E7-8526-59AF24C138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2913" y="2895600"/>
            <a:ext cx="384175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0">
            <a:extLst>
              <a:ext uri="{FF2B5EF4-FFF2-40B4-BE49-F238E27FC236}">
                <a16:creationId xmlns:a16="http://schemas.microsoft.com/office/drawing/2014/main" id="{06E7A44B-FF15-4257-89AD-13B267160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8900" y="2895600"/>
            <a:ext cx="304800" cy="304800"/>
          </a:xfrm>
          <a:prstGeom prst="line">
            <a:avLst/>
          </a:prstGeom>
          <a:noFill/>
          <a:ln w="255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1">
            <a:extLst>
              <a:ext uri="{FF2B5EF4-FFF2-40B4-BE49-F238E27FC236}">
                <a16:creationId xmlns:a16="http://schemas.microsoft.com/office/drawing/2014/main" id="{94D321FD-2E81-474F-BE7B-FC5C30183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8500" y="3657600"/>
            <a:ext cx="3048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2">
            <a:extLst>
              <a:ext uri="{FF2B5EF4-FFF2-40B4-BE49-F238E27FC236}">
                <a16:creationId xmlns:a16="http://schemas.microsoft.com/office/drawing/2014/main" id="{3163BD39-2791-4AD7-966D-1632A0CFC3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4213" y="4572000"/>
            <a:ext cx="396875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0" name="AutoShape 13">
            <a:extLst>
              <a:ext uri="{FF2B5EF4-FFF2-40B4-BE49-F238E27FC236}">
                <a16:creationId xmlns:a16="http://schemas.microsoft.com/office/drawing/2014/main" id="{F8CE6E11-3068-471B-992B-AF32F04BB954}"/>
              </a:ext>
            </a:extLst>
          </p:cNvPr>
          <p:cNvSpPr>
            <a:spLocks/>
          </p:cNvSpPr>
          <p:nvPr/>
        </p:nvSpPr>
        <p:spPr bwMode="auto">
          <a:xfrm>
            <a:off x="1600200" y="1905000"/>
            <a:ext cx="2451100" cy="1727200"/>
          </a:xfrm>
          <a:custGeom>
            <a:avLst/>
            <a:gdLst>
              <a:gd name="T0" fmla="*/ 1003300 w 1544"/>
              <a:gd name="T1" fmla="*/ 1676400 h 1088"/>
              <a:gd name="T2" fmla="*/ 241300 w 1544"/>
              <a:gd name="T3" fmla="*/ 1447800 h 1088"/>
              <a:gd name="T4" fmla="*/ 2451100 w 1544"/>
              <a:gd name="T5" fmla="*/ 0 h 1088"/>
              <a:gd name="T6" fmla="*/ 0 60000 65536"/>
              <a:gd name="T7" fmla="*/ 0 60000 65536"/>
              <a:gd name="T8" fmla="*/ 0 60000 65536"/>
              <a:gd name="T9" fmla="*/ 0 w 1544"/>
              <a:gd name="T10" fmla="*/ 0 h 1088"/>
              <a:gd name="T11" fmla="*/ 1544 w 1544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4" h="1088">
                <a:moveTo>
                  <a:pt x="632" y="1056"/>
                </a:moveTo>
                <a:cubicBezTo>
                  <a:pt x="316" y="1072"/>
                  <a:pt x="0" y="1088"/>
                  <a:pt x="152" y="912"/>
                </a:cubicBezTo>
                <a:cubicBezTo>
                  <a:pt x="304" y="736"/>
                  <a:pt x="924" y="368"/>
                  <a:pt x="1544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4591" name="AutoShape 14">
            <a:extLst>
              <a:ext uri="{FF2B5EF4-FFF2-40B4-BE49-F238E27FC236}">
                <a16:creationId xmlns:a16="http://schemas.microsoft.com/office/drawing/2014/main" id="{021F9251-F8BE-486C-94A3-C7199E13EF18}"/>
              </a:ext>
            </a:extLst>
          </p:cNvPr>
          <p:cNvSpPr>
            <a:spLocks/>
          </p:cNvSpPr>
          <p:nvPr/>
        </p:nvSpPr>
        <p:spPr bwMode="auto">
          <a:xfrm>
            <a:off x="4051300" y="3657600"/>
            <a:ext cx="215900" cy="1371600"/>
          </a:xfrm>
          <a:custGeom>
            <a:avLst/>
            <a:gdLst>
              <a:gd name="T0" fmla="*/ 215900 w 688"/>
              <a:gd name="T1" fmla="*/ 1371600 h 1056"/>
              <a:gd name="T2" fmla="*/ 35147 w 688"/>
              <a:gd name="T3" fmla="*/ 935182 h 1056"/>
              <a:gd name="T4" fmla="*/ 5021 w 688"/>
              <a:gd name="T5" fmla="*/ 0 h 1056"/>
              <a:gd name="T6" fmla="*/ 0 60000 65536"/>
              <a:gd name="T7" fmla="*/ 0 60000 65536"/>
              <a:gd name="T8" fmla="*/ 0 60000 65536"/>
              <a:gd name="T9" fmla="*/ 0 w 688"/>
              <a:gd name="T10" fmla="*/ 0 h 1056"/>
              <a:gd name="T11" fmla="*/ 688 w 688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1056">
                <a:moveTo>
                  <a:pt x="688" y="1056"/>
                </a:moveTo>
                <a:cubicBezTo>
                  <a:pt x="456" y="976"/>
                  <a:pt x="224" y="896"/>
                  <a:pt x="112" y="720"/>
                </a:cubicBezTo>
                <a:cubicBezTo>
                  <a:pt x="0" y="544"/>
                  <a:pt x="8" y="272"/>
                  <a:pt x="16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4592" name="Oval 15">
            <a:extLst>
              <a:ext uri="{FF2B5EF4-FFF2-40B4-BE49-F238E27FC236}">
                <a16:creationId xmlns:a16="http://schemas.microsoft.com/office/drawing/2014/main" id="{D29962A6-EE82-46C3-A4D9-30A3D4FCE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530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593" name="Oval 16">
            <a:extLst>
              <a:ext uri="{FF2B5EF4-FFF2-40B4-BE49-F238E27FC236}">
                <a16:creationId xmlns:a16="http://schemas.microsoft.com/office/drawing/2014/main" id="{A4A36BFC-14E9-4F0D-A898-ECE716797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4594" name="Line 17">
            <a:extLst>
              <a:ext uri="{FF2B5EF4-FFF2-40B4-BE49-F238E27FC236}">
                <a16:creationId xmlns:a16="http://schemas.microsoft.com/office/drawing/2014/main" id="{8510BD19-9880-4B06-B8B8-D5DBD1AFD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5486400"/>
            <a:ext cx="3048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8">
            <a:extLst>
              <a:ext uri="{FF2B5EF4-FFF2-40B4-BE49-F238E27FC236}">
                <a16:creationId xmlns:a16="http://schemas.microsoft.com/office/drawing/2014/main" id="{8B4C662A-DA09-4B0E-8469-C17C3B380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572000"/>
            <a:ext cx="304800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AutoShape 19">
            <a:extLst>
              <a:ext uri="{FF2B5EF4-FFF2-40B4-BE49-F238E27FC236}">
                <a16:creationId xmlns:a16="http://schemas.microsoft.com/office/drawing/2014/main" id="{78565B98-846D-4C70-A6DD-E530AF665F1B}"/>
              </a:ext>
            </a:extLst>
          </p:cNvPr>
          <p:cNvSpPr>
            <a:spLocks/>
          </p:cNvSpPr>
          <p:nvPr/>
        </p:nvSpPr>
        <p:spPr bwMode="auto">
          <a:xfrm>
            <a:off x="5257800" y="4267200"/>
            <a:ext cx="1460500" cy="1676400"/>
          </a:xfrm>
          <a:custGeom>
            <a:avLst/>
            <a:gdLst>
              <a:gd name="T0" fmla="*/ 990600 w 920"/>
              <a:gd name="T1" fmla="*/ 1676400 h 1056"/>
              <a:gd name="T2" fmla="*/ 1295400 w 920"/>
              <a:gd name="T3" fmla="*/ 762000 h 1056"/>
              <a:gd name="T4" fmla="*/ 0 w 920"/>
              <a:gd name="T5" fmla="*/ 0 h 1056"/>
              <a:gd name="T6" fmla="*/ 0 60000 65536"/>
              <a:gd name="T7" fmla="*/ 0 60000 65536"/>
              <a:gd name="T8" fmla="*/ 0 60000 65536"/>
              <a:gd name="T9" fmla="*/ 0 w 920"/>
              <a:gd name="T10" fmla="*/ 0 h 1056"/>
              <a:gd name="T11" fmla="*/ 920 w 920"/>
              <a:gd name="T12" fmla="*/ 1056 h 1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0" h="1056">
                <a:moveTo>
                  <a:pt x="624" y="1056"/>
                </a:moveTo>
                <a:cubicBezTo>
                  <a:pt x="772" y="856"/>
                  <a:pt x="920" y="656"/>
                  <a:pt x="816" y="480"/>
                </a:cubicBezTo>
                <a:cubicBezTo>
                  <a:pt x="712" y="304"/>
                  <a:pt x="356" y="152"/>
                  <a:pt x="0" y="0"/>
                </a:cubicBezTo>
              </a:path>
            </a:pathLst>
          </a:custGeom>
          <a:noFill/>
          <a:ln w="9360" cap="sq">
            <a:solidFill>
              <a:srgbClr val="000000"/>
            </a:solidFill>
            <a:prstDash val="dash"/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4597" name="Oval 20">
            <a:extLst>
              <a:ext uri="{FF2B5EF4-FFF2-40B4-BE49-F238E27FC236}">
                <a16:creationId xmlns:a16="http://schemas.microsoft.com/office/drawing/2014/main" id="{14CC63CE-4F70-4CCA-93CB-F12FCD76C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38400"/>
            <a:ext cx="685800" cy="6858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4598" name="Oval 21">
            <a:extLst>
              <a:ext uri="{FF2B5EF4-FFF2-40B4-BE49-F238E27FC236}">
                <a16:creationId xmlns:a16="http://schemas.microsoft.com/office/drawing/2014/main" id="{1B14A96B-9275-4876-A0D0-E765DB757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124200"/>
            <a:ext cx="685800" cy="6858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4599" name="Oval 22">
            <a:extLst>
              <a:ext uri="{FF2B5EF4-FFF2-40B4-BE49-F238E27FC236}">
                <a16:creationId xmlns:a16="http://schemas.microsoft.com/office/drawing/2014/main" id="{E4570442-60D8-4709-8664-3232754EE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962400"/>
            <a:ext cx="685800" cy="6858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BEDF04C0-E6F3-43F7-8C37-7A6C542DD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Finding biconnected components</a:t>
            </a: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16A95573-CB50-4BC3-BF96-B407669BF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8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</a:pPr>
            <a:r>
              <a:rPr lang="en-US" altLang="en-US" sz="2800" i="1">
                <a:solidFill>
                  <a:srgbClr val="000000"/>
                </a:solidFill>
              </a:rPr>
              <a:t>Algorithm principle:</a:t>
            </a:r>
          </a:p>
          <a:p>
            <a:pPr lvl="2" algn="l" eaLnBrk="1" hangingPunct="1">
              <a:lnSpc>
                <a:spcPct val="8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i="1">
                <a:solidFill>
                  <a:srgbClr val="000000"/>
                </a:solidFill>
              </a:rPr>
              <a:t>During DFS, use a stack to store visited edges (tree edges or back edges) </a:t>
            </a:r>
          </a:p>
          <a:p>
            <a:pPr lvl="2" algn="l" eaLnBrk="1" hangingPunct="1">
              <a:lnSpc>
                <a:spcPct val="8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i="1">
                <a:solidFill>
                  <a:srgbClr val="000000"/>
                </a:solidFill>
              </a:rPr>
              <a:t>After we finish the recursive search from a child v of a vertex u, we check if u is an articulation point for v. If it is, we output all edges from the stack until (u,v). These edges form a biconnected component</a:t>
            </a:r>
          </a:p>
          <a:p>
            <a:pPr lvl="2" algn="l" eaLnBrk="1" hangingPunct="1">
              <a:lnSpc>
                <a:spcPct val="8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 i="1">
                <a:solidFill>
                  <a:srgbClr val="000000"/>
                </a:solidFill>
              </a:rPr>
              <a:t>When we return to the root of the DFS-tree, we have to output the edges even if the root is no articulation point (graph may be biconnex) – we will not test the case of the root being an articulation point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4481E1E0-93BC-464D-AF37-A753F2425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382000" cy="612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DFS_VISIT_BiconnectedComp(G, u)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	time=time+1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	u.d=time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	u.color=GRAY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u.low=u.d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0000FF"/>
                </a:solidFill>
              </a:rPr>
              <a:t>u.AP=false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	for each v in G.Adj[u]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		if v.color==WHITE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			v.pi=u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altLang="en-US">
                <a:solidFill>
                  <a:srgbClr val="0000FF"/>
                </a:solidFill>
              </a:rPr>
              <a:t>EdgeStack.push(u,v)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			DFS_VISIT_AP(G,v)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						u.low=min(u.low, v.low)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			if (v.low&gt;=u.d)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>
                <a:solidFill>
                  <a:srgbClr val="0000FF"/>
                </a:solidFill>
              </a:rPr>
              <a:t> pop all edges from EdgeStack until (u,v)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0000FF"/>
                </a:solidFill>
              </a:rPr>
              <a:t>				 these are the edges of a Biconn Comp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		else	if ((v&lt;&gt;u.pi) and (v.d &lt;u.d)) 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>
                <a:solidFill>
                  <a:srgbClr val="0000FF"/>
                </a:solidFill>
              </a:rPr>
              <a:t>EdgeStack.push(u,v)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u.low=min(u.low, v.d)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				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u.color=BLACK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	time=time+1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</a:rPr>
              <a:t>	u.f=time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55F9CCE5-6D67-4A79-9929-7EEB82EE4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79179DB7-848C-474C-A677-F5CD303BB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1413" indent="-2270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00"/>
                </a:solidFill>
              </a:rPr>
              <a:t>Applications of Depth-First Search</a:t>
            </a:r>
          </a:p>
          <a:p>
            <a:pPr lvl="1" algn="l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solidFill>
                  <a:srgbClr val="000000"/>
                </a:solidFill>
              </a:rPr>
              <a:t>Undirected graphs:</a:t>
            </a:r>
          </a:p>
          <a:p>
            <a:pPr lvl="2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Connected components, articulation points, bridges, biconnected components</a:t>
            </a:r>
          </a:p>
          <a:p>
            <a:pPr lvl="1" algn="l" eaLnBrk="1" hangingPunct="1">
              <a:spcBef>
                <a:spcPts val="7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solidFill>
                  <a:srgbClr val="000000"/>
                </a:solidFill>
              </a:rPr>
              <a:t>Directed graphs:</a:t>
            </a:r>
          </a:p>
          <a:p>
            <a:pPr lvl="2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Cyclic/acyclic graphs</a:t>
            </a:r>
          </a:p>
          <a:p>
            <a:pPr lvl="2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Topological sort</a:t>
            </a:r>
          </a:p>
          <a:p>
            <a:pPr lvl="2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Strongly connected components</a:t>
            </a:r>
          </a:p>
          <a:p>
            <a:pPr lvl="2" algn="l" eaLnBrk="1" hangingPunct="1">
              <a:spcBef>
                <a:spcPts val="600"/>
              </a:spcBef>
              <a:buFont typeface="Arial" panose="020B0604020202020204" pitchFamily="34" charset="0"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86B20546-398C-4B87-8907-665A9B218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Connectivity, connected components</a:t>
            </a: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CF10DC63-1C69-4A9F-8F29-148B3705F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An undirected graph is called a </a:t>
            </a:r>
            <a:r>
              <a:rPr lang="en-US" altLang="en-US" sz="2800" i="1">
                <a:solidFill>
                  <a:srgbClr val="000000"/>
                </a:solidFill>
              </a:rPr>
              <a:t>connected graph </a:t>
            </a:r>
            <a:r>
              <a:rPr lang="en-US" altLang="en-US" sz="2800">
                <a:solidFill>
                  <a:srgbClr val="000000"/>
                </a:solidFill>
              </a:rPr>
              <a:t>if there is a path between any two vertices.</a:t>
            </a:r>
          </a:p>
          <a:p>
            <a:pPr algn="l"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A </a:t>
            </a:r>
            <a:r>
              <a:rPr lang="en-US" altLang="en-US" sz="2800" b="1">
                <a:solidFill>
                  <a:srgbClr val="000000"/>
                </a:solidFill>
              </a:rPr>
              <a:t>connected component</a:t>
            </a:r>
            <a:r>
              <a:rPr lang="en-US" altLang="en-US" sz="2800">
                <a:solidFill>
                  <a:srgbClr val="000000"/>
                </a:solidFill>
              </a:rPr>
              <a:t> of an undirected graph is a subgraph in which any two vertices are connected to each other by paths, and which is connected to no additional vertices in the supergraph. </a:t>
            </a:r>
          </a:p>
          <a:p>
            <a:pPr algn="l" eaLnBrk="1" hangingPunct="1">
              <a:spcBef>
                <a:spcPts val="700"/>
              </a:spcBef>
              <a:buFont typeface="Arial" panose="020B0604020202020204" pitchFamily="34" charset="0"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 algn="l" eaLnBrk="1" hangingPunct="1">
              <a:spcBef>
                <a:spcPts val="700"/>
              </a:spcBef>
              <a:buFont typeface="Arial" panose="020B0604020202020204" pitchFamily="34" charset="0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0EF138AB-BB2A-4EC0-9A2A-07CF03CF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Connected components – Example</a:t>
            </a:r>
          </a:p>
        </p:txBody>
      </p:sp>
      <p:sp>
        <p:nvSpPr>
          <p:cNvPr id="4099" name="Oval 2">
            <a:extLst>
              <a:ext uri="{FF2B5EF4-FFF2-40B4-BE49-F238E27FC236}">
                <a16:creationId xmlns:a16="http://schemas.microsoft.com/office/drawing/2014/main" id="{B5BDD498-C6F5-4FC3-A8FC-AA7E392AD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050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100" name="Oval 3">
            <a:extLst>
              <a:ext uri="{FF2B5EF4-FFF2-40B4-BE49-F238E27FC236}">
                <a16:creationId xmlns:a16="http://schemas.microsoft.com/office/drawing/2014/main" id="{D42BE109-5991-41F6-AF96-ED6A732E5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362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101" name="Oval 4">
            <a:extLst>
              <a:ext uri="{FF2B5EF4-FFF2-40B4-BE49-F238E27FC236}">
                <a16:creationId xmlns:a16="http://schemas.microsoft.com/office/drawing/2014/main" id="{EDBDC762-FF79-4AB2-89DE-CB2244D57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576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4102" name="Oval 5">
            <a:extLst>
              <a:ext uri="{FF2B5EF4-FFF2-40B4-BE49-F238E27FC236}">
                <a16:creationId xmlns:a16="http://schemas.microsoft.com/office/drawing/2014/main" id="{29A692A9-8707-4217-ACCB-543DF48FF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4103" name="Oval 6">
            <a:extLst>
              <a:ext uri="{FF2B5EF4-FFF2-40B4-BE49-F238E27FC236}">
                <a16:creationId xmlns:a16="http://schemas.microsoft.com/office/drawing/2014/main" id="{5AE9F4BB-B89E-4501-8A34-D2F3AF138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057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4104" name="Oval 7">
            <a:extLst>
              <a:ext uri="{FF2B5EF4-FFF2-40B4-BE49-F238E27FC236}">
                <a16:creationId xmlns:a16="http://schemas.microsoft.com/office/drawing/2014/main" id="{2530F45E-55CB-490C-BD0B-880D2C350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4105" name="Line 8">
            <a:extLst>
              <a:ext uri="{FF2B5EF4-FFF2-40B4-BE49-F238E27FC236}">
                <a16:creationId xmlns:a16="http://schemas.microsoft.com/office/drawing/2014/main" id="{B944A741-29FB-4456-BF3D-679DB6EFF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514600"/>
            <a:ext cx="152400" cy="1219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Line 9">
            <a:extLst>
              <a:ext uri="{FF2B5EF4-FFF2-40B4-BE49-F238E27FC236}">
                <a16:creationId xmlns:a16="http://schemas.microsoft.com/office/drawing/2014/main" id="{AB699067-E701-42A7-A0DB-BAB5C8C7D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286000"/>
            <a:ext cx="11430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Line 10">
            <a:extLst>
              <a:ext uri="{FF2B5EF4-FFF2-40B4-BE49-F238E27FC236}">
                <a16:creationId xmlns:a16="http://schemas.microsoft.com/office/drawing/2014/main" id="{63AEA3D3-6820-447F-9867-AFA3CDEB99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894013"/>
            <a:ext cx="1066800" cy="9175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Line 11">
            <a:extLst>
              <a:ext uri="{FF2B5EF4-FFF2-40B4-BE49-F238E27FC236}">
                <a16:creationId xmlns:a16="http://schemas.microsoft.com/office/drawing/2014/main" id="{FDBCE864-D775-4599-BAED-249A57B154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2436813"/>
            <a:ext cx="1447800" cy="2317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Line 12">
            <a:extLst>
              <a:ext uri="{FF2B5EF4-FFF2-40B4-BE49-F238E27FC236}">
                <a16:creationId xmlns:a16="http://schemas.microsoft.com/office/drawing/2014/main" id="{7FD945EA-6249-4A3D-BFD4-5204808CD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971800"/>
            <a:ext cx="685800" cy="990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Line 13">
            <a:extLst>
              <a:ext uri="{FF2B5EF4-FFF2-40B4-BE49-F238E27FC236}">
                <a16:creationId xmlns:a16="http://schemas.microsoft.com/office/drawing/2014/main" id="{160396C5-937A-4225-958E-2EC30C6E9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590800"/>
            <a:ext cx="685800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Line 14">
            <a:extLst>
              <a:ext uri="{FF2B5EF4-FFF2-40B4-BE49-F238E27FC236}">
                <a16:creationId xmlns:a16="http://schemas.microsoft.com/office/drawing/2014/main" id="{661C3A5B-44B4-4674-844A-49889D7663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4413" y="2667000"/>
            <a:ext cx="612775" cy="1219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Line 15">
            <a:extLst>
              <a:ext uri="{FF2B5EF4-FFF2-40B4-BE49-F238E27FC236}">
                <a16:creationId xmlns:a16="http://schemas.microsoft.com/office/drawing/2014/main" id="{61A65522-F60C-43A9-A74F-2C98AFF1C3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579813"/>
            <a:ext cx="1295400" cy="5365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Oval 16">
            <a:extLst>
              <a:ext uri="{FF2B5EF4-FFF2-40B4-BE49-F238E27FC236}">
                <a16:creationId xmlns:a16="http://schemas.microsoft.com/office/drawing/2014/main" id="{67C8ECF0-1961-49E7-A8C4-580ACC81E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38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0CCCA958-AF9C-4F3E-8F4A-11B05A6F7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Finding Connected Comps by DFS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92D1123C-0315-435C-9C7D-2442C6B5A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DFS-VISIT(G,s) reaches all nodes that are in the same connected component as s</a:t>
            </a:r>
          </a:p>
          <a:p>
            <a:pPr algn="l" eaLnBrk="1" hangingPunct="1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The number of connected components is equal with the number of calls of DFS-VISIT from DFS</a:t>
            </a:r>
          </a:p>
          <a:p>
            <a:pPr algn="l" eaLnBrk="1" hangingPunct="1">
              <a:spcBef>
                <a:spcPts val="700"/>
              </a:spcBef>
              <a:buFont typeface="Arial" panose="020B0604020202020204" pitchFamily="34" charset="0"/>
              <a:buNone/>
            </a:pPr>
            <a:endParaRPr lang="en-US" alt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91B38A10-3DAB-44E5-84FA-DAB3330B5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Articulation points, Bridges, Biconnected Components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DF4732B2-31AC-4653-978D-6336FE407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Let G = (V;E) be a connected, undirected graph. 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An </a:t>
            </a:r>
            <a:r>
              <a:rPr lang="en-US" altLang="en-US" sz="2800" b="1" i="1">
                <a:solidFill>
                  <a:srgbClr val="000000"/>
                </a:solidFill>
              </a:rPr>
              <a:t>articulation point </a:t>
            </a:r>
            <a:r>
              <a:rPr lang="en-US" altLang="en-US" sz="2800">
                <a:solidFill>
                  <a:srgbClr val="000000"/>
                </a:solidFill>
              </a:rPr>
              <a:t>of G is a vertex whose removal disconnects G. 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A </a:t>
            </a:r>
            <a:r>
              <a:rPr lang="en-US" altLang="en-US" sz="2800" b="1" i="1">
                <a:solidFill>
                  <a:srgbClr val="000000"/>
                </a:solidFill>
              </a:rPr>
              <a:t>bridge </a:t>
            </a:r>
            <a:r>
              <a:rPr lang="en-US" altLang="en-US" sz="2800">
                <a:solidFill>
                  <a:srgbClr val="000000"/>
                </a:solidFill>
              </a:rPr>
              <a:t>of G is an edge whose removal disconnects G. 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A </a:t>
            </a:r>
            <a:r>
              <a:rPr lang="en-US" altLang="en-US" sz="2800" b="1" i="1">
                <a:solidFill>
                  <a:srgbClr val="000000"/>
                </a:solidFill>
              </a:rPr>
              <a:t>biconnected component </a:t>
            </a:r>
            <a:r>
              <a:rPr lang="en-US" altLang="en-US" sz="2800">
                <a:solidFill>
                  <a:srgbClr val="000000"/>
                </a:solidFill>
              </a:rPr>
              <a:t>of G is a maximal set of edges such that any two edges in the set lie on a common simple cycle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endParaRPr lang="en-US" altLang="en-US" sz="2800">
              <a:solidFill>
                <a:srgbClr val="000000"/>
              </a:solidFill>
            </a:endParaRP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These concepts are important  because they can be used to identify vulnerabilities of networks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EA569062-ABFD-4142-971A-9D2625DF8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>
                <a:solidFill>
                  <a:srgbClr val="000000"/>
                </a:solidFill>
              </a:rPr>
              <a:t>Articulation points – Example</a:t>
            </a:r>
          </a:p>
        </p:txBody>
      </p:sp>
      <p:sp>
        <p:nvSpPr>
          <p:cNvPr id="7171" name="Oval 2">
            <a:extLst>
              <a:ext uri="{FF2B5EF4-FFF2-40B4-BE49-F238E27FC236}">
                <a16:creationId xmlns:a16="http://schemas.microsoft.com/office/drawing/2014/main" id="{9BDDAFBF-EF2D-4D4B-8E44-BCD0A96E3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981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7172" name="Oval 3">
            <a:extLst>
              <a:ext uri="{FF2B5EF4-FFF2-40B4-BE49-F238E27FC236}">
                <a16:creationId xmlns:a16="http://schemas.microsoft.com/office/drawing/2014/main" id="{B2F7FB4E-3339-4072-B707-4ABFF843B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438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173" name="Oval 4">
            <a:extLst>
              <a:ext uri="{FF2B5EF4-FFF2-40B4-BE49-F238E27FC236}">
                <a16:creationId xmlns:a16="http://schemas.microsoft.com/office/drawing/2014/main" id="{FBDA2E06-5190-4C8C-9D92-F6E043B34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338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7174" name="Oval 5">
            <a:extLst>
              <a:ext uri="{FF2B5EF4-FFF2-40B4-BE49-F238E27FC236}">
                <a16:creationId xmlns:a16="http://schemas.microsoft.com/office/drawing/2014/main" id="{82A19D3E-9D52-4FE8-80B7-35FEF088D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100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7175" name="Oval 6">
            <a:extLst>
              <a:ext uri="{FF2B5EF4-FFF2-40B4-BE49-F238E27FC236}">
                <a16:creationId xmlns:a16="http://schemas.microsoft.com/office/drawing/2014/main" id="{02E74DC5-9925-491E-80F3-0C888F29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057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7176" name="Oval 7">
            <a:extLst>
              <a:ext uri="{FF2B5EF4-FFF2-40B4-BE49-F238E27FC236}">
                <a16:creationId xmlns:a16="http://schemas.microsoft.com/office/drawing/2014/main" id="{3BD4634A-7B01-43D0-A69C-8BD1077ED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1242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7177" name="Line 8">
            <a:extLst>
              <a:ext uri="{FF2B5EF4-FFF2-40B4-BE49-F238E27FC236}">
                <a16:creationId xmlns:a16="http://schemas.microsoft.com/office/drawing/2014/main" id="{95A5781A-BF64-4DCE-B4ED-EBFEF0E0E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2590800"/>
            <a:ext cx="152400" cy="1219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9">
            <a:extLst>
              <a:ext uri="{FF2B5EF4-FFF2-40B4-BE49-F238E27FC236}">
                <a16:creationId xmlns:a16="http://schemas.microsoft.com/office/drawing/2014/main" id="{5D93CE2E-E0A3-46D6-9F94-7BD78EAB4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362200"/>
            <a:ext cx="1143000" cy="3048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0">
            <a:extLst>
              <a:ext uri="{FF2B5EF4-FFF2-40B4-BE49-F238E27FC236}">
                <a16:creationId xmlns:a16="http://schemas.microsoft.com/office/drawing/2014/main" id="{16A792E0-6F19-4B31-9958-4536738230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970213"/>
            <a:ext cx="1066800" cy="9175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11">
            <a:extLst>
              <a:ext uri="{FF2B5EF4-FFF2-40B4-BE49-F238E27FC236}">
                <a16:creationId xmlns:a16="http://schemas.microsoft.com/office/drawing/2014/main" id="{93EDA454-605F-4CD0-97EC-5FF6E23C20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436813"/>
            <a:ext cx="1447800" cy="2317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2">
            <a:extLst>
              <a:ext uri="{FF2B5EF4-FFF2-40B4-BE49-F238E27FC236}">
                <a16:creationId xmlns:a16="http://schemas.microsoft.com/office/drawing/2014/main" id="{9DC721D9-DE3D-42D4-8C07-F51AA19F0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971800"/>
            <a:ext cx="685800" cy="990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3">
            <a:extLst>
              <a:ext uri="{FF2B5EF4-FFF2-40B4-BE49-F238E27FC236}">
                <a16:creationId xmlns:a16="http://schemas.microsoft.com/office/drawing/2014/main" id="{6D9A905B-5D6F-4D8F-A841-A09F9CF07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590800"/>
            <a:ext cx="685800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4">
            <a:extLst>
              <a:ext uri="{FF2B5EF4-FFF2-40B4-BE49-F238E27FC236}">
                <a16:creationId xmlns:a16="http://schemas.microsoft.com/office/drawing/2014/main" id="{3E14625F-8DB5-41D2-ACA7-B7AA0D4F56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7613" y="2667000"/>
            <a:ext cx="612775" cy="1219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5">
            <a:extLst>
              <a:ext uri="{FF2B5EF4-FFF2-40B4-BE49-F238E27FC236}">
                <a16:creationId xmlns:a16="http://schemas.microsoft.com/office/drawing/2014/main" id="{8F95F938-FEE3-4A2A-AB64-EADE0CB051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579813"/>
            <a:ext cx="1295400" cy="5365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Oval 16">
            <a:extLst>
              <a:ext uri="{FF2B5EF4-FFF2-40B4-BE49-F238E27FC236}">
                <a16:creationId xmlns:a16="http://schemas.microsoft.com/office/drawing/2014/main" id="{69EF93D0-ADA2-4725-BEE9-6721A5556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0574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7186" name="Oval 17">
            <a:extLst>
              <a:ext uri="{FF2B5EF4-FFF2-40B4-BE49-F238E27FC236}">
                <a16:creationId xmlns:a16="http://schemas.microsoft.com/office/drawing/2014/main" id="{478FF219-98E9-41D4-BB89-90952F58F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10000"/>
            <a:ext cx="609600" cy="60960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7187" name="Line 18">
            <a:extLst>
              <a:ext uri="{FF2B5EF4-FFF2-40B4-BE49-F238E27FC236}">
                <a16:creationId xmlns:a16="http://schemas.microsoft.com/office/drawing/2014/main" id="{199A8E3C-9BCA-49FA-A677-59BD75F3F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667000"/>
            <a:ext cx="152400" cy="1219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19">
            <a:extLst>
              <a:ext uri="{FF2B5EF4-FFF2-40B4-BE49-F238E27FC236}">
                <a16:creationId xmlns:a16="http://schemas.microsoft.com/office/drawing/2014/main" id="{3D7635F1-8BBD-459A-95E1-3887797BFC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2513013"/>
            <a:ext cx="762000" cy="61277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0">
            <a:extLst>
              <a:ext uri="{FF2B5EF4-FFF2-40B4-BE49-F238E27FC236}">
                <a16:creationId xmlns:a16="http://schemas.microsoft.com/office/drawing/2014/main" id="{FBCAC250-49B3-491B-AB43-58BE3C28F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581400"/>
            <a:ext cx="838200" cy="533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Oval 21">
            <a:extLst>
              <a:ext uri="{FF2B5EF4-FFF2-40B4-BE49-F238E27FC236}">
                <a16:creationId xmlns:a16="http://schemas.microsoft.com/office/drawing/2014/main" id="{DCDD0EBE-C226-4A24-8292-304A68140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762000" cy="762000"/>
          </a:xfrm>
          <a:prstGeom prst="ellipse">
            <a:avLst/>
          </a:prstGeom>
          <a:noFill/>
          <a:ln w="2556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191" name="Oval 22">
            <a:extLst>
              <a:ext uri="{FF2B5EF4-FFF2-40B4-BE49-F238E27FC236}">
                <a16:creationId xmlns:a16="http://schemas.microsoft.com/office/drawing/2014/main" id="{8D70020D-71F4-4E4D-A474-6E7A6D86B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048000"/>
            <a:ext cx="762000" cy="762000"/>
          </a:xfrm>
          <a:prstGeom prst="ellipse">
            <a:avLst/>
          </a:prstGeom>
          <a:noFill/>
          <a:ln w="25560" cap="sq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13248F1E-C0D0-4A0C-8EAB-C7BC8C81B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How to find all articulation points ?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B80397CE-C365-44CF-AE2E-E8415D555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 b="1">
                <a:solidFill>
                  <a:srgbClr val="000000"/>
                </a:solidFill>
              </a:rPr>
              <a:t>Brute-force approach</a:t>
            </a:r>
            <a:r>
              <a:rPr lang="en-US" altLang="en-US" sz="2800">
                <a:solidFill>
                  <a:srgbClr val="000000"/>
                </a:solidFill>
              </a:rPr>
              <a:t>:  one by one remove all vertices and see if removal of a vertex causes the  graph to disconnect:</a:t>
            </a:r>
          </a:p>
          <a:p>
            <a:pPr lvl="1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For every vertex v, do :</a:t>
            </a:r>
          </a:p>
          <a:p>
            <a:pPr lvl="1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	Remove v from graph</a:t>
            </a:r>
          </a:p>
          <a:p>
            <a:pPr lvl="1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	See if the graph remains connected (use BFS or DFS)</a:t>
            </a:r>
            <a:br>
              <a:rPr lang="en-US" altLang="en-US" sz="2400">
                <a:solidFill>
                  <a:srgbClr val="000000"/>
                </a:solidFill>
              </a:rPr>
            </a:br>
            <a:r>
              <a:rPr lang="en-US" altLang="en-US" sz="2400">
                <a:solidFill>
                  <a:srgbClr val="000000"/>
                </a:solidFill>
              </a:rPr>
              <a:t>If graph is disconnected, add v to AP list</a:t>
            </a:r>
          </a:p>
          <a:p>
            <a:pPr lvl="1" algn="l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   Add v back to the graph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Time complexity of above method is O(V*(V+E)) for a graph represented using adjacency list. </a:t>
            </a:r>
          </a:p>
          <a:p>
            <a:pPr algn="l" eaLnBrk="1" hangingPunct="1">
              <a:lnSpc>
                <a:spcPct val="8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0000"/>
                </a:solidFill>
              </a:rPr>
              <a:t>Can we do better?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2E5FFF30-917E-4AAE-9293-C4861F0BB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</a:rPr>
              <a:t>How to find all articulation points ?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DEB2AA8C-34D7-49BE-B97C-3684197E0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608013" indent="-608013" eaLnBrk="0" hangingPunct="0"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89013" indent="-531813" eaLnBrk="0" hangingPunct="0"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 b="1">
                <a:solidFill>
                  <a:srgbClr val="000000"/>
                </a:solidFill>
              </a:rPr>
              <a:t>DFS- based-approach</a:t>
            </a:r>
            <a:r>
              <a:rPr lang="en-US" altLang="en-US" sz="3200">
                <a:solidFill>
                  <a:srgbClr val="000000"/>
                </a:solidFill>
              </a:rPr>
              <a:t>:</a:t>
            </a:r>
          </a:p>
          <a:p>
            <a:pPr algn="l" eaLnBrk="1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rgbClr val="000000"/>
                </a:solidFill>
              </a:rPr>
              <a:t>We can prove following properties:</a:t>
            </a:r>
          </a:p>
          <a:p>
            <a:pPr lvl="1" algn="l"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AutoNum type="arabicPeriod"/>
            </a:pPr>
            <a:r>
              <a:rPr lang="en-US" altLang="en-US" sz="2800">
                <a:solidFill>
                  <a:srgbClr val="000000"/>
                </a:solidFill>
              </a:rPr>
              <a:t>The root of a DFS-tree  is an articulation point if and only if it has at least two children.</a:t>
            </a:r>
          </a:p>
          <a:p>
            <a:pPr lvl="1" algn="l"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AutoNum type="arabicPeriod"/>
            </a:pPr>
            <a:r>
              <a:rPr lang="en-US" altLang="en-US" sz="2800">
                <a:solidFill>
                  <a:srgbClr val="000000"/>
                </a:solidFill>
              </a:rPr>
              <a:t>A nonroot vertex v of a DFS-tree  is an articulation point of G if and only if  has a child s such that there is no back edge from s or any descendant of s to a proper ancestor of v.</a:t>
            </a:r>
          </a:p>
          <a:p>
            <a:pPr lvl="1" algn="l" eaLnBrk="1" hangingPunct="1">
              <a:lnSpc>
                <a:spcPct val="90000"/>
              </a:lnSpc>
              <a:spcBef>
                <a:spcPts val="700"/>
              </a:spcBef>
              <a:buFont typeface="Arial" panose="020B0604020202020204" pitchFamily="34" charset="0"/>
              <a:buAutoNum type="arabicPeriod"/>
            </a:pPr>
            <a:r>
              <a:rPr lang="en-US" altLang="en-US" sz="2800">
                <a:solidFill>
                  <a:srgbClr val="000000"/>
                </a:solidFill>
              </a:rPr>
              <a:t>Leafs of a DFS-tree are never articulation points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3609</TotalTime>
  <Words>2179</Words>
  <Application>Microsoft Office PowerPoint</Application>
  <PresentationFormat>On-screen Show (4:3)</PresentationFormat>
  <Paragraphs>354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Courier New</vt:lpstr>
      <vt:lpstr>Times New Roman</vt:lpstr>
      <vt:lpstr>Office Theme</vt:lpstr>
      <vt:lpstr>CSE 225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subject/>
  <dc:creator>Ioana</dc:creator>
  <cp:keywords/>
  <dc:description/>
  <cp:lastModifiedBy>Rezwan Huq</cp:lastModifiedBy>
  <cp:revision>302</cp:revision>
  <cp:lastPrinted>1601-01-01T00:00:00Z</cp:lastPrinted>
  <dcterms:created xsi:type="dcterms:W3CDTF">2014-04-22T18:44:41Z</dcterms:created>
  <dcterms:modified xsi:type="dcterms:W3CDTF">2020-04-15T17:19:15Z</dcterms:modified>
</cp:coreProperties>
</file>