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901" r:id="rId1"/>
  </p:sldMasterIdLst>
  <p:notesMasterIdLst>
    <p:notesMasterId r:id="rId30"/>
  </p:notesMasterIdLst>
  <p:handoutMasterIdLst>
    <p:handoutMasterId r:id="rId31"/>
  </p:handoutMasterIdLst>
  <p:sldIdLst>
    <p:sldId id="288" r:id="rId2"/>
    <p:sldId id="326" r:id="rId3"/>
    <p:sldId id="407" r:id="rId4"/>
    <p:sldId id="386" r:id="rId5"/>
    <p:sldId id="408" r:id="rId6"/>
    <p:sldId id="327" r:id="rId7"/>
    <p:sldId id="334" r:id="rId8"/>
    <p:sldId id="409" r:id="rId9"/>
    <p:sldId id="335" r:id="rId10"/>
    <p:sldId id="324" r:id="rId11"/>
    <p:sldId id="376" r:id="rId12"/>
    <p:sldId id="410" r:id="rId13"/>
    <p:sldId id="336" r:id="rId14"/>
    <p:sldId id="337" r:id="rId15"/>
    <p:sldId id="338" r:id="rId16"/>
    <p:sldId id="358" r:id="rId17"/>
    <p:sldId id="339" r:id="rId18"/>
    <p:sldId id="340" r:id="rId19"/>
    <p:sldId id="341" r:id="rId20"/>
    <p:sldId id="359" r:id="rId21"/>
    <p:sldId id="357" r:id="rId22"/>
    <p:sldId id="342" r:id="rId23"/>
    <p:sldId id="343" r:id="rId24"/>
    <p:sldId id="344" r:id="rId25"/>
    <p:sldId id="345" r:id="rId26"/>
    <p:sldId id="346" r:id="rId27"/>
    <p:sldId id="348" r:id="rId28"/>
    <p:sldId id="351" r:id="rId29"/>
  </p:sldIdLst>
  <p:sldSz cx="9601200" cy="7315200"/>
  <p:notesSz cx="7315200" cy="9601200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65000"/>
      <a:buFont typeface="Wingdings 2" pitchFamily="18" charset="2"/>
      <a:defRPr kumimoji="1" sz="2000" kern="1200">
        <a:solidFill>
          <a:schemeClr val="tx2"/>
        </a:solidFill>
        <a:latin typeface="Comic Sans MS" pitchFamily="66" charset="0"/>
        <a:ea typeface="MS PGothic" pitchFamily="34" charset="-128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65000"/>
      <a:buFont typeface="Wingdings 2" pitchFamily="18" charset="2"/>
      <a:defRPr kumimoji="1" sz="2000" kern="1200">
        <a:solidFill>
          <a:schemeClr val="tx2"/>
        </a:solidFill>
        <a:latin typeface="Comic Sans MS" pitchFamily="66" charset="0"/>
        <a:ea typeface="MS PGothic" pitchFamily="34" charset="-128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65000"/>
      <a:buFont typeface="Wingdings 2" pitchFamily="18" charset="2"/>
      <a:defRPr kumimoji="1" sz="2000" kern="1200">
        <a:solidFill>
          <a:schemeClr val="tx2"/>
        </a:solidFill>
        <a:latin typeface="Comic Sans MS" pitchFamily="66" charset="0"/>
        <a:ea typeface="MS PGothic" pitchFamily="34" charset="-128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65000"/>
      <a:buFont typeface="Wingdings 2" pitchFamily="18" charset="2"/>
      <a:defRPr kumimoji="1" sz="2000" kern="1200">
        <a:solidFill>
          <a:schemeClr val="tx2"/>
        </a:solidFill>
        <a:latin typeface="Comic Sans MS" pitchFamily="66" charset="0"/>
        <a:ea typeface="MS PGothic" pitchFamily="34" charset="-128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65000"/>
      <a:buFont typeface="Wingdings 2" pitchFamily="18" charset="2"/>
      <a:defRPr kumimoji="1" sz="2000" kern="1200">
        <a:solidFill>
          <a:schemeClr val="tx2"/>
        </a:solidFill>
        <a:latin typeface="Comic Sans MS" pitchFamily="6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2"/>
        </a:solidFill>
        <a:latin typeface="Comic Sans MS" pitchFamily="66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2"/>
        </a:solidFill>
        <a:latin typeface="Comic Sans MS" pitchFamily="66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2"/>
        </a:solidFill>
        <a:latin typeface="Comic Sans MS" pitchFamily="66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2"/>
        </a:solidFill>
        <a:latin typeface="Comic Sans MS" pitchFamily="66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3">
          <p15:clr>
            <a:srgbClr val="A4A3A4"/>
          </p15:clr>
        </p15:guide>
        <p15:guide id="2" pos="5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FFFF00"/>
    <a:srgbClr val="FF00FF"/>
    <a:srgbClr val="800080"/>
    <a:srgbClr val="0033CC"/>
    <a:srgbClr val="0000CC"/>
    <a:srgbClr val="FFFFCC"/>
    <a:srgbClr val="FF0000"/>
    <a:srgbClr val="002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66" y="90"/>
      </p:cViewPr>
      <p:guideLst>
        <p:guide orient="horz" pos="4463"/>
        <p:guide pos="5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defTabSz="950913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algn="r" defTabSz="950913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0825"/>
            <a:ext cx="3192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defTabSz="950913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9725" y="9140825"/>
            <a:ext cx="3192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algn="r" defTabSz="950913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C834A0F-9E0C-4FAE-9367-5C6442A191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defTabSz="950913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algn="r" defTabSz="950913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2538" y="709613"/>
            <a:ext cx="47561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0825"/>
            <a:ext cx="3192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defTabSz="950913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0825"/>
            <a:ext cx="3192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algn="r" defTabSz="950913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7E5A715-7849-4BC3-9B29-B6118D96E1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5718B3D-E32D-41DA-ADA5-A8309ACCB098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Hash function is  x mod 11</a:t>
            </a:r>
          </a:p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601200" cy="7315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8578" y="74406"/>
            <a:ext cx="9464041" cy="713834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60170" y="3413760"/>
            <a:ext cx="6720840" cy="1706880"/>
          </a:xfrm>
        </p:spPr>
        <p:txBody>
          <a:bodyPr/>
          <a:lstStyle>
            <a:lvl1pPr marL="0" indent="0" algn="ctr">
              <a:buNone/>
              <a:defRPr sz="2700">
                <a:solidFill>
                  <a:schemeClr val="tx2"/>
                </a:solidFill>
              </a:defRPr>
            </a:lvl1pPr>
            <a:lvl2pPr marL="483306" indent="0" algn="ctr">
              <a:buNone/>
            </a:lvl2pPr>
            <a:lvl3pPr marL="966612" indent="0" algn="ctr">
              <a:buNone/>
            </a:lvl3pPr>
            <a:lvl4pPr marL="1449918" indent="0" algn="ctr">
              <a:buNone/>
            </a:lvl4pPr>
            <a:lvl5pPr marL="1933224" indent="0" algn="ctr">
              <a:buNone/>
            </a:lvl5pPr>
            <a:lvl6pPr marL="2416531" indent="0" algn="ctr">
              <a:buNone/>
            </a:lvl6pPr>
            <a:lvl7pPr marL="2899837" indent="0" algn="ctr">
              <a:buNone/>
            </a:lvl7pPr>
            <a:lvl8pPr marL="3383143" indent="0" algn="ctr">
              <a:buNone/>
            </a:lvl8pPr>
            <a:lvl9pPr marL="386644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fld id="{EF5364F4-C475-4652-B955-52D171F0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078" y="1545924"/>
            <a:ext cx="9472614" cy="162917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6078" y="1489835"/>
            <a:ext cx="9472614" cy="1286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6078" y="3175092"/>
            <a:ext cx="9472614" cy="1179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80060" y="1606326"/>
            <a:ext cx="8641080" cy="1568027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16A-6B79-47FB-A652-4993817A14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292951"/>
            <a:ext cx="2112264" cy="6241627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292950"/>
            <a:ext cx="5840730" cy="624162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E084-E4F9-4FB5-9989-475D7816F1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6598-D2E1-406A-8844-0EC4526D7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60120" y="1544320"/>
            <a:ext cx="8161020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601200" cy="7315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8578" y="74406"/>
            <a:ext cx="9464041" cy="713834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1016001"/>
            <a:ext cx="8161020" cy="1452880"/>
          </a:xfrm>
        </p:spPr>
        <p:txBody>
          <a:bodyPr anchor="b" anchorCtr="0"/>
          <a:lstStyle>
            <a:lvl1pPr algn="l">
              <a:buNone/>
              <a:defRPr sz="42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2717801"/>
            <a:ext cx="8161020" cy="1427479"/>
          </a:xfrm>
        </p:spPr>
        <p:txBody>
          <a:bodyPr anchor="t" anchorCtr="0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7FD-447E-42A1-9AA4-9DBCB12E06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0105" y="6583680"/>
            <a:ext cx="4200525" cy="48768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2883" y="2535285"/>
            <a:ext cx="9464191" cy="975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2604" y="2497574"/>
            <a:ext cx="9464470" cy="4876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1722" y="2633472"/>
            <a:ext cx="9465352" cy="4876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9" y="6622694"/>
            <a:ext cx="480060" cy="48768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F3C-571B-4215-A4A6-AA1159DE99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60120" y="1544320"/>
            <a:ext cx="3936492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80648" y="1544320"/>
            <a:ext cx="3936492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91253"/>
            <a:ext cx="8161020" cy="12192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1544320"/>
            <a:ext cx="3920490" cy="812800"/>
          </a:xfrm>
          <a:noFill/>
          <a:ln w="12700" cap="sq" cmpd="sng" algn="ctr">
            <a:noFill/>
            <a:prstDash val="solid"/>
          </a:ln>
        </p:spPr>
        <p:txBody>
          <a:bodyPr lIns="96661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00650" y="1544320"/>
            <a:ext cx="3920490" cy="812800"/>
          </a:xfrm>
          <a:noFill/>
          <a:ln w="12700" cap="sq" cmpd="sng" algn="ctr">
            <a:noFill/>
            <a:prstDash val="solid"/>
          </a:ln>
        </p:spPr>
        <p:txBody>
          <a:bodyPr lIns="96661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C3A-954F-4B83-8593-C34CEDDC31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60120" y="2397760"/>
            <a:ext cx="3920490" cy="414528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00650" y="2397760"/>
            <a:ext cx="3920490" cy="414528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CA1B-91CE-45DC-B7C6-AED68BE7D7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457-8AFD-4CF3-8A29-A48091D653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601200" cy="73152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7208" y="74405"/>
            <a:ext cx="9464041" cy="713963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91253"/>
            <a:ext cx="8161020" cy="1219200"/>
          </a:xfrm>
        </p:spPr>
        <p:txBody>
          <a:bodyPr anchor="b" anchorCtr="0"/>
          <a:lstStyle>
            <a:lvl1pPr algn="l">
              <a:buNone/>
              <a:defRPr sz="42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60120" y="1706880"/>
            <a:ext cx="2000250" cy="4795520"/>
          </a:xfrm>
        </p:spPr>
        <p:txBody>
          <a:bodyPr/>
          <a:lstStyle>
            <a:lvl1pPr marL="0" indent="0">
              <a:buNone/>
              <a:defRPr sz="19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1746-406C-4DD7-B6AD-AEFCD20E7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120390" y="1706880"/>
            <a:ext cx="6000750" cy="479552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5227253"/>
            <a:ext cx="7680960" cy="557107"/>
          </a:xfrm>
        </p:spPr>
        <p:txBody>
          <a:bodyPr anchor="ctr">
            <a:noAutofit/>
          </a:bodyPr>
          <a:lstStyle>
            <a:lvl1pPr algn="l">
              <a:buNone/>
              <a:defRPr sz="3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0" y="5808880"/>
            <a:ext cx="7680960" cy="73152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E2DB-3BEA-4DC8-B8CC-7D4454BA5B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0120" y="6583680"/>
            <a:ext cx="4080510" cy="48768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619" y="6622694"/>
            <a:ext cx="480060" cy="48768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1722" y="4995792"/>
            <a:ext cx="9457182" cy="975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1934" y="4960506"/>
            <a:ext cx="9456971" cy="4876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1936" y="5091439"/>
            <a:ext cx="9456969" cy="5206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724" y="71121"/>
            <a:ext cx="9451967" cy="488696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601200" cy="7315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7208" y="74405"/>
            <a:ext cx="9464041" cy="713963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60120" y="292947"/>
            <a:ext cx="8161020" cy="1219200"/>
          </a:xfrm>
          <a:prstGeom prst="rect">
            <a:avLst/>
          </a:prstGeom>
        </p:spPr>
        <p:txBody>
          <a:bodyPr lIns="96661" tIns="48331" rIns="96661" bIns="96661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60120" y="1544320"/>
            <a:ext cx="8161020" cy="487680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80810" y="6604000"/>
            <a:ext cx="2600325" cy="508000"/>
          </a:xfrm>
          <a:prstGeom prst="rect">
            <a:avLst/>
          </a:prstGeom>
        </p:spPr>
        <p:txBody>
          <a:bodyPr lIns="96661" tIns="48331" rIns="96661" bIns="48331" anchor="ctr" anchorCtr="0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fld id="{17CD005E-7592-41EF-8914-817A9A9E6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60120" y="6583680"/>
            <a:ext cx="4160520" cy="487680"/>
          </a:xfrm>
          <a:prstGeom prst="rect">
            <a:avLst/>
          </a:prstGeom>
        </p:spPr>
        <p:txBody>
          <a:bodyPr lIns="96661" tIns="48331" rIns="96661" bIns="48331" anchor="ctr" anchorCtr="0"/>
          <a:lstStyle>
            <a:lvl1pPr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3619" y="6624320"/>
            <a:ext cx="480060" cy="48768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9984" indent="-289984" algn="l" rtl="0" eaLnBrk="1" latinLnBrk="0" hangingPunct="1">
        <a:spcBef>
          <a:spcPts val="613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79967" indent="-241653" algn="l" rtl="0" eaLnBrk="1" latinLnBrk="0" hangingPunct="1">
        <a:spcBef>
          <a:spcPts val="391"/>
        </a:spcBef>
        <a:buClr>
          <a:schemeClr val="accent2"/>
        </a:buClr>
        <a:buSzPct val="8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51" indent="-241653" algn="l" rtl="0" eaLnBrk="1" latinLnBrk="0" hangingPunct="1">
        <a:spcBef>
          <a:spcPts val="391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59935" indent="-241653" algn="l" rtl="0" eaLnBrk="1" latinLnBrk="0" hangingPunct="1">
        <a:spcBef>
          <a:spcPts val="391"/>
        </a:spcBef>
        <a:buClr>
          <a:schemeClr val="accent3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49918" indent="-241653" algn="l" rtl="0" eaLnBrk="1" latinLnBrk="0" hangingPunct="1">
        <a:spcBef>
          <a:spcPts val="391"/>
        </a:spcBef>
        <a:buClr>
          <a:schemeClr val="accent3"/>
        </a:buClr>
        <a:buFontTx/>
        <a:buChar char="o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902" indent="-241653" algn="l" rtl="0" eaLnBrk="1" latinLnBrk="0" hangingPunct="1">
        <a:spcBef>
          <a:spcPts val="391"/>
        </a:spcBef>
        <a:buClr>
          <a:schemeClr val="accent3"/>
        </a:buClr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29886" indent="-241653" algn="l" rtl="0" eaLnBrk="1" latinLnBrk="0" hangingPunct="1">
        <a:spcBef>
          <a:spcPts val="391"/>
        </a:spcBef>
        <a:buClr>
          <a:schemeClr val="accent2"/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319869" indent="-241653" algn="l" rtl="0" eaLnBrk="1" latinLnBrk="0" hangingPunct="1">
        <a:spcBef>
          <a:spcPts val="391"/>
        </a:spcBef>
        <a:buClr>
          <a:schemeClr val="accent1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609853" indent="-241653" algn="l" rtl="0" eaLnBrk="1" latinLnBrk="0" hangingPunct="1">
        <a:spcBef>
          <a:spcPts val="391"/>
        </a:spcBef>
        <a:buClr>
          <a:schemeClr val="accent2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6FDD53-7E84-47D3-B7DB-CCA327C9D93F}" type="slidenum">
              <a:rPr lang="en-US"/>
              <a:pPr/>
              <a:t>0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0338" y="0"/>
            <a:ext cx="9440862" cy="6908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ctr">
              <a:buNone/>
            </a:pP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ctr">
              <a:buNone/>
            </a:pP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4800">
                <a:solidFill>
                  <a:srgbClr val="000000"/>
                </a:solidFill>
                <a:latin typeface="Comic Sans MS" pitchFamily="66" charset="0"/>
              </a:rPr>
              <a:t>CSE 225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ctr">
              <a:buNone/>
            </a:pP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Hashing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7375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 Tables: Intuition	</a:t>
            </a:r>
          </a:p>
        </p:txBody>
      </p:sp>
      <p:sp>
        <p:nvSpPr>
          <p:cNvPr id="26625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D2ED51-F63C-4391-991D-A936D8D46DD2}" type="slidenum">
              <a:rPr lang="en-US"/>
              <a:pPr/>
              <a:t>9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363" y="1349829"/>
            <a:ext cx="9232900" cy="5665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Unique location lets us find an item in O(1) time.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Each item is uniquely identified by a key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Just check the location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h(key) </a:t>
            </a:r>
            <a:r>
              <a:rPr lang="en-US" dirty="0">
                <a:latin typeface="Century Gothic" pitchFamily="34" charset="0"/>
              </a:rPr>
              <a:t>to find the item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What can go wrong?</a:t>
            </a:r>
          </a:p>
          <a:p>
            <a:pPr>
              <a:lnSpc>
                <a:spcPct val="90000"/>
              </a:lnSpc>
            </a:pPr>
            <a:endParaRPr lang="en-US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Suppose we expect to have at most 100 keys in S	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91, 2048, 329, 17, 689345, ….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We create a table of size 100 and use the hash function   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h(key) = key mod 100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It is both fast and uses the ideal size 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635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Hashing:</a:t>
            </a:r>
          </a:p>
        </p:txBody>
      </p:sp>
      <p:sp>
        <p:nvSpPr>
          <p:cNvPr id="27649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34E526-4A8D-4A29-B51E-98F75423D4BF}" type="slidenum">
              <a:rPr lang="en-US"/>
              <a:pPr/>
              <a:t>10</a:t>
            </a:fld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66FF"/>
                </a:solidFill>
                <a:latin typeface="Century Gothic" pitchFamily="34" charset="0"/>
              </a:rPr>
              <a:t>But what if all keys end with 00?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All keys will map to the same location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This is called a Collision in Hashing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This motivates the 3</a:t>
            </a:r>
            <a:r>
              <a:rPr lang="en-US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 important property of hashing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A good hash function should evenly spread the keys to foil any special structure of input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Hashing with mod 100 works fine if keys random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Most data (e.g. program variables) are not random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8101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Hashing:</a:t>
            </a:r>
          </a:p>
        </p:txBody>
      </p:sp>
      <p:sp>
        <p:nvSpPr>
          <p:cNvPr id="2867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257447-F2F0-4651-AAFC-7CED7D61426D}" type="slidenum">
              <a:rPr lang="en-US"/>
              <a:pPr/>
              <a:t>11</a:t>
            </a:fld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Monotype Sorts" charset="2"/>
              <a:buNone/>
            </a:pP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  <a:p>
            <a:pPr marL="0" indent="0"/>
            <a:r>
              <a:rPr 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A good hash function should evenly spread the keys to foil any special structure of input</a:t>
            </a:r>
          </a:p>
          <a:p>
            <a:pPr marL="0" indent="0"/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  <a:p>
            <a:pPr marL="0" inden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Key idea behind hashing is to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“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simulate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”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 the randomness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through the hash function</a:t>
            </a:r>
          </a:p>
          <a:p>
            <a:pPr marL="0" indent="0"/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  <a:p>
            <a:pPr marL="0" inden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A good choice is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h(x) = x mod p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, for prime p</a:t>
            </a:r>
          </a:p>
          <a:p>
            <a:pPr marL="0" indent="0"/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  <a:p>
            <a:pPr marL="0" indent="0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h(x) = (ax + b) mod p 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called pseudo-random hash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9407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Hashing: The Basic Setup</a:t>
            </a:r>
          </a:p>
        </p:txBody>
      </p:sp>
      <p:sp>
        <p:nvSpPr>
          <p:cNvPr id="2969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38EECD-4A71-4257-AD89-1CA43DCB21D3}" type="slidenum">
              <a:rPr lang="en-US"/>
              <a:pPr/>
              <a:t>12</a:t>
            </a:fld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Choose a pseudo-random hash function h</a:t>
            </a:r>
            <a:endParaRPr lang="en-US" dirty="0">
              <a:solidFill>
                <a:srgbClr val="002A5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entury Gothic"/>
              <a:ea typeface="+mn-ea"/>
              <a:cs typeface="Century Gothic"/>
            </a:endParaRPr>
          </a:p>
          <a:p>
            <a:pPr lvl="1">
              <a:buFont typeface="Wingdings 2" charset="0"/>
              <a:buChar char="£"/>
              <a:defRPr/>
            </a:pPr>
            <a:r>
              <a:rPr lang="en-US" dirty="0">
                <a:solidFill>
                  <a:srgbClr val="002A5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 </a:t>
            </a:r>
            <a:r>
              <a:rPr lang="en-US" sz="2400" dirty="0">
                <a:solidFill>
                  <a:srgbClr val="002A5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this automatically determines the hash table size.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solidFill>
                  <a:srgbClr val="002A5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An item with key k is put at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location h(k)</a:t>
            </a:r>
            <a:r>
              <a:rPr lang="en-US" dirty="0">
                <a:solidFill>
                  <a:srgbClr val="002A5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.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solidFill>
                  <a:srgbClr val="002A5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To find an item with key k, check location h(k).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solidFill>
                <a:srgbClr val="002A5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entury Gothic"/>
              <a:ea typeface="+mn-ea"/>
              <a:cs typeface="Century Gothic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solidFill>
                  <a:srgbClr val="002A5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What to do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if more than one keys hash to the same </a:t>
            </a:r>
            <a:r>
              <a:rPr lang="en-US" dirty="0">
                <a:solidFill>
                  <a:srgbClr val="002A5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value. This is called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collision</a:t>
            </a:r>
            <a:r>
              <a:rPr lang="en-US" dirty="0">
                <a:solidFill>
                  <a:srgbClr val="002A5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.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solidFill>
                  <a:srgbClr val="002A5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We will discuss two methods to handle collision:</a:t>
            </a:r>
            <a:endParaRPr lang="en-US" dirty="0">
              <a:solidFill>
                <a:srgbClr val="002A54"/>
              </a:solidFill>
              <a:latin typeface="Century Gothic"/>
              <a:ea typeface="+mn-ea"/>
              <a:cs typeface="Century Gothic"/>
            </a:endParaRPr>
          </a:p>
          <a:p>
            <a:pPr lvl="1">
              <a:buFont typeface="Wingdings 2" charset="0"/>
              <a:buChar char="£"/>
              <a:defRPr/>
            </a:pPr>
            <a:r>
              <a:rPr lang="en-US" dirty="0">
                <a:latin typeface="Century Gothic"/>
                <a:ea typeface="+mn-ea"/>
                <a:cs typeface="Century Gothic"/>
              </a:rPr>
              <a:t>Separate chaining</a:t>
            </a:r>
          </a:p>
          <a:p>
            <a:pPr lvl="1">
              <a:buFont typeface="Wingdings 2" charset="0"/>
              <a:buChar char="£"/>
              <a:defRPr/>
            </a:pPr>
            <a:r>
              <a:rPr lang="en-US" dirty="0">
                <a:latin typeface="Century Gothic"/>
                <a:ea typeface="+mn-ea"/>
                <a:cs typeface="Century Gothic"/>
              </a:rPr>
              <a:t>Open addressing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entury Gothic"/>
              <a:ea typeface="+mn-ea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231313" cy="812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Separate chaining</a:t>
            </a:r>
          </a:p>
        </p:txBody>
      </p:sp>
      <p:sp>
        <p:nvSpPr>
          <p:cNvPr id="30721" name="Date Placeholder 4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FE8B74-53E5-40B7-B3AE-A92D76CE9EDC}" type="slidenum">
              <a:rPr lang="en-US"/>
              <a:pPr/>
              <a:t>13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60338" y="914400"/>
            <a:ext cx="5922962" cy="6075363"/>
          </a:xfrm>
        </p:spPr>
        <p:txBody>
          <a:bodyPr/>
          <a:lstStyle/>
          <a:p>
            <a:r>
              <a:rPr lang="en-US" sz="2600">
                <a:latin typeface="Century Gothic" pitchFamily="34" charset="0"/>
              </a:rPr>
              <a:t>Maintain a list of all elements that hash to the same value</a:t>
            </a:r>
          </a:p>
          <a:p>
            <a:r>
              <a:rPr lang="en-US" sz="2600">
                <a:latin typeface="Century Gothic" pitchFamily="34" charset="0"/>
              </a:rPr>
              <a:t>Search using the hash function to determine which list to traverse</a:t>
            </a:r>
          </a:p>
          <a:p>
            <a:endParaRPr lang="en-US" sz="2600">
              <a:latin typeface="Century Gothic" pitchFamily="34" charset="0"/>
            </a:endParaRPr>
          </a:p>
          <a:p>
            <a:pPr>
              <a:spcBef>
                <a:spcPct val="400000"/>
              </a:spcBef>
              <a:buFont typeface="Monotype Sorts" charset="2"/>
              <a:buNone/>
            </a:pPr>
            <a:r>
              <a:rPr lang="en-US" sz="2600">
                <a:latin typeface="Century Gothic" pitchFamily="34" charset="0"/>
              </a:rPr>
              <a:t>Insert/deletion–once the </a:t>
            </a:r>
            <a:r>
              <a:rPr lang="ja-JP" altLang="en-US" sz="2600">
                <a:latin typeface="Century Gothic" pitchFamily="34" charset="0"/>
              </a:rPr>
              <a:t>“</a:t>
            </a:r>
            <a:r>
              <a:rPr lang="en-US" altLang="ja-JP" sz="2600">
                <a:latin typeface="Century Gothic" pitchFamily="34" charset="0"/>
              </a:rPr>
              <a:t>bucket</a:t>
            </a:r>
            <a:r>
              <a:rPr lang="ja-JP" altLang="en-US" sz="2600">
                <a:latin typeface="Century Gothic" pitchFamily="34" charset="0"/>
              </a:rPr>
              <a:t>”</a:t>
            </a:r>
            <a:r>
              <a:rPr lang="en-US" altLang="ja-JP" sz="2600">
                <a:latin typeface="Century Gothic" pitchFamily="34" charset="0"/>
              </a:rPr>
              <a:t>  is found through </a:t>
            </a:r>
            <a:r>
              <a:rPr lang="en-US" altLang="ja-JP" sz="2600" i="1">
                <a:latin typeface="Century Gothic" pitchFamily="34" charset="0"/>
              </a:rPr>
              <a:t>Hash</a:t>
            </a:r>
            <a:r>
              <a:rPr lang="en-US" altLang="ja-JP" sz="2600">
                <a:latin typeface="Century Gothic" pitchFamily="34" charset="0"/>
              </a:rPr>
              <a:t>, insert and delete are list operations</a:t>
            </a:r>
            <a:endParaRPr lang="en-US" sz="2600">
              <a:latin typeface="Century Gothic" pitchFamily="34" charset="0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410200" cy="1317625"/>
          </a:xfrm>
          <a:prstGeom prst="rect">
            <a:avLst/>
          </a:prstGeom>
          <a:solidFill>
            <a:srgbClr val="EDEC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>
            <a:lvl1pPr defTabSz="288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82600" defTabSz="288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66788" defTabSz="288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49388" defTabSz="288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33575" defTabSz="288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90775" defTabSz="288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47975" defTabSz="288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05175" defTabSz="288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62375" defTabSz="288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Tx/>
              <a:buFontTx/>
              <a:buNone/>
              <a:defRPr/>
            </a:pPr>
            <a:r>
              <a:rPr kumimoji="0" lang="en-US" sz="2000" b="1" dirty="0">
                <a:solidFill>
                  <a:srgbClr val="FF0000"/>
                </a:solidFill>
                <a:latin typeface="Courier New" charset="0"/>
              </a:rPr>
              <a:t>find</a:t>
            </a:r>
            <a:r>
              <a:rPr kumimoji="0" lang="en-US" sz="2000" b="1" dirty="0">
                <a:latin typeface="Courier New" charset="0"/>
              </a:rPr>
              <a:t>(</a:t>
            </a:r>
            <a:r>
              <a:rPr kumimoji="0" lang="en-US" sz="2000" b="1" dirty="0" err="1">
                <a:latin typeface="Courier New" charset="0"/>
              </a:rPr>
              <a:t>k,e</a:t>
            </a:r>
            <a:r>
              <a:rPr kumimoji="0" lang="en-US" sz="2000" b="1" dirty="0">
                <a:latin typeface="Courier New" charset="0"/>
              </a:rPr>
              <a:t>)</a:t>
            </a:r>
            <a:br>
              <a:rPr kumimoji="0" lang="en-US" sz="2000" b="1" dirty="0">
                <a:latin typeface="Courier New" charset="0"/>
              </a:rPr>
            </a:br>
            <a:r>
              <a:rPr kumimoji="0" lang="en-US" sz="2000" b="1" dirty="0">
                <a:latin typeface="Courier New" charset="0"/>
              </a:rPr>
              <a:t>	</a:t>
            </a:r>
            <a:r>
              <a:rPr kumimoji="0" lang="en-US" sz="2000" b="1" dirty="0" err="1">
                <a:latin typeface="Courier New" charset="0"/>
              </a:rPr>
              <a:t>HashVal</a:t>
            </a:r>
            <a:r>
              <a:rPr kumimoji="0" lang="en-US" sz="2000" b="1" dirty="0">
                <a:latin typeface="Courier New" charset="0"/>
              </a:rPr>
              <a:t> = </a:t>
            </a:r>
            <a:r>
              <a:rPr kumimoji="0" lang="en-US" sz="2000" b="1" i="1" dirty="0">
                <a:latin typeface="Courier New" charset="0"/>
              </a:rPr>
              <a:t>Hash</a:t>
            </a:r>
            <a:r>
              <a:rPr kumimoji="0" lang="en-US" sz="2000" b="1" dirty="0">
                <a:latin typeface="Courier New" charset="0"/>
              </a:rPr>
              <a:t>(</a:t>
            </a:r>
            <a:r>
              <a:rPr kumimoji="0" lang="en-US" sz="2000" b="1" dirty="0" err="1">
                <a:latin typeface="Courier New" charset="0"/>
              </a:rPr>
              <a:t>k,Hsize</a:t>
            </a:r>
            <a:r>
              <a:rPr kumimoji="0" lang="en-US" sz="2000" b="1" dirty="0">
                <a:latin typeface="Courier New" charset="0"/>
              </a:rPr>
              <a:t>);</a:t>
            </a:r>
            <a:br>
              <a:rPr kumimoji="0" lang="en-US" sz="2000" b="1" dirty="0">
                <a:latin typeface="Courier New" charset="0"/>
              </a:rPr>
            </a:br>
            <a:r>
              <a:rPr kumimoji="0" lang="en-US" sz="2000" b="1" dirty="0">
                <a:latin typeface="Courier New" charset="0"/>
              </a:rPr>
              <a:t>	</a:t>
            </a:r>
            <a:r>
              <a:rPr kumimoji="0" lang="en-US" sz="2000" b="1" dirty="0"/>
              <a:t>if</a:t>
            </a:r>
            <a:r>
              <a:rPr kumimoji="0" lang="en-US" sz="2000" b="1" dirty="0">
                <a:latin typeface="Courier New" charset="0"/>
              </a:rPr>
              <a:t> (</a:t>
            </a:r>
            <a:r>
              <a:rPr kumimoji="0" lang="en-US" sz="2000" b="1" dirty="0" err="1">
                <a:latin typeface="Courier New" charset="0"/>
              </a:rPr>
              <a:t>TheList</a:t>
            </a:r>
            <a:r>
              <a:rPr kumimoji="0" lang="en-US" sz="2000" b="1" dirty="0">
                <a:latin typeface="Courier New" charset="0"/>
              </a:rPr>
              <a:t>[</a:t>
            </a:r>
            <a:r>
              <a:rPr kumimoji="0" lang="en-US" sz="2000" b="1" dirty="0" err="1">
                <a:latin typeface="Courier New" charset="0"/>
              </a:rPr>
              <a:t>HashVal</a:t>
            </a:r>
            <a:r>
              <a:rPr kumimoji="0" lang="en-US" sz="2000" b="1" dirty="0">
                <a:latin typeface="Courier New" charset="0"/>
              </a:rPr>
              <a:t>].Search(</a:t>
            </a:r>
            <a:r>
              <a:rPr kumimoji="0" lang="en-US" sz="2000" b="1" dirty="0" err="1">
                <a:latin typeface="Courier New" charset="0"/>
              </a:rPr>
              <a:t>k,e</a:t>
            </a:r>
            <a:r>
              <a:rPr kumimoji="0" lang="en-US" sz="2000" b="1" dirty="0">
                <a:latin typeface="Courier New" charset="0"/>
              </a:rPr>
              <a:t>))</a:t>
            </a:r>
            <a:br>
              <a:rPr kumimoji="0" lang="en-US" sz="2000" b="1" dirty="0">
                <a:latin typeface="Courier New" charset="0"/>
              </a:rPr>
            </a:br>
            <a:r>
              <a:rPr kumimoji="0" lang="en-US" sz="2000" b="1" dirty="0">
                <a:latin typeface="Courier New" charset="0"/>
              </a:rPr>
              <a:t>	</a:t>
            </a:r>
            <a:r>
              <a:rPr kumimoji="0" lang="en-US" sz="2000" b="1" dirty="0"/>
              <a:t>then</a:t>
            </a:r>
            <a:r>
              <a:rPr kumimoji="0" lang="en-US" sz="2000" b="1" dirty="0">
                <a:latin typeface="Courier New" charset="0"/>
              </a:rPr>
              <a:t> return true;</a:t>
            </a:r>
            <a:br>
              <a:rPr kumimoji="0" lang="en-US" sz="2000" b="1" dirty="0">
                <a:latin typeface="Courier New" charset="0"/>
              </a:rPr>
            </a:br>
            <a:r>
              <a:rPr kumimoji="0" lang="en-US" sz="2000" b="1" dirty="0">
                <a:latin typeface="Courier New" charset="0"/>
              </a:rPr>
              <a:t>	</a:t>
            </a:r>
            <a:r>
              <a:rPr kumimoji="0" lang="en-US" sz="2000" b="1" dirty="0"/>
              <a:t>else</a:t>
            </a:r>
            <a:r>
              <a:rPr kumimoji="0" lang="en-US" sz="2000" b="1" dirty="0">
                <a:latin typeface="Courier New" charset="0"/>
              </a:rPr>
              <a:t> return false;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6144986" y="1065213"/>
            <a:ext cx="2894013" cy="3709987"/>
            <a:chOff x="4072" y="95"/>
            <a:chExt cx="1823" cy="2337"/>
          </a:xfrm>
        </p:grpSpPr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4383" y="155"/>
              <a:ext cx="352" cy="2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4987" y="769"/>
              <a:ext cx="353" cy="205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14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5542" y="1998"/>
              <a:ext cx="353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42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4987" y="1588"/>
              <a:ext cx="353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29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4987" y="1998"/>
              <a:ext cx="353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20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588" name="Rectangle 12"/>
            <p:cNvSpPr>
              <a:spLocks noChangeArrowheads="1"/>
            </p:cNvSpPr>
            <p:nvPr/>
          </p:nvSpPr>
          <p:spPr bwMode="auto">
            <a:xfrm>
              <a:off x="4987" y="359"/>
              <a:ext cx="353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1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4383" y="769"/>
              <a:ext cx="352" cy="205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36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590" name="Rectangle 14"/>
            <p:cNvSpPr>
              <a:spLocks noChangeArrowheads="1"/>
            </p:cNvSpPr>
            <p:nvPr/>
          </p:nvSpPr>
          <p:spPr bwMode="auto">
            <a:xfrm>
              <a:off x="5542" y="359"/>
              <a:ext cx="353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56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591" name="Rectangle 15"/>
            <p:cNvSpPr>
              <a:spLocks noChangeArrowheads="1"/>
            </p:cNvSpPr>
            <p:nvPr/>
          </p:nvSpPr>
          <p:spPr bwMode="auto">
            <a:xfrm>
              <a:off x="4383" y="359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23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592" name="Rectangle 16"/>
            <p:cNvSpPr>
              <a:spLocks noChangeArrowheads="1"/>
            </p:cNvSpPr>
            <p:nvPr/>
          </p:nvSpPr>
          <p:spPr bwMode="auto">
            <a:xfrm>
              <a:off x="4383" y="1179"/>
              <a:ext cx="352" cy="204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2593" name="Rectangle 17"/>
            <p:cNvSpPr>
              <a:spLocks noChangeArrowheads="1"/>
            </p:cNvSpPr>
            <p:nvPr/>
          </p:nvSpPr>
          <p:spPr bwMode="auto">
            <a:xfrm>
              <a:off x="4383" y="564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2594" name="Rectangle 18"/>
            <p:cNvSpPr>
              <a:spLocks noChangeArrowheads="1"/>
            </p:cNvSpPr>
            <p:nvPr/>
          </p:nvSpPr>
          <p:spPr bwMode="auto">
            <a:xfrm>
              <a:off x="4383" y="1998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2595" name="Rectangle 19"/>
            <p:cNvSpPr>
              <a:spLocks noChangeArrowheads="1"/>
            </p:cNvSpPr>
            <p:nvPr/>
          </p:nvSpPr>
          <p:spPr bwMode="auto">
            <a:xfrm>
              <a:off x="4383" y="1383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17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596" name="Rectangle 20"/>
            <p:cNvSpPr>
              <a:spLocks noChangeArrowheads="1"/>
            </p:cNvSpPr>
            <p:nvPr/>
          </p:nvSpPr>
          <p:spPr bwMode="auto">
            <a:xfrm>
              <a:off x="4383" y="1588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7</a:t>
              </a:r>
            </a:p>
          </p:txBody>
        </p:sp>
        <p:cxnSp>
          <p:nvCxnSpPr>
            <p:cNvPr id="152597" name="AutoShape 21"/>
            <p:cNvCxnSpPr>
              <a:cxnSpLocks noChangeShapeType="1"/>
              <a:stCxn id="152591" idx="3"/>
              <a:endCxn id="152588" idx="1"/>
            </p:cNvCxnSpPr>
            <p:nvPr/>
          </p:nvCxnSpPr>
          <p:spPr bwMode="auto">
            <a:xfrm>
              <a:off x="4735" y="462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598" name="AutoShape 22"/>
            <p:cNvCxnSpPr>
              <a:cxnSpLocks noChangeShapeType="1"/>
              <a:stCxn id="152589" idx="3"/>
              <a:endCxn id="152584" idx="1"/>
            </p:cNvCxnSpPr>
            <p:nvPr/>
          </p:nvCxnSpPr>
          <p:spPr bwMode="auto">
            <a:xfrm>
              <a:off x="4735" y="872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599" name="AutoShape 23"/>
            <p:cNvCxnSpPr>
              <a:cxnSpLocks noChangeShapeType="1"/>
              <a:stCxn id="152596" idx="3"/>
              <a:endCxn id="152586" idx="1"/>
            </p:cNvCxnSpPr>
            <p:nvPr/>
          </p:nvCxnSpPr>
          <p:spPr bwMode="auto">
            <a:xfrm>
              <a:off x="4735" y="1691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600" name="AutoShape 24"/>
            <p:cNvCxnSpPr>
              <a:cxnSpLocks noChangeShapeType="1"/>
              <a:stCxn id="152594" idx="3"/>
              <a:endCxn id="152587" idx="1"/>
            </p:cNvCxnSpPr>
            <p:nvPr/>
          </p:nvCxnSpPr>
          <p:spPr bwMode="auto">
            <a:xfrm>
              <a:off x="4735" y="2101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601" name="AutoShape 25"/>
            <p:cNvCxnSpPr>
              <a:cxnSpLocks noChangeShapeType="1"/>
              <a:stCxn id="152588" idx="3"/>
              <a:endCxn id="152590" idx="1"/>
            </p:cNvCxnSpPr>
            <p:nvPr/>
          </p:nvCxnSpPr>
          <p:spPr bwMode="auto">
            <a:xfrm>
              <a:off x="5340" y="462"/>
              <a:ext cx="2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602" name="AutoShape 26"/>
            <p:cNvCxnSpPr>
              <a:cxnSpLocks noChangeShapeType="1"/>
              <a:stCxn id="152587" idx="3"/>
              <a:endCxn id="152585" idx="1"/>
            </p:cNvCxnSpPr>
            <p:nvPr/>
          </p:nvCxnSpPr>
          <p:spPr bwMode="auto">
            <a:xfrm>
              <a:off x="5340" y="2101"/>
              <a:ext cx="2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603" name="Text Box 27"/>
            <p:cNvSpPr txBox="1">
              <a:spLocks noChangeArrowheads="1"/>
            </p:cNvSpPr>
            <p:nvPr/>
          </p:nvSpPr>
          <p:spPr bwMode="auto">
            <a:xfrm>
              <a:off x="4072" y="95"/>
              <a:ext cx="305" cy="2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0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1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2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3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4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5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6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7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8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9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69402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Insertion: insert 53</a:t>
            </a:r>
          </a:p>
        </p:txBody>
      </p:sp>
      <p:sp>
        <p:nvSpPr>
          <p:cNvPr id="32769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C87127-163F-4A73-90CE-EB9404F662CE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996950" y="2798763"/>
            <a:ext cx="2894013" cy="3709987"/>
            <a:chOff x="628" y="1763"/>
            <a:chExt cx="1823" cy="2337"/>
          </a:xfrm>
        </p:grpSpPr>
        <p:sp>
          <p:nvSpPr>
            <p:cNvPr id="153604" name="Rectangle 4"/>
            <p:cNvSpPr>
              <a:spLocks noChangeArrowheads="1"/>
            </p:cNvSpPr>
            <p:nvPr/>
          </p:nvSpPr>
          <p:spPr bwMode="auto">
            <a:xfrm>
              <a:off x="939" y="1823"/>
              <a:ext cx="352" cy="2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1543" y="2437"/>
              <a:ext cx="353" cy="205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14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2098" y="3666"/>
              <a:ext cx="353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42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1543" y="3256"/>
              <a:ext cx="353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29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1543" y="3666"/>
              <a:ext cx="353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20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1543" y="2027"/>
              <a:ext cx="353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36576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1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939" y="2437"/>
              <a:ext cx="352" cy="205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36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2098" y="2027"/>
              <a:ext cx="353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56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12" name="Rectangle 12"/>
            <p:cNvSpPr>
              <a:spLocks noChangeArrowheads="1"/>
            </p:cNvSpPr>
            <p:nvPr/>
          </p:nvSpPr>
          <p:spPr bwMode="auto">
            <a:xfrm>
              <a:off x="939" y="2027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23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939" y="2847"/>
              <a:ext cx="352" cy="204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3614" name="Rectangle 14"/>
            <p:cNvSpPr>
              <a:spLocks noChangeArrowheads="1"/>
            </p:cNvSpPr>
            <p:nvPr/>
          </p:nvSpPr>
          <p:spPr bwMode="auto">
            <a:xfrm>
              <a:off x="939" y="2232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3615" name="Rectangle 15"/>
            <p:cNvSpPr>
              <a:spLocks noChangeArrowheads="1"/>
            </p:cNvSpPr>
            <p:nvPr/>
          </p:nvSpPr>
          <p:spPr bwMode="auto">
            <a:xfrm>
              <a:off x="939" y="3666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939" y="3051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17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17" name="Rectangle 17"/>
            <p:cNvSpPr>
              <a:spLocks noChangeArrowheads="1"/>
            </p:cNvSpPr>
            <p:nvPr/>
          </p:nvSpPr>
          <p:spPr bwMode="auto">
            <a:xfrm>
              <a:off x="939" y="3256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7</a:t>
              </a:r>
            </a:p>
          </p:txBody>
        </p:sp>
        <p:cxnSp>
          <p:nvCxnSpPr>
            <p:cNvPr id="153618" name="AutoShape 18"/>
            <p:cNvCxnSpPr>
              <a:cxnSpLocks noChangeShapeType="1"/>
              <a:stCxn id="153612" idx="3"/>
              <a:endCxn id="153609" idx="1"/>
            </p:cNvCxnSpPr>
            <p:nvPr/>
          </p:nvCxnSpPr>
          <p:spPr bwMode="auto">
            <a:xfrm>
              <a:off x="1291" y="2130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19" name="AutoShape 19"/>
            <p:cNvCxnSpPr>
              <a:cxnSpLocks noChangeShapeType="1"/>
              <a:stCxn id="153610" idx="3"/>
              <a:endCxn id="153605" idx="1"/>
            </p:cNvCxnSpPr>
            <p:nvPr/>
          </p:nvCxnSpPr>
          <p:spPr bwMode="auto">
            <a:xfrm>
              <a:off x="1291" y="2540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20" name="AutoShape 20"/>
            <p:cNvCxnSpPr>
              <a:cxnSpLocks noChangeShapeType="1"/>
              <a:stCxn id="153617" idx="3"/>
              <a:endCxn id="153607" idx="1"/>
            </p:cNvCxnSpPr>
            <p:nvPr/>
          </p:nvCxnSpPr>
          <p:spPr bwMode="auto">
            <a:xfrm>
              <a:off x="1291" y="3359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21" name="AutoShape 21"/>
            <p:cNvCxnSpPr>
              <a:cxnSpLocks noChangeShapeType="1"/>
              <a:stCxn id="153615" idx="3"/>
              <a:endCxn id="153608" idx="1"/>
            </p:cNvCxnSpPr>
            <p:nvPr/>
          </p:nvCxnSpPr>
          <p:spPr bwMode="auto">
            <a:xfrm>
              <a:off x="1291" y="3769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22" name="AutoShape 22"/>
            <p:cNvCxnSpPr>
              <a:cxnSpLocks noChangeShapeType="1"/>
              <a:stCxn id="153609" idx="3"/>
              <a:endCxn id="153611" idx="1"/>
            </p:cNvCxnSpPr>
            <p:nvPr/>
          </p:nvCxnSpPr>
          <p:spPr bwMode="auto">
            <a:xfrm>
              <a:off x="1896" y="2130"/>
              <a:ext cx="2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23" name="AutoShape 23"/>
            <p:cNvCxnSpPr>
              <a:cxnSpLocks noChangeShapeType="1"/>
              <a:stCxn id="153608" idx="3"/>
              <a:endCxn id="153606" idx="1"/>
            </p:cNvCxnSpPr>
            <p:nvPr/>
          </p:nvCxnSpPr>
          <p:spPr bwMode="auto">
            <a:xfrm>
              <a:off x="1896" y="3769"/>
              <a:ext cx="2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628" y="1763"/>
              <a:ext cx="305" cy="2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0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1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2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3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4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5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6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7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8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9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10</a:t>
              </a:r>
            </a:p>
          </p:txBody>
        </p:sp>
      </p:grpSp>
      <p:sp>
        <p:nvSpPr>
          <p:cNvPr id="153626" name="Line 26"/>
          <p:cNvSpPr>
            <a:spLocks noChangeShapeType="1"/>
          </p:cNvSpPr>
          <p:nvPr/>
        </p:nvSpPr>
        <p:spPr bwMode="auto">
          <a:xfrm>
            <a:off x="304800" y="59817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53627" name="Group 27"/>
          <p:cNvGrpSpPr>
            <a:grpSpLocks/>
          </p:cNvGrpSpPr>
          <p:nvPr/>
        </p:nvGrpSpPr>
        <p:grpSpPr bwMode="auto">
          <a:xfrm>
            <a:off x="5397500" y="2665413"/>
            <a:ext cx="2894013" cy="3879850"/>
            <a:chOff x="3400" y="1679"/>
            <a:chExt cx="1823" cy="2444"/>
          </a:xfrm>
        </p:grpSpPr>
        <p:sp>
          <p:nvSpPr>
            <p:cNvPr id="153628" name="Rectangle 28"/>
            <p:cNvSpPr>
              <a:spLocks noChangeArrowheads="1"/>
            </p:cNvSpPr>
            <p:nvPr/>
          </p:nvSpPr>
          <p:spPr bwMode="auto">
            <a:xfrm>
              <a:off x="3711" y="1739"/>
              <a:ext cx="352" cy="2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3629" name="Rectangle 29"/>
            <p:cNvSpPr>
              <a:spLocks noChangeArrowheads="1"/>
            </p:cNvSpPr>
            <p:nvPr/>
          </p:nvSpPr>
          <p:spPr bwMode="auto">
            <a:xfrm>
              <a:off x="4315" y="2353"/>
              <a:ext cx="353" cy="205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14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30" name="Rectangle 30"/>
            <p:cNvSpPr>
              <a:spLocks noChangeArrowheads="1"/>
            </p:cNvSpPr>
            <p:nvPr/>
          </p:nvSpPr>
          <p:spPr bwMode="auto">
            <a:xfrm>
              <a:off x="4870" y="3582"/>
              <a:ext cx="353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42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31" name="Rectangle 31"/>
            <p:cNvSpPr>
              <a:spLocks noChangeArrowheads="1"/>
            </p:cNvSpPr>
            <p:nvPr/>
          </p:nvSpPr>
          <p:spPr bwMode="auto">
            <a:xfrm>
              <a:off x="4315" y="3172"/>
              <a:ext cx="353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29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32" name="Rectangle 32"/>
            <p:cNvSpPr>
              <a:spLocks noChangeArrowheads="1"/>
            </p:cNvSpPr>
            <p:nvPr/>
          </p:nvSpPr>
          <p:spPr bwMode="auto">
            <a:xfrm>
              <a:off x="4315" y="3582"/>
              <a:ext cx="353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20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33" name="Rectangle 33"/>
            <p:cNvSpPr>
              <a:spLocks noChangeArrowheads="1"/>
            </p:cNvSpPr>
            <p:nvPr/>
          </p:nvSpPr>
          <p:spPr bwMode="auto">
            <a:xfrm>
              <a:off x="4315" y="1943"/>
              <a:ext cx="353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1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34" name="Rectangle 34"/>
            <p:cNvSpPr>
              <a:spLocks noChangeArrowheads="1"/>
            </p:cNvSpPr>
            <p:nvPr/>
          </p:nvSpPr>
          <p:spPr bwMode="auto">
            <a:xfrm>
              <a:off x="3711" y="2353"/>
              <a:ext cx="352" cy="205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36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35" name="Rectangle 35"/>
            <p:cNvSpPr>
              <a:spLocks noChangeArrowheads="1"/>
            </p:cNvSpPr>
            <p:nvPr/>
          </p:nvSpPr>
          <p:spPr bwMode="auto">
            <a:xfrm>
              <a:off x="4870" y="1943"/>
              <a:ext cx="353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56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36" name="Rectangle 36"/>
            <p:cNvSpPr>
              <a:spLocks noChangeArrowheads="1"/>
            </p:cNvSpPr>
            <p:nvPr/>
          </p:nvSpPr>
          <p:spPr bwMode="auto">
            <a:xfrm>
              <a:off x="3711" y="1943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 algn="ctr">
                <a:buFont typeface="Wingdings 2" charset="0"/>
                <a:buNone/>
                <a:defRPr/>
              </a:pPr>
              <a:r>
                <a:rPr lang="tr-TR" sz="2100">
                  <a:latin typeface="Tahoma" charset="0"/>
                  <a:ea typeface="ＭＳ Ｐゴシック" charset="0"/>
                </a:rPr>
                <a:t>23</a:t>
              </a:r>
              <a:endParaRPr lang="en-US" sz="21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37" name="Rectangle 37"/>
            <p:cNvSpPr>
              <a:spLocks noChangeArrowheads="1"/>
            </p:cNvSpPr>
            <p:nvPr/>
          </p:nvSpPr>
          <p:spPr bwMode="auto">
            <a:xfrm>
              <a:off x="3711" y="2763"/>
              <a:ext cx="352" cy="204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3638" name="Rectangle 38"/>
            <p:cNvSpPr>
              <a:spLocks noChangeArrowheads="1"/>
            </p:cNvSpPr>
            <p:nvPr/>
          </p:nvSpPr>
          <p:spPr bwMode="auto">
            <a:xfrm>
              <a:off x="3711" y="2148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3639" name="Rectangle 39"/>
            <p:cNvSpPr>
              <a:spLocks noChangeArrowheads="1"/>
            </p:cNvSpPr>
            <p:nvPr/>
          </p:nvSpPr>
          <p:spPr bwMode="auto">
            <a:xfrm>
              <a:off x="3711" y="3582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53</a:t>
              </a:r>
            </a:p>
          </p:txBody>
        </p:sp>
        <p:sp>
          <p:nvSpPr>
            <p:cNvPr id="153640" name="Rectangle 40"/>
            <p:cNvSpPr>
              <a:spLocks noChangeArrowheads="1"/>
            </p:cNvSpPr>
            <p:nvPr/>
          </p:nvSpPr>
          <p:spPr bwMode="auto">
            <a:xfrm>
              <a:off x="3711" y="2967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17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641" name="Rectangle 41"/>
            <p:cNvSpPr>
              <a:spLocks noChangeArrowheads="1"/>
            </p:cNvSpPr>
            <p:nvPr/>
          </p:nvSpPr>
          <p:spPr bwMode="auto">
            <a:xfrm>
              <a:off x="3711" y="3172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7</a:t>
              </a:r>
            </a:p>
          </p:txBody>
        </p:sp>
        <p:cxnSp>
          <p:nvCxnSpPr>
            <p:cNvPr id="153642" name="AutoShape 42"/>
            <p:cNvCxnSpPr>
              <a:cxnSpLocks noChangeShapeType="1"/>
              <a:stCxn id="153636" idx="3"/>
              <a:endCxn id="153633" idx="1"/>
            </p:cNvCxnSpPr>
            <p:nvPr/>
          </p:nvCxnSpPr>
          <p:spPr bwMode="auto">
            <a:xfrm>
              <a:off x="4063" y="2046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43" name="AutoShape 43"/>
            <p:cNvCxnSpPr>
              <a:cxnSpLocks noChangeShapeType="1"/>
              <a:stCxn id="153634" idx="3"/>
              <a:endCxn id="153629" idx="1"/>
            </p:cNvCxnSpPr>
            <p:nvPr/>
          </p:nvCxnSpPr>
          <p:spPr bwMode="auto">
            <a:xfrm>
              <a:off x="4063" y="2456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44" name="AutoShape 44"/>
            <p:cNvCxnSpPr>
              <a:cxnSpLocks noChangeShapeType="1"/>
              <a:stCxn id="153641" idx="3"/>
              <a:endCxn id="153631" idx="1"/>
            </p:cNvCxnSpPr>
            <p:nvPr/>
          </p:nvCxnSpPr>
          <p:spPr bwMode="auto">
            <a:xfrm>
              <a:off x="4063" y="3275"/>
              <a:ext cx="2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45" name="AutoShape 45"/>
            <p:cNvCxnSpPr>
              <a:cxnSpLocks noChangeShapeType="1"/>
              <a:stCxn id="153639" idx="3"/>
              <a:endCxn id="153649" idx="1"/>
            </p:cNvCxnSpPr>
            <p:nvPr/>
          </p:nvCxnSpPr>
          <p:spPr bwMode="auto">
            <a:xfrm>
              <a:off x="4063" y="3685"/>
              <a:ext cx="132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46" name="AutoShape 46"/>
            <p:cNvCxnSpPr>
              <a:cxnSpLocks noChangeShapeType="1"/>
              <a:stCxn id="153633" idx="3"/>
              <a:endCxn id="153635" idx="1"/>
            </p:cNvCxnSpPr>
            <p:nvPr/>
          </p:nvCxnSpPr>
          <p:spPr bwMode="auto">
            <a:xfrm>
              <a:off x="4668" y="2046"/>
              <a:ext cx="2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647" name="AutoShape 47"/>
            <p:cNvCxnSpPr>
              <a:cxnSpLocks noChangeShapeType="1"/>
              <a:stCxn id="153632" idx="3"/>
              <a:endCxn id="153630" idx="1"/>
            </p:cNvCxnSpPr>
            <p:nvPr/>
          </p:nvCxnSpPr>
          <p:spPr bwMode="auto">
            <a:xfrm>
              <a:off x="4668" y="3685"/>
              <a:ext cx="2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3648" name="Text Box 48"/>
            <p:cNvSpPr txBox="1">
              <a:spLocks noChangeArrowheads="1"/>
            </p:cNvSpPr>
            <p:nvPr/>
          </p:nvSpPr>
          <p:spPr bwMode="auto">
            <a:xfrm>
              <a:off x="3400" y="1679"/>
              <a:ext cx="305" cy="2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0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1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2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3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4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5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6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7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8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9</a:t>
              </a:r>
            </a:p>
            <a:p>
              <a:pPr algn="ct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Tahoma" charset="0"/>
                </a:rPr>
                <a:t>10</a:t>
              </a:r>
            </a:p>
          </p:txBody>
        </p:sp>
        <p:sp>
          <p:nvSpPr>
            <p:cNvPr id="153649" name="Rectangle 49"/>
            <p:cNvSpPr>
              <a:spLocks noChangeArrowheads="1"/>
            </p:cNvSpPr>
            <p:nvPr/>
          </p:nvSpPr>
          <p:spPr bwMode="auto">
            <a:xfrm>
              <a:off x="4195" y="3918"/>
              <a:ext cx="353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3</a:t>
              </a:r>
              <a:r>
                <a:rPr kumimoji="0" lang="en-US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1</a:t>
              </a:r>
            </a:p>
          </p:txBody>
        </p:sp>
        <p:cxnSp>
          <p:nvCxnSpPr>
            <p:cNvPr id="153650" name="AutoShape 50"/>
            <p:cNvCxnSpPr>
              <a:cxnSpLocks noChangeShapeType="1"/>
              <a:stCxn id="153649" idx="0"/>
              <a:endCxn id="153632" idx="2"/>
            </p:cNvCxnSpPr>
            <p:nvPr/>
          </p:nvCxnSpPr>
          <p:spPr bwMode="auto">
            <a:xfrm flipV="1">
              <a:off x="4372" y="3787"/>
              <a:ext cx="120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81013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Analysis of Hashing with Chaining</a:t>
            </a:r>
          </a:p>
        </p:txBody>
      </p:sp>
      <p:sp>
        <p:nvSpPr>
          <p:cNvPr id="3379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BB1BFD-04CB-405F-AEBC-4A9A59A71FB7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itchFamily="34" charset="0"/>
              </a:rPr>
              <a:t>Worst case</a:t>
            </a:r>
          </a:p>
          <a:p>
            <a:pPr lvl="1"/>
            <a:r>
              <a:rPr lang="en-US" dirty="0">
                <a:latin typeface="Century Gothic" pitchFamily="34" charset="0"/>
              </a:rPr>
              <a:t>All keys hash into the same bucket </a:t>
            </a:r>
          </a:p>
          <a:p>
            <a:pPr lvl="1"/>
            <a:r>
              <a:rPr lang="en-US" dirty="0">
                <a:latin typeface="Century Gothic" pitchFamily="34" charset="0"/>
              </a:rPr>
              <a:t>a single linked list.</a:t>
            </a:r>
          </a:p>
          <a:p>
            <a:pPr lvl="1"/>
            <a:r>
              <a:rPr lang="en-US" dirty="0">
                <a:latin typeface="Century Gothic" pitchFamily="34" charset="0"/>
              </a:rPr>
              <a:t>insert, delete, find take O(n) time.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A worst-case Theorem later</a:t>
            </a:r>
          </a:p>
          <a:p>
            <a:r>
              <a:rPr lang="en-US" dirty="0">
                <a:latin typeface="Century Gothic" pitchFamily="34" charset="0"/>
              </a:rPr>
              <a:t>Average case</a:t>
            </a:r>
          </a:p>
          <a:p>
            <a:pPr lvl="1"/>
            <a:r>
              <a:rPr lang="en-US" dirty="0">
                <a:latin typeface="Century Gothic" pitchFamily="34" charset="0"/>
              </a:rPr>
              <a:t>Keys are uniformly distributed into buckets</a:t>
            </a:r>
          </a:p>
          <a:p>
            <a:pPr lvl="1"/>
            <a:r>
              <a:rPr lang="en-US" dirty="0">
                <a:latin typeface="Century Gothic" pitchFamily="34" charset="0"/>
              </a:rPr>
              <a:t>Load Factor L = </a:t>
            </a:r>
            <a:r>
              <a:rPr lang="en-US" dirty="0" err="1">
                <a:latin typeface="Century Gothic" pitchFamily="34" charset="0"/>
              </a:rPr>
              <a:t>InputSize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HashTableSize</a:t>
            </a:r>
            <a:endParaRPr lang="en-US" dirty="0">
              <a:latin typeface="Century Gothic" pitchFamily="34" charset="0"/>
            </a:endParaRPr>
          </a:p>
          <a:p>
            <a:pPr lvl="1"/>
            <a:r>
              <a:rPr lang="en-US" dirty="0">
                <a:latin typeface="Century Gothic" pitchFamily="34" charset="0"/>
              </a:rPr>
              <a:t>In a failed search, </a:t>
            </a:r>
            <a:r>
              <a:rPr lang="en-US" dirty="0" err="1">
                <a:latin typeface="Century Gothic" pitchFamily="34" charset="0"/>
              </a:rPr>
              <a:t>avg</a:t>
            </a:r>
            <a:r>
              <a:rPr lang="en-US" dirty="0">
                <a:latin typeface="Century Gothic" pitchFamily="34" charset="0"/>
              </a:rPr>
              <a:t> cost is L</a:t>
            </a:r>
          </a:p>
          <a:p>
            <a:pPr lvl="1"/>
            <a:r>
              <a:rPr lang="en-US" dirty="0">
                <a:latin typeface="Century Gothic" pitchFamily="34" charset="0"/>
              </a:rPr>
              <a:t>In a successful search, </a:t>
            </a:r>
            <a:r>
              <a:rPr lang="en-US" dirty="0" err="1">
                <a:latin typeface="Century Gothic" pitchFamily="34" charset="0"/>
              </a:rPr>
              <a:t>avg</a:t>
            </a:r>
            <a:r>
              <a:rPr lang="en-US" dirty="0">
                <a:latin typeface="Century Gothic" pitchFamily="34" charset="0"/>
              </a:rPr>
              <a:t> cost is 1 + L/2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231313" cy="812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Open addressing</a:t>
            </a:r>
          </a:p>
        </p:txBody>
      </p:sp>
      <p:sp>
        <p:nvSpPr>
          <p:cNvPr id="34817" name="Date Placeholder 4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BF63B9-A122-4D5D-B878-49815296560E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0338" y="1161142"/>
            <a:ext cx="6316662" cy="3563257"/>
          </a:xfrm>
        </p:spPr>
        <p:txBody>
          <a:bodyPr/>
          <a:lstStyle/>
          <a:p>
            <a:pPr marL="284163" indent="-284163" defTabSz="568325"/>
            <a:r>
              <a:rPr lang="en-US" dirty="0">
                <a:latin typeface="Century Gothic" pitchFamily="34" charset="0"/>
              </a:rPr>
              <a:t>If collision happens, alternative cells are tried until an empty cell is found.</a:t>
            </a:r>
            <a:br>
              <a:rPr lang="en-US" dirty="0">
                <a:latin typeface="Century Gothic" pitchFamily="34" charset="0"/>
              </a:rPr>
            </a:br>
            <a:endParaRPr lang="en-US" dirty="0">
              <a:latin typeface="Century Gothic" pitchFamily="34" charset="0"/>
            </a:endParaRPr>
          </a:p>
          <a:p>
            <a:pPr marL="284163" indent="-284163" defTabSz="568325"/>
            <a:r>
              <a:rPr lang="en-US" dirty="0">
                <a:solidFill>
                  <a:schemeClr val="tx2"/>
                </a:solidFill>
                <a:latin typeface="Century Gothic" pitchFamily="34" charset="0"/>
              </a:rPr>
              <a:t>Linear probing :</a:t>
            </a:r>
            <a:br>
              <a:rPr lang="en-US" dirty="0">
                <a:solidFill>
                  <a:schemeClr val="tx2"/>
                </a:solidFill>
                <a:latin typeface="Century Gothic" pitchFamily="34" charset="0"/>
              </a:rPr>
            </a:br>
            <a:r>
              <a:rPr lang="en-US" i="1" dirty="0">
                <a:solidFill>
                  <a:schemeClr val="tx1"/>
                </a:solidFill>
                <a:latin typeface="Century Gothic" pitchFamily="34" charset="0"/>
              </a:rPr>
              <a:t>Try next available position</a:t>
            </a:r>
            <a:endParaRPr lang="en-US" sz="2300" dirty="0">
              <a:latin typeface="Century Gothic" pitchFamily="34" charset="0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7180943" y="1237343"/>
            <a:ext cx="1039813" cy="3692525"/>
            <a:chOff x="4560" y="240"/>
            <a:chExt cx="655" cy="2326"/>
          </a:xfrm>
        </p:grpSpPr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>
              <a:off x="4560" y="240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863" y="291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4863" y="291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4863" y="2339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54633" name="Rectangle 9"/>
            <p:cNvSpPr>
              <a:spLocks noChangeArrowheads="1"/>
            </p:cNvSpPr>
            <p:nvPr/>
          </p:nvSpPr>
          <p:spPr bwMode="auto">
            <a:xfrm>
              <a:off x="4863" y="906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4634" name="Rectangle 10"/>
            <p:cNvSpPr>
              <a:spLocks noChangeArrowheads="1"/>
            </p:cNvSpPr>
            <p:nvPr/>
          </p:nvSpPr>
          <p:spPr bwMode="auto">
            <a:xfrm>
              <a:off x="4863" y="496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4635" name="Rectangle 11"/>
            <p:cNvSpPr>
              <a:spLocks noChangeArrowheads="1"/>
            </p:cNvSpPr>
            <p:nvPr/>
          </p:nvSpPr>
          <p:spPr bwMode="auto">
            <a:xfrm>
              <a:off x="4863" y="1315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4636" name="Rectangle 12"/>
            <p:cNvSpPr>
              <a:spLocks noChangeArrowheads="1"/>
            </p:cNvSpPr>
            <p:nvPr/>
          </p:nvSpPr>
          <p:spPr bwMode="auto">
            <a:xfrm>
              <a:off x="4863" y="701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4637" name="Rectangle 13"/>
            <p:cNvSpPr>
              <a:spLocks noChangeArrowheads="1"/>
            </p:cNvSpPr>
            <p:nvPr/>
          </p:nvSpPr>
          <p:spPr bwMode="auto">
            <a:xfrm>
              <a:off x="4863" y="2134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4638" name="Rectangle 14"/>
            <p:cNvSpPr>
              <a:spLocks noChangeArrowheads="1"/>
            </p:cNvSpPr>
            <p:nvPr/>
          </p:nvSpPr>
          <p:spPr bwMode="auto">
            <a:xfrm>
              <a:off x="4863" y="1520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4639" name="Rectangle 15"/>
            <p:cNvSpPr>
              <a:spLocks noChangeArrowheads="1"/>
            </p:cNvSpPr>
            <p:nvPr/>
          </p:nvSpPr>
          <p:spPr bwMode="auto">
            <a:xfrm>
              <a:off x="4863" y="1725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231313" cy="812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Linear Probing (insert 12)</a:t>
            </a:r>
          </a:p>
        </p:txBody>
      </p:sp>
      <p:sp>
        <p:nvSpPr>
          <p:cNvPr id="35841" name="Date Placeholder 4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F1B10A-9B8C-4D97-A38A-B290C5E6F974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800100" y="2781300"/>
            <a:ext cx="1039813" cy="3692525"/>
            <a:chOff x="4560" y="240"/>
            <a:chExt cx="655" cy="2326"/>
          </a:xfrm>
        </p:grpSpPr>
        <p:sp>
          <p:nvSpPr>
            <p:cNvPr id="155652" name="Text Box 4"/>
            <p:cNvSpPr txBox="1">
              <a:spLocks noChangeArrowheads="1"/>
            </p:cNvSpPr>
            <p:nvPr/>
          </p:nvSpPr>
          <p:spPr bwMode="auto">
            <a:xfrm>
              <a:off x="4560" y="240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55653" name="Rectangle 5"/>
            <p:cNvSpPr>
              <a:spLocks noChangeArrowheads="1"/>
            </p:cNvSpPr>
            <p:nvPr/>
          </p:nvSpPr>
          <p:spPr bwMode="auto">
            <a:xfrm>
              <a:off x="4863" y="291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5654" name="Rectangle 6"/>
            <p:cNvSpPr>
              <a:spLocks noChangeArrowheads="1"/>
            </p:cNvSpPr>
            <p:nvPr/>
          </p:nvSpPr>
          <p:spPr bwMode="auto">
            <a:xfrm>
              <a:off x="4863" y="291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4863" y="2339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4863" y="906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4863" y="496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4863" y="1315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4863" y="701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4863" y="2134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4863" y="1520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4863" y="1725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247650" y="33718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24765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266700" y="39814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247650" y="42862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55668" name="Group 20"/>
          <p:cNvGrpSpPr>
            <a:grpSpLocks/>
          </p:cNvGrpSpPr>
          <p:nvPr/>
        </p:nvGrpSpPr>
        <p:grpSpPr bwMode="auto">
          <a:xfrm>
            <a:off x="4000500" y="2800350"/>
            <a:ext cx="1039813" cy="3692525"/>
            <a:chOff x="2712" y="1764"/>
            <a:chExt cx="655" cy="2326"/>
          </a:xfrm>
        </p:grpSpPr>
        <p:sp>
          <p:nvSpPr>
            <p:cNvPr id="155669" name="Text Box 21"/>
            <p:cNvSpPr txBox="1">
              <a:spLocks noChangeArrowheads="1"/>
            </p:cNvSpPr>
            <p:nvPr/>
          </p:nvSpPr>
          <p:spPr bwMode="auto">
            <a:xfrm>
              <a:off x="2712" y="1764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55670" name="Rectangle 22"/>
            <p:cNvSpPr>
              <a:spLocks noChangeArrowheads="1"/>
            </p:cNvSpPr>
            <p:nvPr/>
          </p:nvSpPr>
          <p:spPr bwMode="auto">
            <a:xfrm>
              <a:off x="3015" y="1815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5671" name="Rectangle 23"/>
            <p:cNvSpPr>
              <a:spLocks noChangeArrowheads="1"/>
            </p:cNvSpPr>
            <p:nvPr/>
          </p:nvSpPr>
          <p:spPr bwMode="auto">
            <a:xfrm>
              <a:off x="3015" y="1815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55672" name="Rectangle 24"/>
            <p:cNvSpPr>
              <a:spLocks noChangeArrowheads="1"/>
            </p:cNvSpPr>
            <p:nvPr/>
          </p:nvSpPr>
          <p:spPr bwMode="auto">
            <a:xfrm>
              <a:off x="3015" y="3863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55673" name="Rectangle 25"/>
            <p:cNvSpPr>
              <a:spLocks noChangeArrowheads="1"/>
            </p:cNvSpPr>
            <p:nvPr/>
          </p:nvSpPr>
          <p:spPr bwMode="auto">
            <a:xfrm>
              <a:off x="3015" y="2430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5674" name="Rectangle 26"/>
            <p:cNvSpPr>
              <a:spLocks noChangeArrowheads="1"/>
            </p:cNvSpPr>
            <p:nvPr/>
          </p:nvSpPr>
          <p:spPr bwMode="auto">
            <a:xfrm>
              <a:off x="3015" y="2020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5675" name="Rectangle 27"/>
            <p:cNvSpPr>
              <a:spLocks noChangeArrowheads="1"/>
            </p:cNvSpPr>
            <p:nvPr/>
          </p:nvSpPr>
          <p:spPr bwMode="auto">
            <a:xfrm>
              <a:off x="3015" y="2839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5676" name="Rectangle 28"/>
            <p:cNvSpPr>
              <a:spLocks noChangeArrowheads="1"/>
            </p:cNvSpPr>
            <p:nvPr/>
          </p:nvSpPr>
          <p:spPr bwMode="auto">
            <a:xfrm>
              <a:off x="3015" y="2225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5677" name="Rectangle 29"/>
            <p:cNvSpPr>
              <a:spLocks noChangeArrowheads="1"/>
            </p:cNvSpPr>
            <p:nvPr/>
          </p:nvSpPr>
          <p:spPr bwMode="auto">
            <a:xfrm>
              <a:off x="3015" y="3658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5678" name="Rectangle 30"/>
            <p:cNvSpPr>
              <a:spLocks noChangeArrowheads="1"/>
            </p:cNvSpPr>
            <p:nvPr/>
          </p:nvSpPr>
          <p:spPr bwMode="auto">
            <a:xfrm>
              <a:off x="3015" y="3044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5679" name="Rectangle 31"/>
            <p:cNvSpPr>
              <a:spLocks noChangeArrowheads="1"/>
            </p:cNvSpPr>
            <p:nvPr/>
          </p:nvSpPr>
          <p:spPr bwMode="auto">
            <a:xfrm>
              <a:off x="3015" y="3249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155680" name="Rectangle 32"/>
            <p:cNvSpPr>
              <a:spLocks noChangeArrowheads="1"/>
            </p:cNvSpPr>
            <p:nvPr/>
          </p:nvSpPr>
          <p:spPr bwMode="auto">
            <a:xfrm>
              <a:off x="3015" y="2644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12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231313" cy="812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Search with linear probing (Search 15)</a:t>
            </a:r>
          </a:p>
        </p:txBody>
      </p:sp>
      <p:sp>
        <p:nvSpPr>
          <p:cNvPr id="36865" name="Date Placeholder 2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1484AF-6CE7-477B-803F-B2F8DFD7DA76}" type="slidenum">
              <a:rPr lang="en-US"/>
              <a:pPr/>
              <a:t>18</a:t>
            </a:fld>
            <a:endParaRPr lang="en-US"/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>
            <a:off x="247650" y="43053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>
            <a:off x="266700" y="46291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247650" y="56197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838200" y="2781300"/>
            <a:ext cx="1039813" cy="3692525"/>
            <a:chOff x="2712" y="1764"/>
            <a:chExt cx="655" cy="2326"/>
          </a:xfrm>
        </p:grpSpPr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2712" y="1764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015" y="1815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015" y="1815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015" y="3863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56684" name="Rectangle 12"/>
            <p:cNvSpPr>
              <a:spLocks noChangeArrowheads="1"/>
            </p:cNvSpPr>
            <p:nvPr/>
          </p:nvSpPr>
          <p:spPr bwMode="auto">
            <a:xfrm>
              <a:off x="3015" y="2430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6685" name="Rectangle 13"/>
            <p:cNvSpPr>
              <a:spLocks noChangeArrowheads="1"/>
            </p:cNvSpPr>
            <p:nvPr/>
          </p:nvSpPr>
          <p:spPr bwMode="auto">
            <a:xfrm>
              <a:off x="3015" y="2020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6686" name="Rectangle 14"/>
            <p:cNvSpPr>
              <a:spLocks noChangeArrowheads="1"/>
            </p:cNvSpPr>
            <p:nvPr/>
          </p:nvSpPr>
          <p:spPr bwMode="auto">
            <a:xfrm>
              <a:off x="3015" y="2839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6687" name="Rectangle 15"/>
            <p:cNvSpPr>
              <a:spLocks noChangeArrowheads="1"/>
            </p:cNvSpPr>
            <p:nvPr/>
          </p:nvSpPr>
          <p:spPr bwMode="auto">
            <a:xfrm>
              <a:off x="3015" y="2225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6688" name="Rectangle 16"/>
            <p:cNvSpPr>
              <a:spLocks noChangeArrowheads="1"/>
            </p:cNvSpPr>
            <p:nvPr/>
          </p:nvSpPr>
          <p:spPr bwMode="auto">
            <a:xfrm>
              <a:off x="3015" y="3658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6689" name="Rectangle 17"/>
            <p:cNvSpPr>
              <a:spLocks noChangeArrowheads="1"/>
            </p:cNvSpPr>
            <p:nvPr/>
          </p:nvSpPr>
          <p:spPr bwMode="auto">
            <a:xfrm>
              <a:off x="3015" y="3044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6690" name="Rectangle 18"/>
            <p:cNvSpPr>
              <a:spLocks noChangeArrowheads="1"/>
            </p:cNvSpPr>
            <p:nvPr/>
          </p:nvSpPr>
          <p:spPr bwMode="auto">
            <a:xfrm>
              <a:off x="3015" y="3249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156691" name="Rectangle 19"/>
            <p:cNvSpPr>
              <a:spLocks noChangeArrowheads="1"/>
            </p:cNvSpPr>
            <p:nvPr/>
          </p:nvSpPr>
          <p:spPr bwMode="auto">
            <a:xfrm>
              <a:off x="3015" y="2644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12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</p:grpSp>
      <p:sp>
        <p:nvSpPr>
          <p:cNvPr id="156692" name="Line 20"/>
          <p:cNvSpPr>
            <a:spLocks noChangeShapeType="1"/>
          </p:cNvSpPr>
          <p:nvPr/>
        </p:nvSpPr>
        <p:spPr bwMode="auto">
          <a:xfrm>
            <a:off x="247650" y="49530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>
            <a:off x="247650" y="52768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2266950" y="5410200"/>
            <a:ext cx="20002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kumimoji="0" lang="tr-TR" sz="2100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NOT FOUND !</a:t>
            </a:r>
            <a:r>
              <a:rPr kumimoji="0" lang="tr-TR" sz="2100">
                <a:solidFill>
                  <a:schemeClr val="tx1"/>
                </a:solidFill>
                <a:latin typeface="Tahoma" charset="0"/>
                <a:ea typeface="ＭＳ Ｐゴシック" charset="0"/>
              </a:rPr>
              <a:t> </a:t>
            </a:r>
            <a:endParaRPr kumimoji="0" lang="en-US" sz="2100">
              <a:solidFill>
                <a:schemeClr val="tx1"/>
              </a:solidFill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92625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Dictionary ADTs</a:t>
            </a:r>
          </a:p>
        </p:txBody>
      </p:sp>
      <p:sp>
        <p:nvSpPr>
          <p:cNvPr id="1843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326E68-9A32-4EBC-A148-5DC1346DCDDF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Data structure with just 3 basic operations:</a:t>
            </a:r>
          </a:p>
          <a:p>
            <a:pPr>
              <a:lnSpc>
                <a:spcPct val="90000"/>
              </a:lnSpc>
            </a:pPr>
            <a:endParaRPr lang="en-US" dirty="0">
              <a:latin typeface="Century Gothic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find</a:t>
            </a:r>
            <a:r>
              <a:rPr lang="en-US" sz="2400" dirty="0">
                <a:latin typeface="Century Gothic" pitchFamily="34" charset="0"/>
              </a:rPr>
              <a:t> (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): find item with key </a:t>
            </a:r>
            <a:r>
              <a:rPr lang="en-US" sz="2400" dirty="0" err="1">
                <a:latin typeface="Century Gothic" pitchFamily="34" charset="0"/>
              </a:rPr>
              <a:t>i</a:t>
            </a:r>
            <a:endParaRPr lang="en-US" sz="2400" dirty="0">
              <a:latin typeface="Century Gothic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insert</a:t>
            </a:r>
            <a:r>
              <a:rPr lang="en-US" sz="2400" dirty="0">
                <a:latin typeface="Century Gothic" pitchFamily="34" charset="0"/>
              </a:rPr>
              <a:t> (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): insert 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 into the dictionary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remove</a:t>
            </a:r>
            <a:r>
              <a:rPr lang="en-US" sz="2400" dirty="0">
                <a:latin typeface="Century Gothic" pitchFamily="34" charset="0"/>
              </a:rPr>
              <a:t> (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): delete </a:t>
            </a:r>
            <a:r>
              <a:rPr lang="en-US" sz="2400" dirty="0" err="1">
                <a:latin typeface="Century Gothic" pitchFamily="34" charset="0"/>
              </a:rPr>
              <a:t>i</a:t>
            </a:r>
            <a:endParaRPr lang="en-US" sz="2400" dirty="0">
              <a:latin typeface="Century Gothic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Just like words in a Dictionary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Where do we use them: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Symbol tables for compiler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Customer records (access by name)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Games (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positions, configurations</a:t>
            </a:r>
            <a:r>
              <a:rPr lang="en-US" dirty="0">
                <a:latin typeface="Century Gothic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Spell checkers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P2P systems (access songs by name),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231313" cy="812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Search with linear probing</a:t>
            </a:r>
          </a:p>
        </p:txBody>
      </p:sp>
      <p:sp>
        <p:nvSpPr>
          <p:cNvPr id="37889" name="Date Placeholder 2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8FB190-1AF9-4D3F-B192-DCB1C22770D2}" type="slidenum">
              <a:rPr lang="en-US"/>
              <a:pPr/>
              <a:t>19</a:t>
            </a:fld>
            <a:endParaRPr lang="en-US"/>
          </a:p>
        </p:txBody>
      </p:sp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762000" y="912813"/>
            <a:ext cx="8323263" cy="5454650"/>
          </a:xfrm>
          <a:prstGeom prst="rect">
            <a:avLst/>
          </a:prstGeom>
          <a:solidFill>
            <a:srgbClr val="EDEC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661" tIns="48331" rIns="96661" bIns="48331">
            <a:spAutoFit/>
          </a:bodyPr>
          <a:lstStyle/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sz="1800" b="1">
                <a:solidFill>
                  <a:schemeClr val="bg2"/>
                </a:solidFill>
                <a:latin typeface="Century Gothic" pitchFamily="34" charset="0"/>
              </a:rPr>
              <a:t>// find the slot where searched item </a:t>
            </a:r>
            <a:r>
              <a:rPr kumimoji="0" lang="en-US" sz="1800" b="1" i="1">
                <a:solidFill>
                  <a:schemeClr val="bg2"/>
                </a:solidFill>
                <a:latin typeface="Century Gothic" pitchFamily="34" charset="0"/>
              </a:rPr>
              <a:t>should</a:t>
            </a:r>
            <a:r>
              <a:rPr kumimoji="0" lang="en-US" sz="1800" b="1">
                <a:solidFill>
                  <a:schemeClr val="bg2"/>
                </a:solidFill>
                <a:latin typeface="Century Gothic" pitchFamily="34" charset="0"/>
              </a:rPr>
              <a:t> be in 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endParaRPr kumimoji="0" lang="en-US" b="1">
              <a:solidFill>
                <a:schemeClr val="tx1"/>
              </a:solidFill>
              <a:latin typeface="Courier New" pitchFamily="49" charset="0"/>
            </a:endParaRP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int HashTable&lt;E,K&gt;::</a:t>
            </a:r>
            <a:r>
              <a:rPr kumimoji="0" lang="en-US" b="1">
                <a:solidFill>
                  <a:srgbClr val="FF0000"/>
                </a:solidFill>
                <a:latin typeface="Courier New" pitchFamily="49" charset="0"/>
              </a:rPr>
              <a:t>hSearch</a:t>
            </a: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(const K&amp; k) const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	int HashVal = k % D;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	int j = HashVal;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   do {</a:t>
            </a:r>
            <a:r>
              <a:rPr kumimoji="0" lang="en-US" sz="1800" b="1">
                <a:solidFill>
                  <a:schemeClr val="bg2"/>
                </a:solidFill>
                <a:latin typeface="Century Gothic" pitchFamily="34" charset="0"/>
              </a:rPr>
              <a:t>// </a:t>
            </a:r>
            <a:r>
              <a:rPr kumimoji="0" lang="en-US" sz="1600" b="1">
                <a:solidFill>
                  <a:schemeClr val="bg2"/>
                </a:solidFill>
                <a:latin typeface="Century Gothic" pitchFamily="34" charset="0"/>
              </a:rPr>
              <a:t>don</a:t>
            </a:r>
            <a:r>
              <a:rPr kumimoji="0" lang="ja-JP" altLang="en-US" sz="1600" b="1">
                <a:solidFill>
                  <a:schemeClr val="bg2"/>
                </a:solidFill>
                <a:latin typeface="Arial" pitchFamily="34" charset="0"/>
              </a:rPr>
              <a:t>’</a:t>
            </a:r>
            <a:r>
              <a:rPr kumimoji="0" lang="en-US" altLang="ja-JP" sz="1600" b="1">
                <a:solidFill>
                  <a:schemeClr val="bg2"/>
                </a:solidFill>
                <a:latin typeface="Century Gothic" pitchFamily="34" charset="0"/>
              </a:rPr>
              <a:t>t search past the first </a:t>
            </a:r>
            <a:r>
              <a:rPr kumimoji="0" lang="en-US" altLang="ja-JP" sz="1600" b="1" i="1">
                <a:solidFill>
                  <a:schemeClr val="bg2"/>
                </a:solidFill>
                <a:latin typeface="Century Gothic" pitchFamily="34" charset="0"/>
              </a:rPr>
              <a:t>empty</a:t>
            </a:r>
            <a:r>
              <a:rPr kumimoji="0" lang="en-US" altLang="ja-JP" sz="1600" b="1">
                <a:solidFill>
                  <a:schemeClr val="bg2"/>
                </a:solidFill>
                <a:latin typeface="Century Gothic" pitchFamily="34" charset="0"/>
              </a:rPr>
              <a:t> slot (insert should put it there)</a:t>
            </a:r>
            <a:endParaRPr kumimoji="0" lang="en-US" altLang="ja-JP" sz="1600" b="1">
              <a:solidFill>
                <a:schemeClr val="tx1"/>
              </a:solidFill>
              <a:latin typeface="Courier New" pitchFamily="49" charset="0"/>
            </a:endParaRP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		if (empty[j] || ht[j] == k) return j;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		j = (j + 1) % D;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	} while (j != HashVal);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	return j; </a:t>
            </a:r>
            <a:r>
              <a:rPr kumimoji="0" lang="en-US" sz="1600" b="1">
                <a:solidFill>
                  <a:schemeClr val="bg2"/>
                </a:solidFill>
                <a:latin typeface="Century Gothic" pitchFamily="34" charset="0"/>
              </a:rPr>
              <a:t>// no empty slot and no match either, give up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endParaRPr kumimoji="0" lang="en-US" b="1">
              <a:solidFill>
                <a:schemeClr val="tx1"/>
              </a:solidFill>
              <a:latin typeface="Courier New" pitchFamily="49" charset="0"/>
            </a:endParaRP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endParaRPr kumimoji="0" lang="en-US" b="1">
              <a:solidFill>
                <a:schemeClr val="tx1"/>
              </a:solidFill>
              <a:latin typeface="Courier New" pitchFamily="49" charset="0"/>
            </a:endParaRP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bool HashTable&lt;E,K&gt;::</a:t>
            </a:r>
            <a:r>
              <a:rPr kumimoji="0" lang="en-US" b="1">
                <a:solidFill>
                  <a:srgbClr val="FF0000"/>
                </a:solidFill>
                <a:latin typeface="Courier New" pitchFamily="49" charset="0"/>
              </a:rPr>
              <a:t>find</a:t>
            </a: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(const K&amp; k, E&amp; e) const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   int b = hSearch(k);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   if (empty[b] || ht[b] != k) return false;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   e = ht[b];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   return true;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r>
              <a:rPr kumimoji="0" lang="en-US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966788">
              <a:spcBef>
                <a:spcPct val="0"/>
              </a:spcBef>
              <a:buSzTx/>
              <a:buFontTx/>
              <a:buNone/>
              <a:tabLst>
                <a:tab pos="368300" algn="l"/>
                <a:tab pos="725488" algn="l"/>
              </a:tabLst>
            </a:pPr>
            <a:endParaRPr kumimoji="0" lang="en-US" b="1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8536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Deletion in Hashing with Linear Probing</a:t>
            </a:r>
          </a:p>
        </p:txBody>
      </p:sp>
      <p:sp>
        <p:nvSpPr>
          <p:cNvPr id="3891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9E27E9A-A841-4C79-BD68-9DDB6197DEBE}" type="slidenum">
              <a:rPr lang="en-US"/>
              <a:pPr/>
              <a:t>20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  <a:latin typeface="Century Gothic" pitchFamily="34" charset="0"/>
              </a:rPr>
              <a:t>Since empty buckets are used to terminate search, standard deletion does not work.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One simple idea is to not delete, but mark.</a:t>
            </a:r>
            <a:endParaRPr lang="en-US" i="1" dirty="0">
              <a:latin typeface="Century Gothic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latin typeface="Century Gothic" pitchFamily="34" charset="0"/>
              </a:rPr>
              <a:t> </a:t>
            </a:r>
            <a:r>
              <a:rPr lang="en-US" dirty="0">
                <a:latin typeface="Century Gothic" pitchFamily="34" charset="0"/>
              </a:rPr>
              <a:t>Insert: put item in first empty or marked bucket.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Century Gothic" pitchFamily="34" charset="0"/>
              </a:rPr>
              <a:t> </a:t>
            </a:r>
            <a:r>
              <a:rPr lang="en-US" dirty="0">
                <a:latin typeface="Century Gothic" pitchFamily="34" charset="0"/>
              </a:rPr>
              <a:t>Search: Continue past marked buckets.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 Delete: just mark the bucket as deleted.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Advantage: Easy and correct.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Disadvantage: table can become full with dead items.</a:t>
            </a:r>
          </a:p>
          <a:p>
            <a:pPr>
              <a:lnSpc>
                <a:spcPct val="90000"/>
              </a:lnSpc>
            </a:pPr>
            <a:endParaRPr lang="en-US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Avg. cost for successful searches ½ (1 + 1/(1 – L))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Failed search avg. cost more ½ (1 + 1/(1 – L)</a:t>
            </a:r>
            <a:r>
              <a:rPr lang="en-US" baseline="30000" dirty="0">
                <a:solidFill>
                  <a:srgbClr val="FF0000"/>
                </a:solidFill>
                <a:latin typeface="Century Gothic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07B19B-1757-4352-A66A-B0A09DFA4C04}" type="slidenum">
              <a:rPr lang="en-US"/>
              <a:pPr/>
              <a:t>21</a:t>
            </a:fld>
            <a:endParaRPr lang="en-US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160338" y="0"/>
            <a:ext cx="92329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ctr"/>
          <a:lstStyle/>
          <a:p>
            <a:pPr algn="ctr" defTabSz="966788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Deletion with linear probing: </a:t>
            </a:r>
            <a:r>
              <a:rPr lang="tr-TR" sz="32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(Delete 9)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0"/>
            </a:endParaRP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361950" y="60388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342900" y="63436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9942" name="Group 6"/>
          <p:cNvGrpSpPr>
            <a:grpSpLocks/>
          </p:cNvGrpSpPr>
          <p:nvPr/>
        </p:nvGrpSpPr>
        <p:grpSpPr bwMode="auto">
          <a:xfrm>
            <a:off x="952500" y="2857500"/>
            <a:ext cx="1039813" cy="3692525"/>
            <a:chOff x="2712" y="1764"/>
            <a:chExt cx="655" cy="2326"/>
          </a:xfrm>
        </p:grpSpPr>
        <p:sp>
          <p:nvSpPr>
            <p:cNvPr id="157703" name="Text Box 7"/>
            <p:cNvSpPr txBox="1">
              <a:spLocks noChangeArrowheads="1"/>
            </p:cNvSpPr>
            <p:nvPr/>
          </p:nvSpPr>
          <p:spPr bwMode="auto">
            <a:xfrm>
              <a:off x="2712" y="1764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3015" y="1815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3015" y="1815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3015" y="3863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3015" y="2430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015" y="2020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015" y="2839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3015" y="2225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3015" y="3658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3015" y="3044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3015" y="3249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3015" y="2644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12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</p:grp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1924050" y="6038850"/>
            <a:ext cx="20002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kumimoji="0" lang="tr-TR" sz="2100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FOUND !</a:t>
            </a:r>
            <a:r>
              <a:rPr kumimoji="0" lang="tr-TR" sz="2100">
                <a:solidFill>
                  <a:schemeClr val="tx1"/>
                </a:solidFill>
                <a:latin typeface="Tahoma" charset="0"/>
                <a:ea typeface="ＭＳ Ｐゴシック" charset="0"/>
              </a:rPr>
              <a:t> </a:t>
            </a:r>
            <a:endParaRPr kumimoji="0" lang="en-US" sz="2100">
              <a:solidFill>
                <a:schemeClr val="tx1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157716" name="Group 20"/>
          <p:cNvGrpSpPr>
            <a:grpSpLocks/>
          </p:cNvGrpSpPr>
          <p:nvPr/>
        </p:nvGrpSpPr>
        <p:grpSpPr bwMode="auto">
          <a:xfrm>
            <a:off x="4343400" y="2819400"/>
            <a:ext cx="1039813" cy="3692525"/>
            <a:chOff x="2712" y="1764"/>
            <a:chExt cx="655" cy="2326"/>
          </a:xfrm>
        </p:grpSpPr>
        <p:sp>
          <p:nvSpPr>
            <p:cNvPr id="157717" name="Text Box 21"/>
            <p:cNvSpPr txBox="1">
              <a:spLocks noChangeArrowheads="1"/>
            </p:cNvSpPr>
            <p:nvPr/>
          </p:nvSpPr>
          <p:spPr bwMode="auto">
            <a:xfrm>
              <a:off x="2712" y="1764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3015" y="1815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3015" y="1815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3015" y="3863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Tahoma" charset="0"/>
                  <a:ea typeface="ＭＳ Ｐゴシック" charset="0"/>
                </a:rPr>
                <a:t>D</a:t>
              </a:r>
              <a:endParaRPr kumimoji="0" lang="en-US" sz="2100">
                <a:solidFill>
                  <a:schemeClr val="tx1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3015" y="2430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3015" y="2020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3015" y="2839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3015" y="2225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3015" y="3658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3015" y="3044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7727" name="Rectangle 31"/>
            <p:cNvSpPr>
              <a:spLocks noChangeArrowheads="1"/>
            </p:cNvSpPr>
            <p:nvPr/>
          </p:nvSpPr>
          <p:spPr bwMode="auto">
            <a:xfrm>
              <a:off x="3015" y="3249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157728" name="Rectangle 32"/>
            <p:cNvSpPr>
              <a:spLocks noChangeArrowheads="1"/>
            </p:cNvSpPr>
            <p:nvPr/>
          </p:nvSpPr>
          <p:spPr bwMode="auto">
            <a:xfrm>
              <a:off x="3015" y="2644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12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72305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Quadratic Probing</a:t>
            </a:r>
          </a:p>
        </p:txBody>
      </p:sp>
      <p:sp>
        <p:nvSpPr>
          <p:cNvPr id="4403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82E718-0CB1-40EE-A35B-6BBCF0DD2386}" type="slidenum">
              <a:rPr lang="en-US"/>
              <a:pPr/>
              <a:t>22</a:t>
            </a:fld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ea typeface="+mn-ea"/>
                <a:cs typeface="Century Gothic"/>
              </a:rPr>
              <a:t>Solves the clustering problem in Linear Probing</a:t>
            </a:r>
          </a:p>
          <a:p>
            <a:pPr lvl="1">
              <a:buFont typeface="Wingdings 2" charset="0"/>
              <a:buChar char="£"/>
              <a:defRPr/>
            </a:pPr>
            <a:r>
              <a:rPr lang="en-US" dirty="0">
                <a:latin typeface="Century Gothic"/>
                <a:ea typeface="+mn-ea"/>
                <a:cs typeface="Century Gothic"/>
              </a:rPr>
              <a:t>Check H(x)</a:t>
            </a:r>
          </a:p>
          <a:p>
            <a:pPr lvl="1">
              <a:buFont typeface="Wingdings 2" charset="0"/>
              <a:buChar char="£"/>
              <a:defRPr/>
            </a:pPr>
            <a:r>
              <a:rPr lang="en-US" dirty="0">
                <a:latin typeface="Century Gothic"/>
                <a:ea typeface="+mn-ea"/>
                <a:cs typeface="Century Gothic"/>
              </a:rPr>
              <a:t>If collision occurs check </a:t>
            </a:r>
            <a:r>
              <a:rPr lang="en-US" b="1" dirty="0">
                <a:latin typeface="Century Gothic"/>
                <a:ea typeface="+mn-ea"/>
                <a:cs typeface="Century Gothic"/>
              </a:rPr>
              <a:t>H(x) + 1</a:t>
            </a:r>
          </a:p>
          <a:p>
            <a:pPr lvl="1">
              <a:buFont typeface="Wingdings 2" charset="0"/>
              <a:buChar char="£"/>
              <a:defRPr/>
            </a:pPr>
            <a:r>
              <a:rPr lang="en-US" dirty="0">
                <a:latin typeface="Century Gothic"/>
                <a:ea typeface="+mn-ea"/>
                <a:cs typeface="Century Gothic"/>
              </a:rPr>
              <a:t>If collision occurs check </a:t>
            </a:r>
            <a:r>
              <a:rPr lang="en-US" b="1" dirty="0">
                <a:latin typeface="Century Gothic"/>
                <a:ea typeface="+mn-ea"/>
                <a:cs typeface="Century Gothic"/>
              </a:rPr>
              <a:t>H(x) + 4</a:t>
            </a:r>
          </a:p>
          <a:p>
            <a:pPr lvl="1">
              <a:buFont typeface="Wingdings 2" charset="0"/>
              <a:buChar char="£"/>
              <a:defRPr/>
            </a:pPr>
            <a:r>
              <a:rPr lang="en-US" dirty="0">
                <a:latin typeface="Century Gothic"/>
                <a:ea typeface="+mn-ea"/>
                <a:cs typeface="Century Gothic"/>
              </a:rPr>
              <a:t>If collision occurs check </a:t>
            </a:r>
            <a:r>
              <a:rPr lang="en-US" b="1" dirty="0">
                <a:latin typeface="Century Gothic"/>
                <a:ea typeface="+mn-ea"/>
                <a:cs typeface="Century Gothic"/>
              </a:rPr>
              <a:t>H(x) + 9</a:t>
            </a:r>
          </a:p>
          <a:p>
            <a:pPr lvl="1">
              <a:buFont typeface="Wingdings 2" charset="0"/>
              <a:buChar char="£"/>
              <a:defRPr/>
            </a:pPr>
            <a:r>
              <a:rPr lang="en-US" dirty="0">
                <a:latin typeface="Century Gothic"/>
                <a:ea typeface="+mn-ea"/>
                <a:cs typeface="Century Gothic"/>
              </a:rPr>
              <a:t>If collision occurs check </a:t>
            </a:r>
            <a:r>
              <a:rPr lang="en-US" b="1" dirty="0">
                <a:latin typeface="Century Gothic"/>
                <a:ea typeface="+mn-ea"/>
                <a:cs typeface="Century Gothic"/>
              </a:rPr>
              <a:t>H(x) + 16</a:t>
            </a:r>
          </a:p>
          <a:p>
            <a:pPr lvl="1">
              <a:buFont typeface="Wingdings 2" charset="0"/>
              <a:buChar char="£"/>
              <a:defRPr/>
            </a:pPr>
            <a:r>
              <a:rPr lang="en-US" dirty="0">
                <a:latin typeface="Century Gothic"/>
                <a:ea typeface="+mn-ea"/>
                <a:cs typeface="Century Gothic"/>
              </a:rPr>
              <a:t>...</a:t>
            </a:r>
          </a:p>
          <a:p>
            <a:pPr lvl="1">
              <a:buFont typeface="Wingdings 2" charset="0"/>
              <a:buChar char="£"/>
              <a:defRPr/>
            </a:pPr>
            <a:endParaRPr lang="en-US" dirty="0">
              <a:latin typeface="Century Gothic"/>
              <a:ea typeface="+mn-ea"/>
              <a:cs typeface="Century Gothic"/>
            </a:endParaRPr>
          </a:p>
          <a:p>
            <a:pPr lvl="1">
              <a:buFont typeface="Wingdings 2" charset="0"/>
              <a:buChar char="£"/>
              <a:defRPr/>
            </a:pPr>
            <a:r>
              <a:rPr lang="en-US" b="1" dirty="0">
                <a:latin typeface="Century Gothic"/>
                <a:ea typeface="+mn-ea"/>
                <a:cs typeface="Century Gothic"/>
              </a:rPr>
              <a:t>H(x) + i</a:t>
            </a:r>
            <a:r>
              <a:rPr lang="en-US" b="1" baseline="30000" dirty="0">
                <a:latin typeface="Century Gothic"/>
                <a:ea typeface="+mn-ea"/>
                <a:cs typeface="Century Gothic"/>
              </a:rPr>
              <a:t>2</a:t>
            </a:r>
          </a:p>
          <a:p>
            <a:pPr lvl="1">
              <a:buFont typeface="Wingdings 2" charset="0"/>
              <a:buChar char="£"/>
              <a:defRPr/>
            </a:pPr>
            <a:endParaRPr lang="en-US" dirty="0">
              <a:latin typeface="Comic Sans MS" charset="0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231313" cy="812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Quadratic Probing (insert 12)</a:t>
            </a:r>
          </a:p>
        </p:txBody>
      </p:sp>
      <p:sp>
        <p:nvSpPr>
          <p:cNvPr id="45057" name="Date Placeholder 4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13C6F9-84A2-41F5-BC0A-84B2EC6631A7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800100" y="2781300"/>
            <a:ext cx="1039813" cy="3692525"/>
            <a:chOff x="4560" y="240"/>
            <a:chExt cx="655" cy="2326"/>
          </a:xfrm>
        </p:grpSpPr>
        <p:sp>
          <p:nvSpPr>
            <p:cNvPr id="159748" name="Text Box 4"/>
            <p:cNvSpPr txBox="1">
              <a:spLocks noChangeArrowheads="1"/>
            </p:cNvSpPr>
            <p:nvPr/>
          </p:nvSpPr>
          <p:spPr bwMode="auto">
            <a:xfrm>
              <a:off x="4560" y="240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4863" y="291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4863" y="291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4863" y="2339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4863" y="906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9753" name="Rectangle 9"/>
            <p:cNvSpPr>
              <a:spLocks noChangeArrowheads="1"/>
            </p:cNvSpPr>
            <p:nvPr/>
          </p:nvSpPr>
          <p:spPr bwMode="auto">
            <a:xfrm>
              <a:off x="4863" y="496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4863" y="1315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9755" name="Rectangle 11"/>
            <p:cNvSpPr>
              <a:spLocks noChangeArrowheads="1"/>
            </p:cNvSpPr>
            <p:nvPr/>
          </p:nvSpPr>
          <p:spPr bwMode="auto">
            <a:xfrm>
              <a:off x="4863" y="701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4863" y="2134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4863" y="1520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4863" y="1725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247650" y="33718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24765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228600" y="46291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209550" y="62484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59764" name="Group 20"/>
          <p:cNvGrpSpPr>
            <a:grpSpLocks/>
          </p:cNvGrpSpPr>
          <p:nvPr/>
        </p:nvGrpSpPr>
        <p:grpSpPr bwMode="auto">
          <a:xfrm>
            <a:off x="4000500" y="2800350"/>
            <a:ext cx="1039813" cy="3692525"/>
            <a:chOff x="2712" y="1764"/>
            <a:chExt cx="655" cy="2326"/>
          </a:xfrm>
        </p:grpSpPr>
        <p:sp>
          <p:nvSpPr>
            <p:cNvPr id="159765" name="Text Box 21"/>
            <p:cNvSpPr txBox="1">
              <a:spLocks noChangeArrowheads="1"/>
            </p:cNvSpPr>
            <p:nvPr/>
          </p:nvSpPr>
          <p:spPr bwMode="auto">
            <a:xfrm>
              <a:off x="2712" y="1764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59766" name="Rectangle 22"/>
            <p:cNvSpPr>
              <a:spLocks noChangeArrowheads="1"/>
            </p:cNvSpPr>
            <p:nvPr/>
          </p:nvSpPr>
          <p:spPr bwMode="auto">
            <a:xfrm>
              <a:off x="3015" y="1815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9767" name="Rectangle 23"/>
            <p:cNvSpPr>
              <a:spLocks noChangeArrowheads="1"/>
            </p:cNvSpPr>
            <p:nvPr/>
          </p:nvSpPr>
          <p:spPr bwMode="auto">
            <a:xfrm>
              <a:off x="3015" y="1815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59768" name="Rectangle 24"/>
            <p:cNvSpPr>
              <a:spLocks noChangeArrowheads="1"/>
            </p:cNvSpPr>
            <p:nvPr/>
          </p:nvSpPr>
          <p:spPr bwMode="auto">
            <a:xfrm>
              <a:off x="3015" y="3863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59769" name="Rectangle 25"/>
            <p:cNvSpPr>
              <a:spLocks noChangeArrowheads="1"/>
            </p:cNvSpPr>
            <p:nvPr/>
          </p:nvSpPr>
          <p:spPr bwMode="auto">
            <a:xfrm>
              <a:off x="3015" y="2430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9770" name="Rectangle 26"/>
            <p:cNvSpPr>
              <a:spLocks noChangeArrowheads="1"/>
            </p:cNvSpPr>
            <p:nvPr/>
          </p:nvSpPr>
          <p:spPr bwMode="auto">
            <a:xfrm>
              <a:off x="3015" y="2020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9771" name="Rectangle 27"/>
            <p:cNvSpPr>
              <a:spLocks noChangeArrowheads="1"/>
            </p:cNvSpPr>
            <p:nvPr/>
          </p:nvSpPr>
          <p:spPr bwMode="auto">
            <a:xfrm>
              <a:off x="3015" y="2839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59772" name="Rectangle 28"/>
            <p:cNvSpPr>
              <a:spLocks noChangeArrowheads="1"/>
            </p:cNvSpPr>
            <p:nvPr/>
          </p:nvSpPr>
          <p:spPr bwMode="auto">
            <a:xfrm>
              <a:off x="3015" y="2225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59773" name="Rectangle 29"/>
            <p:cNvSpPr>
              <a:spLocks noChangeArrowheads="1"/>
            </p:cNvSpPr>
            <p:nvPr/>
          </p:nvSpPr>
          <p:spPr bwMode="auto">
            <a:xfrm>
              <a:off x="3015" y="3658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59774" name="Rectangle 30"/>
            <p:cNvSpPr>
              <a:spLocks noChangeArrowheads="1"/>
            </p:cNvSpPr>
            <p:nvPr/>
          </p:nvSpPr>
          <p:spPr bwMode="auto">
            <a:xfrm>
              <a:off x="3015" y="3044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9775" name="Rectangle 31"/>
            <p:cNvSpPr>
              <a:spLocks noChangeArrowheads="1"/>
            </p:cNvSpPr>
            <p:nvPr/>
          </p:nvSpPr>
          <p:spPr bwMode="auto">
            <a:xfrm>
              <a:off x="3015" y="3249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159776" name="Rectangle 32"/>
            <p:cNvSpPr>
              <a:spLocks noChangeArrowheads="1"/>
            </p:cNvSpPr>
            <p:nvPr/>
          </p:nvSpPr>
          <p:spPr bwMode="auto">
            <a:xfrm>
              <a:off x="3015" y="2644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12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</p:grpSp>
      <p:sp>
        <p:nvSpPr>
          <p:cNvPr id="159777" name="Line 33"/>
          <p:cNvSpPr>
            <a:spLocks noChangeShapeType="1"/>
          </p:cNvSpPr>
          <p:nvPr/>
        </p:nvSpPr>
        <p:spPr bwMode="auto">
          <a:xfrm>
            <a:off x="209550" y="49530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78" name="Line 34"/>
          <p:cNvSpPr>
            <a:spLocks noChangeShapeType="1"/>
          </p:cNvSpPr>
          <p:nvPr/>
        </p:nvSpPr>
        <p:spPr bwMode="auto">
          <a:xfrm>
            <a:off x="190500" y="42862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9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8101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Double Hashing</a:t>
            </a:r>
          </a:p>
        </p:txBody>
      </p:sp>
      <p:sp>
        <p:nvSpPr>
          <p:cNvPr id="4608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F8D2F6-20F0-4D6A-80BE-CC5F2A410310}" type="slidenum">
              <a:rPr lang="en-US"/>
              <a:pPr/>
              <a:t>24</a:t>
            </a:fld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When collision occurs use a second hash function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Hash</a:t>
            </a:r>
            <a:r>
              <a:rPr lang="en-US" sz="2400" baseline="-25000" dirty="0">
                <a:latin typeface="Century Gothic" pitchFamily="34" charset="0"/>
              </a:rPr>
              <a:t>2</a:t>
            </a:r>
            <a:r>
              <a:rPr lang="en-US" sz="2400" dirty="0">
                <a:latin typeface="Century Gothic" pitchFamily="34" charset="0"/>
              </a:rPr>
              <a:t> (x) = R – (x mod R)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R: greatest prime number smaller than table-size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Inserting 12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>
                <a:latin typeface="Century Gothic" pitchFamily="34" charset="0"/>
              </a:rPr>
              <a:t>H</a:t>
            </a:r>
            <a:r>
              <a:rPr lang="en-US" sz="2400" baseline="-25000" dirty="0">
                <a:latin typeface="Century Gothic" pitchFamily="34" charset="0"/>
              </a:rPr>
              <a:t>2</a:t>
            </a:r>
            <a:r>
              <a:rPr lang="en-US" sz="2400" dirty="0">
                <a:latin typeface="Century Gothic" pitchFamily="34" charset="0"/>
              </a:rPr>
              <a:t>(x) = 7 – (x mod 7) = 7 – (12 mod 7) = 2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Check </a:t>
            </a:r>
            <a:r>
              <a:rPr lang="en-US" sz="2400" b="1" dirty="0">
                <a:latin typeface="Century Gothic" pitchFamily="34" charset="0"/>
              </a:rPr>
              <a:t>H(x)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If collision occurs check </a:t>
            </a:r>
            <a:r>
              <a:rPr lang="en-US" sz="2400" b="1" dirty="0">
                <a:latin typeface="Century Gothic" pitchFamily="34" charset="0"/>
              </a:rPr>
              <a:t>H(x) + 2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If collision occurs check </a:t>
            </a:r>
            <a:r>
              <a:rPr lang="en-US" sz="2400" b="1" dirty="0">
                <a:latin typeface="Century Gothic" pitchFamily="34" charset="0"/>
              </a:rPr>
              <a:t>H(x) + 4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If collision occurs check </a:t>
            </a:r>
            <a:r>
              <a:rPr lang="en-US" sz="2400" b="1" dirty="0">
                <a:latin typeface="Century Gothic" pitchFamily="34" charset="0"/>
              </a:rPr>
              <a:t>H(x) + 6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entury Gothic" pitchFamily="34" charset="0"/>
              </a:rPr>
              <a:t>If collision occurs check </a:t>
            </a:r>
            <a:r>
              <a:rPr lang="en-US" sz="2400" b="1" dirty="0">
                <a:latin typeface="Century Gothic" pitchFamily="34" charset="0"/>
              </a:rPr>
              <a:t>H(x) + 8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entury Gothic" pitchFamily="34" charset="0"/>
              </a:rPr>
              <a:t>H(x) + </a:t>
            </a:r>
            <a:r>
              <a:rPr lang="en-US" sz="2400" b="1" dirty="0" err="1">
                <a:latin typeface="Century Gothic" pitchFamily="34" charset="0"/>
              </a:rPr>
              <a:t>i</a:t>
            </a:r>
            <a:r>
              <a:rPr lang="en-US" sz="2400" b="1" dirty="0">
                <a:latin typeface="Century Gothic" pitchFamily="34" charset="0"/>
              </a:rPr>
              <a:t> * H</a:t>
            </a:r>
            <a:r>
              <a:rPr lang="en-US" sz="2400" b="1" baseline="-25000" dirty="0">
                <a:latin typeface="Century Gothic" pitchFamily="34" charset="0"/>
              </a:rPr>
              <a:t>2</a:t>
            </a:r>
            <a:r>
              <a:rPr lang="en-US" sz="2400" b="1" dirty="0">
                <a:latin typeface="Century Gothic" pitchFamily="34" charset="0"/>
              </a:rPr>
              <a:t>(x)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en-US" sz="24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231313" cy="812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Double Hashing (insert 12)</a:t>
            </a:r>
          </a:p>
        </p:txBody>
      </p:sp>
      <p:sp>
        <p:nvSpPr>
          <p:cNvPr id="47105" name="Date Placeholder 4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686C53-5F90-4517-9BA0-49C3CF6ED450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800100" y="2781300"/>
            <a:ext cx="1039813" cy="3692525"/>
            <a:chOff x="4560" y="240"/>
            <a:chExt cx="655" cy="2326"/>
          </a:xfrm>
        </p:grpSpPr>
        <p:sp>
          <p:nvSpPr>
            <p:cNvPr id="161796" name="Text Box 4"/>
            <p:cNvSpPr txBox="1">
              <a:spLocks noChangeArrowheads="1"/>
            </p:cNvSpPr>
            <p:nvPr/>
          </p:nvSpPr>
          <p:spPr bwMode="auto">
            <a:xfrm>
              <a:off x="4560" y="240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4863" y="291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4863" y="291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4863" y="2339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4863" y="906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4863" y="496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61802" name="Rectangle 10"/>
            <p:cNvSpPr>
              <a:spLocks noChangeArrowheads="1"/>
            </p:cNvSpPr>
            <p:nvPr/>
          </p:nvSpPr>
          <p:spPr bwMode="auto">
            <a:xfrm>
              <a:off x="4863" y="1315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4863" y="701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61804" name="Rectangle 12"/>
            <p:cNvSpPr>
              <a:spLocks noChangeArrowheads="1"/>
            </p:cNvSpPr>
            <p:nvPr/>
          </p:nvSpPr>
          <p:spPr bwMode="auto">
            <a:xfrm>
              <a:off x="4863" y="2134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61805" name="Rectangle 13"/>
            <p:cNvSpPr>
              <a:spLocks noChangeArrowheads="1"/>
            </p:cNvSpPr>
            <p:nvPr/>
          </p:nvSpPr>
          <p:spPr bwMode="auto">
            <a:xfrm>
              <a:off x="4863" y="1520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4863" y="1725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1219200" y="1085850"/>
            <a:ext cx="3657600" cy="12763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tr-TR" sz="2100" dirty="0">
                <a:solidFill>
                  <a:schemeClr val="tx1"/>
                </a:solidFill>
                <a:latin typeface="Tahoma" pitchFamily="34" charset="0"/>
              </a:rPr>
              <a:t>12 mod 11 = 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tr-TR" sz="2100" dirty="0">
                <a:solidFill>
                  <a:schemeClr val="tx1"/>
                </a:solidFill>
                <a:latin typeface="Tahoma" pitchFamily="34" charset="0"/>
              </a:rPr>
              <a:t>7 –12 mod 7 = 2</a:t>
            </a:r>
            <a:endParaRPr kumimoji="0" lang="en-US" sz="21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247650" y="33718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247650" y="39624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228600" y="46291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285750" y="53149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61812" name="Group 20"/>
          <p:cNvGrpSpPr>
            <a:grpSpLocks/>
          </p:cNvGrpSpPr>
          <p:nvPr/>
        </p:nvGrpSpPr>
        <p:grpSpPr bwMode="auto">
          <a:xfrm>
            <a:off x="4000500" y="2800350"/>
            <a:ext cx="1039813" cy="3692525"/>
            <a:chOff x="2712" y="1764"/>
            <a:chExt cx="655" cy="2326"/>
          </a:xfrm>
        </p:grpSpPr>
        <p:sp>
          <p:nvSpPr>
            <p:cNvPr id="161813" name="Text Box 21"/>
            <p:cNvSpPr txBox="1">
              <a:spLocks noChangeArrowheads="1"/>
            </p:cNvSpPr>
            <p:nvPr/>
          </p:nvSpPr>
          <p:spPr bwMode="auto">
            <a:xfrm>
              <a:off x="2712" y="1764"/>
              <a:ext cx="290" cy="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>
              <a:spAutoFit/>
            </a:bodyPr>
            <a:lstStyle>
              <a:lvl1pPr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82600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667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449388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933575" defTabSz="96678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3907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8479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3051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762375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0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2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3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4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5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6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7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8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9</a:t>
              </a:r>
            </a:p>
            <a:p>
              <a:pPr algn="r">
                <a:lnSpc>
                  <a:spcPct val="102000"/>
                </a:lnSpc>
                <a:buSzTx/>
                <a:buFontTx/>
                <a:buNone/>
                <a:defRPr/>
              </a:pPr>
              <a:r>
                <a:rPr kumimoji="0" lang="en-US" sz="2100">
                  <a:latin typeface="Symbol" charset="0"/>
                </a:rPr>
                <a:t>10</a:t>
              </a:r>
            </a:p>
          </p:txBody>
        </p:sp>
        <p:sp>
          <p:nvSpPr>
            <p:cNvPr id="161814" name="Rectangle 22"/>
            <p:cNvSpPr>
              <a:spLocks noChangeArrowheads="1"/>
            </p:cNvSpPr>
            <p:nvPr/>
          </p:nvSpPr>
          <p:spPr bwMode="auto">
            <a:xfrm>
              <a:off x="3015" y="1815"/>
              <a:ext cx="352" cy="22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Wingdings 2" charset="0"/>
                <a:buNone/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1815" name="Rectangle 23"/>
            <p:cNvSpPr>
              <a:spLocks noChangeArrowheads="1"/>
            </p:cNvSpPr>
            <p:nvPr/>
          </p:nvSpPr>
          <p:spPr bwMode="auto">
            <a:xfrm>
              <a:off x="3015" y="1815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42</a:t>
              </a:r>
            </a:p>
          </p:txBody>
        </p:sp>
        <p:sp>
          <p:nvSpPr>
            <p:cNvPr id="161816" name="Rectangle 24"/>
            <p:cNvSpPr>
              <a:spLocks noChangeArrowheads="1"/>
            </p:cNvSpPr>
            <p:nvPr/>
          </p:nvSpPr>
          <p:spPr bwMode="auto">
            <a:xfrm>
              <a:off x="3015" y="3863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61817" name="Rectangle 25"/>
            <p:cNvSpPr>
              <a:spLocks noChangeArrowheads="1"/>
            </p:cNvSpPr>
            <p:nvPr/>
          </p:nvSpPr>
          <p:spPr bwMode="auto">
            <a:xfrm>
              <a:off x="3015" y="2430"/>
              <a:ext cx="352" cy="20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14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61818" name="Rectangle 26"/>
            <p:cNvSpPr>
              <a:spLocks noChangeArrowheads="1"/>
            </p:cNvSpPr>
            <p:nvPr/>
          </p:nvSpPr>
          <p:spPr bwMode="auto">
            <a:xfrm>
              <a:off x="3015" y="2020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61819" name="Rectangle 27"/>
            <p:cNvSpPr>
              <a:spLocks noChangeArrowheads="1"/>
            </p:cNvSpPr>
            <p:nvPr/>
          </p:nvSpPr>
          <p:spPr bwMode="auto">
            <a:xfrm>
              <a:off x="3015" y="2839"/>
              <a:ext cx="352" cy="205"/>
            </a:xfrm>
            <a:prstGeom prst="rect">
              <a:avLst/>
            </a:prstGeom>
            <a:solidFill>
              <a:srgbClr val="EDEC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161820" name="Rectangle 28"/>
            <p:cNvSpPr>
              <a:spLocks noChangeArrowheads="1"/>
            </p:cNvSpPr>
            <p:nvPr/>
          </p:nvSpPr>
          <p:spPr bwMode="auto">
            <a:xfrm>
              <a:off x="3015" y="2225"/>
              <a:ext cx="35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24</a:t>
              </a:r>
            </a:p>
          </p:txBody>
        </p:sp>
        <p:sp>
          <p:nvSpPr>
            <p:cNvPr id="161821" name="Rectangle 29"/>
            <p:cNvSpPr>
              <a:spLocks noChangeArrowheads="1"/>
            </p:cNvSpPr>
            <p:nvPr/>
          </p:nvSpPr>
          <p:spPr bwMode="auto">
            <a:xfrm>
              <a:off x="3015" y="3658"/>
              <a:ext cx="352" cy="2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31</a:t>
              </a:r>
            </a:p>
          </p:txBody>
        </p:sp>
        <p:sp>
          <p:nvSpPr>
            <p:cNvPr id="161822" name="Rectangle 30"/>
            <p:cNvSpPr>
              <a:spLocks noChangeArrowheads="1"/>
            </p:cNvSpPr>
            <p:nvPr/>
          </p:nvSpPr>
          <p:spPr bwMode="auto">
            <a:xfrm>
              <a:off x="3015" y="3044"/>
              <a:ext cx="352" cy="2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28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61823" name="Rectangle 31"/>
            <p:cNvSpPr>
              <a:spLocks noChangeArrowheads="1"/>
            </p:cNvSpPr>
            <p:nvPr/>
          </p:nvSpPr>
          <p:spPr bwMode="auto">
            <a:xfrm>
              <a:off x="3015" y="3249"/>
              <a:ext cx="352" cy="205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661" tIns="48331" rIns="96661" bIns="48331" anchor="ctr"/>
            <a:lstStyle/>
            <a:p>
              <a:pPr algn="ctr" defTabSz="966788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161824" name="Rectangle 32"/>
            <p:cNvSpPr>
              <a:spLocks noChangeArrowheads="1"/>
            </p:cNvSpPr>
            <p:nvPr/>
          </p:nvSpPr>
          <p:spPr bwMode="auto">
            <a:xfrm>
              <a:off x="3015" y="2644"/>
              <a:ext cx="352" cy="20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tr-TR" sz="2100">
                  <a:solidFill>
                    <a:schemeClr val="tx1"/>
                  </a:solidFill>
                  <a:latin typeface="Symbol" charset="0"/>
                  <a:ea typeface="ＭＳ Ｐゴシック" charset="0"/>
                </a:rPr>
                <a:t>12</a:t>
              </a:r>
              <a:endParaRPr kumimoji="0" lang="en-US" sz="2100">
                <a:solidFill>
                  <a:schemeClr val="tx1"/>
                </a:solidFill>
                <a:latin typeface="Symbol" charset="0"/>
                <a:ea typeface="ＭＳ Ｐゴシック" charset="0"/>
              </a:endParaRPr>
            </a:p>
          </p:txBody>
        </p:sp>
      </p:grpSp>
      <p:sp>
        <p:nvSpPr>
          <p:cNvPr id="161825" name="Line 33"/>
          <p:cNvSpPr>
            <a:spLocks noChangeShapeType="1"/>
          </p:cNvSpPr>
          <p:nvPr/>
        </p:nvSpPr>
        <p:spPr bwMode="auto">
          <a:xfrm>
            <a:off x="323850" y="5943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26" name="Line 34"/>
          <p:cNvSpPr>
            <a:spLocks noChangeShapeType="1"/>
          </p:cNvSpPr>
          <p:nvPr/>
        </p:nvSpPr>
        <p:spPr bwMode="auto">
          <a:xfrm>
            <a:off x="247650" y="29908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27" name="Line 35"/>
          <p:cNvSpPr>
            <a:spLocks noChangeShapeType="1"/>
          </p:cNvSpPr>
          <p:nvPr/>
        </p:nvSpPr>
        <p:spPr bwMode="auto">
          <a:xfrm>
            <a:off x="2286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28" name="Line 36"/>
          <p:cNvSpPr>
            <a:spLocks noChangeShapeType="1"/>
          </p:cNvSpPr>
          <p:nvPr/>
        </p:nvSpPr>
        <p:spPr bwMode="auto">
          <a:xfrm>
            <a:off x="247650" y="42862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61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8101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Rehashing</a:t>
            </a:r>
          </a:p>
        </p:txBody>
      </p:sp>
      <p:sp>
        <p:nvSpPr>
          <p:cNvPr id="48129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91343C-B124-49B6-A398-2765B9833407}" type="slidenum">
              <a:rPr lang="en-US"/>
              <a:pPr/>
              <a:t>26</a:t>
            </a:fld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itchFamily="34" charset="0"/>
              </a:rPr>
              <a:t>If table gets too full, operations will take too long.</a:t>
            </a:r>
          </a:p>
          <a:p>
            <a:r>
              <a:rPr lang="en-US" dirty="0">
                <a:latin typeface="Century Gothic" pitchFamily="34" charset="0"/>
              </a:rPr>
              <a:t>Build another table, twice as big (and prime).</a:t>
            </a:r>
          </a:p>
          <a:p>
            <a:pPr lvl="1"/>
            <a:r>
              <a:rPr lang="en-US" dirty="0">
                <a:latin typeface="Century Gothic" pitchFamily="34" charset="0"/>
              </a:rPr>
              <a:t>Next prime number after 11 x 2 is 23</a:t>
            </a:r>
          </a:p>
          <a:p>
            <a:r>
              <a:rPr lang="en-US" dirty="0">
                <a:latin typeface="Century Gothic" pitchFamily="34" charset="0"/>
              </a:rPr>
              <a:t>Insert every element again to this table</a:t>
            </a:r>
          </a:p>
          <a:p>
            <a:endParaRPr lang="en-US" dirty="0">
              <a:latin typeface="Century Gothic" pitchFamily="34" charset="0"/>
            </a:endParaRPr>
          </a:p>
          <a:p>
            <a:r>
              <a:rPr lang="en-US" dirty="0">
                <a:latin typeface="Century Gothic" pitchFamily="34" charset="0"/>
              </a:rPr>
              <a:t>Rehash after a percentage of the table becomes full (70% for example)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72305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Collision Functions</a:t>
            </a:r>
          </a:p>
        </p:txBody>
      </p:sp>
      <p:sp>
        <p:nvSpPr>
          <p:cNvPr id="4915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CE9EEB-763D-4999-AB29-52C90BADDFEE}" type="slidenum">
              <a:rPr lang="en-US"/>
              <a:pPr/>
              <a:t>27</a:t>
            </a:fld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Century Gothic" pitchFamily="34" charset="0"/>
              </a:rPr>
              <a:t>H</a:t>
            </a:r>
            <a:r>
              <a:rPr lang="en-US" baseline="-25000">
                <a:latin typeface="Century Gothic" pitchFamily="34" charset="0"/>
              </a:rPr>
              <a:t>i</a:t>
            </a:r>
            <a:r>
              <a:rPr lang="en-US">
                <a:latin typeface="Century Gothic" pitchFamily="34" charset="0"/>
              </a:rPr>
              <a:t>(x)= (H(x)+i) mod B</a:t>
            </a:r>
          </a:p>
          <a:p>
            <a:pPr lvl="1"/>
            <a:r>
              <a:rPr lang="en-US">
                <a:latin typeface="Century Gothic" pitchFamily="34" charset="0"/>
              </a:rPr>
              <a:t>Linear pobing</a:t>
            </a:r>
          </a:p>
          <a:p>
            <a:r>
              <a:rPr lang="en-US">
                <a:latin typeface="Century Gothic" pitchFamily="34" charset="0"/>
              </a:rPr>
              <a:t>H</a:t>
            </a:r>
            <a:r>
              <a:rPr lang="en-US" baseline="-25000">
                <a:latin typeface="Century Gothic" pitchFamily="34" charset="0"/>
              </a:rPr>
              <a:t>i</a:t>
            </a:r>
            <a:r>
              <a:rPr lang="en-US">
                <a:latin typeface="Century Gothic" pitchFamily="34" charset="0"/>
              </a:rPr>
              <a:t>(x)= (H(x)+c*i) mod B (c &gt; 1)</a:t>
            </a:r>
          </a:p>
          <a:p>
            <a:pPr lvl="1"/>
            <a:r>
              <a:rPr lang="en-US">
                <a:latin typeface="Century Gothic" pitchFamily="34" charset="0"/>
              </a:rPr>
              <a:t>Linear probing with step-size = c</a:t>
            </a:r>
          </a:p>
          <a:p>
            <a:r>
              <a:rPr lang="en-US">
                <a:latin typeface="Century Gothic" pitchFamily="34" charset="0"/>
              </a:rPr>
              <a:t>H</a:t>
            </a:r>
            <a:r>
              <a:rPr lang="en-US" baseline="-25000">
                <a:latin typeface="Century Gothic" pitchFamily="34" charset="0"/>
              </a:rPr>
              <a:t>i</a:t>
            </a:r>
            <a:r>
              <a:rPr lang="en-US">
                <a:latin typeface="Century Gothic" pitchFamily="34" charset="0"/>
              </a:rPr>
              <a:t>(x)= (H(x)+i</a:t>
            </a:r>
            <a:r>
              <a:rPr lang="en-US" baseline="30000">
                <a:latin typeface="Century Gothic" pitchFamily="34" charset="0"/>
              </a:rPr>
              <a:t>2</a:t>
            </a:r>
            <a:r>
              <a:rPr lang="en-US">
                <a:latin typeface="Century Gothic" pitchFamily="34" charset="0"/>
              </a:rPr>
              <a:t>) mod B</a:t>
            </a:r>
          </a:p>
          <a:p>
            <a:pPr lvl="1"/>
            <a:r>
              <a:rPr lang="en-US">
                <a:latin typeface="Century Gothic" pitchFamily="34" charset="0"/>
              </a:rPr>
              <a:t>Quadratic probing</a:t>
            </a:r>
          </a:p>
          <a:p>
            <a:r>
              <a:rPr lang="en-US">
                <a:latin typeface="Century Gothic" pitchFamily="34" charset="0"/>
              </a:rPr>
              <a:t>H</a:t>
            </a:r>
            <a:r>
              <a:rPr lang="en-US" baseline="-25000">
                <a:latin typeface="Century Gothic" pitchFamily="34" charset="0"/>
              </a:rPr>
              <a:t>i</a:t>
            </a:r>
            <a:r>
              <a:rPr lang="en-US">
                <a:latin typeface="Century Gothic" pitchFamily="34" charset="0"/>
              </a:rPr>
              <a:t>(x)= (H(x)+ i * H</a:t>
            </a:r>
            <a:r>
              <a:rPr lang="en-US" baseline="-25000">
                <a:latin typeface="Century Gothic" pitchFamily="34" charset="0"/>
              </a:rPr>
              <a:t>2</a:t>
            </a:r>
            <a:r>
              <a:rPr lang="en-US">
                <a:latin typeface="Century Gothic" pitchFamily="34" charset="0"/>
              </a:rPr>
              <a:t>(x)) mod B</a:t>
            </a:r>
          </a:p>
          <a:p>
            <a:pPr>
              <a:buFont typeface="Monotype Sorts" charset="2"/>
              <a:buNone/>
            </a:pP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81013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Naïve Method: Linked List</a:t>
            </a:r>
          </a:p>
        </p:txBody>
      </p:sp>
      <p:sp>
        <p:nvSpPr>
          <p:cNvPr id="1945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64087D-DB29-4BF9-AACA-B4BA6402EF67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Keep a linked list of the keys</a:t>
            </a:r>
          </a:p>
          <a:p>
            <a:pPr>
              <a:lnSpc>
                <a:spcPct val="90000"/>
              </a:lnSpc>
            </a:pPr>
            <a:endParaRPr lang="en-US" dirty="0">
              <a:latin typeface="Century Gothic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insert</a:t>
            </a:r>
            <a:r>
              <a:rPr lang="en-US" sz="2400" dirty="0">
                <a:latin typeface="Century Gothic" pitchFamily="34" charset="0"/>
              </a:rPr>
              <a:t> (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): add to the head of list. </a:t>
            </a: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Easy and fast O(1)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find</a:t>
            </a:r>
            <a:r>
              <a:rPr lang="en-US" sz="2400" dirty="0">
                <a:latin typeface="Century Gothic" pitchFamily="34" charset="0"/>
              </a:rPr>
              <a:t> (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): worst-case, search the whole list </a:t>
            </a: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(linear)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remove</a:t>
            </a:r>
            <a:r>
              <a:rPr lang="en-US" sz="2400" dirty="0">
                <a:latin typeface="Century Gothic" pitchFamily="34" charset="0"/>
              </a:rPr>
              <a:t> (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): also </a:t>
            </a: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linear</a:t>
            </a:r>
            <a:r>
              <a:rPr lang="en-US" sz="2400" dirty="0">
                <a:latin typeface="Century Gothic" pitchFamily="34" charset="0"/>
              </a:rPr>
              <a:t> in worst-case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60693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Another Naïve Method: Direct Mapping</a:t>
            </a:r>
          </a:p>
        </p:txBody>
      </p:sp>
      <p:sp>
        <p:nvSpPr>
          <p:cNvPr id="2048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0D2D50-BB65-47AF-A7D1-1F1BAA649F80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232910" y="1567543"/>
            <a:ext cx="4984750" cy="3790950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latin typeface="Century Gothic"/>
                <a:ea typeface="ＭＳ Ｐゴシック" charset="0"/>
                <a:cs typeface="Century Gothic"/>
              </a:rPr>
              <a:t>Maintain an array (bit vector) for all possible keys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latin typeface="Century Gothic"/>
              <a:ea typeface="ＭＳ Ｐゴシック" charset="0"/>
              <a:cs typeface="Century Gothic"/>
            </a:endParaRPr>
          </a:p>
          <a:p>
            <a:pPr lvl="1">
              <a:lnSpc>
                <a:spcPct val="90000"/>
              </a:lnSpc>
              <a:buFont typeface="Wingdings 2" charset="0"/>
              <a:buChar char="£"/>
              <a:defRPr/>
            </a:pPr>
            <a:r>
              <a:rPr lang="en-US" sz="2400" dirty="0">
                <a:solidFill>
                  <a:srgbClr val="FF0000"/>
                </a:solidFill>
                <a:latin typeface="Century Gothic"/>
                <a:ea typeface="ＭＳ Ｐゴシック" charset="0"/>
                <a:cs typeface="Century Gothic"/>
              </a:rPr>
              <a:t>insert</a:t>
            </a:r>
            <a:r>
              <a:rPr lang="en-US" sz="2400" dirty="0">
                <a:latin typeface="Century Gothic"/>
                <a:ea typeface="ＭＳ Ｐゴシック" charset="0"/>
                <a:cs typeface="Century Gothic"/>
              </a:rPr>
              <a:t> (</a:t>
            </a:r>
            <a:r>
              <a:rPr lang="en-US" sz="2400" dirty="0" err="1">
                <a:latin typeface="Century Gothic"/>
                <a:ea typeface="ＭＳ Ｐゴシック" charset="0"/>
                <a:cs typeface="Century Gothic"/>
              </a:rPr>
              <a:t>i</a:t>
            </a:r>
            <a:r>
              <a:rPr lang="en-US" sz="2400" dirty="0">
                <a:latin typeface="Century Gothic"/>
                <a:ea typeface="ＭＳ Ｐゴシック" charset="0"/>
                <a:cs typeface="Century Gothic"/>
              </a:rPr>
              <a:t>): set A[i] = 1</a:t>
            </a:r>
          </a:p>
          <a:p>
            <a:pPr lvl="1">
              <a:lnSpc>
                <a:spcPct val="90000"/>
              </a:lnSpc>
              <a:buFont typeface="Wingdings 2" charset="0"/>
              <a:buChar char="£"/>
              <a:defRPr/>
            </a:pPr>
            <a:r>
              <a:rPr lang="en-US" sz="2400" dirty="0">
                <a:solidFill>
                  <a:srgbClr val="FF0000"/>
                </a:solidFill>
                <a:latin typeface="Century Gothic"/>
                <a:ea typeface="ＭＳ Ｐゴシック" charset="0"/>
                <a:cs typeface="Century Gothic"/>
              </a:rPr>
              <a:t>find</a:t>
            </a:r>
            <a:r>
              <a:rPr lang="en-US" sz="2400" dirty="0">
                <a:latin typeface="Century Gothic"/>
                <a:ea typeface="ＭＳ Ｐゴシック" charset="0"/>
                <a:cs typeface="Century Gothic"/>
              </a:rPr>
              <a:t> (</a:t>
            </a:r>
            <a:r>
              <a:rPr lang="en-US" sz="2400" dirty="0" err="1">
                <a:latin typeface="Century Gothic"/>
                <a:ea typeface="ＭＳ Ｐゴシック" charset="0"/>
                <a:cs typeface="Century Gothic"/>
              </a:rPr>
              <a:t>i</a:t>
            </a:r>
            <a:r>
              <a:rPr lang="en-US" sz="2400" dirty="0">
                <a:latin typeface="Century Gothic"/>
                <a:ea typeface="ＭＳ Ｐゴシック" charset="0"/>
                <a:cs typeface="Century Gothic"/>
              </a:rPr>
              <a:t>): return A[</a:t>
            </a:r>
            <a:r>
              <a:rPr lang="en-US" sz="2400" dirty="0" err="1">
                <a:latin typeface="Century Gothic"/>
                <a:ea typeface="ＭＳ Ｐゴシック" charset="0"/>
                <a:cs typeface="Century Gothic"/>
              </a:rPr>
              <a:t>i</a:t>
            </a:r>
            <a:r>
              <a:rPr lang="en-US" sz="2400" dirty="0">
                <a:latin typeface="Century Gothic"/>
                <a:ea typeface="ＭＳ Ｐゴシック" charset="0"/>
                <a:cs typeface="Century Gothic"/>
              </a:rPr>
              <a:t>]</a:t>
            </a:r>
            <a:endParaRPr lang="en-US" sz="2400" dirty="0">
              <a:solidFill>
                <a:srgbClr val="FF0000"/>
              </a:solidFill>
              <a:latin typeface="Century Gothic"/>
              <a:ea typeface="ＭＳ Ｐゴシック" charset="0"/>
              <a:cs typeface="Century Gothic"/>
            </a:endParaRPr>
          </a:p>
          <a:p>
            <a:pPr lvl="1">
              <a:lnSpc>
                <a:spcPct val="90000"/>
              </a:lnSpc>
              <a:buFont typeface="Wingdings 2" charset="0"/>
              <a:buChar char="£"/>
              <a:defRPr/>
            </a:pPr>
            <a:r>
              <a:rPr lang="en-US" sz="2400" dirty="0">
                <a:solidFill>
                  <a:srgbClr val="FF0000"/>
                </a:solidFill>
                <a:latin typeface="Century Gothic"/>
                <a:ea typeface="ＭＳ Ｐゴシック" charset="0"/>
                <a:cs typeface="Century Gothic"/>
              </a:rPr>
              <a:t>remove</a:t>
            </a:r>
            <a:r>
              <a:rPr lang="en-US" sz="2400" dirty="0">
                <a:latin typeface="Century Gothic"/>
                <a:ea typeface="ＭＳ Ｐゴシック" charset="0"/>
                <a:cs typeface="Century Gothic"/>
              </a:rPr>
              <a:t> (</a:t>
            </a:r>
            <a:r>
              <a:rPr lang="en-US" sz="2400" dirty="0" err="1">
                <a:latin typeface="Century Gothic"/>
                <a:ea typeface="ＭＳ Ｐゴシック" charset="0"/>
                <a:cs typeface="Century Gothic"/>
              </a:rPr>
              <a:t>i</a:t>
            </a:r>
            <a:r>
              <a:rPr lang="en-US" sz="2400" dirty="0">
                <a:latin typeface="Century Gothic"/>
                <a:ea typeface="ＭＳ Ｐゴシック" charset="0"/>
                <a:cs typeface="Century Gothic"/>
              </a:rPr>
              <a:t>): set A[</a:t>
            </a:r>
            <a:r>
              <a:rPr lang="en-US" sz="2400" dirty="0" err="1">
                <a:latin typeface="Century Gothic"/>
                <a:ea typeface="ＭＳ Ｐゴシック" charset="0"/>
                <a:cs typeface="Century Gothic"/>
              </a:rPr>
              <a:t>i</a:t>
            </a:r>
            <a:r>
              <a:rPr lang="en-US" sz="2400" dirty="0">
                <a:latin typeface="Century Gothic"/>
                <a:ea typeface="ＭＳ Ｐゴシック" charset="0"/>
                <a:cs typeface="Century Gothic"/>
              </a:rPr>
              <a:t>] = 0</a:t>
            </a:r>
          </a:p>
          <a:p>
            <a:pPr marL="346075" lvl="1" indent="0">
              <a:lnSpc>
                <a:spcPct val="90000"/>
              </a:lnSpc>
              <a:buFont typeface="Wingdings 2" charset="0"/>
              <a:buNone/>
              <a:defRPr/>
            </a:pPr>
            <a:endParaRPr lang="en-US" dirty="0">
              <a:latin typeface="Century Gothic"/>
              <a:ea typeface="ＭＳ Ｐゴシック" charset="0"/>
              <a:cs typeface="Century Gothic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latin typeface="Comic Sans MS" charset="0"/>
              <a:ea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24" name="Rectangle 58"/>
          <p:cNvSpPr>
            <a:spLocks noChangeArrowheads="1"/>
          </p:cNvSpPr>
          <p:nvPr/>
        </p:nvSpPr>
        <p:spPr bwMode="auto">
          <a:xfrm>
            <a:off x="7211786" y="1646691"/>
            <a:ext cx="21717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 algn="ctr">
              <a:buFont typeface="Wingdings 2" charset="0"/>
              <a:buNone/>
              <a:defRPr/>
            </a:pPr>
            <a:r>
              <a:rPr lang="tr-TR" sz="1800" dirty="0">
                <a:latin typeface="Tahoma" charset="0"/>
                <a:ea typeface="ＭＳ Ｐゴシック" charset="0"/>
              </a:rPr>
              <a:t>Student Records</a:t>
            </a:r>
            <a:endParaRPr lang="en-US" sz="1800" dirty="0">
              <a:latin typeface="Tahoma" charset="0"/>
              <a:ea typeface="ＭＳ Ｐゴシック" charset="0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5835650" y="1635125"/>
          <a:ext cx="407988" cy="4962528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015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52" marB="483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6738938" y="1625600"/>
            <a:ext cx="650875" cy="649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7896225" y="2378075"/>
            <a:ext cx="650875" cy="649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7023100" y="3048000"/>
            <a:ext cx="650875" cy="649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9" name="Rectangle 42"/>
          <p:cNvSpPr>
            <a:spLocks noChangeArrowheads="1"/>
          </p:cNvSpPr>
          <p:nvPr/>
        </p:nvSpPr>
        <p:spPr bwMode="auto">
          <a:xfrm>
            <a:off x="7958138" y="3962400"/>
            <a:ext cx="650875" cy="649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" name="Rectangle 43"/>
          <p:cNvSpPr>
            <a:spLocks noChangeArrowheads="1"/>
          </p:cNvSpPr>
          <p:nvPr/>
        </p:nvSpPr>
        <p:spPr bwMode="auto">
          <a:xfrm>
            <a:off x="7064375" y="4794250"/>
            <a:ext cx="650875" cy="649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" name="Rectangle 44"/>
          <p:cNvSpPr>
            <a:spLocks noChangeArrowheads="1"/>
          </p:cNvSpPr>
          <p:nvPr/>
        </p:nvSpPr>
        <p:spPr bwMode="auto">
          <a:xfrm>
            <a:off x="8020050" y="5851525"/>
            <a:ext cx="650875" cy="649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2" name="Rectangle 45"/>
          <p:cNvSpPr>
            <a:spLocks noChangeArrowheads="1"/>
          </p:cNvSpPr>
          <p:nvPr/>
        </p:nvSpPr>
        <p:spPr bwMode="auto">
          <a:xfrm>
            <a:off x="6902450" y="6176963"/>
            <a:ext cx="650875" cy="64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" name="Line 46"/>
          <p:cNvSpPr>
            <a:spLocks noChangeShapeType="1"/>
          </p:cNvSpPr>
          <p:nvPr/>
        </p:nvSpPr>
        <p:spPr bwMode="auto">
          <a:xfrm flipV="1">
            <a:off x="6292850" y="1990725"/>
            <a:ext cx="4064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" name="Line 47"/>
          <p:cNvSpPr>
            <a:spLocks noChangeShapeType="1"/>
          </p:cNvSpPr>
          <p:nvPr/>
        </p:nvSpPr>
        <p:spPr bwMode="auto">
          <a:xfrm>
            <a:off x="6251575" y="2376488"/>
            <a:ext cx="16256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" name="Line 48"/>
          <p:cNvSpPr>
            <a:spLocks noChangeShapeType="1"/>
          </p:cNvSpPr>
          <p:nvPr/>
        </p:nvSpPr>
        <p:spPr bwMode="auto">
          <a:xfrm>
            <a:off x="6251575" y="2662238"/>
            <a:ext cx="792163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>
            <a:off x="6230938" y="4246563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" name="Line 50"/>
          <p:cNvSpPr>
            <a:spLocks noChangeShapeType="1"/>
          </p:cNvSpPr>
          <p:nvPr/>
        </p:nvSpPr>
        <p:spPr bwMode="auto">
          <a:xfrm>
            <a:off x="6230938" y="4672013"/>
            <a:ext cx="81280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" name="Line 51"/>
          <p:cNvSpPr>
            <a:spLocks noChangeShapeType="1"/>
          </p:cNvSpPr>
          <p:nvPr/>
        </p:nvSpPr>
        <p:spPr bwMode="auto">
          <a:xfrm>
            <a:off x="6230938" y="5791200"/>
            <a:ext cx="17891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" name="Line 52"/>
          <p:cNvSpPr>
            <a:spLocks noChangeShapeType="1"/>
          </p:cNvSpPr>
          <p:nvPr/>
        </p:nvSpPr>
        <p:spPr bwMode="auto">
          <a:xfrm>
            <a:off x="6230938" y="6116638"/>
            <a:ext cx="671512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" name="Rectangle 53"/>
          <p:cNvSpPr>
            <a:spLocks noChangeArrowheads="1"/>
          </p:cNvSpPr>
          <p:nvPr/>
        </p:nvSpPr>
        <p:spPr bwMode="auto">
          <a:xfrm>
            <a:off x="7720013" y="4878388"/>
            <a:ext cx="1747837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 algn="r">
              <a:buFont typeface="Wingdings 2" charset="0"/>
              <a:buNone/>
              <a:defRPr/>
            </a:pPr>
            <a:r>
              <a:rPr lang="tr-TR" sz="2400" b="1">
                <a:latin typeface="Tahoma" charset="0"/>
                <a:ea typeface="ＭＳ Ｐゴシック" charset="0"/>
              </a:rPr>
              <a:t>Graduates</a:t>
            </a:r>
            <a:endParaRPr lang="en-US" sz="2400" b="1">
              <a:latin typeface="Tahoma" charset="0"/>
              <a:ea typeface="ＭＳ Ｐゴシック" charset="0"/>
            </a:endParaRPr>
          </a:p>
        </p:txBody>
      </p:sp>
      <p:sp>
        <p:nvSpPr>
          <p:cNvPr id="41" name="Rectangle 54"/>
          <p:cNvSpPr>
            <a:spLocks noChangeArrowheads="1"/>
          </p:cNvSpPr>
          <p:nvPr/>
        </p:nvSpPr>
        <p:spPr bwMode="auto">
          <a:xfrm>
            <a:off x="7064375" y="4795838"/>
            <a:ext cx="650875" cy="6492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6272213" y="4632325"/>
            <a:ext cx="3119437" cy="1057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5842001" y="4418014"/>
            <a:ext cx="393700" cy="3159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" name="Rectangle 57"/>
          <p:cNvSpPr>
            <a:spLocks noChangeArrowheads="1"/>
          </p:cNvSpPr>
          <p:nvPr/>
        </p:nvSpPr>
        <p:spPr bwMode="auto">
          <a:xfrm>
            <a:off x="4449763" y="1427163"/>
            <a:ext cx="1352550" cy="40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 algn="ctr">
              <a:buFont typeface="Wingdings 2" charset="0"/>
              <a:buNone/>
              <a:defRPr/>
            </a:pPr>
            <a:r>
              <a:rPr lang="tr-TR" sz="1800" dirty="0">
                <a:latin typeface="Tahoma" charset="0"/>
                <a:ea typeface="ＭＳ Ｐゴシック" charset="0"/>
              </a:rPr>
              <a:t>Perm #</a:t>
            </a:r>
            <a:endParaRPr lang="en-US" sz="1800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66499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Another Naïve Method: Direct Mapping</a:t>
            </a:r>
          </a:p>
        </p:txBody>
      </p:sp>
      <p:sp>
        <p:nvSpPr>
          <p:cNvPr id="21505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7E6B4A-E371-4405-AFCF-7976A8516FA4}" type="slidenum">
              <a:rPr lang="en-US"/>
              <a:pPr/>
              <a:t>4</a:t>
            </a:fld>
            <a:endParaRPr lang="en-US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60338" y="1277256"/>
            <a:ext cx="9232900" cy="6037943"/>
          </a:xfrm>
        </p:spPr>
        <p:txBody>
          <a:bodyPr/>
          <a:lstStyle/>
          <a:p>
            <a:r>
              <a:rPr lang="en-US" dirty="0">
                <a:latin typeface="Century Gothic" pitchFamily="34" charset="0"/>
              </a:rPr>
              <a:t>Maintain an array (bit vector) for all possible keys</a:t>
            </a:r>
          </a:p>
          <a:p>
            <a:pPr>
              <a:lnSpc>
                <a:spcPct val="90000"/>
              </a:lnSpc>
            </a:pPr>
            <a:endParaRPr lang="en-US" dirty="0">
              <a:latin typeface="Century Gothic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insert</a:t>
            </a:r>
            <a:r>
              <a:rPr lang="en-US" sz="2400" dirty="0">
                <a:latin typeface="Century Gothic" pitchFamily="34" charset="0"/>
              </a:rPr>
              <a:t> (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): set A[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] = 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find</a:t>
            </a:r>
            <a:r>
              <a:rPr lang="en-US" sz="2400" dirty="0">
                <a:latin typeface="Century Gothic" pitchFamily="34" charset="0"/>
              </a:rPr>
              <a:t> (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): return A[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]</a:t>
            </a:r>
            <a:endParaRPr lang="en-US" sz="2400" dirty="0">
              <a:solidFill>
                <a:srgbClr val="FF0000"/>
              </a:solidFill>
              <a:latin typeface="Century Gothic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remove</a:t>
            </a:r>
            <a:r>
              <a:rPr lang="en-US" sz="2400" dirty="0">
                <a:latin typeface="Century Gothic" pitchFamily="34" charset="0"/>
              </a:rPr>
              <a:t> (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): set A[</a:t>
            </a:r>
            <a:r>
              <a:rPr lang="en-US" sz="2400" dirty="0" err="1">
                <a:latin typeface="Century Gothic" pitchFamily="34" charset="0"/>
              </a:rPr>
              <a:t>i</a:t>
            </a:r>
            <a:r>
              <a:rPr lang="en-US" sz="2400" dirty="0">
                <a:latin typeface="Century Gothic" pitchFamily="34" charset="0"/>
              </a:rPr>
              <a:t>] = 0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All operations easy and fast O(1)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What</a:t>
            </a:r>
            <a:r>
              <a:rPr lang="en-US" altLang="en-US" sz="2400" dirty="0">
                <a:solidFill>
                  <a:schemeClr val="tx1"/>
                </a:solidFill>
                <a:latin typeface="Century Gothic" pitchFamily="34" charset="0"/>
              </a:rPr>
              <a:t>’</a:t>
            </a:r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s the drawback?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Too much memory/space, and wasteful!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The space of all possible IP addresses, variable names in a compiler is enormous! </a:t>
            </a:r>
          </a:p>
          <a:p>
            <a:endParaRPr lang="en-US" dirty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66499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Dictionary ADT: Naïve Implementations</a:t>
            </a:r>
          </a:p>
        </p:txBody>
      </p:sp>
      <p:sp>
        <p:nvSpPr>
          <p:cNvPr id="22529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4AD53E-BB5A-4923-A6F3-D19335A40ED7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60338" y="1480456"/>
            <a:ext cx="9232900" cy="583474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space-inefficient. </a:t>
            </a:r>
          </a:p>
          <a:p>
            <a:endParaRPr lang="en-US" sz="2400" dirty="0">
              <a:solidFill>
                <a:srgbClr val="FF0000"/>
              </a:solidFill>
              <a:latin typeface="Century Gothic" pitchFamily="34" charset="0"/>
            </a:endParaRPr>
          </a:p>
          <a:p>
            <a:r>
              <a:rPr lang="en-US" sz="2400" dirty="0">
                <a:latin typeface="Century Gothic" pitchFamily="34" charset="0"/>
              </a:rPr>
              <a:t>Linked list space-efficient, but </a:t>
            </a: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search-inefficient</a:t>
            </a:r>
            <a:r>
              <a:rPr lang="en-US" sz="2400" dirty="0">
                <a:latin typeface="Century Gothic" pitchFamily="34" charset="0"/>
              </a:rPr>
              <a:t>.</a:t>
            </a:r>
          </a:p>
          <a:p>
            <a:pPr lvl="2"/>
            <a:endParaRPr lang="en-US" dirty="0">
              <a:latin typeface="Century Gothic" pitchFamily="34" charset="0"/>
            </a:endParaRPr>
          </a:p>
          <a:p>
            <a:r>
              <a:rPr lang="en-US" sz="2400" dirty="0">
                <a:latin typeface="Century Gothic" pitchFamily="34" charset="0"/>
              </a:rPr>
              <a:t>A sorted array does not help, even with ordered keys. The search becomes fast, but </a:t>
            </a: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insert/delete take linear time.</a:t>
            </a:r>
          </a:p>
          <a:p>
            <a:endParaRPr lang="en-US" sz="2400" dirty="0">
              <a:solidFill>
                <a:srgbClr val="FF0000"/>
              </a:solidFill>
              <a:latin typeface="Century Gothic" pitchFamily="34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entury Gothic" pitchFamily="34" charset="0"/>
              </a:rPr>
              <a:t>Balanced search trees  work but take O(log n) time per operation, and complicated.</a:t>
            </a:r>
          </a:p>
          <a:p>
            <a:endParaRPr lang="en-US" sz="24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"/>
            <a:ext cx="9231313" cy="95794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Towards an Efficient Data Structure: Hash Table</a:t>
            </a:r>
          </a:p>
        </p:txBody>
      </p:sp>
      <p:sp>
        <p:nvSpPr>
          <p:cNvPr id="23553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86DA97-5CB2-4475-8AC3-0FF5813443DE}" type="slidenum">
              <a:rPr lang="en-US"/>
              <a:pPr/>
              <a:t>6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0338" y="1393370"/>
            <a:ext cx="9232900" cy="5540829"/>
          </a:xfrm>
        </p:spPr>
        <p:txBody>
          <a:bodyPr/>
          <a:lstStyle/>
          <a:p>
            <a:r>
              <a:rPr lang="en-US" sz="2400" dirty="0">
                <a:latin typeface="Century Gothic" pitchFamily="34" charset="0"/>
              </a:rPr>
              <a:t>Formal Setup</a:t>
            </a:r>
          </a:p>
          <a:p>
            <a:pPr lvl="1"/>
            <a:r>
              <a:rPr lang="en-US" sz="2400" dirty="0">
                <a:latin typeface="Century Gothic" pitchFamily="34" charset="0"/>
              </a:rPr>
              <a:t>The keys to be managed come from a </a:t>
            </a:r>
            <a:r>
              <a:rPr lang="en-US" sz="2400" dirty="0">
                <a:solidFill>
                  <a:srgbClr val="0000FF"/>
                </a:solidFill>
                <a:latin typeface="Century Gothic" pitchFamily="34" charset="0"/>
              </a:rPr>
              <a:t>known but very large</a:t>
            </a:r>
            <a:r>
              <a:rPr lang="en-US" sz="2400" dirty="0">
                <a:latin typeface="Century Gothic" pitchFamily="34" charset="0"/>
              </a:rPr>
              <a:t> set, called </a:t>
            </a:r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universe U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entury Gothic" pitchFamily="34" charset="0"/>
            </a:endParaRPr>
          </a:p>
          <a:p>
            <a:pPr lvl="1"/>
            <a:r>
              <a:rPr lang="en-US" sz="2400" dirty="0">
                <a:latin typeface="Century Gothic" pitchFamily="34" charset="0"/>
              </a:rPr>
              <a:t>We can assume keys are integers {0, 1, …, |U|}</a:t>
            </a:r>
          </a:p>
          <a:p>
            <a:pPr lvl="1"/>
            <a:endParaRPr lang="en-US" sz="2400" dirty="0">
              <a:latin typeface="Century Gothic" pitchFamily="34" charset="0"/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  <a:latin typeface="Century Gothic" pitchFamily="34" charset="0"/>
              </a:rPr>
              <a:t>Non-numeric keys (strings, </a:t>
            </a:r>
            <a:r>
              <a:rPr lang="en-US" sz="2400" dirty="0" err="1">
                <a:solidFill>
                  <a:srgbClr val="008000"/>
                </a:solidFill>
                <a:latin typeface="Century Gothic" pitchFamily="34" charset="0"/>
              </a:rPr>
              <a:t>webpages</a:t>
            </a:r>
            <a:r>
              <a:rPr lang="en-US" sz="2400" dirty="0">
                <a:solidFill>
                  <a:srgbClr val="008000"/>
                </a:solidFill>
                <a:latin typeface="Century Gothic" pitchFamily="34" charset="0"/>
              </a:rPr>
              <a:t>) converted to numbers: Sum of ASCII values, first three characters</a:t>
            </a:r>
          </a:p>
          <a:p>
            <a:pPr lvl="1"/>
            <a:endParaRPr lang="en-US" sz="2400" dirty="0">
              <a:solidFill>
                <a:srgbClr val="008000"/>
              </a:solidFill>
              <a:latin typeface="Century Gothic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The set of keys to be managed is S</a:t>
            </a:r>
            <a:r>
              <a:rPr lang="en-US" sz="2400" dirty="0">
                <a:latin typeface="Century Gothic" pitchFamily="34" charset="0"/>
              </a:rPr>
              <a:t>, a subset of U.</a:t>
            </a:r>
          </a:p>
          <a:p>
            <a:endParaRPr lang="en-US" sz="2400" dirty="0">
              <a:latin typeface="Century Gothic" pitchFamily="34" charset="0"/>
            </a:endParaRPr>
          </a:p>
          <a:p>
            <a:r>
              <a:rPr lang="en-US" sz="2400" dirty="0">
                <a:latin typeface="Century Gothic" pitchFamily="34" charset="0"/>
              </a:rPr>
              <a:t>The size of S is much smaller than U, namely, |S| &lt;&lt; |U|</a:t>
            </a:r>
          </a:p>
          <a:p>
            <a:r>
              <a:rPr lang="en-US" sz="2400" dirty="0">
                <a:solidFill>
                  <a:srgbClr val="FF0000"/>
                </a:solidFill>
                <a:latin typeface="Century Gothic" pitchFamily="34" charset="0"/>
              </a:rPr>
              <a:t>We use n for |S|</a:t>
            </a:r>
            <a:r>
              <a:rPr lang="en-US" sz="2400" dirty="0">
                <a:latin typeface="Century Gothic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231313" cy="812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 Table</a:t>
            </a:r>
          </a:p>
        </p:txBody>
      </p:sp>
      <p:sp>
        <p:nvSpPr>
          <p:cNvPr id="2457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2BC4A5-162A-450A-90E6-A02716F6B464}" type="slidenum">
              <a:rPr lang="en-US"/>
              <a:pPr/>
              <a:t>7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6213" y="1465942"/>
            <a:ext cx="9232900" cy="5736545"/>
          </a:xfrm>
        </p:spPr>
        <p:txBody>
          <a:bodyPr/>
          <a:lstStyle/>
          <a:p>
            <a:r>
              <a:rPr lang="en-US" dirty="0">
                <a:latin typeface="Century Gothic" pitchFamily="34" charset="0"/>
              </a:rPr>
              <a:t>Hash Tables use a </a:t>
            </a:r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Hash Function </a:t>
            </a:r>
            <a:r>
              <a:rPr lang="en-US" dirty="0">
                <a:latin typeface="Century Gothic" pitchFamily="34" charset="0"/>
              </a:rPr>
              <a:t>h to map each input key to a unique location in table of size M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entury Gothic" pitchFamily="34" charset="0"/>
              </a:rPr>
              <a:t>h : U -&gt; {0, 1, …, M-1} 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hash function determines the hash table size.</a:t>
            </a:r>
          </a:p>
          <a:p>
            <a:pPr lvl="1"/>
            <a:endParaRPr lang="en-US" dirty="0">
              <a:latin typeface="Century Gothic" pitchFamily="34" charset="0"/>
            </a:endParaRPr>
          </a:p>
          <a:p>
            <a:r>
              <a:rPr lang="en-US" dirty="0">
                <a:latin typeface="Century Gothic" pitchFamily="34" charset="0"/>
              </a:rPr>
              <a:t>Desiderata:</a:t>
            </a:r>
          </a:p>
          <a:p>
            <a:pPr lvl="1"/>
            <a:r>
              <a:rPr lang="en-US" dirty="0">
                <a:latin typeface="Century Gothic" pitchFamily="34" charset="0"/>
              </a:rPr>
              <a:t>M should be small, O(n)</a:t>
            </a:r>
          </a:p>
          <a:p>
            <a:pPr lvl="1"/>
            <a:r>
              <a:rPr lang="en-US" dirty="0">
                <a:latin typeface="Century Gothic" pitchFamily="34" charset="0"/>
              </a:rPr>
              <a:t>h should be easy to compute</a:t>
            </a:r>
          </a:p>
          <a:p>
            <a:pPr lvl="1"/>
            <a:r>
              <a:rPr lang="en-US" dirty="0">
                <a:latin typeface="Century Gothic" pitchFamily="34" charset="0"/>
              </a:rPr>
              <a:t>Typical example:   </a:t>
            </a:r>
            <a:r>
              <a:rPr lang="en-US" i="1" dirty="0">
                <a:solidFill>
                  <a:schemeClr val="tx1"/>
                </a:solidFill>
                <a:latin typeface="Century Gothic" pitchFamily="34" charset="0"/>
              </a:rPr>
              <a:t>h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(</a:t>
            </a:r>
            <a:r>
              <a:rPr lang="en-US" i="1" dirty="0" err="1">
                <a:solidFill>
                  <a:schemeClr val="tx1"/>
                </a:solidFill>
                <a:latin typeface="Century Gothic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) = </a:t>
            </a:r>
            <a:r>
              <a:rPr lang="en-US" i="1" dirty="0" err="1">
                <a:solidFill>
                  <a:schemeClr val="tx1"/>
                </a:solidFill>
                <a:latin typeface="Century Gothic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mod M</a:t>
            </a:r>
            <a:endParaRPr lang="en-US" i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960120" y="292947"/>
            <a:ext cx="8161020" cy="72305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Hashing : the basic idea</a:t>
            </a:r>
          </a:p>
        </p:txBody>
      </p:sp>
      <p:sp>
        <p:nvSpPr>
          <p:cNvPr id="25601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ED581D-B448-476F-94F0-D827D6A0E000}" type="slidenum">
              <a:rPr lang="en-US"/>
              <a:pPr/>
              <a:t>8</a:t>
            </a:fld>
            <a:endParaRPr lang="en-US"/>
          </a:p>
        </p:txBody>
      </p:sp>
      <p:sp>
        <p:nvSpPr>
          <p:cNvPr id="150530" name="Line 2"/>
          <p:cNvSpPr>
            <a:spLocks noChangeShapeType="1"/>
          </p:cNvSpPr>
          <p:nvPr/>
        </p:nvSpPr>
        <p:spPr bwMode="auto">
          <a:xfrm>
            <a:off x="2562225" y="1530350"/>
            <a:ext cx="2698750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31" name="Line 3"/>
          <p:cNvSpPr>
            <a:spLocks noChangeShapeType="1"/>
          </p:cNvSpPr>
          <p:nvPr/>
        </p:nvSpPr>
        <p:spPr bwMode="auto">
          <a:xfrm>
            <a:off x="2613025" y="1543050"/>
            <a:ext cx="2698750" cy="696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50584" name="Group 56"/>
          <p:cNvGraphicFramePr>
            <a:graphicFrameLocks noGrp="1"/>
          </p:cNvGraphicFramePr>
          <p:nvPr/>
        </p:nvGraphicFramePr>
        <p:xfrm>
          <a:off x="2205038" y="1350963"/>
          <a:ext cx="407987" cy="3402016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31" marB="4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31" marB="4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31" marB="4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39</a:t>
                      </a:r>
                    </a:p>
                  </a:txBody>
                  <a:tcPr marL="96661" marR="96661" marT="48331" marB="4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31" marB="4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31" marB="4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31" marB="4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31" marB="4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0"/>
                        <a:buNone/>
                        <a:tabLst/>
                      </a:pPr>
                      <a:r>
                        <a:rPr kumimoji="1" 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6661" marR="96661" marT="48331" marB="483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0555" name="Rectangle 27"/>
          <p:cNvSpPr>
            <a:spLocks noChangeArrowheads="1"/>
          </p:cNvSpPr>
          <p:nvPr/>
        </p:nvSpPr>
        <p:spPr bwMode="auto">
          <a:xfrm>
            <a:off x="3108325" y="1341438"/>
            <a:ext cx="650875" cy="64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56" name="Rectangle 28"/>
          <p:cNvSpPr>
            <a:spLocks noChangeArrowheads="1"/>
          </p:cNvSpPr>
          <p:nvPr/>
        </p:nvSpPr>
        <p:spPr bwMode="auto">
          <a:xfrm>
            <a:off x="4265613" y="2093913"/>
            <a:ext cx="650875" cy="64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57" name="Rectangle 29"/>
          <p:cNvSpPr>
            <a:spLocks noChangeArrowheads="1"/>
          </p:cNvSpPr>
          <p:nvPr/>
        </p:nvSpPr>
        <p:spPr bwMode="auto">
          <a:xfrm>
            <a:off x="3392488" y="2763838"/>
            <a:ext cx="650875" cy="64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58" name="Rectangle 30"/>
          <p:cNvSpPr>
            <a:spLocks noChangeArrowheads="1"/>
          </p:cNvSpPr>
          <p:nvPr/>
        </p:nvSpPr>
        <p:spPr bwMode="auto">
          <a:xfrm>
            <a:off x="4327525" y="3678238"/>
            <a:ext cx="650875" cy="64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59" name="Rectangle 31"/>
          <p:cNvSpPr>
            <a:spLocks noChangeArrowheads="1"/>
          </p:cNvSpPr>
          <p:nvPr/>
        </p:nvSpPr>
        <p:spPr bwMode="auto">
          <a:xfrm>
            <a:off x="5281613" y="1862138"/>
            <a:ext cx="650875" cy="64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60" name="Rectangle 32"/>
          <p:cNvSpPr>
            <a:spLocks noChangeArrowheads="1"/>
          </p:cNvSpPr>
          <p:nvPr/>
        </p:nvSpPr>
        <p:spPr bwMode="auto">
          <a:xfrm>
            <a:off x="4389438" y="5567363"/>
            <a:ext cx="650875" cy="64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61" name="Rectangle 33"/>
          <p:cNvSpPr>
            <a:spLocks noChangeArrowheads="1"/>
          </p:cNvSpPr>
          <p:nvPr/>
        </p:nvSpPr>
        <p:spPr bwMode="auto">
          <a:xfrm>
            <a:off x="3271838" y="5892800"/>
            <a:ext cx="650875" cy="649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62" name="Line 34"/>
          <p:cNvSpPr>
            <a:spLocks noChangeShapeType="1"/>
          </p:cNvSpPr>
          <p:nvPr/>
        </p:nvSpPr>
        <p:spPr bwMode="auto">
          <a:xfrm flipV="1">
            <a:off x="2643188" y="1706563"/>
            <a:ext cx="42545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63" name="Line 35"/>
          <p:cNvSpPr>
            <a:spLocks noChangeShapeType="1"/>
          </p:cNvSpPr>
          <p:nvPr/>
        </p:nvSpPr>
        <p:spPr bwMode="auto">
          <a:xfrm>
            <a:off x="2620963" y="2092325"/>
            <a:ext cx="16256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64" name="Line 36"/>
          <p:cNvSpPr>
            <a:spLocks noChangeShapeType="1"/>
          </p:cNvSpPr>
          <p:nvPr/>
        </p:nvSpPr>
        <p:spPr bwMode="auto">
          <a:xfrm>
            <a:off x="2620963" y="2378075"/>
            <a:ext cx="792162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65" name="Line 37"/>
          <p:cNvSpPr>
            <a:spLocks noChangeShapeType="1"/>
          </p:cNvSpPr>
          <p:nvPr/>
        </p:nvSpPr>
        <p:spPr bwMode="auto">
          <a:xfrm>
            <a:off x="2600325" y="3962400"/>
            <a:ext cx="965200" cy="192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66" name="Line 38"/>
          <p:cNvSpPr>
            <a:spLocks noChangeShapeType="1"/>
          </p:cNvSpPr>
          <p:nvPr/>
        </p:nvSpPr>
        <p:spPr bwMode="auto">
          <a:xfrm>
            <a:off x="2657475" y="2801938"/>
            <a:ext cx="1655763" cy="120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67" name="Line 39"/>
          <p:cNvSpPr>
            <a:spLocks noChangeShapeType="1"/>
          </p:cNvSpPr>
          <p:nvPr/>
        </p:nvSpPr>
        <p:spPr bwMode="auto">
          <a:xfrm>
            <a:off x="2600325" y="3013075"/>
            <a:ext cx="2157413" cy="259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6661" tIns="48331" rIns="96661" bIns="48331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68" name="Rectangle 40"/>
          <p:cNvSpPr>
            <a:spLocks noChangeArrowheads="1"/>
          </p:cNvSpPr>
          <p:nvPr/>
        </p:nvSpPr>
        <p:spPr bwMode="auto">
          <a:xfrm>
            <a:off x="5937250" y="1946275"/>
            <a:ext cx="17478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 algn="r">
              <a:buFont typeface="Wingdings 2" charset="0"/>
              <a:buNone/>
              <a:defRPr/>
            </a:pPr>
            <a:r>
              <a:rPr lang="tr-TR" sz="2400" b="1">
                <a:latin typeface="Tahoma" charset="0"/>
                <a:ea typeface="ＭＳ Ｐゴシック" charset="0"/>
              </a:rPr>
              <a:t>Graduates</a:t>
            </a:r>
            <a:endParaRPr lang="en-US" sz="2400" b="1">
              <a:latin typeface="Tahoma" charset="0"/>
              <a:ea typeface="ＭＳ Ｐゴシック" charset="0"/>
            </a:endParaRPr>
          </a:p>
        </p:txBody>
      </p:sp>
      <p:sp>
        <p:nvSpPr>
          <p:cNvPr id="150569" name="Rectangle 41"/>
          <p:cNvSpPr>
            <a:spLocks noChangeArrowheads="1"/>
          </p:cNvSpPr>
          <p:nvPr/>
        </p:nvSpPr>
        <p:spPr bwMode="auto">
          <a:xfrm>
            <a:off x="5281613" y="1863725"/>
            <a:ext cx="650875" cy="6492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70" name="Rectangle 42"/>
          <p:cNvSpPr>
            <a:spLocks noChangeArrowheads="1"/>
          </p:cNvSpPr>
          <p:nvPr/>
        </p:nvSpPr>
        <p:spPr bwMode="auto">
          <a:xfrm>
            <a:off x="5118100" y="1662113"/>
            <a:ext cx="2957513" cy="1057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Font typeface="Wingdings 2" charset="0"/>
              <a:buNone/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72" name="Rectangle 44"/>
          <p:cNvSpPr>
            <a:spLocks noChangeArrowheads="1"/>
          </p:cNvSpPr>
          <p:nvPr/>
        </p:nvSpPr>
        <p:spPr bwMode="auto">
          <a:xfrm>
            <a:off x="438150" y="1409700"/>
            <a:ext cx="1352550" cy="40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 algn="ctr">
              <a:buFont typeface="Wingdings 2" charset="0"/>
              <a:buNone/>
              <a:defRPr/>
            </a:pPr>
            <a:r>
              <a:rPr lang="tr-TR" sz="1800">
                <a:latin typeface="Tahoma" charset="0"/>
                <a:ea typeface="ＭＳ Ｐゴシック" charset="0"/>
              </a:rPr>
              <a:t>Perm # (mod 9)</a:t>
            </a:r>
            <a:endParaRPr lang="en-US" sz="1800">
              <a:latin typeface="Tahoma" charset="0"/>
              <a:ea typeface="ＭＳ Ｐゴシック" charset="0"/>
            </a:endParaRPr>
          </a:p>
        </p:txBody>
      </p:sp>
      <p:sp>
        <p:nvSpPr>
          <p:cNvPr id="150573" name="Rectangle 45"/>
          <p:cNvSpPr>
            <a:spLocks noChangeArrowheads="1"/>
          </p:cNvSpPr>
          <p:nvPr/>
        </p:nvSpPr>
        <p:spPr bwMode="auto">
          <a:xfrm>
            <a:off x="4210050" y="1219200"/>
            <a:ext cx="21717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 algn="ctr">
              <a:buFont typeface="Wingdings 2" charset="0"/>
              <a:buNone/>
              <a:defRPr/>
            </a:pPr>
            <a:r>
              <a:rPr lang="tr-TR" sz="1800">
                <a:latin typeface="Tahoma" charset="0"/>
                <a:ea typeface="ＭＳ Ｐゴシック" charset="0"/>
              </a:rPr>
              <a:t>Student Records</a:t>
            </a:r>
            <a:endParaRPr lang="en-US" sz="180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68" grpId="0" autoUpdateAnimBg="0"/>
      <p:bldP spid="150569" grpId="0" animBg="1"/>
      <p:bldP spid="15057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5086</TotalTime>
  <Words>1986</Words>
  <Application>Microsoft Office PowerPoint</Application>
  <PresentationFormat>Custom</PresentationFormat>
  <Paragraphs>545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Century Gothic</vt:lpstr>
      <vt:lpstr>Comic Sans MS</vt:lpstr>
      <vt:lpstr>Courier New</vt:lpstr>
      <vt:lpstr>Franklin Gothic Book</vt:lpstr>
      <vt:lpstr>Monotype Sorts</vt:lpstr>
      <vt:lpstr>Perpetua</vt:lpstr>
      <vt:lpstr>Symbol</vt:lpstr>
      <vt:lpstr>Tahoma</vt:lpstr>
      <vt:lpstr>Times New Roman</vt:lpstr>
      <vt:lpstr>Wingdings 2</vt:lpstr>
      <vt:lpstr>Equity</vt:lpstr>
      <vt:lpstr>PowerPoint Presentation</vt:lpstr>
      <vt:lpstr>Dictionary ADTs</vt:lpstr>
      <vt:lpstr>Naïve Method: Linked List</vt:lpstr>
      <vt:lpstr>Another Naïve Method: Direct Mapping</vt:lpstr>
      <vt:lpstr>Another Naïve Method: Direct Mapping</vt:lpstr>
      <vt:lpstr>Dictionary ADT: Naïve Implementations</vt:lpstr>
      <vt:lpstr>Towards an Efficient Data Structure: Hash Table</vt:lpstr>
      <vt:lpstr>Hash Table</vt:lpstr>
      <vt:lpstr>Hashing : the basic idea</vt:lpstr>
      <vt:lpstr>Hash Tables: Intuition </vt:lpstr>
      <vt:lpstr>Hashing:</vt:lpstr>
      <vt:lpstr>Hashing:</vt:lpstr>
      <vt:lpstr>Hashing: The Basic Setup</vt:lpstr>
      <vt:lpstr>Separate chaining</vt:lpstr>
      <vt:lpstr>Insertion: insert 53</vt:lpstr>
      <vt:lpstr>Analysis of Hashing with Chaining</vt:lpstr>
      <vt:lpstr>Open addressing</vt:lpstr>
      <vt:lpstr>Linear Probing (insert 12)</vt:lpstr>
      <vt:lpstr>Search with linear probing (Search 15)</vt:lpstr>
      <vt:lpstr>Search with linear probing</vt:lpstr>
      <vt:lpstr>Deletion in Hashing with Linear Probing</vt:lpstr>
      <vt:lpstr>PowerPoint Presentation</vt:lpstr>
      <vt:lpstr>Quadratic Probing</vt:lpstr>
      <vt:lpstr>Quadratic Probing (insert 12)</vt:lpstr>
      <vt:lpstr>Double Hashing</vt:lpstr>
      <vt:lpstr>Double Hashing (insert 12)</vt:lpstr>
      <vt:lpstr>Rehashing</vt:lpstr>
      <vt:lpstr>Collision Functions</vt:lpstr>
    </vt:vector>
  </TitlesOfParts>
  <Company>EWU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130 A: Data Structures and Algorithms</dc:title>
  <dc:creator>Md. Shamsujjoha</dc:creator>
  <cp:lastModifiedBy>Dr. Mohammad Rezwanul Huq</cp:lastModifiedBy>
  <cp:revision>206</cp:revision>
  <cp:lastPrinted>2014-12-18T22:54:42Z</cp:lastPrinted>
  <dcterms:created xsi:type="dcterms:W3CDTF">1998-09-23T18:24:20Z</dcterms:created>
  <dcterms:modified xsi:type="dcterms:W3CDTF">2022-01-05T04:00:46Z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su@cs.ucsb.edu</vt:lpwstr>
  </property>
  <property fmtid="{D5CDD505-2E9C-101B-9397-08002B2CF9AE}" pid="8" name="HomePage">
    <vt:lpwstr>http://www.cs.ucsb.edu/~su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C:\My Documents\tryhtml</vt:lpwstr>
  </property>
</Properties>
</file>