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1"/>
  </p:notesMasterIdLst>
  <p:sldIdLst>
    <p:sldId id="295" r:id="rId2"/>
    <p:sldId id="296" r:id="rId3"/>
    <p:sldId id="313" r:id="rId4"/>
    <p:sldId id="314" r:id="rId5"/>
    <p:sldId id="315" r:id="rId6"/>
    <p:sldId id="259" r:id="rId7"/>
    <p:sldId id="310" r:id="rId8"/>
    <p:sldId id="260" r:id="rId9"/>
    <p:sldId id="264" r:id="rId10"/>
    <p:sldId id="265" r:id="rId11"/>
    <p:sldId id="316" r:id="rId12"/>
    <p:sldId id="262" r:id="rId13"/>
    <p:sldId id="263" r:id="rId14"/>
    <p:sldId id="312" r:id="rId15"/>
    <p:sldId id="267" r:id="rId16"/>
    <p:sldId id="268" r:id="rId17"/>
    <p:sldId id="272" r:id="rId18"/>
    <p:sldId id="276" r:id="rId19"/>
    <p:sldId id="277" r:id="rId20"/>
    <p:sldId id="278" r:id="rId21"/>
    <p:sldId id="293" r:id="rId22"/>
    <p:sldId id="279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301" r:id="rId36"/>
    <p:sldId id="302" r:id="rId37"/>
    <p:sldId id="305" r:id="rId38"/>
    <p:sldId id="306" r:id="rId39"/>
    <p:sldId id="307" r:id="rId40"/>
    <p:sldId id="308" r:id="rId41"/>
    <p:sldId id="256" r:id="rId42"/>
    <p:sldId id="317" r:id="rId43"/>
    <p:sldId id="318" r:id="rId44"/>
    <p:sldId id="319" r:id="rId45"/>
    <p:sldId id="320" r:id="rId46"/>
    <p:sldId id="321" r:id="rId47"/>
    <p:sldId id="274" r:id="rId48"/>
    <p:sldId id="270" r:id="rId49"/>
    <p:sldId id="322" r:id="rId50"/>
    <p:sldId id="275" r:id="rId51"/>
    <p:sldId id="323" r:id="rId52"/>
    <p:sldId id="324" r:id="rId53"/>
    <p:sldId id="257" r:id="rId54"/>
    <p:sldId id="325" r:id="rId55"/>
    <p:sldId id="258" r:id="rId56"/>
    <p:sldId id="326" r:id="rId57"/>
    <p:sldId id="327" r:id="rId58"/>
    <p:sldId id="297" r:id="rId59"/>
    <p:sldId id="328" r:id="rId60"/>
    <p:sldId id="329" r:id="rId61"/>
    <p:sldId id="298" r:id="rId62"/>
    <p:sldId id="330" r:id="rId63"/>
    <p:sldId id="331" r:id="rId64"/>
    <p:sldId id="261" r:id="rId65"/>
    <p:sldId id="332" r:id="rId66"/>
    <p:sldId id="266" r:id="rId67"/>
    <p:sldId id="333" r:id="rId68"/>
    <p:sldId id="334" r:id="rId69"/>
    <p:sldId id="335" r:id="rId70"/>
    <p:sldId id="336" r:id="rId71"/>
    <p:sldId id="337" r:id="rId72"/>
    <p:sldId id="280" r:id="rId73"/>
    <p:sldId id="271" r:id="rId74"/>
    <p:sldId id="299" r:id="rId75"/>
    <p:sldId id="338" r:id="rId76"/>
    <p:sldId id="300" r:id="rId77"/>
    <p:sldId id="339" r:id="rId78"/>
    <p:sldId id="340" r:id="rId79"/>
    <p:sldId id="294" r:id="rId80"/>
  </p:sldIdLst>
  <p:sldSz cx="9144000" cy="6858000" type="screen4x3"/>
  <p:notesSz cx="6858000" cy="91440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2-18T04:07:30.687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 contextRef="#ctx0" brushRef="#br0">42-1 717 0,'0'0'260'16,"0"0"-100"-16,0 0-38 15,0 0-31-15,0 0 3 16,0 0-51-16,0 0-41 0,-42 0 19 16,42 0-21-1,0 0 0-15,0 0 18 0,-4 0 1 16,4 0 36-16,0 0-30 15,0 0-25-15,0 0 22 16,0 0-22-16,0 0-6 16,0 0 5-16,0 0 2 15,0 0 13-15,0 0-14 16,0 0 0-16,0 0 10 16,0 0-9-16,0 0 11 15,0 0-12-15,0 0 1 16,0 0 5-16,0 0-6 15,0 0-12-15,0 0 11 16,0 0-36-16,0 0-24 16,0 0-41-16,6 0-26 0,18 0-40 15,10 0-23-15,-1 0-72 16,-7 0-303-16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22T04:36:57.12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0 0 9 0,'0'0'62'16,"0"0"10"-16,0 0-17 0,0 0-26 15,0 0 33-15,0 0-61 16,92 0-1-16,-92 4-3 15,0 3-171-15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22T04:37:34.10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9D97652-A52E-42AB-AFB4-6619AA60D3C7}" emma:medium="tactile" emma:mode="ink">
          <msink:context xmlns:msink="http://schemas.microsoft.com/ink/2010/main" type="inkDrawing" rotatedBoundingBox="3739,10076 3943,10076 3943,10091 3739,10091" shapeName="Other"/>
        </emma:interpretation>
      </emma:emma>
    </inkml:annotationXML>
    <inkml:trace contextRef="#ctx0" brushRef="#br0">204 0 16 0,'0'0'127'0,"0"0"-94"15,-144 0-33-15,84 0-67 16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4T04:13:31.40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-1-4 408 0,'0'0'179'0,"0"0"-93"16,0 0-16-16,0 0-20 15,0 0-12-15,0 0 14 16,-3 0 4-16,3 0 9 16,0 0 5-16,0 0-18 15,0 0-26-15,0 0-26 16,0 0-34-16,0 0-71 15,0 7-109-15,0 4 32 16,0-4-50-16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22T04:40:22.94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22 40 22 0,'0'0'56'0,"0"0"21"15,0 0-77 1,0 0-22-16,-18-23 22 0,16 18 16 16,0 2-6-16,2 2-10 15,0-3 1-15,0 3 5 16,0-1-6-16,0 1-36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22T04:42:06.77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DBFAACC-33BE-4649-B6AC-BE49A247E316}" emma:medium="tactile" emma:mode="ink">
          <msink:context xmlns:msink="http://schemas.microsoft.com/ink/2010/main" type="inkDrawing" rotatedBoundingBox="10195,8745 10337,8701 10358,8769 10216,8812" shapeName="Other"/>
        </emma:interpretation>
      </emma:emma>
    </inkml:annotationXML>
    <inkml:trace contextRef="#ctx0" brushRef="#br0">143 47 75 0,'0'0'121'0,"0"0"-31"16,0 0-44-16,0 0-16 15,0 0-30-15,0 0-4 16,-38-47-3-16,21 47 7 16,-4 0 0-16,3 6 23 15,3-3-17-15,2-1 7 16,4 2-6-16,1-2-1 15,5 4-12-15,3 4-33 16,0 10-29-16,0-1-16 0,0-3-57 16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22T04:42:09.554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9F79ADD-B7A4-42AB-AB52-A3AC0FB03CCD}" emma:medium="tactile" emma:mode="ink">
          <msink:context xmlns:msink="http://schemas.microsoft.com/ink/2010/main" type="inkDrawing" rotatedBoundingBox="10668,11915 10681,11902 10685,11906 10673,11920" semanticType="callout" shapeName="Other"/>
        </emma:interpretation>
      </emma:emma>
    </inkml:annotationXML>
    <inkml:trace contextRef="#ctx0" brushRef="#br0">-2531-1221 10 0,'0'0'32'0,"0"0"-11"16,0 0-8-16,0 0-11 16,0 0 11-16,0 0-13 15,0 0 1-15,0-7 10 16,0 5-10-16,0 2 10 16,2-2 4-16,1 0-7 0,-2 2 33 15,-1-2-24 1,3 2-6-16,-3 0 0 0,0 0-11 15,2 0 2-15,-2 0-2 16,0 0 0-16,0 0-10 16,0 0-8-16,0 0-14 15,0 0-30-15,0 4-36 0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22T04:44:27.26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35252D0-602F-47BA-A439-7F85B4BEEB44}" emma:medium="tactile" emma:mode="ink">
          <msink:context xmlns:msink="http://schemas.microsoft.com/ink/2010/main" type="inkDrawing" rotatedBoundingBox="15526,6723 15589,6821 15562,6838 15499,6741" semanticType="callout" shapeName="Other"/>
        </emma:interpretation>
      </emma:emma>
    </inkml:annotationXML>
    <inkml:trace contextRef="#ctx0" brushRef="#br0">71 106 95 0,'0'0'104'0,"0"0"-43"16,0 0 37-16,0 0-61 15,0 0 5-15,0 0-27 16,0 0 1-16,-70-83 1 15,70 74-17-15,8 3-75 16,7-2-193-16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4T04:14:23.12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A75987A-39A2-439C-8929-4A9187A47F9F}" emma:medium="tactile" emma:mode="ink">
          <msink:context xmlns:msink="http://schemas.microsoft.com/ink/2010/main" type="inkDrawing" rotatedBoundingBox="10974,10946 10989,10946 10989,10961 10974,10961" shapeName="Other"/>
        </emma:interpretation>
      </emma:emma>
    </inkml:annotationXML>
    <inkml:trace contextRef="#ctx0" brushRef="#br0">658-2193 90 0,'0'0'0'0,"0"0"-5"0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4T04:14:21.89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15F535E-5411-4C42-92DF-717C345FAE72}" emma:medium="tactile" emma:mode="ink">
          <msink:context xmlns:msink="http://schemas.microsoft.com/ink/2010/main" type="inkDrawing" rotatedBoundingBox="10313,13202 10332,13137 10342,13140 10323,13205" shapeName="Other"/>
        </emma:interpretation>
      </emma:emma>
    </inkml:annotationXML>
    <inkml:trace contextRef="#ctx0" brushRef="#br0">22 16 1124 0,'0'0'513'0,"0"0"-383"15,0 0-36 1,0 0-53-16,0 0-27 0,0 0-14 16,-6-16-25-16,6 16 2 15,0 0 14-15,0 0 9 16,0 0 0-16,0 0 9 16,0 0 2-16,0 0 7 15,0 0-8-15,0 0 6 16,0 0 24-16,0 0 1 15,0 0 5-15,0 0 13 16,0 0 3-16,0 0-13 16,0 0-15-16,0 0-13 15,0 0 1-15,0 0-9 16,0 0-4-16,0 0 0 16,0 0 9-16,0 0 5 0,0 0 3 15,0 0-4-15,0 0-7 16,0 0-2-16,0 0 6 15,0 0-2-15,0 0-11 16,0 0-5-16,0 0 7 16,0 0-7-16,0 0 0 15,0 0 0-15,0 0 1 16,0 0 9-16,0 0-11 16,0 0 1-16,0 0 7 15,0 0-7-15,0 0 8 16,0 0-2-16,0 0-6 15,0 0 1-15,0 0-1 0,0 0 1 16,0 0 7 0,0 0-3-16,0 0-5 0,0 0-2 15,0 0 2-15,0 0-1 16,2 0 0-16,1 0 0 16,-3 0 0-16,1 0-2 15,-1 0-8-15,0 0 4 16,0 0 5-16,0 0 1 15,0 0 0-15,0 0 0 16,0 0-1-16,0 0 0 16,0 0-8-16,0 0 0 15,0 0 8-15,0 0-11 16,0 0-10-16,0 0-23 16,0 0-23-16,0 0-17 15,0 0-2-15,0 0-29 0,0 0-64 16,0 16-144-16,-9 11-78 15,-6-6-258-15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22T04:46:21.26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BFE32F7-5AF9-4593-8137-EC438EAADE5C}" emma:medium="tactile" emma:mode="ink">
          <msink:context xmlns:msink="http://schemas.microsoft.com/ink/2010/main" type="inkDrawing" rotatedBoundingBox="3559,15336 3902,15283 3904,15295 3560,15348" shapeName="Other"/>
        </emma:interpretation>
      </emma:emma>
    </inkml:annotationXML>
    <inkml:trace contextRef="#ctx0" brushRef="#br0">35 38 117 0,'0'0'81'0,"0"0"11"16,0 0-36-16,0 0 22 16,0 0 10-16,0 0-16 15,0 0-15-15,-35 8-46 16,35-8-11-16,0 0-1 15,0 0-61-15,0 0 7 16,0 1 47-16,0-1 1 16,0 0 2-16,0 0 4 15,0 0 2-15,0 0 11 16,0 0-12-16,0 0-2 16,0 0-6-16,0 0 8 15,0 0-1-15,0 0 1 16,0 0 0-16,0 0 11 0,0 0-11 15,0 0-11 1,0 0 10-16,0 0 2 0,0 0-1 16,0 0 0-16,0 0 1 15,3 0 2-15,2 0-3 16,-1 0 0-16,8 0 7 16,2 0-6-16,5-5 14 15,2 1-15-15,9-5 0 16,1 3-2-16,3-3 2 15,2 5-23-15,16 0-16 16,-7 1-60-16,-7 0-80 0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2-18T04:07:58.470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A12D3920-3622-4A94-8F2A-444A0866507B}" emma:medium="tactile" emma:mode="ink">
          <msink:context xmlns:msink="http://schemas.microsoft.com/ink/2010/main" type="inkDrawing" rotatedBoundingBox="19068,18039 19129,17997 19154,18032 19093,18075" shapeName="Other"/>
        </emma:interpretation>
      </emma:emma>
    </inkml:annotationXML>
    <inkml:trace contextRef="#ctx0" brushRef="#br0">1551 993 806 0,'0'0'236'15,"0"0"-131"-15,0 0-13 16,0 0-56-16,0 0-26 15,0 0-10-15,0 0-29 16,-60 0-5-16,60 0 9 16,0 0 25-16,0 0 0 15,0 0 0-15,0 0-1 16,0 0-14-16,0 0-43 16,0 0-1-16,12 0-25 15,8-18-128-15,4-14-319 0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22T04:46:20.33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E942F33-14A0-40B2-9B29-5FC4C24B325C}" emma:medium="tactile" emma:mode="ink">
          <msink:context xmlns:msink="http://schemas.microsoft.com/ink/2010/main" type="inkDrawing" rotatedBoundingBox="3657,15315 3878,15345 3877,15359 3655,15328" shapeName="Other"/>
        </emma:interpretation>
      </emma:emma>
    </inkml:annotationXML>
    <inkml:trace contextRef="#ctx0" brushRef="#br0">221 32 12 0,'0'0'151'0,"0"0"-106"16,0 0-15-16,0 0 25 15,0 0-22-15,0 0-7 16,0 0-26-16,-78-22 9 16,61 19 13-16,-1-1-21 15,2 3 11-15,3-1-6 16,2 2 4-16,-13 0-20 0,5 0-4 16,-6 0-188-16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22T04:46:21.93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646BCE5-E125-48F6-8348-1C1BE9CF4C7A}" emma:medium="tactile" emma:mode="ink">
          <msink:context xmlns:msink="http://schemas.microsoft.com/ink/2010/main" type="inkDrawing" rotatedBoundingBox="9528,16817 9847,16808 9848,16859 9530,16868" shapeName="Other"/>
        </emma:interpretation>
      </emma:emma>
    </inkml:annotationXML>
    <inkml:trace contextRef="#ctx0" brushRef="#br0">200 55 139 0,'0'0'114'15,"0"0"-57"-15,-145-22-40 16,106 16-17-16,22 0 0 16,17 1 0-16,14 2-16 15,89-2-16-15,-5 1 3 16,5 0-57-16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22T04:46:44.18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4790D6A-FEDE-44CB-BAF8-857E3F322A62}" emma:medium="tactile" emma:mode="ink">
          <msink:context xmlns:msink="http://schemas.microsoft.com/ink/2010/main" type="inkDrawing" rotatedBoundingBox="11028,8683 11037,8668 11049,8676 11039,8691" shapeName="Other"/>
        </emma:interpretation>
      </emma:emma>
    </inkml:annotationXML>
    <inkml:trace contextRef="#ctx0" brushRef="#br0">-1 13 143 0,'0'0'127'16,"0"0"-17"-16,0 0-18 15,0 0-20-15,0 0-8 16,0 0-28-16,0-15-15 15,0 15-21-15,0 0-17 16,0 0-55-16,0 0-33 0,0 0 17 16,0 0 22-16,4 0 4 15,1 0-9-15,-1 5-30 16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22T04:46:44.87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EA050AB-F6F2-4A62-9E14-7192B14B6AAE}" emma:medium="tactile" emma:mode="ink">
          <msink:context xmlns:msink="http://schemas.microsoft.com/ink/2010/main" type="inkDrawing" rotatedBoundingBox="12020,8574 12106,8530 12113,8543 12027,8588" shapeName="Other"/>
        </emma:interpretation>
      </emma:emma>
    </inkml:annotationXML>
    <inkml:trace contextRef="#ctx0" brushRef="#br0">87 2 91 0,'0'0'136'16,"0"0"-38"-16,0 0-10 15,0 0 0-15,0 0 6 0,0 0 1 16,0 0-22 0,0 0-16-16,0 0-30 0,0 0-27 15,0 0 0-15,0 0-10 16,0 0 9-16,0 0 1 16,0 0 0-16,0 0 1 15,0 0 0-15,0 0 1 16,0 0 6-16,0 0-8 15,0 0 7-15,0 0-7 16,0 0 0-16,0 0 0 16,0 0 0-16,0 0-7 15,0 0-1-15,0 0-3 16,0 0 4-16,0 0 6 16,0 0 1-16,0 0-1 15,0 0 1-15,0 0 0 0,-5 0 5 16,2 0-5-16,3 0 3 15,0 0-2-15,0 0-1 16,0 0 0-16,0 0-2 16,0-2-6-16,0 2-1 15,0 0 8-15,-1 0-5 16,1 0-16-16,-3 0-11 16,1 0-7-16,-1 0-8 15,-1 0-46-15,-5 0-24 16,-12 14-26-16,2 3-2 15,2-3 5-15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4T04:15:56.81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C1A4E81-1824-43E1-98E4-AAF2BE7DB8A3}" emma:medium="tactile" emma:mode="ink">
          <msink:context xmlns:msink="http://schemas.microsoft.com/ink/2010/main" type="inkDrawing"/>
        </emma:interpretation>
      </emma:emma>
    </inkml:annotationXML>
    <inkml:trace contextRef="#ctx0" brushRef="#br0">-1 11 113 0,'0'0'160'0,"0"0"-97"16,0 0-25-16,0 0-31 15,0 0-7-15,0 0-29 0,0 0 15 16,0 0 14-16,0 0 21 16,0 0 51-16,0 0 16 15,0-2 25-15,0 2-24 16,0-1-21-16,0 1-28 15,0 0-21-15,0 0-12 16,0 0-7-16,0 0-13 16,0 0-14-16,3-3-37 15,2 1-76-15,-1-2-180 0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4T04:16:09.86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2903A0B-0AFE-472E-89CA-F993BE3AC309}" emma:medium="tactile" emma:mode="ink">
          <msink:context xmlns:msink="http://schemas.microsoft.com/ink/2010/main" type="inkDrawing"/>
        </emma:interpretation>
      </emma:emma>
    </inkml:annotationXML>
    <inkml:trace contextRef="#ctx0" brushRef="#br0">0 8 310 0,'0'0'136'16,"0"0"-60"-16,0 0-50 16,0 0-26-16,0 0-4 0,0 0 3 15,88-10 0-15,-75 10 1 16,-1-1 8-16,-3 0 11 15,-4 1 14-15,1 0-17 16,-3 0-16-16,1 0 0 16,1 0-18-16,-4 0-6 15,2 0 11-15,-1 0 11 16,-2 0 2-16,0 0-1 16,3 0 1-16,-3 0 15 15,0 0 1-15,0 0 10 16,0 0 11-16,0 0 2 15,0 0-7-15,0 0-16 16,0 0-6-16,0 0 4 0,0 0 1 16,0 0 4-1,0 0 1-15,0 0 14 0,0 0 11 16,0 0-3-16,0 0-3 16,0 0-11-16,0 0-15 15,0 0-2-15,0 0-2 16,0 0-3-16,0 0-5 15,0 0 6-15,0 0 3 16,0 0 12-16,0 0 1 16,0 0-11-16,0 0 2 15,0 0-5-15,0 0 1 16,0 0 6-16,0 0-4 16,0 0-4-16,0 0-6 15,0 0-1-15,0 0-1 0,0 0 1 16,0 0 0-16,0 0 0 15,0 0 9-15,0 0 4 16,0 0-1-16,0 0-11 16,0 0-2-16,0 0-15 15,0 0-33-15,0 0-66 16,0 0-73-16,-3 0-3 16,-15 0 51-16,3 0-92 15,3 0 16-15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4T04:18:59.87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44E33C0-6F44-425D-9E18-61B1F7B7A546}" emma:medium="tactile" emma:mode="ink">
          <msink:context xmlns:msink="http://schemas.microsoft.com/ink/2010/main" type="inkDrawing"/>
        </emma:interpretation>
      </emma:emma>
    </inkml:annotationXML>
    <inkml:trace contextRef="#ctx0" brushRef="#br0">78 0 214 0,'0'0'200'0,"0"0"-165"0,0 0-35 16,0 0-33-16,0 0 21 15,0 0 12-15,0 0 46 16,0 2-2-16,0 2-26 16,-1 7-17-16,-8 4 0 15,-13 16-1-15,-2-1-64 16,2-7-285-16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2-18T05:01:27.574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 contextRef="#ctx0" brushRef="#br0">0 48 3 0,'0'0'110'15,"0"0"-84"-15,0 0-26 16,0 0-46-16,0 0 2 16,0 0 44-16,170-39 0 15,-152 36-23-15,-2 1 23 16,-8-2 0-16,-4 4 10 16,-4 0-10-16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2-18T05:01:29.464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 contextRef="#ctx0" brushRef="#br0">6 35 195 0,'0'0'159'0,"0"0"-116"15,0 0-11-15,0 0-32 16,0 0 1-16,0 0-10 16,0 0-11-16,-6-29-63 15,6 23-62-15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2-18T05:01:47.261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 contextRef="#ctx0" brushRef="#br0">20 0 332 0,'0'0'94'0,"0"0"21"15,0 0-69-15,0 0 9 16,0 0-45-16,0 0-1 16,0 0-18-16,-20 34-8 15,20-26-38-15,0 3 36 16,8-7-48-16,-2 5-13 15,-6-7 33-15,0 4-67 16,0-6-101-16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2-18T04:19:26.579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0EA32CF0-6B8B-4DCE-8752-038E5A2F33F3}" emma:medium="tactile" emma:mode="ink">
          <msink:context xmlns:msink="http://schemas.microsoft.com/ink/2010/main" type="writingRegion" rotatedBoundingBox="11990,7574 12002,7574 12002,7628 11990,7628"/>
        </emma:interpretation>
      </emma:emma>
    </inkml:annotationXML>
    <inkml:traceGroup>
      <inkml:annotationXML>
        <emma:emma xmlns:emma="http://www.w3.org/2003/04/emma" version="1.0">
          <emma:interpretation id="{994C343F-C0CC-4DB2-A054-2DDA7681277B}" emma:medium="tactile" emma:mode="ink">
            <msink:context xmlns:msink="http://schemas.microsoft.com/ink/2010/main" type="paragraph" rotatedBoundingBox="11990,7574 12002,7574 12002,7628 11990,76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B2D939E-F823-4F5A-BA9D-74A8736959FC}" emma:medium="tactile" emma:mode="ink">
              <msink:context xmlns:msink="http://schemas.microsoft.com/ink/2010/main" type="line" rotatedBoundingBox="11990,7574 12002,7574 12002,7628 11990,7628"/>
            </emma:interpretation>
          </emma:emma>
        </inkml:annotationXML>
        <inkml:traceGroup>
          <inkml:annotationXML>
            <emma:emma xmlns:emma="http://www.w3.org/2003/04/emma" version="1.0">
              <emma:interpretation id="{9A876C24-BCCE-40D0-812C-08FDDE1297B4}" emma:medium="tactile" emma:mode="ink">
                <msink:context xmlns:msink="http://schemas.microsoft.com/ink/2010/main" type="inkWord" rotatedBoundingBox="11990,7574 12002,7574 12002,7628 11990,7628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,</emma:literal>
                </emma:interpretation>
                <emma:interpretation id="interp2" emma:lang="en-US" emma:confidence="0">
                  <emma:literal>'</emma:literal>
                </emma:interpretation>
                <emma:interpretation id="interp3" emma:lang="en-US" emma:confidence="0">
                  <emma:literal>:</emma:literal>
                </emma:interpretation>
                <emma:interpretation id="interp4" emma:lang="en-US" emma:confidence="0">
                  <emma:literal>(</emma:literal>
                </emma:interpretation>
              </emma:one-of>
            </emma:emma>
          </inkml:annotationXML>
          <inkml:trace contextRef="#ctx0" brushRef="#br0">11 16 67 0,'0'0'122'0,"0"0"-40"15,0 0 2-15,0 0-22 16,0 0 23-16,0 0-23 15,0-11-7-15,0 7 17 16,0 4-39-16,0-2-1 16,0 2-16-16,0 0-16 0,-2 0-21 15,-4 0-76-15,2 14 28 16,4 2-13-16,0-1-42 16,0-6-93-16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2-18T05:01:47.510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 contextRef="#ctx0" brushRef="#br0">0 0 535 0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2-18T05:01:51.438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 contextRef="#ctx0" brushRef="#br0">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4T04:21:15.96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A812074-4E33-4449-8467-C68B5A078065}" emma:medium="tactile" emma:mode="ink">
          <msink:context xmlns:msink="http://schemas.microsoft.com/ink/2010/main" type="inkDrawing" rotatedBoundingBox="23145,7554 23534,7742 23531,7746 23143,7559" semanticType="callout" shapeName="Other"/>
        </emma:interpretation>
      </emma:emma>
    </inkml:annotationXML>
    <inkml:trace contextRef="#ctx0" brushRef="#br0">0 0 704 0,'0'0'177'0,"0"0"-129"15,0 0-48-15,0 0-121 16,244 123 92-16,-99-59-39 16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4T04:21:22.02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5364324-121E-4A00-B206-99AAF5E909B2}" emma:medium="tactile" emma:mode="ink">
          <msink:context xmlns:msink="http://schemas.microsoft.com/ink/2010/main" type="inkDrawing" rotatedBoundingBox="10919,2286 11051,2048 11121,2087 10988,2324" semanticType="callout" shapeName="Other"/>
        </emma:interpretation>
      </emma:emma>
    </inkml:annotationXML>
    <inkml:trace contextRef="#ctx0" brushRef="#br0">160 112 454 0,'0'0'84'0,"0"0"-2"16,0 0 31-16,0 0-40 15,0 0-35-15,-22-106-2 16,19 102 13-16,3 1 25 0,-1 3 5 16,1 0-15-16,0 0-50 15,0 0-14-15,0 0-40 16,0 0-19-16,0 10 35 15,0-2 14-15,0-1 3 16,0-1-3-16,0-1 0 16,0-5 10-16,0 0 0 15,0 0 17-15,0 0 12 16,0 0 17-16,0 0 31 16,0 0 4-16,0 0-1 15,0 0-5-15,0 0-2 16,0 0-30-16,0 0-15 15,0 0-18-15,0 0-4 16,0 0-6-16,0 0 0 16,0 3 0-16,0-3 0 0,0 0 2 15,0 0-2 1,0 0 1-16,0 0-1 0,0 0 6 16,0 0-6-16,0 0 1 15,0 0-1-15,0 0 0 16,0 0 6-16,0 0-6 15,0 0 0-15,0 0-10 16,0 0-19-16,0 0-6 16,0 0 6-16,0 0 10 15,0 0 12-15,0 0 6 16,0 0-5-16,0 0 6 16,0 0-1-16,0 0 1 15,0 0 1-15,0 0-1 16,0 0 0-16,0 0 0 15,0 0 0-15,0 0 0 0,0 0 0 16,0 0 0-16,0 0-1 16,0 0 1-16,0 0-1 15,0 0-16-15,0 0-2 16,0 0-8-16,-3 4-2 16,-2 0 0-16,-1 5 14 15,-1 2-8-15,-2 8-36 16,-27 36-76-16,2-2-23 15,0-11-168-15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4T04:21:23.26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DBA639B-13C6-40D8-9B39-078879592341}" emma:medium="tactile" emma:mode="ink">
          <msink:context xmlns:msink="http://schemas.microsoft.com/ink/2010/main" type="writingRegion" rotatedBoundingBox="15068,2492 15363,2492 15363,2585 15068,2585"/>
        </emma:interpretation>
      </emma:emma>
    </inkml:annotationXML>
    <inkml:traceGroup>
      <inkml:annotationXML>
        <emma:emma xmlns:emma="http://www.w3.org/2003/04/emma" version="1.0">
          <emma:interpretation id="{54FDEC3A-D628-4D04-86AA-F8DE118A77E7}" emma:medium="tactile" emma:mode="ink">
            <msink:context xmlns:msink="http://schemas.microsoft.com/ink/2010/main" type="paragraph" rotatedBoundingBox="15068,2492 15363,2492 15363,2585 15068,25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D1CAE72-020B-49EE-9A8D-E5BD74001C1A}" emma:medium="tactile" emma:mode="ink">
              <msink:context xmlns:msink="http://schemas.microsoft.com/ink/2010/main" type="line" rotatedBoundingBox="15068,2492 15363,2492 15363,2585 15068,2585"/>
            </emma:interpretation>
          </emma:emma>
        </inkml:annotationXML>
        <inkml:traceGroup>
          <inkml:annotationXML>
            <emma:emma xmlns:emma="http://www.w3.org/2003/04/emma" version="1.0">
              <emma:interpretation id="{75EFF938-4911-473A-AE83-647ED7CF8F9F}" emma:medium="tactile" emma:mode="ink">
                <msink:context xmlns:msink="http://schemas.microsoft.com/ink/2010/main" type="inkWord" rotatedBoundingBox="15068,2492 15363,2492 15363,2585 15068,2585"/>
              </emma:interpretation>
              <emma:one-of disjunction-type="recognition" id="oneOf0">
                <emma:interpretation id="interp0" emma:lang="en-US" emma:confidence="0">
                  <emma:literal>•</emma:literal>
                </emma:interpretation>
                <emma:interpretation id="interp1" emma:lang="en-US" emma:confidence="0">
                  <emma:literal>-</emma:literal>
                </emma:interpretation>
                <emma:interpretation id="interp2" emma:lang="en-US" emma:confidence="0">
                  <emma:literal>I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_</emma:literal>
                </emma:interpretation>
              </emma:one-of>
            </emma:emma>
          </inkml:annotationXML>
          <inkml:trace contextRef="#ctx0" brushRef="#br0">295 0 352 0,'0'0'362'0,"0"0"-195"16,0 0-74-16,0 0-41 15,0 0-23-15,0 0 23 16,-5 0 42-16,5 0 0 16,0 0-7-16,0 0-19 15,0 0 3-15,0 0-33 16,0 0-22-16,0 0-16 0,0 0-6 16,0 0 6-16,0 0 0 15,0 0 12-15,0 0 20 16,0 0 8-16,0 0-3 15,0 0-7-15,0 0-9 16,0 0-7-16,0 0-3 16,0 0-4-16,0 0-7 15,0 0 2-15,0 0 7 16,0 0-3-16,0 0 7 16,0 0 0-16,0 0 0 15,0 0 3-15,-3 0-4 16,2 0 1-16,-2 0 0 15,1 0 3-15,2 0 0 16,0 0-15-16,0 0-1 16,0 0 1-16,0 0-1 0,0 0 1 15,0 0-1-15,-3 0 0 16,3 0 1-16,0 0-1 16,0 0 0-16,0 0 0 15,0 0 6-15,0 0-6 16,0 0-1-16,0 0-5 15,0 0 6-15,0 0 0 16,0 0-1-16,0 0 0 16,0 0 1-16,0 0-1 15,0 0 1-15,0 0 0 16,0 0 0-16,0 0-1 0,0 0-37 16,0 0-32-1,-4 0-66-15,-5 0-34 0,-16 4-53 16,-56 28-13-16,3-1 54 15,-3-5-146-15</inkml:trace>
        </inkml:traceGroup>
      </inkml:traceGroup>
    </inkml:traceGroup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2-18T05:02:51.081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5F405796-FB33-4FD4-AD3D-06EBB30DA26B}" emma:medium="tactile" emma:mode="ink">
          <msink:context xmlns:msink="http://schemas.microsoft.com/ink/2010/main" type="writingRegion" rotatedBoundingBox="7293,19097 6477,21976 4905,21530 5720,18651"/>
        </emma:interpretation>
      </emma:emma>
    </inkml:annotationXML>
    <inkml:traceGroup>
      <inkml:annotationXML>
        <emma:emma xmlns:emma="http://www.w3.org/2003/04/emma" version="1.0">
          <emma:interpretation id="{BDFA5165-A2A6-4534-A18D-10267CEBE494}" emma:medium="tactile" emma:mode="ink">
            <msink:context xmlns:msink="http://schemas.microsoft.com/ink/2010/main" type="paragraph" rotatedBoundingBox="7293,19097 6477,21976 4905,21530 5720,186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0FC046A-A439-4486-90A8-7ACB10890C73}" emma:medium="tactile" emma:mode="ink">
              <msink:context xmlns:msink="http://schemas.microsoft.com/ink/2010/main" type="line" rotatedBoundingBox="7293,19097 6477,21976 4905,21530 5720,18651"/>
            </emma:interpretation>
          </emma:emma>
        </inkml:annotationXML>
        <inkml:traceGroup>
          <inkml:annotationXML>
            <emma:emma xmlns:emma="http://www.w3.org/2003/04/emma" version="1.0">
              <emma:interpretation id="{0C6ADDE4-71DF-4ECC-A29F-4B03C04FA952}" emma:medium="tactile" emma:mode="ink">
                <msink:context xmlns:msink="http://schemas.microsoft.com/ink/2010/main" type="inkWord" rotatedBoundingBox="7293,19097 6477,21976 4905,21530 5720,18651"/>
              </emma:interpretation>
              <emma:one-of disjunction-type="recognition" id="oneOf0">
                <emma:interpretation id="interp0" emma:lang="en-US" emma:confidence="0">
                  <emma:literal>Is</emma:literal>
                </emma:interpretation>
                <emma:interpretation id="interp1" emma:lang="en-US" emma:confidence="0">
                  <emma:literal>I's</emma:literal>
                </emma:interpretation>
                <emma:interpretation id="interp2" emma:lang="en-US" emma:confidence="0">
                  <emma:literal>Ds</emma:literal>
                </emma:interpretation>
                <emma:interpretation id="interp3" emma:lang="en-US" emma:confidence="0">
                  <emma:literal>C's</emma:literal>
                </emma:interpretation>
                <emma:interpretation id="interp4" emma:lang="en-US" emma:confidence="0">
                  <emma:literal>D's</emma:literal>
                </emma:interpretation>
              </emma:one-of>
            </emma:emma>
          </inkml:annotationXML>
          <inkml:trace contextRef="#ctx0" brushRef="#br0">-5204 8478 756 0,'0'0'185'16,"0"0"-44"-16,0 0-24 16,0 0 12-16,0 0-72 15,0 0-37-15,0 0 18 16,-40-7 17-16,18 19 5 16,-15 30-21-16,-39 40-23 15,-45 51 34-15,-37 47-33 0,-9 18-1 16,20-10 13-1,44-42-14-15,43-50 18 0,21-29-33 16,15-16 8-16,6 3-7 16,6 1-1-16,6 8-11 15,6-8-11-15,0-3-91 16,0-9-31-16,8-7-92 16,-4-10-59-16,-4-20-109 0</inkml:trace>
          <inkml:trace contextRef="#ctx0" brushRef="#br0" timeOffset="763.575">-6419 9660 512 0,'0'0'251'0,"0"0"-81"16,0 0-48-16,0 0 27 15,0 0-17-15,0 0-64 16,0 0-16-16,-180 8-46 15,138 49 0-15,-3 19-6 16,-9 20 8-16,-4 20 5 16,-7 23-11-16,1-7 5 15,13 4 28-15,9-4-6 16,20-21-7-16,14 5 1 0,8-13-17 16,30-8 0-16,40-16-6 15,53-7-2-15,63-20 2 16,54-39 1-16,22-13 18 15,-20-48-19-15,-59-13 8 16,-68 9-8-16,-40 8 0 16,-23 0 0-16,-10-7-3 15,-12-13 4-15,-15-21-1 16,-15-13 15-16,-27-31-15 16,-33-35 23-16,-21-52-23 15,-13-14 0-15,15 35 6 16,14 50-5-16,13 64 8 15,10 33-8-15,-15 10 21 16,-3 7 46-16,-9 14-67 0,5 17-1 16,-5 20 0-16,5 43-10 15,-5 26-44-15,3 18-50 16,3 4-86-16,9-1-10 16,15-28-117-16,17-34-60 0</inkml:trace>
          <inkml:trace contextRef="#ctx0" brushRef="#br0" timeOffset="2402.981">-6351 10264 722 0,'0'0'293'0,"0"0"-161"16,0 0-6-16,0 0-61 16,0 0-48-16,0 0-17 15,0 0 0-15,12 85 0 16,12-33 6-16,-1 9 7 15,-1 4-13-15,-4-3 2 16,0-2 9-16,-6-1-11 16,-6-8 0-16,6-3 12 15,-6-6-12-15,4 1 12 16,-2-15-12-16,-4-6 0 16,2-8 2-16,-4-4-2 15,-2-8 0-15,0 1 4 16,0-3-3-16,0 0 30 0,0 0 1 15,0 0 41-15,0 0 30 16,-2 0-37-16,-14-5-47 16,-8-9-15-16,0-7 8 15,-4-6 6-15,-2-9-18 16,-3-3 0-16,3-11 12 16,0-7-3-16,8-5 8 15,5-9-17-15,3-5 9 16,4-2-7-16,10 4-2 15,0 3 0-15,0 2-6 16,4 0 6-16,20 4-2 16,-1 2 2-16,11 5 0 15,-8 11-9-15,2 13 9 0,-11 13-11 16,1 6 10-16,-6 13-4 16,-2 2-1-16,-4 0 3 15,2 0 3-15,2 24-7 16,-4 5 7-16,6 16 0 15,-6 3 11-15,6 3-10 16,-2 1 9-16,-8-5-10 16,2-2 0-16,-4 0 3 15,0 3-3-15,0 3-5 16,-12 1 4-16,-10-1-16 16,6-4-34-16,-2-8-25 15,4-3-95-15,-2 0-15 16,4-12-76-16,-5-6-246 0</inkml:trace>
          <inkml:trace contextRef="#ctx0" brushRef="#br0" timeOffset="2743.595">-5960 10619 940 0,'0'0'165'15,"0"0"-122"-15,0 0-43 16,0 0-198-16,0 0-4 16,0 0-423-16</inkml:trace>
        </inkml:traceGroup>
      </inkml:traceGroup>
    </inkml:traceGroup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4T04:22:14.05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F116120-B3F0-458A-BA2B-800BB147F199}" emma:medium="tactile" emma:mode="ink">
          <msink:context xmlns:msink="http://schemas.microsoft.com/ink/2010/main" type="writingRegion" rotatedBoundingBox="7512,13327 7833,13327 7833,13441 7512,13441"/>
        </emma:interpretation>
      </emma:emma>
    </inkml:annotationXML>
    <inkml:traceGroup>
      <inkml:annotationXML>
        <emma:emma xmlns:emma="http://www.w3.org/2003/04/emma" version="1.0">
          <emma:interpretation id="{2C2F9368-BC0A-40D2-B272-C054E1428A52}" emma:medium="tactile" emma:mode="ink">
            <msink:context xmlns:msink="http://schemas.microsoft.com/ink/2010/main" type="paragraph" rotatedBoundingBox="7512,13327 7833,13327 7833,13441 7512,134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6010742-F168-4761-BAD7-5B128E792CC0}" emma:medium="tactile" emma:mode="ink">
              <msink:context xmlns:msink="http://schemas.microsoft.com/ink/2010/main" type="line" rotatedBoundingBox="7512,13327 7833,13327 7833,13441 7512,13441"/>
            </emma:interpretation>
          </emma:emma>
        </inkml:annotationXML>
        <inkml:traceGroup>
          <inkml:annotationXML>
            <emma:emma xmlns:emma="http://www.w3.org/2003/04/emma" version="1.0">
              <emma:interpretation id="{3438541F-10B0-42B5-8295-CC4A4451E6CA}" emma:medium="tactile" emma:mode="ink">
                <msink:context xmlns:msink="http://schemas.microsoft.com/ink/2010/main" type="inkWord" rotatedBoundingBox="7512,13327 7833,13327 7833,13441 7512,13441"/>
              </emma:interpretation>
              <emma:one-of disjunction-type="recognition" id="oneOf0">
                <emma:interpretation id="interp0" emma:lang="en-US" emma:confidence="0">
                  <emma:literal>-</emma:literal>
                </emma:interpretation>
                <emma:interpretation id="interp1" emma:lang="en-US" emma:confidence="0">
                  <emma:literal>.</emma:literal>
                </emma:interpretation>
                <emma:interpretation id="interp2" emma:lang="en-US" emma:confidence="0">
                  <emma:literal>•</emma:literal>
                </emma:interpretation>
                <emma:interpretation id="interp3" emma:lang="en-US" emma:confidence="0">
                  <emma:literal>v</emma:literal>
                </emma:interpretation>
                <emma:interpretation id="interp4" emma:lang="en-US" emma:confidence="0">
                  <emma:literal>_</emma:literal>
                </emma:interpretation>
              </emma:one-of>
            </emma:emma>
          </inkml:annotationXML>
          <inkml:trace contextRef="#ctx0" brushRef="#br0">0 114 780 0,'0'0'0'16,"205"-82"-249"-16,-89 50-164 0</inkml:trace>
        </inkml:traceGroup>
      </inkml:traceGroup>
    </inkml:traceGroup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4T04:22:36.52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0 5 163 0,'0'0'186'0,"0"0"-79"0,0 0-74 16,0 0-33-16,0 0-69 16,0 0-16-16,12-5 30 15,-8 5 26-15,-2 0 21 16,-2 0 7-16,0 0 1 15,0 0-108-15,0 0-9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4T04:22:45.22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37 26 803 0,'0'0'191'16,"0"0"-76"-16,0 0-70 16,0 0-35-16,0 0-1 15,0 0-2-15,0 0 9 16,-5-25 23-16,5 23 9 0,0 1-13 15,0 1-12-15,0 0-23 16,0 0-20-16,-3 0-30 16,3 0-31-16,0 0-43 15,0 0-35-15,0 0 29 16,-4 0 46-16,-4 4 29 16,0 7-54-16,-1-2-128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4T04:22:46.25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210 163 611 0,'0'0'253'16,"0"0"-116"-16,0 0-11 15,0 0-71-15,0 0-5 0,-88-105-19 16,74 93 8-16,4-2 25 15,0 4-1-15,2 2-7 16,2 2 21-16,2 0-42 16,1 4-35-16,3 1-3 15,0 1-44-15,0 0-11 16,0 0-13-16,0 0-12 16,-2 0-27-16,-1 1 17 15,-3 10 30-15,-14 17-18 16,2-6-61-16,0-1-123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2T04:53:26.443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66 46 82 0,'0'0'185'15,"0"0"-68"-15,0 0-39 16,0 0-5-16,0 0-39 15,0 0-4-15,0-49 48 16,0 47-7-16,0 2-8 16,0 0-24-16,0 0-10 15,0 0 14-15,0 0-8 0,0 0-25 16,0 0-10 0,2 0-10-16,-2 0-12 0,0 0-15 15,0 0 2-15,0 0 34 16,0 0-5-16,0 0 6 15,0 0 16-15,0 0-6 16,0 0 16-16,0 0-18 16,0 0-8-16,0 0 23 15,0 0-1-15,0 0 15 16,0 0 17-16,0 0-11 16,0 0 24-16,0 0-22 15,0 0-16-15,0 0 8 16,0 0-8-16,0 0 0 15,0 0 5-15,0 0-18 16,0 0 20-16,0 0-27 0,0 0-9 16,0 0 13-16,0 0-13 15,0 0 2-15,0 0-2 16,0 0 2-16,0 0 3 16,0 0-5-16,0 0-1 15,0 0 1-15,0 0-10 16,0 0 1-16,0 0-12 15,0 0-17-15,0 0 6 16,0 0-49-16,0 0-38 16,0 0-20-16,-18 5-67 15,-3 12-102-15,-8 1-28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4T04:22:47.69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41 59 811 0,'0'0'131'0,"0"0"-50"15,0 0-39-15,0 0-12 16,0 0-20-16,0 0-9 15,0 0-1-15,-37-59 1 0,37 59-1 16,0 0-2 0,-2 0-32-16,2 0-109 0,-3 5-74 15,3 4-49-15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4T04:22:48.18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0 0 614 0,'0'0'119'0,"0"0"-108"16,0 0-11-16,0 0-160 15,0 0-424-15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4T04:23:01.20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6 68 16 0,'0'0'120'0,"0"0"-13"16,0 0-30-16,0 0-45 15,0 0-22-15,0 0-10 0,0 0-8 16,-3-13-7-16,3 11 9 16,0 0 6-16,0 2 0 15,0-1 25-15,0 1 10 16,0-3-8-16,3 3-14 16,-3 0-13-16,0 0-7 15,1 0 6-15,-1 0-6 16,0 0 7-16,0 0 7 15,0 0 49-15,0-3 45 16,0 0-32-16,0-2-38 16,0 2 8-16,0-1 21 15,0 0-21-15,-1 0-8 16,1 0 3-16,-3 0-5 0,3 2-4 16,-2-1 4-16,2 2 8 15,0-2-4-15,0 2-2 16,0-2 8-16,0 3-15 15,0-2-5-15,0 2-10 16,0 0-2-16,0 0 2 16,-3 0-3-16,3 0-5 15,0 0 2-15,0 0-3 16,0 0 0-16,0 0 0 16,0 0-9-16,0 0 8 15,0 0-1-15,0 0 2 16,0 0 1-16,0 0-1 15,0 0 1-15,0 0 0 0,0 0 0 16,0 0-1 0,0 0-9-16,0 0-29 0,0 0-53 15,12 0-42-15,6 9 25 16,-2-1-167-16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4T04:24:15.47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EFCBF89-85D6-443D-BA88-B86E76B8EC41}" emma:medium="tactile" emma:mode="ink">
          <msink:context xmlns:msink="http://schemas.microsoft.com/ink/2010/main" type="writingRegion" rotatedBoundingBox="8433,3832 9136,3832 9136,3904 8433,3904"/>
        </emma:interpretation>
      </emma:emma>
    </inkml:annotationXML>
    <inkml:traceGroup>
      <inkml:annotationXML>
        <emma:emma xmlns:emma="http://www.w3.org/2003/04/emma" version="1.0">
          <emma:interpretation id="{5CF0A104-0CC3-41F5-846D-897870439497}" emma:medium="tactile" emma:mode="ink">
            <msink:context xmlns:msink="http://schemas.microsoft.com/ink/2010/main" type="paragraph" rotatedBoundingBox="8433,3832 9136,3832 9136,3904 8433,39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DC10C9A-38AE-4434-A4F8-273EECCE5AB7}" emma:medium="tactile" emma:mode="ink">
              <msink:context xmlns:msink="http://schemas.microsoft.com/ink/2010/main" type="line" rotatedBoundingBox="8433,3832 9136,3832 9136,3904 8433,3904"/>
            </emma:interpretation>
          </emma:emma>
        </inkml:annotationXML>
        <inkml:traceGroup>
          <inkml:annotationXML>
            <emma:emma xmlns:emma="http://www.w3.org/2003/04/emma" version="1.0">
              <emma:interpretation id="{A6CBC06F-A1A7-459B-B7F9-08C91BEAD7E7}" emma:medium="tactile" emma:mode="ink">
                <msink:context xmlns:msink="http://schemas.microsoft.com/ink/2010/main" type="inkWord" rotatedBoundingBox="8433,3832 9136,3832 9136,3904 8433,3904"/>
              </emma:interpretation>
              <emma:one-of disjunction-type="recognition" id="oneOf0">
                <emma:interpretation id="interp0" emma:lang="en-US" emma:confidence="0">
                  <emma:literal>_</emma:literal>
                </emma:interpretation>
                <emma:interpretation id="interp1" emma:lang="en-US" emma:confidence="0">
                  <emma:literal>-</emma:literal>
                </emma:interpretation>
                <emma:interpretation id="interp2" emma:lang="en-US" emma:confidence="0">
                  <emma:literal>~</emma:literal>
                </emma:interpretation>
                <emma:interpretation id="interp3" emma:lang="en-US" emma:confidence="0">
                  <emma:literal>.</emma:literal>
                </emma:interpretation>
                <emma:interpretation id="interp4" emma:lang="en-US" emma:confidence="0">
                  <emma:literal>•</emma:literal>
                </emma:interpretation>
              </emma:one-of>
            </emma:emma>
          </inkml:annotationXML>
          <inkml:trace contextRef="#ctx0" brushRef="#br0">0 75 32 0,'0'0'69'16,"140"-25"-11"-16,-63 9-21 16,-10 5-3-16,-7 2 45 0,-8 0-17 15,-3 7-43-15,0 2-13 16,2 0-6-16,14 14-49 16,-13 3-77-16,-11-1-28 0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4T04:24:24.98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9F9973A-89BC-4159-9A69-B9BC7C538024}" emma:medium="tactile" emma:mode="ink">
          <msink:context xmlns:msink="http://schemas.microsoft.com/ink/2010/main" type="inkDrawing" rotatedBoundingBox="17342,14450 17410,14419 17415,14429 17346,14460" shapeName="Other"/>
        </emma:interpretation>
      </emma:emma>
    </inkml:annotationXML>
    <inkml:trace contextRef="#ctx0" brushRef="#br0">1404 319 7 0,'0'0'136'16,"0"0"-21"-16,0 0-6 15,0 0-40-15,0 0-33 0,0 0-19 16,0 0-15-1,0 0-2-15,0 0-5 0,2 0-5 16,-2 0 0-16,0 0 9 16,3 0-23-16,-2-2 9 15,2-4 14-15,2 1 0 16,1 1-1-16,1 1-48 16,3 0-44-16,7 0 6 15,-1 1-14-15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4T04:25:23.526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4FAC909-3173-4260-AA86-1DECD6657943}" emma:medium="tactile" emma:mode="ink">
          <msink:context xmlns:msink="http://schemas.microsoft.com/ink/2010/main" type="inkDrawing"/>
        </emma:interpretation>
      </emma:emma>
    </inkml:annotationXML>
    <inkml:trace contextRef="#ctx0" brushRef="#br0">0 0 51 0,'0'0'27'0,"0"0"-27"15,0 0-28-15,0 0-6 16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4T04:25:48.71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B2417A6-591C-4065-93CF-A0967FF0792C}" emma:medium="tactile" emma:mode="ink">
          <msink:context xmlns:msink="http://schemas.microsoft.com/ink/2010/main" type="inkDrawing"/>
        </emma:interpretation>
      </emma:emma>
    </inkml:annotationXML>
    <inkml:trace contextRef="#ctx0" brushRef="#br0">0 0 20 0,'0'0'207'16,"0"0"-69"-16,0 0-67 15,0 0-71-15,0 0-157 16,7 28 99-16,3-19-2 16,5 1-44-16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4T04:25:49.763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20FDD2F-0964-4633-8EC0-F6762CBAF7D6}" emma:medium="tactile" emma:mode="ink">
          <msink:context xmlns:msink="http://schemas.microsoft.com/ink/2010/main" type="inkDrawing"/>
        </emma:interpretation>
      </emma:emma>
    </inkml:annotationXML>
    <inkml:trace contextRef="#ctx0" brushRef="#br0">42 34 150 0,'0'0'287'15,"0"0"-177"-15,0 0-54 16,0 0 35-16,0 0 7 0,0 0-31 16,0 0-12-16,-43-33-6 15,41 28 6-15,-1 5-15 16,3-3-5-16,0 3 10 16,0 0-13-16,0 0-6 15,0 0-3-15,0 0-6 16,0 0-2-16,0 0-7 15,0 0 0-15,0 0-1 16,0 0 0-16,0 0 3 16,0 0 0-16,0 0-8 15,0 0-1-15,0 0 11 16,0 0-11-16,0 0 6 0,0 0-5 16,0 0 9-1,0 0-10-15,0 0 11 0,0 0 4 16,0 0-2-16,0 0 5 15,0 0 3-15,0 0 8 16,0 0-2-16,0 0-8 16,0 0-1-16,0 0-6 15,0 0-6-15,0 0-1 16,0 0-5-16,0 0 6 16,0 0 2-16,0 0 1 15,0 0 3-15,0 0-2 16,0 0-1-16,0 0-9 15,0 0 0-15,0 0 1 16,0 0-1-16,0 0 0 16,0 0 0-16,0 0-1 0,0 0 0 15,0 0 0-15,0 0-7 16,0 0-6-16,0 0-5 16,0 0 1-16,0 0-1 15,0 0 7-15,0 0 9 16,0 0-4-16,0 0 6 15,0 0 1-15,0 0 0 16,0 0 7-16,0 0-7 16,0 0 0-16,0 0-1 15,0 0-19-15,0 0-35 16,0 0-12-16,0 0-4 16,0 0-30-16,0 0-68 15,0 0-47-15,3 0 84 0,11 17 8 16,-4-3-55-1,-3-4-52-15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4T04:26:01.74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DB4E32A-96F3-41AB-AEF9-8F10420E0304}" emma:medium="tactile" emma:mode="ink">
          <msink:context xmlns:msink="http://schemas.microsoft.com/ink/2010/main" type="inkDrawing"/>
        </emma:interpretation>
      </emma:emma>
    </inkml:annotationXML>
    <inkml:trace contextRef="#ctx0" brushRef="#br0">103 71 218 0,'0'0'167'0,"0"0"-5"0,0 0-73 15,0 0-50-15,0 0-39 16,0 0-47-16,-14-30-40 16,14 30 8-16,-1 0 41 15,1 0 38-15,0 0 38 16,-3 0 48-16,3 0-8 16,0 0-30-16,0 0-29 15,0 0-12-15,0 0-1 16,0 0-5-16,0 0 9 15,0 0-10-15,0 0 10 16,0 0 11-16,0 0 23 0,0 0 4 16,0 0-8-1,0 0-5-15,0-4 7 0,-2 2-10 16,2-5-8-16,-2 1 8 16,0 2 35-16,-1-2-51 15,2 1 14-15,-2 2-8 16,3-2-2-16,-2 4-3 15,2 1-9-15,0 0 9 16,0 0-10-16,0 0-5 16,0 0 3-16,0 0-5 15,0 0 1-15,0 0-1 16,0 0 1-16,0 0 0 16,0 0 0-16,0 0 0 15,0 0 0-15,0 0-1 0,0 0 1 16,0 0 0-16,0 0-1 15,0 0 1-15,0 0 0 16,0 0-1-16,0 0 1 16,0 0-1-16,0 0 2 15,0 0-2-15,0 0-2 16,0 0 2-16,0 0 0 16,0 0 0-16,0 0-2 15,0 0-4-15,0 0-1 16,0 0-10-16,0 0 4 15,0 0-29-15,0 0-34 16,0 0-5-16,0 0 31 16,0 0 22-16,0 0 14 0,0 0 12 15,0 0 1-15,0 0-5 16,-3 0-33-16,-3 0-97 16,-9 6 32-16,-4 12 7 15,3-1-68-15,5-5-45 0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22T04:52:12.51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0 0 155 0,'0'0'121'15,"0"0"-121"-15,0 0-129 16,0 0 15-16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2T04:54:57.661"/>
    </inkml:context>
    <inkml:brush xml:id="br0">
      <inkml:brushProperty name="width" value="0.08333" units="cm"/>
      <inkml:brushProperty name="height" value="0.08333" units="cm"/>
      <inkml:brushProperty name="fitToCurve" value="1"/>
    </inkml:brush>
  </inkml:definitions>
  <inkml:trace contextRef="#ctx0" brushRef="#br0">33 14 129 0,'0'0'191'0,"0"0"-90"16,0 0-82-16,0 0-7 15,0 0-12-15,0 0-16 16,-2-15 15-16,2 15 1 16,0 0 27-16,0 0-27 15,0 0 0-15,0 0-2 16,0 0-78-16,-5 0-102 15,-4 3 46-15,2 9 89 16,-3-3 32-16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22T04:52:32.84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3-1 26 0,'0'0'137'0,"0"0"-49"15,0 0-43-15,0 0-8 16,0 0 10-16,0 0-7 0,0 0-1 16,-8 0-17-16,8 0-20 15,0 0 17-15,0 0-19 16,0 0-99-16,0 0-37 16,12 0 35-16,12 0 78 15,1 0-43-15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22T04:52:35.25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62 49 84 0,'0'0'19'16,"0"0"18"-16,0 0 8 16,0 0-8-16,0 0 33 15,0 0-63-15,0 0 6 16,-69-44-2-16,69 44-11 0,19 0-81 15,13 13-96-15,11-7 112 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22T04:52:38.015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1 13 7 0,'0'0'52'0,"0"0"-34"15,0 0 2-15,0 0-19 16,0 0 5-16,0 0 16 15,0 0-22-15,0-13-14 16,-1 13-50-16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22T04:52:41.478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93 39 77 0,'0'0'72'0,"0"0"-3"16,0 0-26-16,0 0-8 15,0 0-11-15,0 0-22 16,0 0 22-16,-17-39-24 0,17 39 0 16,-1 0 0-16,-22 15-59 15,0 11-43-15,-6 1-41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22T04:52:42.85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13 10 84 0,'0'0'62'0,"0"0"-40"0,0 0-2 16,0 0-35-16,0 0 15 16,0 0-76-16,0 0 17 15,-13-10 39-15,31 26 2 16,4-2 18-16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22T04:52:43.55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136 78 5 0,'0'0'12'0,"0"0"-11"0,0 0 23 15,0 0-23-15,0 0 23 16,0 0 59-16,0 0-22 16,0-20 28-16,0 10-56 15,0 2 1-15,0-1 5 16,-2 3-21-16,-1 1-3 16,2 1-15-16,-2-1 7 15,1 4 12-15,2-4-19 16,-3 3 0-16,2 0 6 15,1 2-5-15,-3 0 4 16,1 0-5-16,-2 0-29 16,-5 0 17-16,-25 0-81 15,2 9-39-15,-5 1-29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22T04:52:58.972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82 65 320 0,'0'0'171'0,"0"0"-24"16,0 0-37-16,0 0-14 15,0 0-46-15,-79-63-49 16,75 60 33-16,4 2-34 16,0 1-8-16,0 0 7 15,0 0-21-15,0 0 4 16,0 0-65-16,0 0-83 16,2 1 86-16,13 30-3 15,0-3-50-15,-4-3-88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4T04:43:24.499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336E117-C8DA-40F2-9DC1-175B27A77C0F}" emma:medium="tactile" emma:mode="ink">
          <msink:context xmlns:msink="http://schemas.microsoft.com/ink/2010/main" type="inkDrawing" rotatedBoundingBox="1375,8009 1386,7941 1415,7946 1404,8014" shapeName="Other"/>
        </emma:interpretation>
      </emma:emma>
    </inkml:annotationXML>
    <inkml:trace contextRef="#ctx0" brushRef="#br0">-3 65 54 0,'0'0'121'16,"0"0"-68"-16,0 0 3 16,0 0 27-16,0 0-1 15,0 0-4-15,4-44-12 16,-1 38-14-16,-3-2 7 16,0 5 6-16,0-1-4 15,0 1-3-15,0 3-1 16,0 0-18-16,0 0-13 15,0 0-8-15,0 0-8 0,0 0-1 16,0 0-1-16,0 0-6 16,0 0 12-16,0 0 2 15,0 0 0-15,0 0-2 16,0 0-5-16,0 0-8 16,0 0 0-16,0 0 0 15,0 0-1-15,0 0 0 16,0 0 0-16,0 0 0 15,0 0 3-15,0 0 4 16,0 0 2-16,0 0-8 16,0 0 8-16,0 0-8 15,0 0 5-15,0 0-6 0,0 0 0 16,0 0-11-16,0 0-46 16,0 0-82-1,0 3-168-15,9 4 124 0,9-2-53 0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4T03:58:08.907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94BA754-A6CF-4105-BF20-4EBC2D3E6ACA}" emma:medium="tactile" emma:mode="ink">
          <msink:context xmlns:msink="http://schemas.microsoft.com/ink/2010/main" type="inkDrawing" rotatedBoundingBox="1061,8493 1079,8725 1070,8726 1053,8493" shapeName="Line"/>
        </emma:interpretation>
      </emma:emma>
    </inkml:annotationXML>
    <inkml:trace contextRef="#ctx0" brushRef="#br0">0 0 221 0,'0'115'0'16,"17"3"-108"-16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7-04T03:59:00.601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-2-1 719 0,'0'0'252'15,"0"0"-175"-15,0 0-26 16,0 0-33-16,0 0-18 16,0 0-19-16,0-3 2 0,0 3 8 15,0 0 9-15,0 0 9 16,0 0-9-16,0 0 1 15,0 0-2-15,0 0-5 16,0 0-6-16,0 0 5 16,0 0 6-16,3 0 0 15,-2 0 1-15,-1 0 10 16,0 0 16-16,0 0 9 16,0 0 3-16,0 0 2 15,0 0-1-15,0 0-7 16,0 0-1-16,0 0-5 15,0 0-6-15,0 0 2 0,0 0-3 16,0 0 0 0,0 0 5-16,0 0-5 0,0 0-6 15,0 0-3-15,0 0-1 16,0 0-2-16,0 0-1 16,0 0-4-16,0 0-1 15,0 0 8-15,0 0-2 16,0 0 0-16,0 0 1 15,0 0-7-15,0 0 1 16,0 0 0-16,0 0-1 16,0 0 1-16,0 0-1 15,0 0 5-15,0 0-5 16,0 0-1-16,0 0 2 0,0 0-1 16,0 0 8-1,0 0-7-15,0 0-1 0,0 0 2 16,0 0-2-1,0 0 7-15,0 0-8 0,0 0 0 16,0 0 1-16,0 0 0 16,0 0 1-16,0 0 6 15,0 0 0-15,0 0 6 16,0 0 9-16,0 0 1 16,0 0-2-16,0 0-12 15,0 0-1-15,0 0-2 16,0 0-6-16,0 0 0 15,0 0-1-15,0 0 1 16,0 0-1-16,0 0 0 16,0 0-6-16,0 0-1 0,0 0-10 15,0 0-18 1,0 0-21-16,0 0-29 0,0 5-62 16,0 9-263-16,0-6-330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2-18T04:51:06.992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 contextRef="#ctx0" brushRef="#br0">240-1 32 0,'0'0'55'0,"0"0"34"16,0 0-61-1,0 0-20-15,0 0 15 0,0 0-21 16,-131 0 15-16,109 0-8 16,10 0-8-16,-4 0 25 15,4 0-26-15,-2 0 0 16,-2 0-44-16,-1 0-106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10-22T04:36:11.300"/>
    </inkml:context>
    <inkml:brush xml:id="br0">
      <inkml:brushProperty name="width" value="0.08333" units="cm"/>
      <inkml:brushProperty name="height" value="0.08333" units="cm"/>
      <inkml:brushProperty name="color" value="#ED1C24"/>
      <inkml:brushProperty name="fitToCurve" value="1"/>
    </inkml:brush>
  </inkml:definitions>
  <inkml:trace contextRef="#ctx0" brushRef="#br0">0 27 447 0,'392'-8'68'16,"6"2"-68"-16,-111 3-34 15,-90-1-11-15,-62-2-329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7DC3B-DE96-415A-B61C-EB6862EE8B61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BE25B-4E78-4307-9DD0-CAED853E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8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2BE25B-4E78-4307-9DD0-CAED853E72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42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28C8D89-BFA4-47E3-95A3-E304B651CDE0}" type="slidenum">
              <a:rPr lang="en-US" altLang="en-US" sz="1300">
                <a:latin typeface="Times New Roman" panose="02020603050405020304" pitchFamily="18" charset="0"/>
              </a:rPr>
              <a:pPr eaLnBrk="1" hangingPunct="1"/>
              <a:t>41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8211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5D661-25CA-4755-9C48-D31AD2DE213C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1999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Times New Roman" panose="02020603050405020304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AU" altLang="en-US" noProof="0"/>
              <a:t>Click to edit Master title style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AU" altLang="en-US" noProof="0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EA980C0-3642-45E1-A129-5160D0F45478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3878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1AA27-0ABF-4B4D-A977-9CBFA4D9E9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1194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39F0D-3FD9-45A2-8745-0F27F9CC056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15956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0D35B-59A7-4452-91D8-3FF7B88E286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5785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14313-2341-49C1-9F7F-E1FEA368A5E5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893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3B7BE-170B-4C5A-807E-B8A7CABF7167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8274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0765A-90E5-468F-ADC1-EE4650BD852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4426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667A3-1525-4D61-B4EA-6F8A6AC989F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218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C0200-3ABB-4CEE-AC52-8874A26708B1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83674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3F1DD-8056-42D9-B2C9-70C340EC024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2850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6B4F9-781C-4038-AA09-84FDB9435203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4019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7F6B1-1ED1-4AFD-85F4-BDEBFAE843BD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4917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IN" altLang="en-US" sz="2400">
              <a:cs typeface="Arial" panose="020B0604020202020204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IN" altLang="en-US" sz="2400">
              <a:cs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IN" altLang="en-US" sz="2400">
              <a:cs typeface="Arial" panose="020B0604020202020204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IN" altLang="en-US" sz="2400">
              <a:cs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IN" altLang="en-US" sz="2400">
              <a:cs typeface="Arial" panose="020B0604020202020204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IN" altLang="en-US" sz="2400">
              <a:cs typeface="Arial" panose="020B060402020202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IN" altLang="en-US" sz="2400">
              <a:cs typeface="Arial" panose="020B0604020202020204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cs typeface="+mn-cs"/>
              </a:defRPr>
            </a:lvl1pPr>
          </a:lstStyle>
          <a:p>
            <a:pPr>
              <a:defRPr/>
            </a:pPr>
            <a:fld id="{4F54CACA-91B2-47AA-B13C-AD6EDDCD3F3E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5.xml"/><Relationship Id="rId4" Type="http://schemas.openxmlformats.org/officeDocument/2006/relationships/image" Target="../media/image230.emf"/><Relationship Id="rId9" Type="http://schemas.openxmlformats.org/officeDocument/2006/relationships/image" Target="../media/image26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emf"/><Relationship Id="rId21" Type="http://schemas.openxmlformats.org/officeDocument/2006/relationships/image" Target="../media/image39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5" Type="http://schemas.openxmlformats.org/officeDocument/2006/relationships/image" Target="../media/image54.emf"/><Relationship Id="rId4" Type="http://schemas.openxmlformats.org/officeDocument/2006/relationships/customXml" Target="../ink/ink7.xml"/><Relationship Id="rId22" Type="http://schemas.openxmlformats.org/officeDocument/2006/relationships/customXml" Target="../ink/ink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5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35" Type="http://schemas.openxmlformats.org/officeDocument/2006/relationships/image" Target="../media/image24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0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580.emf"/><Relationship Id="rId15" Type="http://schemas.openxmlformats.org/officeDocument/2006/relationships/image" Target="../media/image480.emf"/></Relationships>
</file>

<file path=ppt/slides/_rels/slide24.xml.rels><?xml version="1.0" encoding="UTF-8" standalone="yes"?>
<Relationships xmlns="http://schemas.openxmlformats.org/package/2006/relationships"><Relationship Id="rId47" Type="http://schemas.openxmlformats.org/officeDocument/2006/relationships/image" Target="../media/image741.emf"/><Relationship Id="rId12" Type="http://schemas.openxmlformats.org/officeDocument/2006/relationships/customXml" Target="../ink/ink15.xml"/><Relationship Id="rId59" Type="http://schemas.openxmlformats.org/officeDocument/2006/relationships/image" Target="../media/image800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40.emf"/><Relationship Id="rId48" Type="http://schemas.openxmlformats.org/officeDocument/2006/relationships/customXml" Target="../ink/ink1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26" Type="http://schemas.openxmlformats.org/officeDocument/2006/relationships/customXml" Target="../ink/ink22.xml"/><Relationship Id="rId21" Type="http://schemas.openxmlformats.org/officeDocument/2006/relationships/image" Target="../media/image97.emf"/><Relationship Id="rId7" Type="http://schemas.openxmlformats.org/officeDocument/2006/relationships/image" Target="../media/image630.emf"/><Relationship Id="rId25" Type="http://schemas.openxmlformats.org/officeDocument/2006/relationships/image" Target="../media/image99.emf"/><Relationship Id="rId2" Type="http://schemas.openxmlformats.org/officeDocument/2006/relationships/customXml" Target="../ink/ink17.xml"/><Relationship Id="rId29" Type="http://schemas.openxmlformats.org/officeDocument/2006/relationships/image" Target="../media/image101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24" Type="http://schemas.openxmlformats.org/officeDocument/2006/relationships/customXml" Target="../ink/ink21.xml"/><Relationship Id="rId5" Type="http://schemas.openxmlformats.org/officeDocument/2006/relationships/image" Target="../media/image620.emf"/><Relationship Id="rId23" Type="http://schemas.openxmlformats.org/officeDocument/2006/relationships/image" Target="../media/image98.emf"/><Relationship Id="rId31" Type="http://schemas.openxmlformats.org/officeDocument/2006/relationships/image" Target="../media/image102.emf"/><Relationship Id="rId22" Type="http://schemas.openxmlformats.org/officeDocument/2006/relationships/customXml" Target="../ink/ink20.xml"/><Relationship Id="rId30" Type="http://schemas.openxmlformats.org/officeDocument/2006/relationships/customXml" Target="../ink/ink2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72" Type="http://schemas.openxmlformats.org/officeDocument/2006/relationships/customXml" Target="../ink/ink29.xml"/><Relationship Id="rId98" Type="http://schemas.openxmlformats.org/officeDocument/2006/relationships/customXml" Target="../ink/ink30.xml"/><Relationship Id="rId68" Type="http://schemas.openxmlformats.org/officeDocument/2006/relationships/customXml" Target="../ink/ink28.xml"/><Relationship Id="rId97" Type="http://schemas.openxmlformats.org/officeDocument/2006/relationships/image" Target="../media/image109.emf"/><Relationship Id="rId7" Type="http://schemas.openxmlformats.org/officeDocument/2006/relationships/image" Target="../media/image740.emf"/><Relationship Id="rId12" Type="http://schemas.openxmlformats.org/officeDocument/2006/relationships/customXml" Target="../ink/ink26.xml"/><Relationship Id="rId67" Type="http://schemas.openxmlformats.org/officeDocument/2006/relationships/image" Target="../media/image88.emf"/><Relationship Id="rId71" Type="http://schemas.openxmlformats.org/officeDocument/2006/relationships/image" Target="../media/image90.emf"/><Relationship Id="rId103" Type="http://schemas.openxmlformats.org/officeDocument/2006/relationships/image" Target="../media/image112.emf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12.xml"/><Relationship Id="rId11" Type="http://schemas.openxmlformats.org/officeDocument/2006/relationships/image" Target="../media/image760.emf"/><Relationship Id="rId66" Type="http://schemas.openxmlformats.org/officeDocument/2006/relationships/customXml" Target="../ink/ink27.xml"/><Relationship Id="rId65" Type="http://schemas.openxmlformats.org/officeDocument/2006/relationships/image" Target="../media/image103.emf"/><Relationship Id="rId99" Type="http://schemas.openxmlformats.org/officeDocument/2006/relationships/image" Target="../media/image110.emf"/><Relationship Id="rId100" Type="http://schemas.openxmlformats.org/officeDocument/2006/relationships/customXml" Target="../ink/ink3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51" Type="http://schemas.openxmlformats.org/officeDocument/2006/relationships/image" Target="../media/image135.emf"/><Relationship Id="rId50" Type="http://schemas.openxmlformats.org/officeDocument/2006/relationships/customXml" Target="../ink/ink34.xml"/><Relationship Id="rId55" Type="http://schemas.openxmlformats.org/officeDocument/2006/relationships/image" Target="../media/image114.emf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49" Type="http://schemas.openxmlformats.org/officeDocument/2006/relationships/image" Target="../media/image134.emf"/><Relationship Id="rId44" Type="http://schemas.openxmlformats.org/officeDocument/2006/relationships/customXml" Target="../ink/ink33.xml"/><Relationship Id="rId52" Type="http://schemas.openxmlformats.org/officeDocument/2006/relationships/customXml" Target="../ink/ink35.xml"/><Relationship Id="rId43" Type="http://schemas.openxmlformats.org/officeDocument/2006/relationships/image" Target="../media/image13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emf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customXml" Target="../ink/ink2.xml"/><Relationship Id="rId17" Type="http://schemas.openxmlformats.org/officeDocument/2006/relationships/image" Target="../media/image9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27" Type="http://schemas.openxmlformats.org/officeDocument/2006/relationships/image" Target="../media/image14.emf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2.xml"/><Relationship Id="rId21" Type="http://schemas.openxmlformats.org/officeDocument/2006/relationships/image" Target="../media/image150.emf"/><Relationship Id="rId25" Type="http://schemas.openxmlformats.org/officeDocument/2006/relationships/image" Target="../media/image152.emf"/><Relationship Id="rId33" Type="http://schemas.openxmlformats.org/officeDocument/2006/relationships/image" Target="../media/image156.emf"/><Relationship Id="rId2" Type="http://schemas.openxmlformats.org/officeDocument/2006/relationships/customXml" Target="../ink/ink37.xml"/><Relationship Id="rId20" Type="http://schemas.openxmlformats.org/officeDocument/2006/relationships/customXml" Target="../ink/ink3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.xml"/><Relationship Id="rId24" Type="http://schemas.openxmlformats.org/officeDocument/2006/relationships/customXml" Target="../ink/ink41.xml"/><Relationship Id="rId5" Type="http://schemas.openxmlformats.org/officeDocument/2006/relationships/image" Target="../media/image142.emf"/><Relationship Id="rId23" Type="http://schemas.openxmlformats.org/officeDocument/2006/relationships/image" Target="../media/image151.emf"/><Relationship Id="rId19" Type="http://schemas.openxmlformats.org/officeDocument/2006/relationships/image" Target="../media/image149.emf"/><Relationship Id="rId22" Type="http://schemas.openxmlformats.org/officeDocument/2006/relationships/customXml" Target="../ink/ink4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emf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74.emf"/><Relationship Id="rId4" Type="http://schemas.openxmlformats.org/officeDocument/2006/relationships/customXml" Target="../ink/ink4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51" Type="http://schemas.openxmlformats.org/officeDocument/2006/relationships/image" Target="../media/image200.emf"/><Relationship Id="rId85" Type="http://schemas.openxmlformats.org/officeDocument/2006/relationships/image" Target="../media/image162.emf"/><Relationship Id="rId93" Type="http://schemas.openxmlformats.org/officeDocument/2006/relationships/image" Target="../media/image166.emf"/><Relationship Id="rId47" Type="http://schemas.openxmlformats.org/officeDocument/2006/relationships/image" Target="../media/image198.emf"/><Relationship Id="rId50" Type="http://schemas.openxmlformats.org/officeDocument/2006/relationships/customXml" Target="../ink/ink48.xml"/><Relationship Id="rId84" Type="http://schemas.openxmlformats.org/officeDocument/2006/relationships/customXml" Target="../ink/ink52.xml"/><Relationship Id="rId89" Type="http://schemas.openxmlformats.org/officeDocument/2006/relationships/image" Target="../media/image164.emf"/><Relationship Id="rId38" Type="http://schemas.openxmlformats.org/officeDocument/2006/relationships/customXml" Target="../ink/ink46.xml"/><Relationship Id="rId59" Type="http://schemas.openxmlformats.org/officeDocument/2006/relationships/image" Target="../media/image144.emf"/><Relationship Id="rId92" Type="http://schemas.openxmlformats.org/officeDocument/2006/relationships/customXml" Target="../ink/ink56.xml"/><Relationship Id="rId2" Type="http://schemas.openxmlformats.org/officeDocument/2006/relationships/customXml" Target="../ink/ink45.xml"/><Relationship Id="rId83" Type="http://schemas.openxmlformats.org/officeDocument/2006/relationships/image" Target="../media/image161.emf"/><Relationship Id="rId88" Type="http://schemas.openxmlformats.org/officeDocument/2006/relationships/customXml" Target="../ink/ink54.xml"/><Relationship Id="rId91" Type="http://schemas.openxmlformats.org/officeDocument/2006/relationships/image" Target="../media/image165.emf"/><Relationship Id="rId1" Type="http://schemas.openxmlformats.org/officeDocument/2006/relationships/slideLayout" Target="../slideLayouts/slideLayout2.xml"/><Relationship Id="rId37" Type="http://schemas.openxmlformats.org/officeDocument/2006/relationships/image" Target="../media/image193.emf"/><Relationship Id="rId87" Type="http://schemas.openxmlformats.org/officeDocument/2006/relationships/image" Target="../media/image163.emf"/><Relationship Id="rId49" Type="http://schemas.openxmlformats.org/officeDocument/2006/relationships/image" Target="../media/image199.emf"/><Relationship Id="rId82" Type="http://schemas.openxmlformats.org/officeDocument/2006/relationships/customXml" Target="../ink/ink51.xml"/><Relationship Id="rId90" Type="http://schemas.openxmlformats.org/officeDocument/2006/relationships/customXml" Target="../ink/ink55.xml"/><Relationship Id="rId52" Type="http://schemas.openxmlformats.org/officeDocument/2006/relationships/customXml" Target="../ink/ink49.xml"/><Relationship Id="rId60" Type="http://schemas.openxmlformats.org/officeDocument/2006/relationships/customXml" Target="../ink/ink50.xml"/><Relationship Id="rId81" Type="http://schemas.openxmlformats.org/officeDocument/2006/relationships/image" Target="../media/image160.emf"/><Relationship Id="rId86" Type="http://schemas.openxmlformats.org/officeDocument/2006/relationships/customXml" Target="../ink/ink53.xml"/><Relationship Id="rId48" Type="http://schemas.openxmlformats.org/officeDocument/2006/relationships/customXml" Target="../ink/ink4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image" Target="../media/image203.emf"/><Relationship Id="rId2" Type="http://schemas.openxmlformats.org/officeDocument/2006/relationships/customXml" Target="../ink/ink5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youtube.com/watch?v=k4RRi_ntQc8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Golfers_with_most_PGA_Tour_wins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5" Type="http://schemas.openxmlformats.org/officeDocument/2006/relationships/image" Target="../media/image27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" y="1052736"/>
            <a:ext cx="8763000" cy="4392488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CSE225: Data Structure and Algorithms</a:t>
            </a:r>
            <a:br>
              <a:rPr lang="en-US" dirty="0">
                <a:solidFill>
                  <a:schemeClr val="tx1">
                    <a:lumMod val="8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Introduction to Data Structure(DS)</a:t>
            </a:r>
            <a:br>
              <a:rPr lang="en-US" dirty="0">
                <a:solidFill>
                  <a:schemeClr val="tx1">
                    <a:lumMod val="8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A980C0-3642-45E1-A129-5160D0F45478}" type="slidenum">
              <a:rPr lang="en-AU" altLang="en-US" smtClean="0"/>
              <a:pPr>
                <a:defRPr/>
              </a:pPr>
              <a:t>1</a:t>
            </a:fld>
            <a:endParaRPr lang="en-AU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Non-Primitive Data Structure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2017713"/>
            <a:ext cx="8271520" cy="4114800"/>
          </a:xfrm>
        </p:spPr>
        <p:txBody>
          <a:bodyPr/>
          <a:lstStyle/>
          <a:p>
            <a:pPr eaLnBrk="1" hangingPunct="1"/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derived from the primitive data structures.</a:t>
            </a:r>
          </a:p>
          <a:p>
            <a:pPr eaLnBrk="1" hangingPunct="1"/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Array, Lists, Stack, Queue, Tree, Graph </a:t>
            </a:r>
          </a:p>
          <a:p>
            <a:pPr marL="0" indent="0" eaLnBrk="1" hangingPunct="1">
              <a:buNone/>
            </a:pPr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10</a:t>
            </a:fld>
            <a:endParaRPr lang="en-AU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3688" y="620688"/>
            <a:ext cx="512762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5" dirty="0">
                <a:latin typeface="Times New Roman"/>
                <a:cs typeface="Times New Roman"/>
              </a:rPr>
              <a:t>Differen</a:t>
            </a:r>
            <a:r>
              <a:rPr lang="en-US" sz="4000" spc="-5" dirty="0">
                <a:latin typeface="Times New Roman"/>
                <a:cs typeface="Times New Roman"/>
              </a:rPr>
              <a:t>ce</a:t>
            </a:r>
            <a:r>
              <a:rPr sz="4000" spc="-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between</a:t>
            </a:r>
            <a:r>
              <a:rPr sz="4000" spc="-114" dirty="0">
                <a:latin typeface="Times New Roman"/>
                <a:cs typeface="Times New Roman"/>
              </a:rPr>
              <a:t> </a:t>
            </a:r>
            <a:r>
              <a:rPr sz="4000" spc="5" dirty="0">
                <a:latin typeface="Times New Roman"/>
                <a:cs typeface="Times New Roman"/>
              </a:rPr>
              <a:t>them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552" y="1914680"/>
            <a:ext cx="7999972" cy="3786549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95910" marR="5080" indent="-283845" algn="just">
              <a:lnSpc>
                <a:spcPct val="90000"/>
              </a:lnSpc>
              <a:spcBef>
                <a:spcPts val="475"/>
              </a:spcBef>
              <a:buClr>
                <a:srgbClr val="3891A7"/>
              </a:buClr>
              <a:buSzPct val="79687"/>
              <a:buFont typeface="Arial"/>
              <a:buChar char=""/>
              <a:tabLst>
                <a:tab pos="296545" algn="l"/>
              </a:tabLst>
            </a:pPr>
            <a:r>
              <a:rPr sz="3200" b="1" spc="-10" dirty="0">
                <a:latin typeface="Times New Roman"/>
                <a:cs typeface="Times New Roman"/>
              </a:rPr>
              <a:t>A primitive </a:t>
            </a:r>
            <a:r>
              <a:rPr sz="3200" b="1" spc="-5" dirty="0">
                <a:latin typeface="Times New Roman"/>
                <a:cs typeface="Times New Roman"/>
              </a:rPr>
              <a:t>data </a:t>
            </a:r>
            <a:r>
              <a:rPr sz="3200" b="1" spc="-10" dirty="0">
                <a:latin typeface="Times New Roman"/>
                <a:cs typeface="Times New Roman"/>
              </a:rPr>
              <a:t>structure </a:t>
            </a:r>
            <a:r>
              <a:rPr sz="3200" spc="-5" dirty="0">
                <a:latin typeface="Times New Roman"/>
                <a:cs typeface="Times New Roman"/>
              </a:rPr>
              <a:t>is generally a  basic structure that is </a:t>
            </a:r>
            <a:r>
              <a:rPr sz="3200" dirty="0">
                <a:latin typeface="Times New Roman"/>
                <a:cs typeface="Times New Roman"/>
              </a:rPr>
              <a:t>usually built </a:t>
            </a:r>
            <a:r>
              <a:rPr sz="3200" spc="-5" dirty="0">
                <a:latin typeface="Times New Roman"/>
                <a:cs typeface="Times New Roman"/>
              </a:rPr>
              <a:t>into the  language, </a:t>
            </a:r>
            <a:r>
              <a:rPr sz="3200" dirty="0">
                <a:latin typeface="Times New Roman"/>
                <a:cs typeface="Times New Roman"/>
              </a:rPr>
              <a:t>such </a:t>
            </a:r>
            <a:r>
              <a:rPr sz="3200" spc="-5" dirty="0">
                <a:latin typeface="Times New Roman"/>
                <a:cs typeface="Times New Roman"/>
              </a:rPr>
              <a:t>as an </a:t>
            </a:r>
            <a:r>
              <a:rPr sz="3200" spc="-20" dirty="0">
                <a:latin typeface="Times New Roman"/>
                <a:cs typeface="Times New Roman"/>
              </a:rPr>
              <a:t>integer,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float.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3891A7"/>
              </a:buClr>
              <a:buFont typeface="Arial"/>
              <a:buChar char=""/>
            </a:pPr>
            <a:endParaRPr sz="4050" dirty="0">
              <a:latin typeface="Times New Roman"/>
              <a:cs typeface="Times New Roman"/>
            </a:endParaRPr>
          </a:p>
          <a:p>
            <a:pPr marL="295910" marR="10795" indent="-283845" algn="just">
              <a:lnSpc>
                <a:spcPct val="90000"/>
              </a:lnSpc>
              <a:buClr>
                <a:srgbClr val="3891A7"/>
              </a:buClr>
              <a:buSzPct val="79687"/>
              <a:buFont typeface="Arial"/>
              <a:buChar char=""/>
              <a:tabLst>
                <a:tab pos="296545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A </a:t>
            </a:r>
            <a:r>
              <a:rPr sz="3200" b="1" spc="-10" dirty="0">
                <a:latin typeface="Times New Roman"/>
                <a:cs typeface="Times New Roman"/>
              </a:rPr>
              <a:t>non-primitive </a:t>
            </a:r>
            <a:r>
              <a:rPr sz="3200" b="1" spc="-5" dirty="0">
                <a:latin typeface="Times New Roman"/>
                <a:cs typeface="Times New Roman"/>
              </a:rPr>
              <a:t>data </a:t>
            </a:r>
            <a:r>
              <a:rPr sz="3200" b="1" spc="-15" dirty="0">
                <a:latin typeface="Times New Roman"/>
                <a:cs typeface="Times New Roman"/>
              </a:rPr>
              <a:t>structure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built  out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spc="-10" dirty="0">
                <a:latin typeface="Times New Roman"/>
                <a:cs typeface="Times New Roman"/>
              </a:rPr>
              <a:t>primitive </a:t>
            </a:r>
            <a:r>
              <a:rPr sz="3200" spc="-5" dirty="0">
                <a:latin typeface="Times New Roman"/>
                <a:cs typeface="Times New Roman"/>
              </a:rPr>
              <a:t>data structures </a:t>
            </a:r>
            <a:r>
              <a:rPr sz="3200" dirty="0">
                <a:latin typeface="Times New Roman"/>
                <a:cs typeface="Times New Roman"/>
              </a:rPr>
              <a:t>linked  </a:t>
            </a:r>
            <a:r>
              <a:rPr sz="3200" spc="-5" dirty="0">
                <a:latin typeface="Times New Roman"/>
                <a:cs typeface="Times New Roman"/>
              </a:rPr>
              <a:t>together in </a:t>
            </a:r>
            <a:r>
              <a:rPr sz="3200" spc="-10" dirty="0">
                <a:latin typeface="Times New Roman"/>
                <a:cs typeface="Times New Roman"/>
              </a:rPr>
              <a:t>meaningful ways, </a:t>
            </a:r>
            <a:r>
              <a:rPr sz="3200" dirty="0">
                <a:latin typeface="Times New Roman"/>
                <a:cs typeface="Times New Roman"/>
              </a:rPr>
              <a:t>such </a:t>
            </a:r>
            <a:r>
              <a:rPr sz="3200" spc="-5" dirty="0">
                <a:latin typeface="Times New Roman"/>
                <a:cs typeface="Times New Roman"/>
              </a:rPr>
              <a:t>as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 linked-list, binary search tree, </a:t>
            </a:r>
            <a:r>
              <a:rPr sz="3200" spc="-145" dirty="0">
                <a:latin typeface="Times New Roman"/>
                <a:cs typeface="Times New Roman"/>
              </a:rPr>
              <a:t>AVL</a:t>
            </a:r>
            <a:r>
              <a:rPr sz="3200" spc="-27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Tree,  </a:t>
            </a:r>
            <a:r>
              <a:rPr sz="3200" spc="-5" dirty="0">
                <a:latin typeface="Times New Roman"/>
                <a:cs typeface="Times New Roman"/>
              </a:rPr>
              <a:t>graph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etc.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11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93604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Data Structure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3059113" y="1844675"/>
            <a:ext cx="3095625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</a:p>
        </p:txBody>
      </p:sp>
      <p:sp>
        <p:nvSpPr>
          <p:cNvPr id="12292" name="Line 5"/>
          <p:cNvSpPr>
            <a:spLocks noChangeShapeType="1"/>
          </p:cNvSpPr>
          <p:nvPr/>
        </p:nvSpPr>
        <p:spPr bwMode="auto">
          <a:xfrm>
            <a:off x="4643438" y="242093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Line 6"/>
          <p:cNvSpPr>
            <a:spLocks noChangeShapeType="1"/>
          </p:cNvSpPr>
          <p:nvPr/>
        </p:nvSpPr>
        <p:spPr bwMode="auto">
          <a:xfrm>
            <a:off x="2555875" y="2708275"/>
            <a:ext cx="4032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4" name="Line 8"/>
          <p:cNvSpPr>
            <a:spLocks noChangeShapeType="1"/>
          </p:cNvSpPr>
          <p:nvPr/>
        </p:nvSpPr>
        <p:spPr bwMode="auto">
          <a:xfrm>
            <a:off x="2555875" y="27082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Line 9"/>
          <p:cNvSpPr>
            <a:spLocks noChangeShapeType="1"/>
          </p:cNvSpPr>
          <p:nvPr/>
        </p:nvSpPr>
        <p:spPr bwMode="auto">
          <a:xfrm>
            <a:off x="6588125" y="27082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Rectangle 10"/>
          <p:cNvSpPr>
            <a:spLocks noChangeArrowheads="1"/>
          </p:cNvSpPr>
          <p:nvPr/>
        </p:nvSpPr>
        <p:spPr bwMode="auto">
          <a:xfrm>
            <a:off x="1116013" y="3068638"/>
            <a:ext cx="3095625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Primitive DS</a:t>
            </a:r>
          </a:p>
        </p:txBody>
      </p:sp>
      <p:sp>
        <p:nvSpPr>
          <p:cNvPr id="12297" name="Rectangle 11"/>
          <p:cNvSpPr>
            <a:spLocks noChangeArrowheads="1"/>
          </p:cNvSpPr>
          <p:nvPr/>
        </p:nvSpPr>
        <p:spPr bwMode="auto">
          <a:xfrm>
            <a:off x="5076825" y="3068638"/>
            <a:ext cx="3095625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Non-Primitive DS</a:t>
            </a:r>
          </a:p>
        </p:txBody>
      </p:sp>
      <p:sp>
        <p:nvSpPr>
          <p:cNvPr id="12298" name="Rectangle 12"/>
          <p:cNvSpPr>
            <a:spLocks noChangeArrowheads="1"/>
          </p:cNvSpPr>
          <p:nvPr/>
        </p:nvSpPr>
        <p:spPr bwMode="auto">
          <a:xfrm>
            <a:off x="179388" y="4940300"/>
            <a:ext cx="1223962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547813" y="4940300"/>
            <a:ext cx="1223962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3132138" y="4940300"/>
            <a:ext cx="1655762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</a:p>
        </p:txBody>
      </p:sp>
      <p:sp>
        <p:nvSpPr>
          <p:cNvPr id="12301" name="Rectangle 15"/>
          <p:cNvSpPr>
            <a:spLocks noChangeArrowheads="1"/>
          </p:cNvSpPr>
          <p:nvPr/>
        </p:nvSpPr>
        <p:spPr bwMode="auto">
          <a:xfrm>
            <a:off x="5076825" y="4940300"/>
            <a:ext cx="1655763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</a:p>
        </p:txBody>
      </p:sp>
      <p:sp>
        <p:nvSpPr>
          <p:cNvPr id="12302" name="Line 16"/>
          <p:cNvSpPr>
            <a:spLocks noChangeShapeType="1"/>
          </p:cNvSpPr>
          <p:nvPr/>
        </p:nvSpPr>
        <p:spPr bwMode="auto">
          <a:xfrm>
            <a:off x="2555875" y="3644900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17"/>
          <p:cNvSpPr>
            <a:spLocks noChangeShapeType="1"/>
          </p:cNvSpPr>
          <p:nvPr/>
        </p:nvSpPr>
        <p:spPr bwMode="auto">
          <a:xfrm>
            <a:off x="827088" y="4365625"/>
            <a:ext cx="4968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18"/>
          <p:cNvSpPr>
            <a:spLocks noChangeShapeType="1"/>
          </p:cNvSpPr>
          <p:nvPr/>
        </p:nvSpPr>
        <p:spPr bwMode="auto">
          <a:xfrm>
            <a:off x="827088" y="43656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Line 19"/>
          <p:cNvSpPr>
            <a:spLocks noChangeShapeType="1"/>
          </p:cNvSpPr>
          <p:nvPr/>
        </p:nvSpPr>
        <p:spPr bwMode="auto">
          <a:xfrm>
            <a:off x="2051050" y="43656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Line 20"/>
          <p:cNvSpPr>
            <a:spLocks noChangeShapeType="1"/>
          </p:cNvSpPr>
          <p:nvPr/>
        </p:nvSpPr>
        <p:spPr bwMode="auto">
          <a:xfrm>
            <a:off x="3924300" y="43656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7" name="Line 21"/>
          <p:cNvSpPr>
            <a:spLocks noChangeShapeType="1"/>
          </p:cNvSpPr>
          <p:nvPr/>
        </p:nvSpPr>
        <p:spPr bwMode="auto">
          <a:xfrm>
            <a:off x="5795963" y="43656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8" name="Line 22"/>
          <p:cNvSpPr>
            <a:spLocks noChangeShapeType="1"/>
          </p:cNvSpPr>
          <p:nvPr/>
        </p:nvSpPr>
        <p:spPr bwMode="auto">
          <a:xfrm>
            <a:off x="2555875" y="3644900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9" name="Line 23"/>
          <p:cNvSpPr>
            <a:spLocks noChangeShapeType="1"/>
          </p:cNvSpPr>
          <p:nvPr/>
        </p:nvSpPr>
        <p:spPr bwMode="auto">
          <a:xfrm>
            <a:off x="827088" y="43656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0" name="Line 24"/>
          <p:cNvSpPr>
            <a:spLocks noChangeShapeType="1"/>
          </p:cNvSpPr>
          <p:nvPr/>
        </p:nvSpPr>
        <p:spPr bwMode="auto">
          <a:xfrm>
            <a:off x="2555875" y="3644900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1" name="Line 25"/>
          <p:cNvSpPr>
            <a:spLocks noChangeShapeType="1"/>
          </p:cNvSpPr>
          <p:nvPr/>
        </p:nvSpPr>
        <p:spPr bwMode="auto">
          <a:xfrm>
            <a:off x="2051050" y="43656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2" name="Line 26"/>
          <p:cNvSpPr>
            <a:spLocks noChangeShapeType="1"/>
          </p:cNvSpPr>
          <p:nvPr/>
        </p:nvSpPr>
        <p:spPr bwMode="auto">
          <a:xfrm>
            <a:off x="827088" y="43656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3" name="Line 27"/>
          <p:cNvSpPr>
            <a:spLocks noChangeShapeType="1"/>
          </p:cNvSpPr>
          <p:nvPr/>
        </p:nvSpPr>
        <p:spPr bwMode="auto">
          <a:xfrm>
            <a:off x="2555875" y="3644900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4" name="Rectangle 28"/>
          <p:cNvSpPr>
            <a:spLocks noChangeArrowheads="1"/>
          </p:cNvSpPr>
          <p:nvPr/>
        </p:nvSpPr>
        <p:spPr bwMode="auto">
          <a:xfrm>
            <a:off x="1547813" y="4941888"/>
            <a:ext cx="1223962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</a:p>
        </p:txBody>
      </p:sp>
      <p:sp>
        <p:nvSpPr>
          <p:cNvPr id="12315" name="Line 29"/>
          <p:cNvSpPr>
            <a:spLocks noChangeShapeType="1"/>
          </p:cNvSpPr>
          <p:nvPr/>
        </p:nvSpPr>
        <p:spPr bwMode="auto">
          <a:xfrm>
            <a:off x="2051050" y="43672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6" name="Line 30"/>
          <p:cNvSpPr>
            <a:spLocks noChangeShapeType="1"/>
          </p:cNvSpPr>
          <p:nvPr/>
        </p:nvSpPr>
        <p:spPr bwMode="auto">
          <a:xfrm>
            <a:off x="827088" y="43672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7" name="Line 31"/>
          <p:cNvSpPr>
            <a:spLocks noChangeShapeType="1"/>
          </p:cNvSpPr>
          <p:nvPr/>
        </p:nvSpPr>
        <p:spPr bwMode="auto">
          <a:xfrm>
            <a:off x="2555875" y="3646488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8" name="Rectangle 32"/>
          <p:cNvSpPr>
            <a:spLocks noChangeArrowheads="1"/>
          </p:cNvSpPr>
          <p:nvPr/>
        </p:nvSpPr>
        <p:spPr bwMode="auto">
          <a:xfrm>
            <a:off x="179388" y="4941888"/>
            <a:ext cx="1223962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</a:p>
        </p:txBody>
      </p:sp>
      <p:sp>
        <p:nvSpPr>
          <p:cNvPr id="12319" name="Rectangle 33"/>
          <p:cNvSpPr>
            <a:spLocks noChangeArrowheads="1"/>
          </p:cNvSpPr>
          <p:nvPr/>
        </p:nvSpPr>
        <p:spPr bwMode="auto">
          <a:xfrm>
            <a:off x="1547813" y="4943475"/>
            <a:ext cx="1223962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</a:p>
        </p:txBody>
      </p:sp>
      <p:sp>
        <p:nvSpPr>
          <p:cNvPr id="12320" name="Line 34"/>
          <p:cNvSpPr>
            <a:spLocks noChangeShapeType="1"/>
          </p:cNvSpPr>
          <p:nvPr/>
        </p:nvSpPr>
        <p:spPr bwMode="auto">
          <a:xfrm>
            <a:off x="2051050" y="43688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1" name="Line 35"/>
          <p:cNvSpPr>
            <a:spLocks noChangeShapeType="1"/>
          </p:cNvSpPr>
          <p:nvPr/>
        </p:nvSpPr>
        <p:spPr bwMode="auto">
          <a:xfrm>
            <a:off x="827088" y="43688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2" name="Line 36"/>
          <p:cNvSpPr>
            <a:spLocks noChangeShapeType="1"/>
          </p:cNvSpPr>
          <p:nvPr/>
        </p:nvSpPr>
        <p:spPr bwMode="auto">
          <a:xfrm>
            <a:off x="2555875" y="3648075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12</a:t>
            </a:fld>
            <a:endParaRPr lang="en-A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Data Structure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3059113" y="1844675"/>
            <a:ext cx="3095625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Non-Primitive DS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1116013" y="3213100"/>
            <a:ext cx="1871662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List</a:t>
            </a:r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5435600" y="3141663"/>
            <a:ext cx="2736850" cy="574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Non-Linear List</a:t>
            </a:r>
          </a:p>
        </p:txBody>
      </p:sp>
      <p:sp>
        <p:nvSpPr>
          <p:cNvPr id="13318" name="Line 7"/>
          <p:cNvSpPr>
            <a:spLocks noChangeShapeType="1"/>
          </p:cNvSpPr>
          <p:nvPr/>
        </p:nvSpPr>
        <p:spPr bwMode="auto">
          <a:xfrm>
            <a:off x="7019925" y="27813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Line 8"/>
          <p:cNvSpPr>
            <a:spLocks noChangeShapeType="1"/>
          </p:cNvSpPr>
          <p:nvPr/>
        </p:nvSpPr>
        <p:spPr bwMode="auto">
          <a:xfrm>
            <a:off x="2124075" y="27813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Line 9"/>
          <p:cNvSpPr>
            <a:spLocks noChangeShapeType="1"/>
          </p:cNvSpPr>
          <p:nvPr/>
        </p:nvSpPr>
        <p:spPr bwMode="auto">
          <a:xfrm>
            <a:off x="4572000" y="24209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Line 10"/>
          <p:cNvSpPr>
            <a:spLocks noChangeShapeType="1"/>
          </p:cNvSpPr>
          <p:nvPr/>
        </p:nvSpPr>
        <p:spPr bwMode="auto">
          <a:xfrm>
            <a:off x="2124075" y="2781300"/>
            <a:ext cx="4895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Rectangle 11"/>
          <p:cNvSpPr>
            <a:spLocks noChangeArrowheads="1"/>
          </p:cNvSpPr>
          <p:nvPr/>
        </p:nvSpPr>
        <p:spPr bwMode="auto">
          <a:xfrm>
            <a:off x="179388" y="4941888"/>
            <a:ext cx="1079500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</p:txBody>
      </p:sp>
      <p:sp>
        <p:nvSpPr>
          <p:cNvPr id="13323" name="Rectangle 12"/>
          <p:cNvSpPr>
            <a:spLocks noChangeArrowheads="1"/>
          </p:cNvSpPr>
          <p:nvPr/>
        </p:nvSpPr>
        <p:spPr bwMode="auto">
          <a:xfrm>
            <a:off x="827088" y="5734050"/>
            <a:ext cx="1512887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Link List</a:t>
            </a:r>
          </a:p>
        </p:txBody>
      </p:sp>
      <p:sp>
        <p:nvSpPr>
          <p:cNvPr id="13324" name="Rectangle 13"/>
          <p:cNvSpPr>
            <a:spLocks noChangeArrowheads="1"/>
          </p:cNvSpPr>
          <p:nvPr/>
        </p:nvSpPr>
        <p:spPr bwMode="auto">
          <a:xfrm>
            <a:off x="2555875" y="5734050"/>
            <a:ext cx="1079500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  <p:sp>
        <p:nvSpPr>
          <p:cNvPr id="13325" name="Rectangle 14"/>
          <p:cNvSpPr>
            <a:spLocks noChangeArrowheads="1"/>
          </p:cNvSpPr>
          <p:nvPr/>
        </p:nvSpPr>
        <p:spPr bwMode="auto">
          <a:xfrm>
            <a:off x="3563938" y="4941888"/>
            <a:ext cx="1152525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</p:txBody>
      </p:sp>
      <p:sp>
        <p:nvSpPr>
          <p:cNvPr id="13326" name="Line 15"/>
          <p:cNvSpPr>
            <a:spLocks noChangeShapeType="1"/>
          </p:cNvSpPr>
          <p:nvPr/>
        </p:nvSpPr>
        <p:spPr bwMode="auto">
          <a:xfrm>
            <a:off x="684213" y="4365625"/>
            <a:ext cx="3382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7" name="Line 16"/>
          <p:cNvSpPr>
            <a:spLocks noChangeShapeType="1"/>
          </p:cNvSpPr>
          <p:nvPr/>
        </p:nvSpPr>
        <p:spPr bwMode="auto">
          <a:xfrm>
            <a:off x="2124075" y="37893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Line 17"/>
          <p:cNvSpPr>
            <a:spLocks noChangeShapeType="1"/>
          </p:cNvSpPr>
          <p:nvPr/>
        </p:nvSpPr>
        <p:spPr bwMode="auto">
          <a:xfrm>
            <a:off x="1692275" y="4365625"/>
            <a:ext cx="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Line 18"/>
          <p:cNvSpPr>
            <a:spLocks noChangeShapeType="1"/>
          </p:cNvSpPr>
          <p:nvPr/>
        </p:nvSpPr>
        <p:spPr bwMode="auto">
          <a:xfrm>
            <a:off x="3132138" y="4365625"/>
            <a:ext cx="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Line 19"/>
          <p:cNvSpPr>
            <a:spLocks noChangeShapeType="1"/>
          </p:cNvSpPr>
          <p:nvPr/>
        </p:nvSpPr>
        <p:spPr bwMode="auto">
          <a:xfrm>
            <a:off x="684213" y="43656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1" name="Line 20"/>
          <p:cNvSpPr>
            <a:spLocks noChangeShapeType="1"/>
          </p:cNvSpPr>
          <p:nvPr/>
        </p:nvSpPr>
        <p:spPr bwMode="auto">
          <a:xfrm>
            <a:off x="4067175" y="43656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Line 21"/>
          <p:cNvSpPr>
            <a:spLocks noChangeShapeType="1"/>
          </p:cNvSpPr>
          <p:nvPr/>
        </p:nvSpPr>
        <p:spPr bwMode="auto">
          <a:xfrm>
            <a:off x="684213" y="4365625"/>
            <a:ext cx="3382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Line 22"/>
          <p:cNvSpPr>
            <a:spLocks noChangeShapeType="1"/>
          </p:cNvSpPr>
          <p:nvPr/>
        </p:nvSpPr>
        <p:spPr bwMode="auto">
          <a:xfrm>
            <a:off x="2124075" y="37893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4" name="Line 23"/>
          <p:cNvSpPr>
            <a:spLocks noChangeShapeType="1"/>
          </p:cNvSpPr>
          <p:nvPr/>
        </p:nvSpPr>
        <p:spPr bwMode="auto">
          <a:xfrm>
            <a:off x="5940425" y="4292600"/>
            <a:ext cx="2160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Line 24"/>
          <p:cNvSpPr>
            <a:spLocks noChangeShapeType="1"/>
          </p:cNvSpPr>
          <p:nvPr/>
        </p:nvSpPr>
        <p:spPr bwMode="auto">
          <a:xfrm>
            <a:off x="7019925" y="371633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6" name="Line 25"/>
          <p:cNvSpPr>
            <a:spLocks noChangeShapeType="1"/>
          </p:cNvSpPr>
          <p:nvPr/>
        </p:nvSpPr>
        <p:spPr bwMode="auto">
          <a:xfrm>
            <a:off x="5940425" y="42926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7" name="Line 26"/>
          <p:cNvSpPr>
            <a:spLocks noChangeShapeType="1"/>
          </p:cNvSpPr>
          <p:nvPr/>
        </p:nvSpPr>
        <p:spPr bwMode="auto">
          <a:xfrm>
            <a:off x="8101013" y="42926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8" name="Rectangle 27"/>
          <p:cNvSpPr>
            <a:spLocks noChangeArrowheads="1"/>
          </p:cNvSpPr>
          <p:nvPr/>
        </p:nvSpPr>
        <p:spPr bwMode="auto">
          <a:xfrm>
            <a:off x="5508625" y="4868863"/>
            <a:ext cx="1152525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</a:p>
        </p:txBody>
      </p:sp>
      <p:sp>
        <p:nvSpPr>
          <p:cNvPr id="13339" name="Rectangle 28"/>
          <p:cNvSpPr>
            <a:spLocks noChangeArrowheads="1"/>
          </p:cNvSpPr>
          <p:nvPr/>
        </p:nvSpPr>
        <p:spPr bwMode="auto">
          <a:xfrm>
            <a:off x="7524750" y="4868863"/>
            <a:ext cx="1152525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Trees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916611" y="4615217"/>
              <a:ext cx="23040" cy="16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1931" y="4603337"/>
                <a:ext cx="396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1589811" y="3971897"/>
              <a:ext cx="12240" cy="86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86211" y="3965777"/>
                <a:ext cx="21960" cy="183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13</a:t>
            </a:fld>
            <a:endParaRPr lang="en-AU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054447"/>
          </a:xfrm>
        </p:spPr>
        <p:txBody>
          <a:bodyPr/>
          <a:lstStyle/>
          <a:p>
            <a:r>
              <a:rPr lang="en-US" dirty="0"/>
              <a:t>Types of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543400"/>
              </p:ext>
            </p:extLst>
          </p:nvPr>
        </p:nvGraphicFramePr>
        <p:xfrm>
          <a:off x="323529" y="2029524"/>
          <a:ext cx="8620446" cy="46569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8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1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3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</a:rPr>
                        <a:t>Characterstic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06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Linear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 Linear data structures, the data items are arranged in a linear sequence. Example: Array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06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Non-Linear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 Non-Linear data structures, the data items are not in sequence. Example: Tree, Graph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06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Homogeneous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 homogeneous data structures, all the elements are of same type. Example: Array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406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Non-Homogeneous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 Non-Homogeneous data structure, the elements may or may not be of the same type. Example: Structures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406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Static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Static data structures are those whose sizes and structures associated memory locations are fixed, at compile time. Example: Array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1110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Dynamic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Dynamic structures are those which expand or shrink depending upon the program need and its execution. Also, their associated memory locations changes. Example: Linked List created using pointers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14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8010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05169"/>
            <a:ext cx="7793037" cy="1462087"/>
          </a:xfrm>
        </p:spPr>
        <p:txBody>
          <a:bodyPr/>
          <a:lstStyle/>
          <a:p>
            <a:pPr eaLnBrk="1" hangingPunct="1"/>
            <a:r>
              <a:rPr lang="en-AU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Operations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2017713"/>
            <a:ext cx="7767638" cy="484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commonly used operation on data structure are broadly categorized into following types: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Merging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82392" y="3057696"/>
              <a:ext cx="6480" cy="842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352" y="3052656"/>
                <a:ext cx="1584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1"/>
              <p14:cNvContentPartPr/>
              <p14:nvPr/>
            </p14:nvContentPartPr>
            <p14:xfrm>
              <a:off x="3307392" y="6090336"/>
              <a:ext cx="0" cy="828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0" y="0"/>
                <a:ext cx="0" cy="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558" name="Ink 17557"/>
              <p14:cNvContentPartPr/>
              <p14:nvPr/>
            </p14:nvContentPartPr>
            <p14:xfrm>
              <a:off x="3769248" y="5311896"/>
              <a:ext cx="86760" cy="0"/>
            </p14:xfrm>
          </p:contentPart>
        </mc:Choice>
        <mc:Fallback xmlns="">
          <p:pic>
            <p:nvPicPr>
              <p:cNvPr id="17558" name="Ink 17557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0" y="0"/>
                <a:ext cx="8676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various</a:t>
            </a:r>
            <a:br>
              <a:rPr lang="en-AU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: Arrays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2017713"/>
            <a:ext cx="8847138" cy="4114800"/>
          </a:xfrm>
        </p:spPr>
        <p:txBody>
          <a:bodyPr/>
          <a:lstStyle/>
          <a:p>
            <a:pPr algn="just" eaLnBrk="1" hangingPunct="1"/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is defined as a set of finite number of homogeneous elements or same data items.</a:t>
            </a:r>
          </a:p>
          <a:p>
            <a:pPr algn="just" eaLnBrk="1" hangingPunct="1"/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means an array can contain one type of data only, either all  integer, all float-point number or all character.</a:t>
            </a:r>
          </a:p>
          <a:p>
            <a:pPr algn="just" eaLnBrk="1" hangingPunct="1"/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16</a:t>
            </a:fld>
            <a:endParaRPr lang="en-AU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17713"/>
            <a:ext cx="8955088" cy="41148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A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elements of array will always be stored in the consecutive (continues) memory location.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AU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A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elements that can be stored in an array, that is the size of array or its length is given by the following equation: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AU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Upperbound-lowerbound</a:t>
            </a:r>
            <a:r>
              <a:rPr lang="en-A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17</a:t>
            </a:fld>
            <a:endParaRPr lang="en-AU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Insertion of new element</a:t>
            </a:r>
          </a:p>
          <a:p>
            <a:pPr lvl="1" eaLnBrk="1" hangingPunct="1"/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Deletion of required element</a:t>
            </a:r>
          </a:p>
          <a:p>
            <a:pPr lvl="1" eaLnBrk="1" hangingPunct="1"/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 of an element</a:t>
            </a:r>
          </a:p>
          <a:p>
            <a:pPr lvl="1" eaLnBrk="1" hangingPunct="1"/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Merging of arrays</a:t>
            </a:r>
          </a:p>
          <a:p>
            <a:pPr lvl="1" eaLnBrk="1" hangingPunct="1"/>
            <a:endParaRPr lang="en-AU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18</a:t>
            </a:fld>
            <a:endParaRPr lang="en-AU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017713"/>
            <a:ext cx="8199438" cy="41148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lists (Linear linked list) can be defined as a collection of variable number of data items.</a:t>
            </a:r>
          </a:p>
          <a:p>
            <a:pPr algn="just" eaLnBrk="1" hangingPunct="1">
              <a:lnSpc>
                <a:spcPct val="80000"/>
              </a:lnSpc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element of list must contain at least two fields, one for storing data or information and other for storing address of next element.</a:t>
            </a:r>
          </a:p>
          <a:p>
            <a:pPr algn="just" eaLnBrk="1" hangingPunct="1">
              <a:lnSpc>
                <a:spcPct val="80000"/>
              </a:lnSpc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storing address need a special data structure of list that is pointer type.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6095592" y="4959936"/>
              <a:ext cx="507600" cy="100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89472" y="4955976"/>
                <a:ext cx="51768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19</a:t>
            </a:fld>
            <a:endParaRPr lang="en-A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4000"/>
              <a:t>RECOMMENDED BOOKS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23850" y="2017713"/>
            <a:ext cx="8631238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plus data Structures, Fifth Edition by Nell Dale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with C++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Schaum’s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Outline Series</a:t>
            </a:r>
          </a:p>
          <a:p>
            <a:pPr algn="just"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2</a:t>
            </a:fld>
            <a:endParaRPr lang="en-AU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092325"/>
            <a:ext cx="8567737" cy="4114800"/>
          </a:xfrm>
        </p:spPr>
        <p:txBody>
          <a:bodyPr/>
          <a:lstStyle/>
          <a:p>
            <a:pPr eaLnBrk="1" hangingPunct="1"/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Technically each such element is referred to as a node, therefore a list can be defined as a collection of nodes as show bellow: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547813" y="4149725"/>
            <a:ext cx="1008062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2843213" y="5300663"/>
            <a:ext cx="1008062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AAA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5076825" y="5300663"/>
            <a:ext cx="1008063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BBB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6948488" y="5300663"/>
            <a:ext cx="1008062" cy="503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CCC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3851275" y="5300663"/>
            <a:ext cx="288925" cy="504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cs typeface="Times New Roman" panose="02020603050405020304" pitchFamily="18" charset="0"/>
            </a:endParaRP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6084888" y="5300663"/>
            <a:ext cx="288925" cy="504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cs typeface="Times New Roman" panose="02020603050405020304" pitchFamily="18" charset="0"/>
            </a:endParaRP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7956550" y="5300663"/>
            <a:ext cx="288925" cy="504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cs typeface="Times New Roman" panose="02020603050405020304" pitchFamily="18" charset="0"/>
            </a:endParaRPr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7956550" y="5300663"/>
            <a:ext cx="287338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 flipH="1">
            <a:off x="7956550" y="5300663"/>
            <a:ext cx="287338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1979613" y="4652963"/>
            <a:ext cx="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1979613" y="55895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4067175" y="5589588"/>
            <a:ext cx="1009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6156325" y="5589588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>
            <a:off x="2916238" y="580548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539750" y="6308725"/>
            <a:ext cx="2590800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field</a:t>
            </a:r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3995738" y="5805488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3635375" y="6308725"/>
            <a:ext cx="2087563" cy="3603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Pointer field</a:t>
            </a:r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4140200" y="3573463"/>
            <a:ext cx="3602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[Linear Liked List]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/>
              <p14:cNvContentPartPr/>
              <p14:nvPr/>
            </p14:nvContentPartPr>
            <p14:xfrm>
              <a:off x="5013792" y="5291640"/>
              <a:ext cx="33480" cy="432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008392" y="5286240"/>
                <a:ext cx="44280" cy="140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20</a:t>
            </a:fld>
            <a:endParaRPr lang="en-AU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017713"/>
            <a:ext cx="8199438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Types of linked lists: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Single linked list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Single circular linked list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Doubly circular linked 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21</a:t>
            </a:fld>
            <a:endParaRPr lang="en-AU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2017713"/>
            <a:ext cx="8775700" cy="4114800"/>
          </a:xfrm>
        </p:spPr>
        <p:txBody>
          <a:bodyPr/>
          <a:lstStyle/>
          <a:p>
            <a:pPr algn="just" eaLnBrk="1" hangingPunct="1"/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stack is also an ordered collection of elements like arrays, but it has a special feature that deletion and insertion of elements can be done only from one end called the top of the stack (TOP)</a:t>
            </a:r>
          </a:p>
          <a:p>
            <a:pPr algn="just" eaLnBrk="1" hangingPunct="1"/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this property it is also called as last in first out type of data structure (LIFO).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346112" y="3627576"/>
              <a:ext cx="73800" cy="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1792" y="3622896"/>
                <a:ext cx="82800" cy="97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22</a:t>
            </a:fld>
            <a:endParaRPr lang="en-AU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of element into stack is called PUSH and deletion of element from stack is called POP.</a:t>
            </a:r>
          </a:p>
          <a:p>
            <a:pPr eaLnBrk="1" hangingPunct="1"/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bellow show figure how the operations take place on a stack:</a:t>
            </a:r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>
            <a:off x="3635375" y="5013325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4932363" y="5013325"/>
            <a:ext cx="0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3635375" y="6669088"/>
            <a:ext cx="1296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3851275" y="51577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3851275" y="53736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3851275" y="55895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3851275" y="58054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3851275" y="60213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>
            <a:off x="3851275" y="62372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>
            <a:off x="3851275" y="64531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 flipV="1">
            <a:off x="4067175" y="47974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 flipV="1">
            <a:off x="4572000" y="47974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 flipH="1">
            <a:off x="2916238" y="4797425"/>
            <a:ext cx="1150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>
            <a:off x="4572000" y="4797425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6" name="Text Box 18"/>
          <p:cNvSpPr txBox="1">
            <a:spLocks noChangeArrowheads="1"/>
          </p:cNvSpPr>
          <p:nvPr/>
        </p:nvSpPr>
        <p:spPr bwMode="auto">
          <a:xfrm>
            <a:off x="2124075" y="4868863"/>
            <a:ext cx="14398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</a:p>
        </p:txBody>
      </p:sp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5076825" y="4868863"/>
            <a:ext cx="12239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</a:p>
        </p:txBody>
      </p:sp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5076825" y="6092825"/>
            <a:ext cx="2303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[STACK]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440312" y="5244696"/>
              <a:ext cx="0" cy="79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0" cy="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/>
              <p14:cNvContentPartPr/>
              <p14:nvPr/>
            </p14:nvContentPartPr>
            <p14:xfrm>
              <a:off x="3617352" y="3354336"/>
              <a:ext cx="8280" cy="147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12672" y="3350016"/>
                <a:ext cx="17640" cy="237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23</a:t>
            </a:fld>
            <a:endParaRPr lang="en-AU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3002" y="2012796"/>
            <a:ext cx="7772400" cy="4114800"/>
          </a:xfrm>
        </p:spPr>
        <p:txBody>
          <a:bodyPr/>
          <a:lstStyle/>
          <a:p>
            <a:pPr eaLnBrk="1" hangingPunct="1"/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stack can be implemented into two ways:</a:t>
            </a:r>
          </a:p>
          <a:p>
            <a:pPr lvl="1" eaLnBrk="1" hangingPunct="1"/>
            <a:r>
              <a:rPr lang="en-A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arrays (Static implementation)</a:t>
            </a:r>
          </a:p>
          <a:p>
            <a:pPr lvl="1" eaLnBrk="1" hangingPunct="1"/>
            <a:r>
              <a:rPr lang="en-A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pointer (Dynamic implementation)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8" name="Ink 37"/>
              <p14:cNvContentPartPr/>
              <p14:nvPr/>
            </p14:nvContentPartPr>
            <p14:xfrm>
              <a:off x="3677472" y="3140136"/>
              <a:ext cx="51840" cy="3204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71352" y="3134376"/>
                <a:ext cx="637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3877" name="Ink 33876"/>
              <p14:cNvContentPartPr/>
              <p14:nvPr/>
            </p14:nvContentPartPr>
            <p14:xfrm>
              <a:off x="3842352" y="4285656"/>
              <a:ext cx="3960" cy="6120"/>
            </p14:xfrm>
          </p:contentPart>
        </mc:Choice>
        <mc:Fallback xmlns="">
          <p:pic>
            <p:nvPicPr>
              <p:cNvPr id="33877" name="Ink 33876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838032" y="4280616"/>
                <a:ext cx="1332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3895" name="Ink 33894"/>
              <p14:cNvContentPartPr/>
              <p14:nvPr/>
            </p14:nvContentPartPr>
            <p14:xfrm>
              <a:off x="5581152" y="2421216"/>
              <a:ext cx="25920" cy="38520"/>
            </p14:xfrm>
          </p:contentPart>
        </mc:Choice>
        <mc:Fallback xmlns="">
          <p:pic>
            <p:nvPicPr>
              <p:cNvPr id="33895" name="Ink 33894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574672" y="2416536"/>
                <a:ext cx="38880" cy="496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24</a:t>
            </a:fld>
            <a:endParaRPr lang="en-AU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2017713"/>
            <a:ext cx="7983538" cy="4114800"/>
          </a:xfrm>
        </p:spPr>
        <p:txBody>
          <a:bodyPr/>
          <a:lstStyle/>
          <a:p>
            <a:pPr eaLnBrk="1" hangingPunct="1"/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are first in first out type of data structure (i.e. FIFO)</a:t>
            </a:r>
          </a:p>
          <a:p>
            <a:pPr eaLnBrk="1" hangingPunct="1"/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queue new elements are added to the queue from one end called REAR end and the element are always removed from other end called the FRONT end.</a:t>
            </a:r>
          </a:p>
          <a:p>
            <a:pPr eaLnBrk="1" hangingPunct="1"/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people standing in a railway reservation row are an example of queue.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950712" y="3940776"/>
              <a:ext cx="360" cy="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46392" y="393645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/>
              <p14:cNvContentPartPr/>
              <p14:nvPr/>
            </p14:nvContentPartPr>
            <p14:xfrm>
              <a:off x="3713832" y="4730256"/>
              <a:ext cx="7920" cy="234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02672" y="4712256"/>
                <a:ext cx="367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/>
              <p14:cNvContentPartPr/>
              <p14:nvPr/>
            </p14:nvContentPartPr>
            <p14:xfrm>
              <a:off x="1281672" y="5506776"/>
              <a:ext cx="124200" cy="1728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74472" y="5501736"/>
                <a:ext cx="13608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/>
              <p14:cNvContentPartPr/>
              <p14:nvPr/>
            </p14:nvContentPartPr>
            <p14:xfrm>
              <a:off x="1316232" y="5517936"/>
              <a:ext cx="79920" cy="1188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311552" y="5511816"/>
                <a:ext cx="9036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" name="Ink 21"/>
              <p14:cNvContentPartPr/>
              <p14:nvPr/>
            </p14:nvContentPartPr>
            <p14:xfrm>
              <a:off x="3430872" y="6051096"/>
              <a:ext cx="114480" cy="2016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425112" y="6046416"/>
                <a:ext cx="12492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Ink 26"/>
              <p14:cNvContentPartPr/>
              <p14:nvPr/>
            </p14:nvContentPartPr>
            <p14:xfrm>
              <a:off x="3973032" y="3123216"/>
              <a:ext cx="4680" cy="504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65472" y="3115656"/>
                <a:ext cx="165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8" name="Ink 27"/>
              <p14:cNvContentPartPr/>
              <p14:nvPr/>
            </p14:nvContentPartPr>
            <p14:xfrm>
              <a:off x="4329792" y="3075336"/>
              <a:ext cx="31680" cy="1656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25832" y="3067056"/>
                <a:ext cx="43920" cy="288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25</a:t>
            </a:fld>
            <a:endParaRPr lang="en-AU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552" y="2017713"/>
            <a:ext cx="8136136" cy="3211512"/>
          </a:xfrm>
        </p:spPr>
        <p:txBody>
          <a:bodyPr/>
          <a:lstStyle/>
          <a:p>
            <a:pPr eaLnBrk="1" hangingPunct="1"/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bellow show figure how the operations take place on a queue:</a:t>
            </a:r>
          </a:p>
          <a:p>
            <a:pPr eaLnBrk="1" hangingPunct="1"/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5861" name="Group 2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03775304"/>
              </p:ext>
            </p:extLst>
          </p:nvPr>
        </p:nvGraphicFramePr>
        <p:xfrm>
          <a:off x="2843213" y="5085184"/>
          <a:ext cx="3883025" cy="720304"/>
        </p:xfrm>
        <a:graphic>
          <a:graphicData uri="http://schemas.openxmlformats.org/drawingml/2006/table">
            <a:tbl>
              <a:tblPr/>
              <a:tblGrid>
                <a:gridCol w="776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03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AU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859" name="Line 23"/>
          <p:cNvSpPr>
            <a:spLocks noChangeShapeType="1"/>
          </p:cNvSpPr>
          <p:nvPr/>
        </p:nvSpPr>
        <p:spPr bwMode="auto">
          <a:xfrm flipV="1">
            <a:off x="6300788" y="58054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0" name="Text Box 24"/>
          <p:cNvSpPr txBox="1">
            <a:spLocks noChangeArrowheads="1"/>
          </p:cNvSpPr>
          <p:nvPr/>
        </p:nvSpPr>
        <p:spPr bwMode="auto">
          <a:xfrm>
            <a:off x="2700338" y="6092825"/>
            <a:ext cx="1008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</a:p>
        </p:txBody>
      </p:sp>
      <p:sp>
        <p:nvSpPr>
          <p:cNvPr id="2" name="Text Box 25"/>
          <p:cNvSpPr txBox="1">
            <a:spLocks noChangeArrowheads="1"/>
          </p:cNvSpPr>
          <p:nvPr/>
        </p:nvSpPr>
        <p:spPr bwMode="auto">
          <a:xfrm>
            <a:off x="5940425" y="6165850"/>
            <a:ext cx="863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rear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4986072" y="5424552"/>
              <a:ext cx="3960" cy="43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77792" y="5418792"/>
                <a:ext cx="1800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/>
              <p14:cNvContentPartPr/>
              <p14:nvPr/>
            </p14:nvContentPartPr>
            <p14:xfrm>
              <a:off x="6588792" y="5165712"/>
              <a:ext cx="53640" cy="32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81952" y="5155272"/>
                <a:ext cx="7092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3" name="Ink 52"/>
              <p14:cNvContentPartPr/>
              <p14:nvPr/>
            </p14:nvContentPartPr>
            <p14:xfrm>
              <a:off x="5797152" y="5226912"/>
              <a:ext cx="28080" cy="4212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792832" y="5220792"/>
                <a:ext cx="39240" cy="525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20D35B-59A7-4452-91D8-3FF7B88E286D}" type="slidenum">
              <a:rPr lang="en-AU" altLang="en-US" smtClean="0"/>
              <a:pPr>
                <a:defRPr/>
              </a:pPr>
              <a:t>26</a:t>
            </a:fld>
            <a:endParaRPr lang="en-AU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" name="Ink 2"/>
              <p14:cNvContentPartPr/>
              <p14:nvPr/>
            </p14:nvContentPartPr>
            <p14:xfrm>
              <a:off x="6617568" y="5088696"/>
              <a:ext cx="78120" cy="17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614328" y="5085816"/>
                <a:ext cx="8424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8" name="Ink 7"/>
              <p14:cNvContentPartPr/>
              <p14:nvPr/>
            </p14:nvContentPartPr>
            <p14:xfrm>
              <a:off x="6831768" y="5867376"/>
              <a:ext cx="2520" cy="129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827808" y="5864136"/>
                <a:ext cx="108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1" name="Ink 20"/>
              <p14:cNvContentPartPr/>
              <p14:nvPr/>
            </p14:nvContentPartPr>
            <p14:xfrm>
              <a:off x="3244728" y="4727976"/>
              <a:ext cx="7560" cy="2700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239688" y="4722936"/>
                <a:ext cx="1764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2" name="Ink 21"/>
              <p14:cNvContentPartPr/>
              <p14:nvPr/>
            </p14:nvContentPartPr>
            <p14:xfrm>
              <a:off x="3251928" y="4727976"/>
              <a:ext cx="360" cy="36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247248" y="4723296"/>
                <a:ext cx="9720" cy="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4" name="Ink 23"/>
              <p14:cNvContentPartPr/>
              <p14:nvPr/>
            </p14:nvContentPartPr>
            <p14:xfrm>
              <a:off x="6498408" y="4328016"/>
              <a:ext cx="360" cy="3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487968" y="4317576"/>
                <a:ext cx="21240" cy="21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queue can be implemented into two ways:</a:t>
            </a:r>
          </a:p>
          <a:p>
            <a:pPr lvl="1" eaLnBrk="1" hangingPunct="1"/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Using arrays (Static implementation)</a:t>
            </a:r>
          </a:p>
          <a:p>
            <a:pPr lvl="1" eaLnBrk="1" hangingPunct="1"/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Using pointer (Dynamic implementation)</a:t>
            </a:r>
          </a:p>
          <a:p>
            <a:pPr eaLnBrk="1" hangingPunct="1"/>
            <a:endParaRPr lang="en-AU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27</a:t>
            </a:fld>
            <a:endParaRPr lang="en-AU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Trees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is non-linear type of data </a:t>
            </a:r>
          </a:p>
          <a:p>
            <a:pPr eaLnBrk="1" hangingPunct="1"/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represent the hierarchical relationship between various elements.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7908" name="Ink 37907"/>
              <p14:cNvContentPartPr/>
              <p14:nvPr/>
            </p14:nvContentPartPr>
            <p14:xfrm>
              <a:off x="8332272" y="2720016"/>
              <a:ext cx="140400" cy="67680"/>
            </p14:xfrm>
          </p:contentPart>
        </mc:Choice>
        <mc:Fallback xmlns="">
          <p:pic>
            <p:nvPicPr>
              <p:cNvPr id="37908" name="Ink 37907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323272" y="2711016"/>
                <a:ext cx="15696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7912" name="Ink 37911"/>
              <p14:cNvContentPartPr/>
              <p14:nvPr/>
            </p14:nvContentPartPr>
            <p14:xfrm>
              <a:off x="3930912" y="738576"/>
              <a:ext cx="57960" cy="84960"/>
            </p14:xfrm>
          </p:contentPart>
        </mc:Choice>
        <mc:Fallback xmlns="">
          <p:pic>
            <p:nvPicPr>
              <p:cNvPr id="37912" name="Ink 37911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923712" y="728496"/>
                <a:ext cx="7344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7914" name="Ink 37913"/>
              <p14:cNvContentPartPr/>
              <p14:nvPr/>
            </p14:nvContentPartPr>
            <p14:xfrm>
              <a:off x="5424552" y="897336"/>
              <a:ext cx="105480" cy="33840"/>
            </p14:xfrm>
          </p:contentPart>
        </mc:Choice>
        <mc:Fallback xmlns="">
          <p:pic>
            <p:nvPicPr>
              <p:cNvPr id="37914" name="Ink 37913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417712" y="882936"/>
                <a:ext cx="124560" cy="550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28</a:t>
            </a:fld>
            <a:endParaRPr lang="en-AU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7918" name="Ink 37917"/>
              <p14:cNvContentPartPr/>
              <p14:nvPr/>
            </p14:nvContentPartPr>
            <p14:xfrm>
              <a:off x="1802208" y="6830736"/>
              <a:ext cx="667080" cy="980640"/>
            </p14:xfrm>
          </p:contentPart>
        </mc:Choice>
        <mc:Fallback xmlns="">
          <p:pic>
            <p:nvPicPr>
              <p:cNvPr id="37918" name="Ink 37917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793208" y="6822456"/>
                <a:ext cx="684360" cy="997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Trees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2017713"/>
            <a:ext cx="7921625" cy="48402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special data item at the top of hierarchy called the Root of the tree.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remaining data items are partitioned into number of mutually exclusive subset, each of which is itself, a tree which is called the sub tree.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704392" y="4797720"/>
              <a:ext cx="115920" cy="414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96472" y="4793400"/>
                <a:ext cx="128160" cy="536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29</a:t>
            </a:fld>
            <a:endParaRPr lang="en-A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017713"/>
            <a:ext cx="8631560" cy="4114800"/>
          </a:xfrm>
        </p:spPr>
        <p:txBody>
          <a:bodyPr/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defined as a representation of facts and concepts by values.</a:t>
            </a:r>
          </a:p>
          <a:p>
            <a:pPr algn="just"/>
            <a:r>
              <a:rPr lang="en-US" sz="2400" b="1" spc="-5" dirty="0">
                <a:latin typeface="Times New Roman"/>
                <a:cs typeface="Times New Roman"/>
              </a:rPr>
              <a:t>Data </a:t>
            </a:r>
            <a:r>
              <a:rPr lang="en-US" sz="2400" spc="-5" dirty="0">
                <a:latin typeface="Times New Roman"/>
                <a:cs typeface="Times New Roman"/>
              </a:rPr>
              <a:t>is collection of </a:t>
            </a:r>
            <a:r>
              <a:rPr lang="en-US" sz="2400" b="1" spc="-5" dirty="0">
                <a:latin typeface="Times New Roman"/>
                <a:cs typeface="Times New Roman"/>
              </a:rPr>
              <a:t>raw</a:t>
            </a:r>
            <a:r>
              <a:rPr lang="en-US" sz="2400" b="1" spc="40" dirty="0"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latin typeface="Times New Roman"/>
                <a:cs typeface="Times New Roman"/>
              </a:rPr>
              <a:t>facts</a:t>
            </a:r>
            <a:r>
              <a:rPr lang="en-US" sz="2400" spc="-5" dirty="0">
                <a:latin typeface="Times New Roman"/>
                <a:cs typeface="Times New Roman"/>
              </a:rPr>
              <a:t>.</a:t>
            </a:r>
            <a:endParaRPr lang="en-US" sz="2400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represented with the help of characters such as alphabets (A-Z, a-z), digits (0-9) or special characters (+,-,/,*,&lt;,&gt;,= etc.)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spc="-5" dirty="0">
                <a:latin typeface="Times New Roman"/>
                <a:cs typeface="Times New Roman"/>
              </a:rPr>
              <a:t>Data </a:t>
            </a:r>
            <a:r>
              <a:rPr lang="en-US" sz="2400" b="1" spc="-15" dirty="0">
                <a:latin typeface="Times New Roman"/>
                <a:cs typeface="Times New Roman"/>
              </a:rPr>
              <a:t>structure </a:t>
            </a:r>
            <a:r>
              <a:rPr lang="en-US" sz="2400" spc="-5" dirty="0">
                <a:latin typeface="Times New Roman"/>
                <a:cs typeface="Times New Roman"/>
              </a:rPr>
              <a:t>is representation of the </a:t>
            </a:r>
            <a:r>
              <a:rPr lang="en-US" sz="2400" spc="-75" dirty="0">
                <a:latin typeface="Times New Roman"/>
                <a:cs typeface="Times New Roman"/>
              </a:rPr>
              <a:t>logical  </a:t>
            </a:r>
            <a:r>
              <a:rPr lang="en-US" sz="2400" spc="-5" dirty="0">
                <a:latin typeface="Times New Roman"/>
                <a:cs typeface="Times New Roman"/>
              </a:rPr>
              <a:t>relationship existing between individual  </a:t>
            </a:r>
            <a:r>
              <a:rPr lang="en-US" sz="2400" spc="-15" dirty="0">
                <a:latin typeface="Times New Roman"/>
                <a:cs typeface="Times New Roman"/>
              </a:rPr>
              <a:t>elements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7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data.</a:t>
            </a:r>
            <a:endParaRPr lang="en-US" sz="2400" dirty="0"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3</a:t>
            </a:fld>
            <a:endParaRPr lang="en-AU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6" name="Ink 45"/>
              <p14:cNvContentPartPr/>
              <p14:nvPr/>
            </p14:nvContentPartPr>
            <p14:xfrm>
              <a:off x="6776688" y="6489096"/>
              <a:ext cx="43200" cy="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0" y="0"/>
                <a:ext cx="4320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7" name="Ink 66"/>
              <p14:cNvContentPartPr/>
              <p14:nvPr/>
            </p14:nvContentPartPr>
            <p14:xfrm>
              <a:off x="6869208" y="6479016"/>
              <a:ext cx="19440" cy="1836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862008" y="6475416"/>
                <a:ext cx="34200" cy="2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939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Trees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tree structure organizes the data into branches, which related the information.</a:t>
            </a:r>
          </a:p>
          <a:p>
            <a:pPr eaLnBrk="1" hangingPunct="1"/>
            <a:endParaRPr lang="en-AU" altLang="en-US" dirty="0"/>
          </a:p>
        </p:txBody>
      </p:sp>
      <p:sp>
        <p:nvSpPr>
          <p:cNvPr id="39940" name="Oval 4"/>
          <p:cNvSpPr>
            <a:spLocks noChangeArrowheads="1"/>
          </p:cNvSpPr>
          <p:nvPr/>
        </p:nvSpPr>
        <p:spPr bwMode="auto">
          <a:xfrm>
            <a:off x="4427538" y="3500438"/>
            <a:ext cx="576262" cy="5762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cs typeface="Times New Roman" panose="02020603050405020304" pitchFamily="18" charset="0"/>
            </a:endParaRP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4572000" y="3500438"/>
            <a:ext cx="36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400">
                <a:cs typeface="Times New Roman" panose="02020603050405020304" pitchFamily="18" charset="0"/>
              </a:rPr>
              <a:t>A</a:t>
            </a:r>
          </a:p>
        </p:txBody>
      </p:sp>
      <p:grpSp>
        <p:nvGrpSpPr>
          <p:cNvPr id="39942" name="Group 9"/>
          <p:cNvGrpSpPr>
            <a:grpSpLocks/>
          </p:cNvGrpSpPr>
          <p:nvPr/>
        </p:nvGrpSpPr>
        <p:grpSpPr bwMode="auto">
          <a:xfrm>
            <a:off x="3203575" y="4365625"/>
            <a:ext cx="576263" cy="576263"/>
            <a:chOff x="2562" y="2251"/>
            <a:chExt cx="363" cy="363"/>
          </a:xfrm>
        </p:grpSpPr>
        <p:sp>
          <p:nvSpPr>
            <p:cNvPr id="39966" name="Oval 10"/>
            <p:cNvSpPr>
              <a:spLocks noChangeArrowheads="1"/>
            </p:cNvSpPr>
            <p:nvPr/>
          </p:nvSpPr>
          <p:spPr bwMode="auto">
            <a:xfrm>
              <a:off x="2562" y="2251"/>
              <a:ext cx="363" cy="3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>
                <a:cs typeface="Times New Roman" panose="02020603050405020304" pitchFamily="18" charset="0"/>
              </a:endParaRPr>
            </a:p>
          </p:txBody>
        </p:sp>
        <p:sp>
          <p:nvSpPr>
            <p:cNvPr id="39967" name="Text Box 11"/>
            <p:cNvSpPr txBox="1">
              <a:spLocks noChangeArrowheads="1"/>
            </p:cNvSpPr>
            <p:nvPr/>
          </p:nvSpPr>
          <p:spPr bwMode="auto">
            <a:xfrm>
              <a:off x="2653" y="2280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AU" altLang="en-US" sz="2400">
                  <a:cs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39943" name="Group 12"/>
          <p:cNvGrpSpPr>
            <a:grpSpLocks/>
          </p:cNvGrpSpPr>
          <p:nvPr/>
        </p:nvGrpSpPr>
        <p:grpSpPr bwMode="auto">
          <a:xfrm>
            <a:off x="5508625" y="4365625"/>
            <a:ext cx="576263" cy="576263"/>
            <a:chOff x="2562" y="2251"/>
            <a:chExt cx="363" cy="363"/>
          </a:xfrm>
        </p:grpSpPr>
        <p:sp>
          <p:nvSpPr>
            <p:cNvPr id="39964" name="Oval 13"/>
            <p:cNvSpPr>
              <a:spLocks noChangeArrowheads="1"/>
            </p:cNvSpPr>
            <p:nvPr/>
          </p:nvSpPr>
          <p:spPr bwMode="auto">
            <a:xfrm>
              <a:off x="2562" y="2251"/>
              <a:ext cx="363" cy="3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>
                <a:cs typeface="Times New Roman" panose="02020603050405020304" pitchFamily="18" charset="0"/>
              </a:endParaRPr>
            </a:p>
          </p:txBody>
        </p:sp>
        <p:sp>
          <p:nvSpPr>
            <p:cNvPr id="39965" name="Text Box 14"/>
            <p:cNvSpPr txBox="1">
              <a:spLocks noChangeArrowheads="1"/>
            </p:cNvSpPr>
            <p:nvPr/>
          </p:nvSpPr>
          <p:spPr bwMode="auto">
            <a:xfrm>
              <a:off x="2653" y="2280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AU" altLang="en-US" sz="2400">
                  <a:cs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39944" name="Group 15"/>
          <p:cNvGrpSpPr>
            <a:grpSpLocks/>
          </p:cNvGrpSpPr>
          <p:nvPr/>
        </p:nvGrpSpPr>
        <p:grpSpPr bwMode="auto">
          <a:xfrm>
            <a:off x="2339975" y="5373688"/>
            <a:ext cx="576263" cy="576262"/>
            <a:chOff x="2562" y="2251"/>
            <a:chExt cx="363" cy="363"/>
          </a:xfrm>
        </p:grpSpPr>
        <p:sp>
          <p:nvSpPr>
            <p:cNvPr id="39962" name="Oval 16"/>
            <p:cNvSpPr>
              <a:spLocks noChangeArrowheads="1"/>
            </p:cNvSpPr>
            <p:nvPr/>
          </p:nvSpPr>
          <p:spPr bwMode="auto">
            <a:xfrm>
              <a:off x="2562" y="2251"/>
              <a:ext cx="363" cy="3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>
                <a:cs typeface="Times New Roman" panose="02020603050405020304" pitchFamily="18" charset="0"/>
              </a:endParaRPr>
            </a:p>
          </p:txBody>
        </p:sp>
        <p:sp>
          <p:nvSpPr>
            <p:cNvPr id="39963" name="Text Box 17"/>
            <p:cNvSpPr txBox="1">
              <a:spLocks noChangeArrowheads="1"/>
            </p:cNvSpPr>
            <p:nvPr/>
          </p:nvSpPr>
          <p:spPr bwMode="auto">
            <a:xfrm>
              <a:off x="2653" y="2280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AU" altLang="en-US" sz="2400">
                  <a:cs typeface="Times New Roman" panose="02020603050405020304" pitchFamily="18" charset="0"/>
                </a:rPr>
                <a:t>D</a:t>
              </a:r>
            </a:p>
          </p:txBody>
        </p:sp>
      </p:grpSp>
      <p:grpSp>
        <p:nvGrpSpPr>
          <p:cNvPr id="39945" name="Group 18"/>
          <p:cNvGrpSpPr>
            <a:grpSpLocks/>
          </p:cNvGrpSpPr>
          <p:nvPr/>
        </p:nvGrpSpPr>
        <p:grpSpPr bwMode="auto">
          <a:xfrm>
            <a:off x="3924300" y="5373688"/>
            <a:ext cx="576263" cy="576262"/>
            <a:chOff x="2562" y="2251"/>
            <a:chExt cx="363" cy="363"/>
          </a:xfrm>
        </p:grpSpPr>
        <p:sp>
          <p:nvSpPr>
            <p:cNvPr id="39960" name="Oval 19"/>
            <p:cNvSpPr>
              <a:spLocks noChangeArrowheads="1"/>
            </p:cNvSpPr>
            <p:nvPr/>
          </p:nvSpPr>
          <p:spPr bwMode="auto">
            <a:xfrm>
              <a:off x="2562" y="2251"/>
              <a:ext cx="363" cy="3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>
                <a:cs typeface="Times New Roman" panose="02020603050405020304" pitchFamily="18" charset="0"/>
              </a:endParaRPr>
            </a:p>
          </p:txBody>
        </p:sp>
        <p:sp>
          <p:nvSpPr>
            <p:cNvPr id="39961" name="Text Box 20"/>
            <p:cNvSpPr txBox="1">
              <a:spLocks noChangeArrowheads="1"/>
            </p:cNvSpPr>
            <p:nvPr/>
          </p:nvSpPr>
          <p:spPr bwMode="auto">
            <a:xfrm>
              <a:off x="2653" y="2280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AU" altLang="en-US" sz="2400">
                  <a:cs typeface="Times New Roman" panose="02020603050405020304" pitchFamily="18" charset="0"/>
                </a:rPr>
                <a:t>E</a:t>
              </a:r>
            </a:p>
          </p:txBody>
        </p:sp>
      </p:grpSp>
      <p:grpSp>
        <p:nvGrpSpPr>
          <p:cNvPr id="39946" name="Group 21"/>
          <p:cNvGrpSpPr>
            <a:grpSpLocks/>
          </p:cNvGrpSpPr>
          <p:nvPr/>
        </p:nvGrpSpPr>
        <p:grpSpPr bwMode="auto">
          <a:xfrm>
            <a:off x="4932363" y="5373688"/>
            <a:ext cx="576262" cy="576262"/>
            <a:chOff x="2562" y="2251"/>
            <a:chExt cx="363" cy="363"/>
          </a:xfrm>
        </p:grpSpPr>
        <p:sp>
          <p:nvSpPr>
            <p:cNvPr id="39958" name="Oval 22"/>
            <p:cNvSpPr>
              <a:spLocks noChangeArrowheads="1"/>
            </p:cNvSpPr>
            <p:nvPr/>
          </p:nvSpPr>
          <p:spPr bwMode="auto">
            <a:xfrm>
              <a:off x="2562" y="2251"/>
              <a:ext cx="363" cy="3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>
                <a:cs typeface="Times New Roman" panose="02020603050405020304" pitchFamily="18" charset="0"/>
              </a:endParaRPr>
            </a:p>
          </p:txBody>
        </p:sp>
        <p:sp>
          <p:nvSpPr>
            <p:cNvPr id="39959" name="Text Box 23"/>
            <p:cNvSpPr txBox="1">
              <a:spLocks noChangeArrowheads="1"/>
            </p:cNvSpPr>
            <p:nvPr/>
          </p:nvSpPr>
          <p:spPr bwMode="auto">
            <a:xfrm>
              <a:off x="2653" y="2280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AU" altLang="en-US" sz="2400">
                  <a:cs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39947" name="Group 24"/>
          <p:cNvGrpSpPr>
            <a:grpSpLocks/>
          </p:cNvGrpSpPr>
          <p:nvPr/>
        </p:nvGrpSpPr>
        <p:grpSpPr bwMode="auto">
          <a:xfrm>
            <a:off x="6300788" y="5373688"/>
            <a:ext cx="576262" cy="576262"/>
            <a:chOff x="2562" y="2251"/>
            <a:chExt cx="363" cy="363"/>
          </a:xfrm>
        </p:grpSpPr>
        <p:sp>
          <p:nvSpPr>
            <p:cNvPr id="39956" name="Oval 25"/>
            <p:cNvSpPr>
              <a:spLocks noChangeArrowheads="1"/>
            </p:cNvSpPr>
            <p:nvPr/>
          </p:nvSpPr>
          <p:spPr bwMode="auto">
            <a:xfrm>
              <a:off x="2562" y="2251"/>
              <a:ext cx="363" cy="3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>
                <a:cs typeface="Times New Roman" panose="02020603050405020304" pitchFamily="18" charset="0"/>
              </a:endParaRPr>
            </a:p>
          </p:txBody>
        </p:sp>
        <p:sp>
          <p:nvSpPr>
            <p:cNvPr id="39957" name="Text Box 26"/>
            <p:cNvSpPr txBox="1">
              <a:spLocks noChangeArrowheads="1"/>
            </p:cNvSpPr>
            <p:nvPr/>
          </p:nvSpPr>
          <p:spPr bwMode="auto">
            <a:xfrm>
              <a:off x="2653" y="2280"/>
              <a:ext cx="2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AU" altLang="en-US" sz="2400">
                  <a:cs typeface="Times New Roman" panose="02020603050405020304" pitchFamily="18" charset="0"/>
                </a:rPr>
                <a:t>G</a:t>
              </a:r>
            </a:p>
          </p:txBody>
        </p:sp>
      </p:grpSp>
      <p:sp>
        <p:nvSpPr>
          <p:cNvPr id="39948" name="Line 27"/>
          <p:cNvSpPr>
            <a:spLocks noChangeShapeType="1"/>
          </p:cNvSpPr>
          <p:nvPr/>
        </p:nvSpPr>
        <p:spPr bwMode="auto">
          <a:xfrm flipH="1">
            <a:off x="3708400" y="3933825"/>
            <a:ext cx="719138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9" name="Line 28"/>
          <p:cNvSpPr>
            <a:spLocks noChangeShapeType="1"/>
          </p:cNvSpPr>
          <p:nvPr/>
        </p:nvSpPr>
        <p:spPr bwMode="auto">
          <a:xfrm>
            <a:off x="4932363" y="3860800"/>
            <a:ext cx="719137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Line 29"/>
          <p:cNvSpPr>
            <a:spLocks noChangeShapeType="1"/>
          </p:cNvSpPr>
          <p:nvPr/>
        </p:nvSpPr>
        <p:spPr bwMode="auto">
          <a:xfrm flipH="1">
            <a:off x="2843213" y="4868863"/>
            <a:ext cx="50482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1" name="Line 30"/>
          <p:cNvSpPr>
            <a:spLocks noChangeShapeType="1"/>
          </p:cNvSpPr>
          <p:nvPr/>
        </p:nvSpPr>
        <p:spPr bwMode="auto">
          <a:xfrm>
            <a:off x="3708400" y="4868863"/>
            <a:ext cx="35877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2" name="Line 31"/>
          <p:cNvSpPr>
            <a:spLocks noChangeShapeType="1"/>
          </p:cNvSpPr>
          <p:nvPr/>
        </p:nvSpPr>
        <p:spPr bwMode="auto">
          <a:xfrm flipH="1">
            <a:off x="5364163" y="4868863"/>
            <a:ext cx="287337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3" name="Line 32"/>
          <p:cNvSpPr>
            <a:spLocks noChangeShapeType="1"/>
          </p:cNvSpPr>
          <p:nvPr/>
        </p:nvSpPr>
        <p:spPr bwMode="auto">
          <a:xfrm>
            <a:off x="6011863" y="4797425"/>
            <a:ext cx="5048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4" name="Line 33"/>
          <p:cNvSpPr>
            <a:spLocks noChangeShapeType="1"/>
          </p:cNvSpPr>
          <p:nvPr/>
        </p:nvSpPr>
        <p:spPr bwMode="auto">
          <a:xfrm flipH="1" flipV="1">
            <a:off x="5003800" y="371633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5" name="Text Box 34"/>
          <p:cNvSpPr txBox="1">
            <a:spLocks noChangeArrowheads="1"/>
          </p:cNvSpPr>
          <p:nvPr/>
        </p:nvSpPr>
        <p:spPr bwMode="auto">
          <a:xfrm>
            <a:off x="6084888" y="3429000"/>
            <a:ext cx="1008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800">
                <a:cs typeface="Times New Roman" panose="02020603050405020304" pitchFamily="18" charset="0"/>
              </a:rPr>
              <a:t>root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760992" y="4499136"/>
              <a:ext cx="6840" cy="2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54512" y="4493736"/>
                <a:ext cx="1836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2833632" y="5524056"/>
              <a:ext cx="13680" cy="97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28232" y="5512896"/>
                <a:ext cx="2952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Ink 10"/>
              <p14:cNvContentPartPr/>
              <p14:nvPr/>
            </p14:nvContentPartPr>
            <p14:xfrm>
              <a:off x="4383072" y="5594616"/>
              <a:ext cx="75960" cy="590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76232" y="5582016"/>
                <a:ext cx="9324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" name="Ink 11"/>
              <p14:cNvContentPartPr/>
              <p14:nvPr/>
            </p14:nvContentPartPr>
            <p14:xfrm>
              <a:off x="5055192" y="5645016"/>
              <a:ext cx="15120" cy="216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46552" y="5635296"/>
                <a:ext cx="3348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" name="Ink 12"/>
              <p14:cNvContentPartPr/>
              <p14:nvPr/>
            </p14:nvContentPartPr>
            <p14:xfrm>
              <a:off x="6328512" y="5623056"/>
              <a:ext cx="360" cy="3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20592" y="5615136"/>
                <a:ext cx="1620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/>
              <p14:cNvContentPartPr/>
              <p14:nvPr/>
            </p14:nvContentPartPr>
            <p14:xfrm>
              <a:off x="3741192" y="4623696"/>
              <a:ext cx="16200" cy="2484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30752" y="4613256"/>
                <a:ext cx="33120" cy="410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30</a:t>
            </a:fld>
            <a:endParaRPr lang="en-AU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9138"/>
            <a:ext cx="7772400" cy="4114800"/>
          </a:xfrm>
        </p:spPr>
        <p:txBody>
          <a:bodyPr/>
          <a:lstStyle/>
          <a:p>
            <a:pPr algn="just" eaLnBrk="1" hangingPunct="1"/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is a mathematical non-linear data structure capable of representing many kind of physical structures.</a:t>
            </a:r>
          </a:p>
          <a:p>
            <a:pPr algn="just" eaLnBrk="1" hangingPunct="1"/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A graph G(V,E) is a set of vertices V and a set of edges 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035952" y="1378656"/>
              <a:ext cx="253440" cy="27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1632" y="1372536"/>
                <a:ext cx="2617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/>
              <p14:cNvContentPartPr/>
              <p14:nvPr/>
            </p14:nvContentPartPr>
            <p14:xfrm>
              <a:off x="6244272" y="5194656"/>
              <a:ext cx="25560" cy="108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37792" y="5190187"/>
                <a:ext cx="36360" cy="21972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31</a:t>
            </a:fld>
            <a:endParaRPr lang="en-AU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edge connects a pair of vertices and many have weight such as length, cost and another measuring instrument for according the graph.</a:t>
            </a:r>
          </a:p>
          <a:p>
            <a:pPr eaLnBrk="1" hangingPunct="1"/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Vertices on the graph are shown as point or circles and edges are drawn as arcs or line segment.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32</a:t>
            </a:fld>
            <a:endParaRPr lang="en-AU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7772400" cy="4114800"/>
          </a:xfrm>
        </p:spPr>
        <p:txBody>
          <a:bodyPr/>
          <a:lstStyle/>
          <a:p>
            <a:pPr eaLnBrk="1" hangingPunct="1"/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Example of graph:</a:t>
            </a:r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1835150" y="2852738"/>
            <a:ext cx="504825" cy="5762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cs typeface="Times New Roman" panose="02020603050405020304" pitchFamily="18" charset="0"/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979613" y="3068638"/>
            <a:ext cx="288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IN" altLang="en-US" sz="2800">
              <a:cs typeface="Times New Roman" panose="02020603050405020304" pitchFamily="18" charset="0"/>
            </a:endParaRP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1835150" y="2924175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000">
                <a:cs typeface="Times New Roman" panose="02020603050405020304" pitchFamily="18" charset="0"/>
              </a:rPr>
              <a:t>v2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1979613" y="3068638"/>
            <a:ext cx="288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IN" altLang="en-US" sz="2800">
              <a:cs typeface="Times New Roman" panose="02020603050405020304" pitchFamily="18" charset="0"/>
            </a:endParaRPr>
          </a:p>
        </p:txBody>
      </p:sp>
      <p:grpSp>
        <p:nvGrpSpPr>
          <p:cNvPr id="43016" name="Group 16"/>
          <p:cNvGrpSpPr>
            <a:grpSpLocks/>
          </p:cNvGrpSpPr>
          <p:nvPr/>
        </p:nvGrpSpPr>
        <p:grpSpPr bwMode="auto">
          <a:xfrm>
            <a:off x="684213" y="4005263"/>
            <a:ext cx="504825" cy="684212"/>
            <a:chOff x="1156" y="1797"/>
            <a:chExt cx="318" cy="431"/>
          </a:xfrm>
        </p:grpSpPr>
        <p:sp>
          <p:nvSpPr>
            <p:cNvPr id="43051" name="Oval 12"/>
            <p:cNvSpPr>
              <a:spLocks noChangeArrowheads="1"/>
            </p:cNvSpPr>
            <p:nvPr/>
          </p:nvSpPr>
          <p:spPr bwMode="auto">
            <a:xfrm>
              <a:off x="1156" y="1797"/>
              <a:ext cx="318" cy="3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800">
                <a:cs typeface="Times New Roman" panose="02020603050405020304" pitchFamily="18" charset="0"/>
              </a:endParaRPr>
            </a:p>
          </p:txBody>
        </p:sp>
        <p:grpSp>
          <p:nvGrpSpPr>
            <p:cNvPr id="43052" name="Group 13"/>
            <p:cNvGrpSpPr>
              <a:grpSpLocks/>
            </p:cNvGrpSpPr>
            <p:nvPr/>
          </p:nvGrpSpPr>
          <p:grpSpPr bwMode="auto">
            <a:xfrm>
              <a:off x="1156" y="1842"/>
              <a:ext cx="318" cy="386"/>
              <a:chOff x="1156" y="1842"/>
              <a:chExt cx="318" cy="591"/>
            </a:xfrm>
          </p:grpSpPr>
          <p:sp>
            <p:nvSpPr>
              <p:cNvPr id="43053" name="Text Box 14"/>
              <p:cNvSpPr txBox="1">
                <a:spLocks noChangeArrowheads="1"/>
              </p:cNvSpPr>
              <p:nvPr/>
            </p:nvSpPr>
            <p:spPr bwMode="auto">
              <a:xfrm>
                <a:off x="1156" y="1842"/>
                <a:ext cx="318" cy="3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AU" altLang="en-US" sz="2000">
                    <a:cs typeface="Times New Roman" panose="02020603050405020304" pitchFamily="18" charset="0"/>
                  </a:rPr>
                  <a:t>v1</a:t>
                </a:r>
              </a:p>
            </p:txBody>
          </p:sp>
          <p:sp>
            <p:nvSpPr>
              <p:cNvPr id="43054" name="Text Box 15"/>
              <p:cNvSpPr txBox="1">
                <a:spLocks noChangeArrowheads="1"/>
              </p:cNvSpPr>
              <p:nvPr/>
            </p:nvSpPr>
            <p:spPr bwMode="auto">
              <a:xfrm>
                <a:off x="1247" y="1932"/>
                <a:ext cx="182" cy="5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IN" altLang="en-US" sz="2800"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3017" name="Oval 37"/>
          <p:cNvSpPr>
            <a:spLocks noChangeArrowheads="1"/>
          </p:cNvSpPr>
          <p:nvPr/>
        </p:nvSpPr>
        <p:spPr bwMode="auto">
          <a:xfrm>
            <a:off x="3635375" y="5013325"/>
            <a:ext cx="576263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cs typeface="Times New Roman" panose="02020603050405020304" pitchFamily="18" charset="0"/>
            </a:endParaRPr>
          </a:p>
        </p:txBody>
      </p:sp>
      <p:sp>
        <p:nvSpPr>
          <p:cNvPr id="43018" name="Text Box 38"/>
          <p:cNvSpPr txBox="1">
            <a:spLocks noChangeArrowheads="1"/>
          </p:cNvSpPr>
          <p:nvPr/>
        </p:nvSpPr>
        <p:spPr bwMode="auto">
          <a:xfrm>
            <a:off x="3708400" y="5084763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000">
                <a:cs typeface="Times New Roman" panose="02020603050405020304" pitchFamily="18" charset="0"/>
              </a:rPr>
              <a:t>v4</a:t>
            </a:r>
          </a:p>
        </p:txBody>
      </p:sp>
      <p:sp>
        <p:nvSpPr>
          <p:cNvPr id="43019" name="Oval 39"/>
          <p:cNvSpPr>
            <a:spLocks noChangeArrowheads="1"/>
          </p:cNvSpPr>
          <p:nvPr/>
        </p:nvSpPr>
        <p:spPr bwMode="auto">
          <a:xfrm>
            <a:off x="3562350" y="2852738"/>
            <a:ext cx="576263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cs typeface="Times New Roman" panose="02020603050405020304" pitchFamily="18" charset="0"/>
            </a:endParaRPr>
          </a:p>
        </p:txBody>
      </p:sp>
      <p:sp>
        <p:nvSpPr>
          <p:cNvPr id="43020" name="Text Box 40"/>
          <p:cNvSpPr txBox="1">
            <a:spLocks noChangeArrowheads="1"/>
          </p:cNvSpPr>
          <p:nvPr/>
        </p:nvSpPr>
        <p:spPr bwMode="auto">
          <a:xfrm>
            <a:off x="3635375" y="2924175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000">
                <a:cs typeface="Times New Roman" panose="02020603050405020304" pitchFamily="18" charset="0"/>
              </a:rPr>
              <a:t>v5</a:t>
            </a:r>
          </a:p>
        </p:txBody>
      </p:sp>
      <p:sp>
        <p:nvSpPr>
          <p:cNvPr id="43021" name="Oval 41"/>
          <p:cNvSpPr>
            <a:spLocks noChangeArrowheads="1"/>
          </p:cNvSpPr>
          <p:nvPr/>
        </p:nvSpPr>
        <p:spPr bwMode="auto">
          <a:xfrm>
            <a:off x="1835150" y="5013325"/>
            <a:ext cx="576263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cs typeface="Times New Roman" panose="02020603050405020304" pitchFamily="18" charset="0"/>
            </a:endParaRPr>
          </a:p>
        </p:txBody>
      </p:sp>
      <p:sp>
        <p:nvSpPr>
          <p:cNvPr id="43022" name="Text Box 42"/>
          <p:cNvSpPr txBox="1">
            <a:spLocks noChangeArrowheads="1"/>
          </p:cNvSpPr>
          <p:nvPr/>
        </p:nvSpPr>
        <p:spPr bwMode="auto">
          <a:xfrm>
            <a:off x="1906588" y="5084763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000">
                <a:cs typeface="Times New Roman" panose="02020603050405020304" pitchFamily="18" charset="0"/>
              </a:rPr>
              <a:t>v3</a:t>
            </a:r>
          </a:p>
        </p:txBody>
      </p:sp>
      <p:sp>
        <p:nvSpPr>
          <p:cNvPr id="43023" name="Line 43"/>
          <p:cNvSpPr>
            <a:spLocks noChangeShapeType="1"/>
          </p:cNvSpPr>
          <p:nvPr/>
        </p:nvSpPr>
        <p:spPr bwMode="auto">
          <a:xfrm flipV="1">
            <a:off x="1116013" y="3357563"/>
            <a:ext cx="71913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4" name="Line 44"/>
          <p:cNvSpPr>
            <a:spLocks noChangeShapeType="1"/>
          </p:cNvSpPr>
          <p:nvPr/>
        </p:nvSpPr>
        <p:spPr bwMode="auto">
          <a:xfrm>
            <a:off x="1042988" y="4581525"/>
            <a:ext cx="79216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5" name="Line 45"/>
          <p:cNvSpPr>
            <a:spLocks noChangeShapeType="1"/>
          </p:cNvSpPr>
          <p:nvPr/>
        </p:nvSpPr>
        <p:spPr bwMode="auto">
          <a:xfrm flipV="1">
            <a:off x="2124075" y="3429000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6" name="Line 46"/>
          <p:cNvSpPr>
            <a:spLocks noChangeShapeType="1"/>
          </p:cNvSpPr>
          <p:nvPr/>
        </p:nvSpPr>
        <p:spPr bwMode="auto">
          <a:xfrm>
            <a:off x="2339975" y="3141663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7" name="Line 47"/>
          <p:cNvSpPr>
            <a:spLocks noChangeShapeType="1"/>
          </p:cNvSpPr>
          <p:nvPr/>
        </p:nvSpPr>
        <p:spPr bwMode="auto">
          <a:xfrm>
            <a:off x="3851275" y="3500438"/>
            <a:ext cx="73025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8" name="Line 48"/>
          <p:cNvSpPr>
            <a:spLocks noChangeShapeType="1"/>
          </p:cNvSpPr>
          <p:nvPr/>
        </p:nvSpPr>
        <p:spPr bwMode="auto">
          <a:xfrm flipH="1" flipV="1">
            <a:off x="2411413" y="5300663"/>
            <a:ext cx="1223962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9" name="Text Box 49"/>
          <p:cNvSpPr txBox="1">
            <a:spLocks noChangeArrowheads="1"/>
          </p:cNvSpPr>
          <p:nvPr/>
        </p:nvSpPr>
        <p:spPr bwMode="auto">
          <a:xfrm>
            <a:off x="1042988" y="3429000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000"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43030" name="Text Box 50"/>
          <p:cNvSpPr txBox="1">
            <a:spLocks noChangeArrowheads="1"/>
          </p:cNvSpPr>
          <p:nvPr/>
        </p:nvSpPr>
        <p:spPr bwMode="auto">
          <a:xfrm>
            <a:off x="1258888" y="4437063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000"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43031" name="Text Box 51"/>
          <p:cNvSpPr txBox="1">
            <a:spLocks noChangeArrowheads="1"/>
          </p:cNvSpPr>
          <p:nvPr/>
        </p:nvSpPr>
        <p:spPr bwMode="auto">
          <a:xfrm>
            <a:off x="2051050" y="4005263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000"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43032" name="Text Box 52"/>
          <p:cNvSpPr txBox="1">
            <a:spLocks noChangeArrowheads="1"/>
          </p:cNvSpPr>
          <p:nvPr/>
        </p:nvSpPr>
        <p:spPr bwMode="auto">
          <a:xfrm>
            <a:off x="2627313" y="2781300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000"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3033" name="Text Box 53"/>
          <p:cNvSpPr txBox="1">
            <a:spLocks noChangeArrowheads="1"/>
          </p:cNvSpPr>
          <p:nvPr/>
        </p:nvSpPr>
        <p:spPr bwMode="auto">
          <a:xfrm>
            <a:off x="3851275" y="4005263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000"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43034" name="Text Box 54"/>
          <p:cNvSpPr txBox="1">
            <a:spLocks noChangeArrowheads="1"/>
          </p:cNvSpPr>
          <p:nvPr/>
        </p:nvSpPr>
        <p:spPr bwMode="auto">
          <a:xfrm>
            <a:off x="2700338" y="4941888"/>
            <a:ext cx="504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000"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43035" name="Oval 55"/>
          <p:cNvSpPr>
            <a:spLocks noChangeArrowheads="1"/>
          </p:cNvSpPr>
          <p:nvPr/>
        </p:nvSpPr>
        <p:spPr bwMode="auto">
          <a:xfrm>
            <a:off x="3635375" y="5013325"/>
            <a:ext cx="576263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cs typeface="Times New Roman" panose="02020603050405020304" pitchFamily="18" charset="0"/>
            </a:endParaRPr>
          </a:p>
        </p:txBody>
      </p:sp>
      <p:sp>
        <p:nvSpPr>
          <p:cNvPr id="43036" name="Text Box 56"/>
          <p:cNvSpPr txBox="1">
            <a:spLocks noChangeArrowheads="1"/>
          </p:cNvSpPr>
          <p:nvPr/>
        </p:nvSpPr>
        <p:spPr bwMode="auto">
          <a:xfrm>
            <a:off x="3708400" y="5084763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000">
                <a:cs typeface="Times New Roman" panose="02020603050405020304" pitchFamily="18" charset="0"/>
              </a:rPr>
              <a:t>v4</a:t>
            </a:r>
          </a:p>
        </p:txBody>
      </p:sp>
      <p:sp>
        <p:nvSpPr>
          <p:cNvPr id="43037" name="Oval 57"/>
          <p:cNvSpPr>
            <a:spLocks noChangeArrowheads="1"/>
          </p:cNvSpPr>
          <p:nvPr/>
        </p:nvSpPr>
        <p:spPr bwMode="auto">
          <a:xfrm>
            <a:off x="5507038" y="2997200"/>
            <a:ext cx="576262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cs typeface="Times New Roman" panose="02020603050405020304" pitchFamily="18" charset="0"/>
            </a:endParaRPr>
          </a:p>
        </p:txBody>
      </p:sp>
      <p:sp>
        <p:nvSpPr>
          <p:cNvPr id="43038" name="Text Box 58"/>
          <p:cNvSpPr txBox="1">
            <a:spLocks noChangeArrowheads="1"/>
          </p:cNvSpPr>
          <p:nvPr/>
        </p:nvSpPr>
        <p:spPr bwMode="auto">
          <a:xfrm>
            <a:off x="5580063" y="3068638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000">
                <a:cs typeface="Times New Roman" panose="02020603050405020304" pitchFamily="18" charset="0"/>
              </a:rPr>
              <a:t>v1</a:t>
            </a:r>
          </a:p>
        </p:txBody>
      </p:sp>
      <p:sp>
        <p:nvSpPr>
          <p:cNvPr id="43039" name="Oval 59"/>
          <p:cNvSpPr>
            <a:spLocks noChangeArrowheads="1"/>
          </p:cNvSpPr>
          <p:nvPr/>
        </p:nvSpPr>
        <p:spPr bwMode="auto">
          <a:xfrm>
            <a:off x="6011863" y="4797425"/>
            <a:ext cx="576262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cs typeface="Times New Roman" panose="02020603050405020304" pitchFamily="18" charset="0"/>
            </a:endParaRPr>
          </a:p>
        </p:txBody>
      </p:sp>
      <p:sp>
        <p:nvSpPr>
          <p:cNvPr id="43040" name="Text Box 60"/>
          <p:cNvSpPr txBox="1">
            <a:spLocks noChangeArrowheads="1"/>
          </p:cNvSpPr>
          <p:nvPr/>
        </p:nvSpPr>
        <p:spPr bwMode="auto">
          <a:xfrm>
            <a:off x="6084888" y="4868863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000">
                <a:cs typeface="Times New Roman" panose="02020603050405020304" pitchFamily="18" charset="0"/>
              </a:rPr>
              <a:t>v2</a:t>
            </a:r>
          </a:p>
        </p:txBody>
      </p:sp>
      <p:sp>
        <p:nvSpPr>
          <p:cNvPr id="43041" name="Oval 61"/>
          <p:cNvSpPr>
            <a:spLocks noChangeArrowheads="1"/>
          </p:cNvSpPr>
          <p:nvPr/>
        </p:nvSpPr>
        <p:spPr bwMode="auto">
          <a:xfrm>
            <a:off x="8170863" y="4941888"/>
            <a:ext cx="576262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cs typeface="Times New Roman" panose="02020603050405020304" pitchFamily="18" charset="0"/>
            </a:endParaRPr>
          </a:p>
        </p:txBody>
      </p:sp>
      <p:sp>
        <p:nvSpPr>
          <p:cNvPr id="43042" name="Text Box 62"/>
          <p:cNvSpPr txBox="1">
            <a:spLocks noChangeArrowheads="1"/>
          </p:cNvSpPr>
          <p:nvPr/>
        </p:nvSpPr>
        <p:spPr bwMode="auto">
          <a:xfrm>
            <a:off x="8243888" y="5013325"/>
            <a:ext cx="5032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000">
                <a:cs typeface="Times New Roman" panose="02020603050405020304" pitchFamily="18" charset="0"/>
              </a:rPr>
              <a:t>v4</a:t>
            </a:r>
          </a:p>
        </p:txBody>
      </p:sp>
      <p:sp>
        <p:nvSpPr>
          <p:cNvPr id="43043" name="Oval 63"/>
          <p:cNvSpPr>
            <a:spLocks noChangeArrowheads="1"/>
          </p:cNvSpPr>
          <p:nvPr/>
        </p:nvSpPr>
        <p:spPr bwMode="auto">
          <a:xfrm>
            <a:off x="7667625" y="2997200"/>
            <a:ext cx="576263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cs typeface="Times New Roman" panose="02020603050405020304" pitchFamily="18" charset="0"/>
            </a:endParaRPr>
          </a:p>
        </p:txBody>
      </p:sp>
      <p:sp>
        <p:nvSpPr>
          <p:cNvPr id="43044" name="Text Box 64"/>
          <p:cNvSpPr txBox="1">
            <a:spLocks noChangeArrowheads="1"/>
          </p:cNvSpPr>
          <p:nvPr/>
        </p:nvSpPr>
        <p:spPr bwMode="auto">
          <a:xfrm>
            <a:off x="7740650" y="3068638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000">
                <a:cs typeface="Times New Roman" panose="02020603050405020304" pitchFamily="18" charset="0"/>
              </a:rPr>
              <a:t>v3</a:t>
            </a:r>
          </a:p>
        </p:txBody>
      </p:sp>
      <p:sp>
        <p:nvSpPr>
          <p:cNvPr id="43045" name="Line 65"/>
          <p:cNvSpPr>
            <a:spLocks noChangeShapeType="1"/>
          </p:cNvSpPr>
          <p:nvPr/>
        </p:nvSpPr>
        <p:spPr bwMode="auto">
          <a:xfrm>
            <a:off x="6084888" y="3284538"/>
            <a:ext cx="1582737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6" name="Line 66"/>
          <p:cNvSpPr>
            <a:spLocks noChangeShapeType="1"/>
          </p:cNvSpPr>
          <p:nvPr/>
        </p:nvSpPr>
        <p:spPr bwMode="auto">
          <a:xfrm>
            <a:off x="6588125" y="5229225"/>
            <a:ext cx="1512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7" name="Line 67"/>
          <p:cNvSpPr>
            <a:spLocks noChangeShapeType="1"/>
          </p:cNvSpPr>
          <p:nvPr/>
        </p:nvSpPr>
        <p:spPr bwMode="auto">
          <a:xfrm>
            <a:off x="5795963" y="3644900"/>
            <a:ext cx="576262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8" name="Line 68"/>
          <p:cNvSpPr>
            <a:spLocks noChangeShapeType="1"/>
          </p:cNvSpPr>
          <p:nvPr/>
        </p:nvSpPr>
        <p:spPr bwMode="auto">
          <a:xfrm>
            <a:off x="8027988" y="3644900"/>
            <a:ext cx="43180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9" name="Text Box 70"/>
          <p:cNvSpPr txBox="1">
            <a:spLocks noChangeArrowheads="1"/>
          </p:cNvSpPr>
          <p:nvPr/>
        </p:nvSpPr>
        <p:spPr bwMode="auto">
          <a:xfrm>
            <a:off x="1042988" y="5734050"/>
            <a:ext cx="37449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800">
                <a:cs typeface="Times New Roman" panose="02020603050405020304" pitchFamily="18" charset="0"/>
              </a:rPr>
              <a:t>[a] Directed &amp; Weighted Graph</a:t>
            </a:r>
          </a:p>
        </p:txBody>
      </p:sp>
      <p:sp>
        <p:nvSpPr>
          <p:cNvPr id="43050" name="Text Box 71"/>
          <p:cNvSpPr txBox="1">
            <a:spLocks noChangeArrowheads="1"/>
          </p:cNvSpPr>
          <p:nvPr/>
        </p:nvSpPr>
        <p:spPr bwMode="auto">
          <a:xfrm>
            <a:off x="5148263" y="5734050"/>
            <a:ext cx="3744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AU" altLang="en-US" sz="2800">
                <a:cs typeface="Times New Roman" panose="02020603050405020304" pitchFamily="18" charset="0"/>
              </a:rPr>
              <a:t>[b] Undirected Graph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/>
              <p14:cNvContentPartPr/>
              <p14:nvPr/>
            </p14:nvContentPartPr>
            <p14:xfrm>
              <a:off x="5846832" y="1775376"/>
              <a:ext cx="360" cy="3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42512" y="177105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" name="Ink 23"/>
              <p14:cNvContentPartPr/>
              <p14:nvPr/>
            </p14:nvContentPartPr>
            <p14:xfrm>
              <a:off x="3981312" y="4754736"/>
              <a:ext cx="11880" cy="1728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975192" y="4748616"/>
                <a:ext cx="219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5" name="Ink 24"/>
              <p14:cNvContentPartPr/>
              <p14:nvPr/>
            </p14:nvContentPartPr>
            <p14:xfrm>
              <a:off x="4044312" y="4692816"/>
              <a:ext cx="15480" cy="1260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031712" y="4680216"/>
                <a:ext cx="3672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6" name="Ink 25"/>
              <p14:cNvContentPartPr/>
              <p14:nvPr/>
            </p14:nvContentPartPr>
            <p14:xfrm>
              <a:off x="5815152" y="3424896"/>
              <a:ext cx="37440" cy="2592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810472" y="3414096"/>
                <a:ext cx="4968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" name="Ink 4"/>
              <p14:cNvContentPartPr/>
              <p14:nvPr/>
            </p14:nvContentPartPr>
            <p14:xfrm>
              <a:off x="3804192" y="5116176"/>
              <a:ext cx="36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798792" y="5110776"/>
                <a:ext cx="1116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6" name="Ink 15"/>
              <p14:cNvContentPartPr/>
              <p14:nvPr/>
            </p14:nvContentPartPr>
            <p14:xfrm>
              <a:off x="2177712" y="3149496"/>
              <a:ext cx="20520" cy="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0" y="0"/>
                <a:ext cx="2052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7" name="Ink 16"/>
              <p14:cNvContentPartPr/>
              <p14:nvPr/>
            </p14:nvContentPartPr>
            <p14:xfrm>
              <a:off x="2125512" y="3172536"/>
              <a:ext cx="31680" cy="1800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120112" y="3167136"/>
                <a:ext cx="406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8" name="Ink 17"/>
              <p14:cNvContentPartPr/>
              <p14:nvPr/>
            </p14:nvContentPartPr>
            <p14:xfrm>
              <a:off x="2812752" y="2982816"/>
              <a:ext cx="720" cy="504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808792" y="2978496"/>
                <a:ext cx="9000" cy="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0" name="Ink 19"/>
              <p14:cNvContentPartPr/>
              <p14:nvPr/>
            </p14:nvContentPartPr>
            <p14:xfrm>
              <a:off x="3832632" y="3090456"/>
              <a:ext cx="33840" cy="2484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828672" y="3084696"/>
                <a:ext cx="4356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1" name="Ink 20"/>
              <p14:cNvContentPartPr/>
              <p14:nvPr/>
            </p14:nvContentPartPr>
            <p14:xfrm>
              <a:off x="2174472" y="3079656"/>
              <a:ext cx="14760" cy="111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170512" y="3075696"/>
                <a:ext cx="2232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2" name="Ink 21"/>
              <p14:cNvContentPartPr/>
              <p14:nvPr/>
            </p14:nvContentPartPr>
            <p14:xfrm>
              <a:off x="3765672" y="3079296"/>
              <a:ext cx="49320" cy="2844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761712" y="3072816"/>
                <a:ext cx="594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3" name="Ink 22"/>
              <p14:cNvContentPartPr/>
              <p14:nvPr/>
            </p14:nvContentPartPr>
            <p14:xfrm>
              <a:off x="2401632" y="5812056"/>
              <a:ext cx="29880" cy="3024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392632" y="5803056"/>
                <a:ext cx="47520" cy="435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33</a:t>
            </a:fld>
            <a:endParaRPr lang="en-AU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Types of Graphs:</a:t>
            </a:r>
          </a:p>
          <a:p>
            <a:pPr lvl="1" eaLnBrk="1" hangingPunct="1"/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Directed graph</a:t>
            </a:r>
          </a:p>
          <a:p>
            <a:pPr lvl="1" eaLnBrk="1" hangingPunct="1"/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Undirected graph</a:t>
            </a:r>
          </a:p>
          <a:p>
            <a:pPr lvl="1" eaLnBrk="1" hangingPunct="1"/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Simple graph</a:t>
            </a:r>
          </a:p>
          <a:p>
            <a:pPr lvl="1" eaLnBrk="1" hangingPunct="1"/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Weighted graph</a:t>
            </a:r>
          </a:p>
          <a:p>
            <a:pPr lvl="1" eaLnBrk="1" hangingPunct="1"/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Connected graph</a:t>
            </a:r>
          </a:p>
          <a:p>
            <a:pPr lvl="1" eaLnBrk="1" hangingPunct="1"/>
            <a:r>
              <a:rPr lang="en-AU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Non-connected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34</a:t>
            </a:fld>
            <a:endParaRPr lang="en-AU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684213" y="58738"/>
            <a:ext cx="8229600" cy="1143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/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2276475"/>
            <a:ext cx="8229600" cy="3276600"/>
          </a:xfrm>
        </p:spPr>
        <p:txBody>
          <a:bodyPr>
            <a:normAutofit fontScale="92500"/>
          </a:bodyPr>
          <a:lstStyle/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 appearing  in  Data Structure  are  processed  by  means  of certain operation</a:t>
            </a:r>
          </a:p>
          <a:p>
            <a:pPr algn="just" eaLnBrk="1" hangingPunct="1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  DS  one  chooses  for  a  given  situation depends   largely   on   the   frequency   with   which specific operations are performed</a:t>
            </a:r>
          </a:p>
          <a:p>
            <a:pPr algn="just" eaLnBrk="1" hangingPunct="1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35</a:t>
            </a:fld>
            <a:endParaRPr lang="en-AU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990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4000" dirty="0"/>
              <a:t>MAJOR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844675"/>
            <a:ext cx="8353425" cy="4897438"/>
          </a:xfrm>
        </p:spPr>
        <p:txBody>
          <a:bodyPr>
            <a:noAutofit/>
          </a:bodyPr>
          <a:lstStyle/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Accessing each record exactly once so that certain items in the record may be processed [ Also known as Visiting the record]</a:t>
            </a: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Finding the location of the record with a  given  key  value,  or  finding  the  locations  of  all record which satisfy one or more conditions</a:t>
            </a: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US" sz="24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US"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leti</a:t>
            </a:r>
            <a:r>
              <a:rPr lang="en-US" sz="24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Arranging a list in some logical order.</a:t>
            </a: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Merging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Combing two list in a single list. </a:t>
            </a:r>
          </a:p>
          <a:p>
            <a:pPr algn="just" eaLnBrk="1" hangingPunct="1">
              <a:buFont typeface="Wingdings" panose="05000000000000000000" pitchFamily="2" charset="2"/>
              <a:buChar char="Ø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36</a:t>
            </a:fld>
            <a:endParaRPr lang="en-AU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Abstract Data Type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179388" y="2017713"/>
            <a:ext cx="8764587" cy="4579937"/>
          </a:xfrm>
        </p:spPr>
        <p:txBody>
          <a:bodyPr/>
          <a:lstStyle/>
          <a:p>
            <a:pPr algn="just" eaLnBrk="1" hangingPunct="1"/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Data Types (ADT's) are a model used to understand the design of a data structure. Abstract mean an implementation-independent view of the data structure. </a:t>
            </a:r>
          </a:p>
          <a:p>
            <a:pPr marL="0" indent="0" algn="just" eaLnBrk="1" hangingPunct="1"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ADTs specify the type of data stored and the operations that support the data</a:t>
            </a:r>
          </a:p>
          <a:p>
            <a:pPr algn="just" eaLnBrk="1" hangingPunct="1"/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37</a:t>
            </a:fld>
            <a:endParaRPr lang="en-AU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Abstract data type (ADT)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107950" y="2017713"/>
            <a:ext cx="8847138" cy="4114800"/>
          </a:xfrm>
        </p:spPr>
        <p:txBody>
          <a:bodyPr/>
          <a:lstStyle/>
          <a:p>
            <a:pPr algn="just" eaLnBrk="1" hangingPunct="1"/>
            <a:r>
              <a:rPr lang="en-US" altLang="en-US" sz="2600" dirty="0"/>
              <a:t>Abstract data type (ADT) is a specification of a set of data and the set of operations that can be performed on the data.  Each operation does a specific task.</a:t>
            </a:r>
          </a:p>
          <a:p>
            <a:pPr marL="0" indent="0" algn="just" eaLnBrk="1" hangingPunct="1">
              <a:buNone/>
            </a:pPr>
            <a:endParaRPr lang="en-US" altLang="en-US" sz="2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497952" y="2860416"/>
              <a:ext cx="11520" cy="237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0392" y="2850336"/>
                <a:ext cx="24120" cy="403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38</a:t>
            </a:fld>
            <a:endParaRPr lang="en-AU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1258888" y="549275"/>
            <a:ext cx="7092950" cy="819150"/>
          </a:xfrm>
        </p:spPr>
        <p:txBody>
          <a:bodyPr/>
          <a:lstStyle/>
          <a:p>
            <a:pPr eaLnBrk="1" hangingPunct="1"/>
            <a:r>
              <a:rPr lang="en-US" altLang="en-US" b="1" dirty="0"/>
              <a:t>Uses of ADT</a:t>
            </a:r>
            <a:endParaRPr lang="en-US" altLang="en-US" dirty="0"/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323850" y="2017713"/>
            <a:ext cx="8631238" cy="4114800"/>
          </a:xfrm>
        </p:spPr>
        <p:txBody>
          <a:bodyPr/>
          <a:lstStyle/>
          <a:p>
            <a:pPr algn="just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It helps to efficiently develop well designed program</a:t>
            </a:r>
          </a:p>
          <a:p>
            <a:pPr algn="just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Facilitates  the  decomposition  of  the  complex  task  of developing  a software system into a number of simpler subtasks</a:t>
            </a:r>
          </a:p>
          <a:p>
            <a:pPr algn="just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Helps to reduce the number of things the programmer has to keep in mind at any time</a:t>
            </a:r>
          </a:p>
          <a:p>
            <a:pPr algn="just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Breaking down a complex task into a number of earlier subtasks also simplifies testing and debugging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39</a:t>
            </a:fld>
            <a:endParaRPr lang="en-A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017713"/>
            <a:ext cx="8631560" cy="4114800"/>
          </a:xfrm>
        </p:spPr>
        <p:txBody>
          <a:bodyPr/>
          <a:lstStyle/>
          <a:p>
            <a:pPr algn="just"/>
            <a:r>
              <a:rPr lang="en-US" sz="2400" b="1" dirty="0"/>
              <a:t>Information</a:t>
            </a:r>
            <a:r>
              <a:rPr lang="en-US" sz="2400" dirty="0"/>
              <a:t> is organized or classified data, which has some meaningful values for the receiver. Information is the processed data on which decisions and actions are based.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The processed data must qualify for the following characteristics −</a:t>
            </a:r>
          </a:p>
          <a:p>
            <a:pPr algn="just"/>
            <a:r>
              <a:rPr lang="en-US" sz="2400" b="1" dirty="0"/>
              <a:t>Timely</a:t>
            </a:r>
            <a:r>
              <a:rPr lang="en-US" sz="2400" dirty="0"/>
              <a:t> − Information should be available when required.</a:t>
            </a:r>
          </a:p>
          <a:p>
            <a:pPr algn="just"/>
            <a:r>
              <a:rPr lang="en-US" sz="2400" b="1" dirty="0"/>
              <a:t>Accuracy</a:t>
            </a:r>
            <a:r>
              <a:rPr lang="en-US" sz="2400" dirty="0"/>
              <a:t> − Information should be accurate.</a:t>
            </a:r>
          </a:p>
          <a:p>
            <a:pPr algn="just"/>
            <a:r>
              <a:rPr lang="en-US" sz="2400" b="1" dirty="0"/>
              <a:t>Completeness</a:t>
            </a:r>
            <a:r>
              <a:rPr lang="en-US" sz="2400" dirty="0"/>
              <a:t> − Information should be complete.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784859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List o f ADT’s:</a:t>
            </a:r>
            <a:endParaRPr lang="en-US" altLang="en-US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1. Insertion at first, middle, last</a:t>
            </a:r>
          </a:p>
          <a:p>
            <a:pPr eaLnBrk="1" hangingPunct="1"/>
            <a:r>
              <a:rPr lang="en-US" altLang="en-US" dirty="0"/>
              <a:t>2. Deletion at first, middle, last</a:t>
            </a:r>
          </a:p>
          <a:p>
            <a:pPr eaLnBrk="1" hangingPunct="1"/>
            <a:r>
              <a:rPr lang="en-US" altLang="en-US" dirty="0"/>
              <a:t>3. Searching</a:t>
            </a:r>
          </a:p>
          <a:p>
            <a:pPr eaLnBrk="1" hangingPunct="1"/>
            <a:r>
              <a:rPr lang="en-US" altLang="en-US" dirty="0"/>
              <a:t>4. Reversing</a:t>
            </a:r>
          </a:p>
          <a:p>
            <a:pPr eaLnBrk="1" hangingPunct="1"/>
            <a:r>
              <a:rPr lang="en-US" altLang="en-US" dirty="0"/>
              <a:t>5. Traversing</a:t>
            </a:r>
          </a:p>
          <a:p>
            <a:pPr eaLnBrk="1" hangingPunct="1"/>
            <a:r>
              <a:rPr lang="en-US" altLang="en-US" dirty="0"/>
              <a:t>6.  Modifying the list,</a:t>
            </a:r>
          </a:p>
          <a:p>
            <a:pPr eaLnBrk="1" hangingPunct="1"/>
            <a:r>
              <a:rPr lang="en-US" altLang="en-US" dirty="0"/>
              <a:t>7.  Merging the 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40</a:t>
            </a:fld>
            <a:endParaRPr lang="en-AU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CS 307 Fundamentals of Computer Science</a:t>
            </a: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br>
              <a:rPr lang="en-US" altLang="en-US" dirty="0"/>
            </a:br>
            <a:r>
              <a:rPr lang="en-US" altLang="en-US" dirty="0"/>
              <a:t>Sorting and Searching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600200"/>
            <a:ext cx="7010400" cy="3276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altLang="en-US" sz="3600"/>
              <a:t>"There's nothing in your head the sorting hat can't see. So try me on and I will tell you where you ought to be." 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en-US" sz="3600"/>
              <a:t> -The Sorting Hat, </a:t>
            </a:r>
            <a:r>
              <a:rPr lang="en-US" altLang="en-US" sz="3600" i="1"/>
              <a:t>Harry Potter and the Sorcerer's Stone</a:t>
            </a:r>
            <a:endParaRPr lang="en-US" altLang="en-US" sz="3600"/>
          </a:p>
        </p:txBody>
      </p:sp>
      <p:pic>
        <p:nvPicPr>
          <p:cNvPr id="205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14825"/>
            <a:ext cx="20574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Sorting and Searching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1575" y="1844824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Fundamental problems in computer science and programming</a:t>
            </a:r>
          </a:p>
          <a:p>
            <a:pPr eaLnBrk="1" hangingPunct="1"/>
            <a:r>
              <a:rPr lang="en-US" altLang="en-US" dirty="0"/>
              <a:t>Sorting done to make searching easier</a:t>
            </a:r>
          </a:p>
          <a:p>
            <a:pPr eaLnBrk="1" hangingPunct="1"/>
            <a:r>
              <a:rPr lang="en-US" altLang="en-US" dirty="0"/>
              <a:t>Multiple different algorithms to solve the same problem</a:t>
            </a:r>
          </a:p>
          <a:p>
            <a:pPr lvl="1" eaLnBrk="1" hangingPunct="1"/>
            <a:r>
              <a:rPr lang="en-US" altLang="en-US" dirty="0"/>
              <a:t>How do we know which algorithm is "better"?</a:t>
            </a:r>
          </a:p>
          <a:p>
            <a:pPr eaLnBrk="1" hangingPunct="1"/>
            <a:r>
              <a:rPr lang="en-US" altLang="en-US" dirty="0"/>
              <a:t>Look at searching first</a:t>
            </a:r>
          </a:p>
          <a:p>
            <a:pPr eaLnBrk="1" hangingPunct="1"/>
            <a:r>
              <a:rPr lang="en-US" altLang="en-US" dirty="0"/>
              <a:t>Examples will use arrays of </a:t>
            </a:r>
            <a:r>
              <a:rPr lang="en-US" altLang="en-US" dirty="0" err="1"/>
              <a:t>ints</a:t>
            </a:r>
            <a:r>
              <a:rPr lang="en-US" altLang="en-US" dirty="0"/>
              <a:t> to illustrate algorithms 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4572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/>
              <a:t>Searching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3733800"/>
            <a:ext cx="500062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295400"/>
            <a:ext cx="2381250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588645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581400"/>
            <a:ext cx="43434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Searching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Given a list of data find the location of a particular value or report that value is not present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linear search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intuitive approach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start at first item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is it the one I am looking for?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not go to next item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repeat until found or all items checked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items not sorted or unsortable this approach is necessary</a:t>
            </a:r>
          </a:p>
        </p:txBody>
      </p:sp>
      <p:pic>
        <p:nvPicPr>
          <p:cNvPr id="512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981200"/>
            <a:ext cx="20955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Attendance 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What is the average case Big O of linear search in an array with N items, if an item is present?</a:t>
            </a: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r>
              <a:rPr lang="en-US" dirty="0"/>
              <a:t>O(N)</a:t>
            </a: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</a:t>
            </a: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r>
              <a:rPr lang="en-US" dirty="0"/>
              <a:t>O(1)</a:t>
            </a: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r>
              <a:rPr lang="en-US" dirty="0"/>
              <a:t>O(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r>
              <a:rPr lang="en-US" dirty="0"/>
              <a:t>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Searching in a Sorted List</a:t>
            </a:r>
          </a:p>
        </p:txBody>
      </p:sp>
      <p:sp>
        <p:nvSpPr>
          <p:cNvPr id="922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" y="838200"/>
            <a:ext cx="89154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If items are sorted then we can </a:t>
            </a:r>
            <a:r>
              <a:rPr lang="en-US" altLang="en-US" i="1" dirty="0"/>
              <a:t>divide and conquer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dividing your work in half with each step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generally a good thing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Binary Search on List in Ascending order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Start at middle of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is that the item?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If not is it less than or greater than the item?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less than, move to second half of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greater than, move to first half of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repeat until found or sub list size = 0</a:t>
            </a:r>
          </a:p>
          <a:p>
            <a:pPr eaLnBrk="1" hangingPunct="1">
              <a:lnSpc>
                <a:spcPct val="90000"/>
              </a:lnSpc>
              <a:buFont typeface="Marlett" pitchFamily="2" charset="2"/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Search</a:t>
            </a: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990600" y="1219200"/>
            <a:ext cx="7239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7" name="Text Box 5"/>
          <p:cNvSpPr txBox="1">
            <a:spLocks noChangeArrowheads="1"/>
          </p:cNvSpPr>
          <p:nvPr/>
        </p:nvSpPr>
        <p:spPr bwMode="auto">
          <a:xfrm>
            <a:off x="136525" y="1055688"/>
            <a:ext cx="619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list</a:t>
            </a:r>
          </a:p>
        </p:txBody>
      </p:sp>
      <p:sp>
        <p:nvSpPr>
          <p:cNvPr id="10248" name="Line 6"/>
          <p:cNvSpPr>
            <a:spLocks noChangeShapeType="1"/>
          </p:cNvSpPr>
          <p:nvPr/>
        </p:nvSpPr>
        <p:spPr bwMode="auto">
          <a:xfrm flipV="1">
            <a:off x="1066800" y="1676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Line 7"/>
          <p:cNvSpPr>
            <a:spLocks noChangeShapeType="1"/>
          </p:cNvSpPr>
          <p:nvPr/>
        </p:nvSpPr>
        <p:spPr bwMode="auto">
          <a:xfrm>
            <a:off x="1219200" y="1219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Line 8"/>
          <p:cNvSpPr>
            <a:spLocks noChangeShapeType="1"/>
          </p:cNvSpPr>
          <p:nvPr/>
        </p:nvSpPr>
        <p:spPr bwMode="auto">
          <a:xfrm>
            <a:off x="8001000" y="1219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Line 9"/>
          <p:cNvSpPr>
            <a:spLocks noChangeShapeType="1"/>
          </p:cNvSpPr>
          <p:nvPr/>
        </p:nvSpPr>
        <p:spPr bwMode="auto">
          <a:xfrm>
            <a:off x="4495800" y="1219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Line 10"/>
          <p:cNvSpPr>
            <a:spLocks noChangeShapeType="1"/>
          </p:cNvSpPr>
          <p:nvPr/>
        </p:nvSpPr>
        <p:spPr bwMode="auto">
          <a:xfrm>
            <a:off x="4800600" y="1219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3" name="Text Box 11"/>
          <p:cNvSpPr txBox="1">
            <a:spLocks noChangeArrowheads="1"/>
          </p:cNvSpPr>
          <p:nvPr/>
        </p:nvSpPr>
        <p:spPr bwMode="auto">
          <a:xfrm>
            <a:off x="593725" y="2046288"/>
            <a:ext cx="8413750" cy="154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low item		     middle item		high item</a:t>
            </a:r>
          </a:p>
          <a:p>
            <a:pPr eaLnBrk="1" hangingPunct="1"/>
            <a:r>
              <a:rPr lang="en-US" altLang="en-US"/>
              <a:t>Is middle item what we are looking for? If not is it</a:t>
            </a:r>
          </a:p>
          <a:p>
            <a:pPr eaLnBrk="1" hangingPunct="1"/>
            <a:r>
              <a:rPr lang="en-US" altLang="en-US"/>
              <a:t>more or less than the target item? (Assume lower)	</a:t>
            </a:r>
          </a:p>
        </p:txBody>
      </p:sp>
      <p:sp>
        <p:nvSpPr>
          <p:cNvPr id="10254" name="Line 12"/>
          <p:cNvSpPr>
            <a:spLocks noChangeShapeType="1"/>
          </p:cNvSpPr>
          <p:nvPr/>
        </p:nvSpPr>
        <p:spPr bwMode="auto">
          <a:xfrm flipV="1">
            <a:off x="4597400" y="1676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5" name="Line 13"/>
          <p:cNvSpPr>
            <a:spLocks noChangeShapeType="1"/>
          </p:cNvSpPr>
          <p:nvPr/>
        </p:nvSpPr>
        <p:spPr bwMode="auto">
          <a:xfrm flipV="1">
            <a:off x="8153400" y="1676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6" name="Rectangle 32"/>
          <p:cNvSpPr>
            <a:spLocks noChangeArrowheads="1"/>
          </p:cNvSpPr>
          <p:nvPr/>
        </p:nvSpPr>
        <p:spPr bwMode="auto">
          <a:xfrm>
            <a:off x="1006475" y="4038600"/>
            <a:ext cx="7239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7" name="Text Box 33"/>
          <p:cNvSpPr txBox="1">
            <a:spLocks noChangeArrowheads="1"/>
          </p:cNvSpPr>
          <p:nvPr/>
        </p:nvSpPr>
        <p:spPr bwMode="auto">
          <a:xfrm>
            <a:off x="152400" y="3875088"/>
            <a:ext cx="619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list</a:t>
            </a:r>
          </a:p>
        </p:txBody>
      </p:sp>
      <p:sp>
        <p:nvSpPr>
          <p:cNvPr id="10258" name="Line 34"/>
          <p:cNvSpPr>
            <a:spLocks noChangeShapeType="1"/>
          </p:cNvSpPr>
          <p:nvPr/>
        </p:nvSpPr>
        <p:spPr bwMode="auto">
          <a:xfrm flipV="1">
            <a:off x="1082675" y="4495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9" name="Line 35"/>
          <p:cNvSpPr>
            <a:spLocks noChangeShapeType="1"/>
          </p:cNvSpPr>
          <p:nvPr/>
        </p:nvSpPr>
        <p:spPr bwMode="auto">
          <a:xfrm>
            <a:off x="1235075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" name="Line 36"/>
          <p:cNvSpPr>
            <a:spLocks noChangeShapeType="1"/>
          </p:cNvSpPr>
          <p:nvPr/>
        </p:nvSpPr>
        <p:spPr bwMode="auto">
          <a:xfrm>
            <a:off x="8016875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1" name="Line 37"/>
          <p:cNvSpPr>
            <a:spLocks noChangeShapeType="1"/>
          </p:cNvSpPr>
          <p:nvPr/>
        </p:nvSpPr>
        <p:spPr bwMode="auto">
          <a:xfrm>
            <a:off x="4511675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2" name="Line 38"/>
          <p:cNvSpPr>
            <a:spLocks noChangeShapeType="1"/>
          </p:cNvSpPr>
          <p:nvPr/>
        </p:nvSpPr>
        <p:spPr bwMode="auto">
          <a:xfrm>
            <a:off x="4816475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3" name="Line 39"/>
          <p:cNvSpPr>
            <a:spLocks noChangeShapeType="1"/>
          </p:cNvSpPr>
          <p:nvPr/>
        </p:nvSpPr>
        <p:spPr bwMode="auto">
          <a:xfrm flipV="1">
            <a:off x="2667000" y="4572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4" name="Line 40"/>
          <p:cNvSpPr>
            <a:spLocks noChangeShapeType="1"/>
          </p:cNvSpPr>
          <p:nvPr/>
        </p:nvSpPr>
        <p:spPr bwMode="auto">
          <a:xfrm flipV="1">
            <a:off x="4343400" y="4572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5" name="Rectangle 41"/>
          <p:cNvSpPr>
            <a:spLocks noChangeArrowheads="1"/>
          </p:cNvSpPr>
          <p:nvPr/>
        </p:nvSpPr>
        <p:spPr bwMode="auto">
          <a:xfrm>
            <a:off x="381000" y="4953000"/>
            <a:ext cx="6078538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low 		middle	high </a:t>
            </a:r>
            <a:br>
              <a:rPr lang="en-US" altLang="en-US"/>
            </a:br>
            <a:r>
              <a:rPr lang="en-US" altLang="en-US"/>
              <a:t>item		 item 	     	item</a:t>
            </a:r>
          </a:p>
          <a:p>
            <a:pPr eaLnBrk="1" hangingPunct="1"/>
            <a:r>
              <a:rPr lang="en-US" altLang="en-US"/>
              <a:t>				and so forth…</a:t>
            </a:r>
          </a:p>
        </p:txBody>
      </p:sp>
      <p:sp>
        <p:nvSpPr>
          <p:cNvPr id="10266" name="Line 42"/>
          <p:cNvSpPr>
            <a:spLocks noChangeShapeType="1"/>
          </p:cNvSpPr>
          <p:nvPr/>
        </p:nvSpPr>
        <p:spPr bwMode="auto">
          <a:xfrm>
            <a:off x="41910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7" name="Line 43"/>
          <p:cNvSpPr>
            <a:spLocks noChangeShapeType="1"/>
          </p:cNvSpPr>
          <p:nvPr/>
        </p:nvSpPr>
        <p:spPr bwMode="auto">
          <a:xfrm>
            <a:off x="25908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8" name="Line 44"/>
          <p:cNvSpPr>
            <a:spLocks noChangeShapeType="1"/>
          </p:cNvSpPr>
          <p:nvPr/>
        </p:nvSpPr>
        <p:spPr bwMode="auto">
          <a:xfrm>
            <a:off x="28194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66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Trace When Key == 3</a:t>
            </a:r>
            <a:br>
              <a:rPr lang="en-US" altLang="en-US"/>
            </a:br>
            <a:r>
              <a:rPr lang="en-US" altLang="en-US"/>
              <a:t>Trace When Key == 30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Variables of Interest?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Attendance Question 2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914400"/>
            <a:ext cx="8077200" cy="35401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What is the worst case Big O of binary search in an array with N items, if an item is present?</a:t>
            </a:r>
          </a:p>
          <a:p>
            <a:pPr marL="514350" indent="-514350">
              <a:buFont typeface="Marlett" pitchFamily="2" charset="2"/>
              <a:buAutoNum type="alphaUcPeriod"/>
              <a:defRPr/>
            </a:pPr>
            <a:r>
              <a:rPr lang="en-US" dirty="0">
                <a:latin typeface="Arial" charset="0"/>
              </a:rPr>
              <a:t>O(N)</a:t>
            </a:r>
          </a:p>
          <a:p>
            <a:pPr marL="514350" indent="-514350">
              <a:buFont typeface="Marlett" pitchFamily="2" charset="2"/>
              <a:buAutoNum type="alphaUcPeriod"/>
              <a:defRPr/>
            </a:pPr>
            <a:r>
              <a:rPr lang="en-US" dirty="0">
                <a:latin typeface="Arial" charset="0"/>
              </a:rPr>
              <a:t>O(N</a:t>
            </a:r>
            <a:r>
              <a:rPr lang="en-US" baseline="30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) </a:t>
            </a:r>
          </a:p>
          <a:p>
            <a:pPr marL="514350" indent="-514350">
              <a:buFont typeface="Marlett" pitchFamily="2" charset="2"/>
              <a:buAutoNum type="alphaUcPeriod"/>
              <a:defRPr/>
            </a:pPr>
            <a:r>
              <a:rPr lang="en-US" dirty="0">
                <a:latin typeface="Arial" charset="0"/>
              </a:rPr>
              <a:t>O(1)</a:t>
            </a:r>
          </a:p>
          <a:p>
            <a:pPr marL="514350" indent="-514350">
              <a:buFont typeface="Marlett" pitchFamily="2" charset="2"/>
              <a:buAutoNum type="alphaUcPeriod"/>
              <a:defRPr/>
            </a:pPr>
            <a:r>
              <a:rPr lang="en-US" dirty="0">
                <a:latin typeface="Arial" charset="0"/>
              </a:rPr>
              <a:t>O(</a:t>
            </a:r>
            <a:r>
              <a:rPr lang="en-US" dirty="0" err="1">
                <a:latin typeface="Arial" charset="0"/>
              </a:rPr>
              <a:t>logN</a:t>
            </a:r>
            <a:r>
              <a:rPr lang="en-US" dirty="0">
                <a:latin typeface="Arial" charset="0"/>
              </a:rPr>
              <a:t>)</a:t>
            </a:r>
          </a:p>
          <a:p>
            <a:pPr marL="514350" indent="-514350">
              <a:buFont typeface="Marlett" pitchFamily="2" charset="2"/>
              <a:buAutoNum type="alphaUcPeriod"/>
              <a:defRPr/>
            </a:pPr>
            <a:r>
              <a:rPr lang="en-US" dirty="0">
                <a:latin typeface="Arial" charset="0"/>
              </a:rPr>
              <a:t>O(</a:t>
            </a:r>
            <a:r>
              <a:rPr lang="en-US" dirty="0" err="1">
                <a:latin typeface="Arial" charset="0"/>
              </a:rPr>
              <a:t>NlogN</a:t>
            </a:r>
            <a:r>
              <a:rPr lang="en-US" dirty="0">
                <a:latin typeface="Arial" charset="0"/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694407"/>
          </a:xfrm>
        </p:spPr>
        <p:txBody>
          <a:bodyPr/>
          <a:lstStyle/>
          <a:p>
            <a:r>
              <a:rPr lang="en-US" b="1" dirty="0"/>
              <a:t>Data Processing 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720" y="1844824"/>
            <a:ext cx="4286250" cy="1143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5536" y="3573016"/>
            <a:ext cx="8352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b="1" dirty="0"/>
              <a:t>Input: </a:t>
            </a:r>
            <a:r>
              <a:rPr lang="en-US" sz="2400" dirty="0"/>
              <a:t>the input data is prepared in some convenient form for processing</a:t>
            </a:r>
            <a:endParaRPr lang="en-US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b="1" dirty="0"/>
              <a:t>Processing: </a:t>
            </a:r>
            <a:r>
              <a:rPr lang="en-US" sz="2400" dirty="0"/>
              <a:t>the input data is changed to produce data in a more useful form</a:t>
            </a:r>
            <a:endParaRPr lang="en-US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b="1" dirty="0"/>
              <a:t>Output: </a:t>
            </a:r>
            <a:r>
              <a:rPr lang="en-US" sz="2400" dirty="0"/>
              <a:t>the result of the proceeding processing step is collected.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909522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Generic Binary Search</a:t>
            </a:r>
          </a:p>
        </p:txBody>
      </p:sp>
      <p:sp>
        <p:nvSpPr>
          <p:cNvPr id="14342" name="Rectangle 3"/>
          <p:cNvSpPr>
            <a:spLocks noChangeArrowheads="1"/>
          </p:cNvSpPr>
          <p:nvPr/>
        </p:nvSpPr>
        <p:spPr bwMode="auto">
          <a:xfrm>
            <a:off x="152400" y="914400"/>
            <a:ext cx="8991600" cy="4729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</a:rPr>
              <a:t>bsearch</a:t>
            </a:r>
            <a:r>
              <a:rPr lang="en-US" altLang="en-US" sz="1800" dirty="0">
                <a:latin typeface="Courier New" panose="02070309020205020404" pitchFamily="49" charset="0"/>
              </a:rPr>
              <a:t>(Comparable list[], Comparable target)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{	</a:t>
            </a: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result = -1;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low = 0;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high = length - 1;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en-US" sz="1800" dirty="0">
                <a:latin typeface="Courier New" panose="02070309020205020404" pitchFamily="49" charset="0"/>
              </a:rPr>
              <a:t>	</a:t>
            </a: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mid;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en-US" sz="1800" dirty="0">
                <a:latin typeface="Courier New" panose="02070309020205020404" pitchFamily="49" charset="0"/>
              </a:rPr>
              <a:t>	while( result == -1 &amp;&amp; low &lt;= high )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en-US" sz="1800" dirty="0">
                <a:latin typeface="Courier New" panose="02070309020205020404" pitchFamily="49" charset="0"/>
              </a:rPr>
              <a:t>	{	mid = low + ((high - low) / 2);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en-US" sz="1800" dirty="0">
                <a:latin typeface="Courier New" panose="02070309020205020404" pitchFamily="49" charset="0"/>
              </a:rPr>
              <a:t>		if( target=list[mid]) )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en-US" sz="1800" dirty="0">
                <a:latin typeface="Courier New" panose="02070309020205020404" pitchFamily="49" charset="0"/>
              </a:rPr>
              <a:t>			result = mid;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en-US" sz="1800" dirty="0">
                <a:latin typeface="Courier New" panose="02070309020205020404" pitchFamily="49" charset="0"/>
              </a:rPr>
              <a:t>		else if(target&lt; (list[mid]))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en-US" sz="1800" dirty="0">
                <a:latin typeface="Courier New" panose="02070309020205020404" pitchFamily="49" charset="0"/>
              </a:rPr>
              <a:t>			low = mid + 1;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en-US" sz="1800" dirty="0">
                <a:latin typeface="Courier New" panose="02070309020205020404" pitchFamily="49" charset="0"/>
              </a:rPr>
              <a:t>		else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en-US" sz="1800" dirty="0">
                <a:latin typeface="Courier New" panose="02070309020205020404" pitchFamily="49" charset="0"/>
              </a:rPr>
              <a:t>			high = mid - 1;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en-US" sz="1800" dirty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en-US" sz="1800" dirty="0">
                <a:latin typeface="Courier New" panose="02070309020205020404" pitchFamily="49" charset="0"/>
              </a:rPr>
              <a:t>	return result;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altLang="en-US" sz="2000" dirty="0">
                <a:latin typeface="Courier New" panose="02070309020205020404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Other Searching Algorithms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Interpolation Search</a:t>
            </a:r>
          </a:p>
          <a:p>
            <a:pPr lvl="1" eaLnBrk="1" hangingPunct="1"/>
            <a:r>
              <a:rPr lang="en-US" altLang="en-US" dirty="0"/>
              <a:t>more like what people really do</a:t>
            </a:r>
          </a:p>
          <a:p>
            <a:pPr eaLnBrk="1" hangingPunct="1"/>
            <a:r>
              <a:rPr lang="en-US" altLang="en-US" dirty="0"/>
              <a:t>Indexed Searching</a:t>
            </a:r>
          </a:p>
          <a:p>
            <a:pPr eaLnBrk="1" hangingPunct="1"/>
            <a:r>
              <a:rPr lang="en-US" altLang="en-US" dirty="0"/>
              <a:t>Binary Search Trees</a:t>
            </a:r>
          </a:p>
          <a:p>
            <a:pPr eaLnBrk="1" hangingPunct="1"/>
            <a:r>
              <a:rPr lang="en-US" altLang="en-US" dirty="0"/>
              <a:t>Hash Table Searching</a:t>
            </a:r>
          </a:p>
          <a:p>
            <a:pPr eaLnBrk="1" hangingPunct="1"/>
            <a:r>
              <a:rPr lang="en-US" altLang="en-US" dirty="0"/>
              <a:t>Grover's Algorithm (Waiting for </a:t>
            </a:r>
            <a:br>
              <a:rPr lang="en-US" altLang="en-US" dirty="0"/>
            </a:br>
            <a:r>
              <a:rPr lang="en-US" altLang="en-US" dirty="0"/>
              <a:t>quantum computers to be built)</a:t>
            </a:r>
          </a:p>
          <a:p>
            <a:pPr eaLnBrk="1" hangingPunct="1"/>
            <a:r>
              <a:rPr lang="en-US" altLang="en-US" dirty="0"/>
              <a:t>best-first</a:t>
            </a:r>
          </a:p>
          <a:p>
            <a:pPr eaLnBrk="1" hangingPunct="1"/>
            <a:r>
              <a:rPr lang="en-US" altLang="en-US" dirty="0"/>
              <a:t>A*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pic>
        <p:nvPicPr>
          <p:cNvPr id="163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886200"/>
            <a:ext cx="213677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/>
              <a:t>Sorting Fun</a:t>
            </a:r>
            <a:br>
              <a:rPr lang="en-US" altLang="en-US"/>
            </a:br>
            <a:r>
              <a:rPr lang="en-US" altLang="en-US"/>
              <a:t>Why Not Bubble Sort?</a:t>
            </a:r>
          </a:p>
        </p:txBody>
      </p:sp>
      <p:pic>
        <p:nvPicPr>
          <p:cNvPr id="18438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971800"/>
            <a:ext cx="3962400" cy="270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Sorting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 fundamental application for computers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Done to make finding data (searching) faster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Many different algorithms for sorting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One of the difficulties with sorting is working with a fixed size storage container (array)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resize, that is expensive (slow)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 "simple" sorts run in quadratic time O(N</a:t>
            </a:r>
            <a:r>
              <a:rPr lang="en-US" altLang="en-US" baseline="30000"/>
              <a:t>2</a:t>
            </a:r>
            <a:r>
              <a:rPr lang="en-US" altLang="en-US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bubble sort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selection sort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insertion sort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Stable Sorting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 property of sorts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a sort guarantees the relative order of equal items stays the same then it is a </a:t>
            </a:r>
            <a:r>
              <a:rPr lang="en-US" altLang="en-US" i="1"/>
              <a:t>stable sort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[7</a:t>
            </a:r>
            <a:r>
              <a:rPr lang="en-US" altLang="en-US" baseline="-25000"/>
              <a:t>1</a:t>
            </a:r>
            <a:r>
              <a:rPr lang="en-US" altLang="en-US"/>
              <a:t>, 6, 7</a:t>
            </a:r>
            <a:r>
              <a:rPr lang="en-US" altLang="en-US" baseline="-25000"/>
              <a:t>2</a:t>
            </a:r>
            <a:r>
              <a:rPr lang="en-US" altLang="en-US"/>
              <a:t>, 5, 1, 2, 7</a:t>
            </a:r>
            <a:r>
              <a:rPr lang="en-US" altLang="en-US" baseline="-25000"/>
              <a:t>3</a:t>
            </a:r>
            <a:r>
              <a:rPr lang="en-US" altLang="en-US"/>
              <a:t>, -5]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subscripts added for clarity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[-5, 1, 2, 5, 6, 7</a:t>
            </a:r>
            <a:r>
              <a:rPr lang="en-US" altLang="en-US" baseline="-25000"/>
              <a:t>1</a:t>
            </a:r>
            <a:r>
              <a:rPr lang="en-US" altLang="en-US"/>
              <a:t>, 7</a:t>
            </a:r>
            <a:r>
              <a:rPr lang="en-US" altLang="en-US" baseline="-25000"/>
              <a:t>2</a:t>
            </a:r>
            <a:r>
              <a:rPr lang="en-US" altLang="en-US"/>
              <a:t>, 7</a:t>
            </a:r>
            <a:r>
              <a:rPr lang="en-US" altLang="en-US" baseline="-25000"/>
              <a:t>3</a:t>
            </a:r>
            <a:r>
              <a:rPr lang="en-US" altLang="en-US"/>
              <a:t>]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result of stable sort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Real world 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sort a table in </a:t>
            </a:r>
            <a:r>
              <a:rPr lang="en-US" altLang="en-US" sz="2400">
                <a:hlinkClick r:id="rId2"/>
              </a:rPr>
              <a:t>Wikipedia </a:t>
            </a:r>
            <a:r>
              <a:rPr lang="en-US" altLang="en-US" sz="2400"/>
              <a:t>by one criteria, then another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sort by country, then by major wins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Selection sort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81000"/>
            <a:ext cx="8686800" cy="5486400"/>
          </a:xfrm>
        </p:spPr>
        <p:txBody>
          <a:bodyPr/>
          <a:lstStyle/>
          <a:p>
            <a:pPr eaLnBrk="1" hangingPunct="1"/>
            <a:r>
              <a:rPr lang="en-US" altLang="en-US" sz="2800"/>
              <a:t>Algorithm</a:t>
            </a:r>
          </a:p>
          <a:p>
            <a:pPr lvl="1" eaLnBrk="1" hangingPunct="1"/>
            <a:r>
              <a:rPr lang="en-US" altLang="en-US" sz="2400"/>
              <a:t>Search through the list and find the smallest element</a:t>
            </a:r>
          </a:p>
          <a:p>
            <a:pPr lvl="1" eaLnBrk="1" hangingPunct="1"/>
            <a:r>
              <a:rPr lang="en-US" altLang="en-US" sz="2400"/>
              <a:t>swap the smallest element with the first element</a:t>
            </a:r>
          </a:p>
          <a:p>
            <a:pPr lvl="1" eaLnBrk="1" hangingPunct="1"/>
            <a:r>
              <a:rPr lang="en-US" altLang="en-US" sz="2400"/>
              <a:t>repeat starting at second element and find the second smallest element</a:t>
            </a:r>
          </a:p>
        </p:txBody>
      </p:sp>
      <p:sp>
        <p:nvSpPr>
          <p:cNvPr id="21511" name="Text Box 4"/>
          <p:cNvSpPr txBox="1">
            <a:spLocks noChangeArrowheads="1"/>
          </p:cNvSpPr>
          <p:nvPr/>
        </p:nvSpPr>
        <p:spPr bwMode="auto">
          <a:xfrm>
            <a:off x="609600" y="251460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000">
              <a:latin typeface="Courier New" panose="02070309020205020404" pitchFamily="49" charset="0"/>
            </a:endParaRPr>
          </a:p>
        </p:txBody>
      </p:sp>
      <p:sp>
        <p:nvSpPr>
          <p:cNvPr id="21512" name="Rectangle 5"/>
          <p:cNvSpPr>
            <a:spLocks noChangeArrowheads="1"/>
          </p:cNvSpPr>
          <p:nvPr/>
        </p:nvSpPr>
        <p:spPr bwMode="auto">
          <a:xfrm>
            <a:off x="-457200" y="2476500"/>
            <a:ext cx="96012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2100">
                <a:latin typeface="Courier New" panose="02070309020205020404" pitchFamily="49" charset="0"/>
              </a:rPr>
              <a:t>	public static void selectionSort(int[] list)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2100">
                <a:latin typeface="Courier New" panose="02070309020205020404" pitchFamily="49" charset="0"/>
              </a:rPr>
              <a:t>	{	int min;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2100">
                <a:latin typeface="Courier New" panose="02070309020205020404" pitchFamily="49" charset="0"/>
              </a:rPr>
              <a:t>		int temp;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2100">
                <a:latin typeface="Courier New" panose="02070309020205020404" pitchFamily="49" charset="0"/>
              </a:rPr>
              <a:t>   		for(int i = 0; i &lt; list.length - 1; i++)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2100">
                <a:latin typeface="Courier New" panose="02070309020205020404" pitchFamily="49" charset="0"/>
              </a:rPr>
              <a:t>      		min = i;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2100">
                <a:latin typeface="Courier New" panose="02070309020205020404" pitchFamily="49" charset="0"/>
              </a:rPr>
              <a:t>      		for(int j = i + 1; j &lt; list.length; j++)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2100">
                <a:latin typeface="Courier New" panose="02070309020205020404" pitchFamily="49" charset="0"/>
              </a:rPr>
              <a:t>	   			if( list[j] &lt; list[min] 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2100">
                <a:latin typeface="Courier New" panose="02070309020205020404" pitchFamily="49" charset="0"/>
              </a:rPr>
              <a:t>	   	    			min = j;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2100">
                <a:latin typeface="Courier New" panose="02070309020205020404" pitchFamily="49" charset="0"/>
              </a:rPr>
              <a:t>	   	    	temp = list[i];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2100">
                <a:latin typeface="Courier New" panose="02070309020205020404" pitchFamily="49" charset="0"/>
              </a:rPr>
              <a:t>	   	    	list[i] = list[min];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2100">
                <a:latin typeface="Courier New" panose="02070309020205020404" pitchFamily="49" charset="0"/>
              </a:rPr>
              <a:t>	   	    	list[min] = temp;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2100">
                <a:latin typeface="Courier New" panose="02070309020205020404" pitchFamily="49" charset="0"/>
              </a:rPr>
              <a:t>	   	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2100">
                <a:latin typeface="Courier New" panose="02070309020205020404" pitchFamily="49" charset="0"/>
              </a:rPr>
              <a:t>	}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Selection Sort in Practice</a:t>
            </a:r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609600" y="4572000"/>
            <a:ext cx="78486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What is the T(N), </a:t>
            </a:r>
            <a:r>
              <a:rPr lang="en-US" altLang="en-US" i="1"/>
              <a:t>actual </a:t>
            </a:r>
            <a:r>
              <a:rPr lang="en-US" altLang="en-US"/>
              <a:t>number of statements executed, of the selection sort code, given a list of N  elements? What is the Big O?</a:t>
            </a:r>
          </a:p>
        </p:txBody>
      </p:sp>
      <p:sp>
        <p:nvSpPr>
          <p:cNvPr id="22535" name="Text Box 6"/>
          <p:cNvSpPr txBox="1">
            <a:spLocks noChangeArrowheads="1"/>
          </p:cNvSpPr>
          <p:nvPr/>
        </p:nvSpPr>
        <p:spPr bwMode="auto">
          <a:xfrm>
            <a:off x="76200" y="928688"/>
            <a:ext cx="892810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300"/>
              <a:t>44  68  191  119  119  37  83  82  191  45  158  130  76  153  39  25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Generic Selection Sort</a:t>
            </a:r>
          </a:p>
        </p:txBody>
      </p:sp>
      <p:sp>
        <p:nvSpPr>
          <p:cNvPr id="23558" name="Rectangle 3"/>
          <p:cNvSpPr>
            <a:spLocks noChangeArrowheads="1"/>
          </p:cNvSpPr>
          <p:nvPr/>
        </p:nvSpPr>
        <p:spPr bwMode="auto">
          <a:xfrm>
            <a:off x="571500" y="990600"/>
            <a:ext cx="8001000" cy="530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200">
                <a:latin typeface="Courier New" panose="02070309020205020404" pitchFamily="49" charset="0"/>
              </a:rPr>
              <a:t>public void selectionSort(Comparable[] list)</a:t>
            </a:r>
            <a:br>
              <a:rPr lang="en-US" altLang="en-US" sz="2200">
                <a:latin typeface="Courier New" panose="02070309020205020404" pitchFamily="49" charset="0"/>
              </a:rPr>
            </a:br>
            <a:r>
              <a:rPr lang="en-US" altLang="en-US" sz="2200">
                <a:latin typeface="Courier New" panose="02070309020205020404" pitchFamily="49" charset="0"/>
              </a:rPr>
              <a:t>{  int min; Comparable temp;</a:t>
            </a:r>
            <a:br>
              <a:rPr lang="en-US" altLang="en-US" sz="2200">
                <a:latin typeface="Courier New" panose="02070309020205020404" pitchFamily="49" charset="0"/>
              </a:rPr>
            </a:br>
            <a:r>
              <a:rPr lang="en-US" altLang="en-US" sz="2200">
                <a:latin typeface="Courier New" panose="02070309020205020404" pitchFamily="49" charset="0"/>
              </a:rPr>
              <a:t>   for(int i = 0; i &lt; list.length - 1; i++) {</a:t>
            </a:r>
            <a:br>
              <a:rPr lang="en-US" altLang="en-US" sz="2200">
                <a:latin typeface="Courier New" panose="02070309020205020404" pitchFamily="49" charset="0"/>
              </a:rPr>
            </a:br>
            <a:r>
              <a:rPr lang="en-US" altLang="en-US" sz="2200">
                <a:latin typeface="Courier New" panose="02070309020205020404" pitchFamily="49" charset="0"/>
              </a:rPr>
              <a:t>   {  min = i;</a:t>
            </a:r>
            <a:br>
              <a:rPr lang="en-US" altLang="en-US" sz="2200">
                <a:latin typeface="Courier New" panose="02070309020205020404" pitchFamily="49" charset="0"/>
              </a:rPr>
            </a:br>
            <a:r>
              <a:rPr lang="en-US" altLang="en-US" sz="2200">
                <a:latin typeface="Courier New" panose="02070309020205020404" pitchFamily="49" charset="0"/>
              </a:rPr>
              <a:t>	for(int j = i + 1; j &lt; list.length; j++)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200">
                <a:latin typeface="Courier New" panose="02070309020205020404" pitchFamily="49" charset="0"/>
              </a:rPr>
              <a:t>	   if( list[min].compareTo(list[j]) &gt; 0 )</a:t>
            </a:r>
            <a:br>
              <a:rPr lang="en-US" altLang="en-US" sz="2200">
                <a:latin typeface="Courier New" panose="02070309020205020404" pitchFamily="49" charset="0"/>
              </a:rPr>
            </a:br>
            <a:r>
              <a:rPr lang="en-US" altLang="en-US" sz="2200">
                <a:latin typeface="Courier New" panose="02070309020205020404" pitchFamily="49" charset="0"/>
              </a:rPr>
              <a:t>	      min = j;</a:t>
            </a:r>
            <a:br>
              <a:rPr lang="en-US" altLang="en-US" sz="2200">
                <a:latin typeface="Courier New" panose="02070309020205020404" pitchFamily="49" charset="0"/>
              </a:rPr>
            </a:br>
            <a:r>
              <a:rPr lang="en-US" altLang="en-US" sz="2200">
                <a:latin typeface="Courier New" panose="02070309020205020404" pitchFamily="49" charset="0"/>
              </a:rPr>
              <a:t>	temp = list[i];</a:t>
            </a:r>
            <a:br>
              <a:rPr lang="en-US" altLang="en-US" sz="2200">
                <a:latin typeface="Courier New" panose="02070309020205020404" pitchFamily="49" charset="0"/>
              </a:rPr>
            </a:br>
            <a:r>
              <a:rPr lang="en-US" altLang="en-US" sz="2200">
                <a:latin typeface="Courier New" panose="02070309020205020404" pitchFamily="49" charset="0"/>
              </a:rPr>
              <a:t>	list[i] = list[min];</a:t>
            </a:r>
            <a:br>
              <a:rPr lang="en-US" altLang="en-US" sz="2200">
                <a:latin typeface="Courier New" panose="02070309020205020404" pitchFamily="49" charset="0"/>
              </a:rPr>
            </a:br>
            <a:r>
              <a:rPr lang="en-US" altLang="en-US" sz="2200">
                <a:latin typeface="Courier New" panose="02070309020205020404" pitchFamily="49" charset="0"/>
              </a:rPr>
              <a:t>	list[min] = temp;</a:t>
            </a:r>
            <a:br>
              <a:rPr lang="en-US" altLang="en-US" sz="2200">
                <a:latin typeface="Courier New" panose="02070309020205020404" pitchFamily="49" charset="0"/>
              </a:rPr>
            </a:br>
            <a:r>
              <a:rPr lang="en-US" altLang="en-US" sz="2200">
                <a:latin typeface="Courier New" panose="02070309020205020404" pitchFamily="49" charset="0"/>
              </a:rPr>
              <a:t>   }</a:t>
            </a:r>
            <a:br>
              <a:rPr lang="en-US" altLang="en-US" sz="2200">
                <a:latin typeface="Courier New" panose="02070309020205020404" pitchFamily="49" charset="0"/>
              </a:rPr>
            </a:br>
            <a:r>
              <a:rPr lang="en-US" altLang="en-US" sz="2200">
                <a:latin typeface="Courier New" panose="02070309020205020404" pitchFamily="49" charset="0"/>
              </a:rPr>
              <a:t>}</a:t>
            </a:r>
            <a:br>
              <a:rPr lang="en-US" altLang="en-US" sz="2200">
                <a:latin typeface="Courier New" panose="02070309020205020404" pitchFamily="49" charset="0"/>
              </a:rPr>
            </a:br>
            <a:endParaRPr lang="en-US" altLang="en-US" sz="220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Font typeface="Marlett" pitchFamily="2" charset="2"/>
              <a:buChar char="8"/>
            </a:pPr>
            <a:r>
              <a:rPr lang="en-US" altLang="en-US"/>
              <a:t>Best case, worst case, average case Big O?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Attendance Question 3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914400"/>
            <a:ext cx="8382000" cy="15573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charset="0"/>
              </a:rPr>
              <a:t>Is selection sort always stable?</a:t>
            </a:r>
          </a:p>
          <a:p>
            <a:pPr marL="514350" indent="-514350">
              <a:buFont typeface="Marlett" pitchFamily="2" charset="2"/>
              <a:buAutoNum type="alphaUcPeriod"/>
              <a:defRPr/>
            </a:pPr>
            <a:r>
              <a:rPr lang="en-US" dirty="0">
                <a:latin typeface="Arial" charset="0"/>
              </a:rPr>
              <a:t>Yes</a:t>
            </a:r>
          </a:p>
          <a:p>
            <a:pPr marL="514350" indent="-514350">
              <a:buFont typeface="Marlett" pitchFamily="2" charset="2"/>
              <a:buAutoNum type="alphaUcPeriod"/>
              <a:defRPr/>
            </a:pPr>
            <a:r>
              <a:rPr lang="en-US" dirty="0">
                <a:latin typeface="Arial" charset="0"/>
              </a:rPr>
              <a:t>No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Insertion Sort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Another of the O(N^2) sorts</a:t>
            </a:r>
          </a:p>
          <a:p>
            <a:pPr eaLnBrk="1" hangingPunct="1"/>
            <a:r>
              <a:rPr lang="en-US" altLang="en-US"/>
              <a:t>The first item is sorted</a:t>
            </a:r>
          </a:p>
          <a:p>
            <a:pPr eaLnBrk="1" hangingPunct="1"/>
            <a:r>
              <a:rPr lang="en-US" altLang="en-US"/>
              <a:t>Compare the second item to the first</a:t>
            </a:r>
          </a:p>
          <a:p>
            <a:pPr lvl="1" eaLnBrk="1" hangingPunct="1"/>
            <a:r>
              <a:rPr lang="en-US" altLang="en-US"/>
              <a:t>if smaller swap</a:t>
            </a:r>
          </a:p>
          <a:p>
            <a:pPr eaLnBrk="1" hangingPunct="1"/>
            <a:r>
              <a:rPr lang="en-US" altLang="en-US"/>
              <a:t>Third item, compare to item next to it</a:t>
            </a:r>
          </a:p>
          <a:p>
            <a:pPr lvl="1" eaLnBrk="1" hangingPunct="1"/>
            <a:r>
              <a:rPr lang="en-US" altLang="en-US"/>
              <a:t>need to swap</a:t>
            </a:r>
          </a:p>
          <a:p>
            <a:pPr lvl="1" eaLnBrk="1" hangingPunct="1"/>
            <a:r>
              <a:rPr lang="en-US" altLang="en-US"/>
              <a:t>after swap compare again</a:t>
            </a:r>
          </a:p>
          <a:p>
            <a:pPr eaLnBrk="1" hangingPunct="1"/>
            <a:r>
              <a:rPr lang="en-US" altLang="en-US"/>
              <a:t>And so forth…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697038"/>
            <a:ext cx="8497887" cy="4897437"/>
          </a:xfrm>
        </p:spPr>
        <p:txBody>
          <a:bodyPr/>
          <a:lstStyle/>
          <a:p>
            <a:pPr algn="just" eaLnBrk="1" hangingPunct="1"/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Algorithm is a well defined list of steps to solve a problem.</a:t>
            </a:r>
          </a:p>
          <a:p>
            <a:pPr algn="just" eaLnBrk="1" hangingPunct="1"/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is the logical or mathematical  relationship of individual elements of data.</a:t>
            </a:r>
          </a:p>
          <a:p>
            <a:pPr marL="0" indent="0" algn="just" eaLnBrk="1" hangingPunct="1">
              <a:buNone/>
            </a:pPr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+ Data Structure= Program</a:t>
            </a:r>
          </a:p>
          <a:p>
            <a:pPr algn="just" eaLnBrk="1" hangingPunct="1"/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None/>
            </a:pPr>
            <a:endParaRPr lang="en-AU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6</a:t>
            </a:fld>
            <a:endParaRPr lang="en-AU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274" name="Ink 7273"/>
              <p14:cNvContentPartPr/>
              <p14:nvPr/>
            </p14:nvContentPartPr>
            <p14:xfrm>
              <a:off x="4316808" y="2727096"/>
              <a:ext cx="3960" cy="19440"/>
            </p14:xfrm>
          </p:contentPart>
        </mc:Choice>
        <mc:Fallback xmlns="">
          <p:pic>
            <p:nvPicPr>
              <p:cNvPr id="7274" name="Ink 727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11768" y="2721336"/>
                <a:ext cx="14760" cy="28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Insertion Sort Code</a:t>
            </a:r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381000" y="1046163"/>
            <a:ext cx="8915400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>
                <a:latin typeface="Courier New" panose="02070309020205020404" pitchFamily="49" charset="0"/>
              </a:rPr>
              <a:t>public void insertionSort(int[] list)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>
                <a:latin typeface="Courier New" panose="02070309020205020404" pitchFamily="49" charset="0"/>
              </a:rPr>
              <a:t>{	int temp, j;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>
                <a:latin typeface="Courier New" panose="02070309020205020404" pitchFamily="49" charset="0"/>
              </a:rPr>
              <a:t>	for(int i = 1; i &lt; list.length; i++)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>
                <a:latin typeface="Courier New" panose="02070309020205020404" pitchFamily="49" charset="0"/>
              </a:rPr>
              <a:t>	{	temp = list[i];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>
                <a:latin typeface="Courier New" panose="02070309020205020404" pitchFamily="49" charset="0"/>
              </a:rPr>
              <a:t>		j = i;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>
                <a:latin typeface="Courier New" panose="02070309020205020404" pitchFamily="49" charset="0"/>
              </a:rPr>
              <a:t>		while( j &gt; 0 &amp;&amp; temp &lt; list[j - 1])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>
                <a:latin typeface="Courier New" panose="02070309020205020404" pitchFamily="49" charset="0"/>
              </a:rPr>
              <a:t>		{	// swap elements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>
                <a:latin typeface="Courier New" panose="02070309020205020404" pitchFamily="49" charset="0"/>
              </a:rPr>
              <a:t>			list[j] = list[j - 1];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>
                <a:latin typeface="Courier New" panose="02070309020205020404" pitchFamily="49" charset="0"/>
              </a:rPr>
              <a:t>			list[j - 1] = temp;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>
                <a:latin typeface="Courier New" panose="02070309020205020404" pitchFamily="49" charset="0"/>
              </a:rPr>
              <a:t>			j--;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>
                <a:latin typeface="Courier New" panose="02070309020205020404" pitchFamily="49" charset="0"/>
              </a:rPr>
              <a:t>	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en-US" sz="24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Marlett" pitchFamily="2" charset="2"/>
              <a:buChar char="8"/>
            </a:pPr>
            <a:r>
              <a:rPr lang="en-US" altLang="en-US" sz="3200"/>
              <a:t>Best case, worst case, average case Big O?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Attendance 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Is the version of insertion sort shown always stable?</a:t>
            </a: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r>
              <a:rPr lang="en-US" dirty="0"/>
              <a:t>Yes</a:t>
            </a: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r>
              <a:rPr lang="en-US" dirty="0"/>
              <a:t>No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Comparing Algorithms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Which algorithm do you think will be faster given random data, selection sort or insertion sort?</a:t>
            </a:r>
          </a:p>
          <a:p>
            <a:pPr eaLnBrk="1" hangingPunct="1"/>
            <a:r>
              <a:rPr lang="en-US" altLang="en-US"/>
              <a:t>Why?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Sub Quadratic </a:t>
            </a:r>
            <a:br>
              <a:rPr lang="en-US" altLang="en-US"/>
            </a:br>
            <a:r>
              <a:rPr lang="en-US" altLang="en-US"/>
              <a:t>Sorting Algorithms</a:t>
            </a:r>
          </a:p>
        </p:txBody>
      </p:sp>
      <p:sp>
        <p:nvSpPr>
          <p:cNvPr id="29702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Sub Quadratic means having a Big O better than O(N</a:t>
            </a:r>
            <a:r>
              <a:rPr lang="en-US" altLang="en-US" baseline="30000"/>
              <a:t>2</a:t>
            </a:r>
            <a:r>
              <a:rPr lang="en-US" altLang="en-US"/>
              <a:t>)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ShellSort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Created by Donald Shell in 1959</a:t>
            </a:r>
          </a:p>
          <a:p>
            <a:pPr eaLnBrk="1" hangingPunct="1"/>
            <a:r>
              <a:rPr lang="en-US" altLang="en-US"/>
              <a:t>Wanted to stop moving data small distances (in the case of insertion sort and bubble sort) and stop making swaps that are not helpful (in the case of selection sort)</a:t>
            </a:r>
          </a:p>
          <a:p>
            <a:pPr eaLnBrk="1" hangingPunct="1"/>
            <a:r>
              <a:rPr lang="en-US" altLang="en-US"/>
              <a:t>Start with sub arrays created by looking at data that is far apart and then reduce the gap size</a:t>
            </a:r>
          </a:p>
        </p:txBody>
      </p:sp>
      <p:pic>
        <p:nvPicPr>
          <p:cNvPr id="3072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029200"/>
            <a:ext cx="24765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Oval 5"/>
          <p:cNvSpPr>
            <a:spLocks noChangeArrowheads="1"/>
          </p:cNvSpPr>
          <p:nvPr/>
        </p:nvSpPr>
        <p:spPr bwMode="auto">
          <a:xfrm>
            <a:off x="6477000" y="5181600"/>
            <a:ext cx="609600" cy="1219200"/>
          </a:xfrm>
          <a:prstGeom prst="ellips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ShellSort in practice</a:t>
            </a:r>
          </a:p>
        </p:txBody>
      </p:sp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914400" y="685800"/>
            <a:ext cx="7346950" cy="573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46 2 83 41 102 5 17 31 64 49 18</a:t>
            </a:r>
          </a:p>
          <a:p>
            <a:pPr eaLnBrk="1" hangingPunct="1"/>
            <a:r>
              <a:rPr lang="en-US" altLang="en-US"/>
              <a:t>Gap of five.  Sort sub array with 46, 5, and 18</a:t>
            </a:r>
            <a:br>
              <a:rPr lang="en-US" altLang="en-US"/>
            </a:br>
            <a:r>
              <a:rPr lang="en-US" altLang="en-US"/>
              <a:t>5 2 83 41 102 18 17 31 64 49 46</a:t>
            </a:r>
          </a:p>
          <a:p>
            <a:pPr eaLnBrk="1" hangingPunct="1"/>
            <a:r>
              <a:rPr lang="en-US" altLang="en-US"/>
              <a:t>Gap still five. Sort sub array with 2 and 17</a:t>
            </a:r>
            <a:br>
              <a:rPr lang="en-US" altLang="en-US"/>
            </a:br>
            <a:r>
              <a:rPr lang="en-US" altLang="en-US"/>
              <a:t>5 2 83 41 102 18 17 31 64 49 46</a:t>
            </a:r>
          </a:p>
          <a:p>
            <a:pPr eaLnBrk="1" hangingPunct="1"/>
            <a:r>
              <a:rPr lang="en-US" altLang="en-US"/>
              <a:t>Gap still five. Sort sub array with 83 and 31</a:t>
            </a:r>
            <a:br>
              <a:rPr lang="en-US" altLang="en-US"/>
            </a:br>
            <a:r>
              <a:rPr lang="en-US" altLang="en-US"/>
              <a:t>5 2 31 41 102 18 17 83 64 49 46</a:t>
            </a:r>
          </a:p>
          <a:p>
            <a:pPr eaLnBrk="1" hangingPunct="1"/>
            <a:r>
              <a:rPr lang="en-US" altLang="en-US"/>
              <a:t>Gap still five Sort sub array with 41 and 64</a:t>
            </a:r>
            <a:br>
              <a:rPr lang="en-US" altLang="en-US"/>
            </a:br>
            <a:r>
              <a:rPr lang="en-US" altLang="en-US"/>
              <a:t>5 2 31 41 102 18 17 83 64 49 46</a:t>
            </a:r>
          </a:p>
          <a:p>
            <a:pPr eaLnBrk="1" hangingPunct="1"/>
            <a:r>
              <a:rPr lang="en-US" altLang="en-US"/>
              <a:t>Gap still five. Sort sub array with 102 and 49</a:t>
            </a:r>
            <a:br>
              <a:rPr lang="en-US" altLang="en-US"/>
            </a:br>
            <a:r>
              <a:rPr lang="en-US" altLang="en-US"/>
              <a:t>5 2 31 41 49 18 17 83 64 102 46</a:t>
            </a:r>
          </a:p>
          <a:p>
            <a:pPr eaLnBrk="1" hangingPunct="1"/>
            <a:r>
              <a:rPr lang="en-US" altLang="en-US"/>
              <a:t>Continued on next slide: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Completed Shellsort</a:t>
            </a:r>
          </a:p>
        </p:txBody>
      </p:sp>
      <p:sp>
        <p:nvSpPr>
          <p:cNvPr id="32774" name="Text Box 4"/>
          <p:cNvSpPr txBox="1">
            <a:spLocks noChangeArrowheads="1"/>
          </p:cNvSpPr>
          <p:nvPr/>
        </p:nvSpPr>
        <p:spPr bwMode="auto">
          <a:xfrm>
            <a:off x="612775" y="1066800"/>
            <a:ext cx="7845425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5 2 31 41 49 18 17 83 64 102 46</a:t>
            </a:r>
          </a:p>
          <a:p>
            <a:pPr eaLnBrk="1" hangingPunct="1"/>
            <a:r>
              <a:rPr lang="en-US" altLang="en-US"/>
              <a:t>Gap now 2: Sort sub array with 5 31 49 17 64 46</a:t>
            </a:r>
            <a:br>
              <a:rPr lang="en-US" altLang="en-US"/>
            </a:br>
            <a:r>
              <a:rPr lang="en-US" altLang="en-US"/>
              <a:t>5 2 17 41  31 18 46 83 49 102 64</a:t>
            </a:r>
          </a:p>
          <a:p>
            <a:pPr eaLnBrk="1" hangingPunct="1"/>
            <a:r>
              <a:rPr lang="en-US" altLang="en-US"/>
              <a:t>Gap still 2: Sort sub array with 2 41 18 83 102</a:t>
            </a:r>
            <a:br>
              <a:rPr lang="en-US" altLang="en-US"/>
            </a:br>
            <a:r>
              <a:rPr lang="en-US" altLang="en-US"/>
              <a:t>5 2 17 18 31 41 46 83 49 102 64</a:t>
            </a:r>
          </a:p>
          <a:p>
            <a:pPr eaLnBrk="1" hangingPunct="1"/>
            <a:r>
              <a:rPr lang="en-US" altLang="en-US"/>
              <a:t>Gap of 1 (Insertion sort)</a:t>
            </a:r>
          </a:p>
          <a:p>
            <a:pPr eaLnBrk="1" hangingPunct="1"/>
            <a:r>
              <a:rPr lang="en-US" altLang="en-US"/>
              <a:t>2 5 17 18 31 41 46 49 64 83 102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Array sorted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CS 307 Fundamentals of Computer Science</a:t>
            </a: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Shellsort</a:t>
            </a:r>
            <a:r>
              <a:rPr lang="en-US" altLang="en-US" dirty="0"/>
              <a:t> on Another Data Set</a:t>
            </a:r>
          </a:p>
        </p:txBody>
      </p:sp>
      <p:sp>
        <p:nvSpPr>
          <p:cNvPr id="33798" name="Rectangle 4"/>
          <p:cNvSpPr>
            <a:spLocks noChangeArrowheads="1"/>
          </p:cNvSpPr>
          <p:nvPr/>
        </p:nvSpPr>
        <p:spPr bwMode="auto">
          <a:xfrm>
            <a:off x="76200" y="1233488"/>
            <a:ext cx="892810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300"/>
              <a:t>44  68  191  119  119  37  83  82  191  45  158  130  76  153  39  25</a:t>
            </a:r>
          </a:p>
        </p:txBody>
      </p:sp>
      <p:sp>
        <p:nvSpPr>
          <p:cNvPr id="33799" name="Rectangle 5"/>
          <p:cNvSpPr>
            <a:spLocks noChangeArrowheads="1"/>
          </p:cNvSpPr>
          <p:nvPr/>
        </p:nvSpPr>
        <p:spPr bwMode="auto">
          <a:xfrm>
            <a:off x="0" y="1219200"/>
            <a:ext cx="899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800" name="Line 6"/>
          <p:cNvSpPr>
            <a:spLocks noChangeShapeType="1"/>
          </p:cNvSpPr>
          <p:nvPr/>
        </p:nvSpPr>
        <p:spPr bwMode="auto">
          <a:xfrm>
            <a:off x="5334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1" name="Line 7"/>
          <p:cNvSpPr>
            <a:spLocks noChangeShapeType="1"/>
          </p:cNvSpPr>
          <p:nvPr/>
        </p:nvSpPr>
        <p:spPr bwMode="auto">
          <a:xfrm>
            <a:off x="10668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Line 8"/>
          <p:cNvSpPr>
            <a:spLocks noChangeShapeType="1"/>
          </p:cNvSpPr>
          <p:nvPr/>
        </p:nvSpPr>
        <p:spPr bwMode="auto">
          <a:xfrm>
            <a:off x="16764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Line 9"/>
          <p:cNvSpPr>
            <a:spLocks noChangeShapeType="1"/>
          </p:cNvSpPr>
          <p:nvPr/>
        </p:nvSpPr>
        <p:spPr bwMode="auto">
          <a:xfrm>
            <a:off x="23622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4" name="Line 10"/>
          <p:cNvSpPr>
            <a:spLocks noChangeShapeType="1"/>
          </p:cNvSpPr>
          <p:nvPr/>
        </p:nvSpPr>
        <p:spPr bwMode="auto">
          <a:xfrm>
            <a:off x="29718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Line 11"/>
          <p:cNvSpPr>
            <a:spLocks noChangeShapeType="1"/>
          </p:cNvSpPr>
          <p:nvPr/>
        </p:nvSpPr>
        <p:spPr bwMode="auto">
          <a:xfrm>
            <a:off x="35052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Line 12"/>
          <p:cNvSpPr>
            <a:spLocks noChangeShapeType="1"/>
          </p:cNvSpPr>
          <p:nvPr/>
        </p:nvSpPr>
        <p:spPr bwMode="auto">
          <a:xfrm>
            <a:off x="39624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7" name="Line 13"/>
          <p:cNvSpPr>
            <a:spLocks noChangeShapeType="1"/>
          </p:cNvSpPr>
          <p:nvPr/>
        </p:nvSpPr>
        <p:spPr bwMode="auto">
          <a:xfrm>
            <a:off x="44196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8" name="Line 14"/>
          <p:cNvSpPr>
            <a:spLocks noChangeShapeType="1"/>
          </p:cNvSpPr>
          <p:nvPr/>
        </p:nvSpPr>
        <p:spPr bwMode="auto">
          <a:xfrm>
            <a:off x="51054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9" name="Line 15"/>
          <p:cNvSpPr>
            <a:spLocks noChangeShapeType="1"/>
          </p:cNvSpPr>
          <p:nvPr/>
        </p:nvSpPr>
        <p:spPr bwMode="auto">
          <a:xfrm>
            <a:off x="56388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0" name="Line 16"/>
          <p:cNvSpPr>
            <a:spLocks noChangeShapeType="1"/>
          </p:cNvSpPr>
          <p:nvPr/>
        </p:nvSpPr>
        <p:spPr bwMode="auto">
          <a:xfrm>
            <a:off x="62484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1" name="Line 17"/>
          <p:cNvSpPr>
            <a:spLocks noChangeShapeType="1"/>
          </p:cNvSpPr>
          <p:nvPr/>
        </p:nvSpPr>
        <p:spPr bwMode="auto">
          <a:xfrm>
            <a:off x="68580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2" name="Line 18"/>
          <p:cNvSpPr>
            <a:spLocks noChangeShapeType="1"/>
          </p:cNvSpPr>
          <p:nvPr/>
        </p:nvSpPr>
        <p:spPr bwMode="auto">
          <a:xfrm>
            <a:off x="73914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3" name="Line 19"/>
          <p:cNvSpPr>
            <a:spLocks noChangeShapeType="1"/>
          </p:cNvSpPr>
          <p:nvPr/>
        </p:nvSpPr>
        <p:spPr bwMode="auto">
          <a:xfrm>
            <a:off x="80010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4" name="Line 20"/>
          <p:cNvSpPr>
            <a:spLocks noChangeShapeType="1"/>
          </p:cNvSpPr>
          <p:nvPr/>
        </p:nvSpPr>
        <p:spPr bwMode="auto">
          <a:xfrm>
            <a:off x="84582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5" name="Text Box 21"/>
          <p:cNvSpPr txBox="1">
            <a:spLocks noChangeArrowheads="1"/>
          </p:cNvSpPr>
          <p:nvPr/>
        </p:nvSpPr>
        <p:spPr bwMode="auto">
          <a:xfrm>
            <a:off x="136525" y="801688"/>
            <a:ext cx="8885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0    1    2      3     4      5   6    7     8     9   10    11  12   13  14   15</a:t>
            </a:r>
          </a:p>
        </p:txBody>
      </p:sp>
      <p:sp>
        <p:nvSpPr>
          <p:cNvPr id="33816" name="Text Box 22"/>
          <p:cNvSpPr txBox="1">
            <a:spLocks noChangeArrowheads="1"/>
          </p:cNvSpPr>
          <p:nvPr/>
        </p:nvSpPr>
        <p:spPr bwMode="auto">
          <a:xfrm>
            <a:off x="152400" y="1970088"/>
            <a:ext cx="8750300" cy="424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Initial gap = length / 2 = 16 / 2 = 8</a:t>
            </a:r>
          </a:p>
          <a:p>
            <a:pPr eaLnBrk="1" hangingPunct="1"/>
            <a:r>
              <a:rPr lang="en-US" altLang="en-US"/>
              <a:t>initial sub arrays indices:</a:t>
            </a:r>
          </a:p>
          <a:p>
            <a:pPr eaLnBrk="1" hangingPunct="1"/>
            <a:r>
              <a:rPr lang="en-US" altLang="en-US" sz="2600"/>
              <a:t>{0, 8}, {1, 9}, {2, 10}, {3, 11}, {4, 12}, {5, 13}, {6, 14}, {7, 15}</a:t>
            </a:r>
            <a:br>
              <a:rPr lang="en-US" altLang="en-US" sz="2600"/>
            </a:br>
            <a:r>
              <a:rPr lang="en-US" altLang="en-US" sz="2600"/>
              <a:t>next gap = 8 / 2 = 4</a:t>
            </a:r>
          </a:p>
          <a:p>
            <a:pPr eaLnBrk="1" hangingPunct="1"/>
            <a:r>
              <a:rPr lang="en-US" altLang="en-US" sz="2600"/>
              <a:t> {0, 4, 8, 12}, {1, 5, 9, 13}, {2, 6, 10, 14}, {3, 7, 11, 15}</a:t>
            </a:r>
            <a:br>
              <a:rPr lang="en-US" altLang="en-US" sz="2600"/>
            </a:br>
            <a:r>
              <a:rPr lang="en-US" altLang="en-US" sz="2600"/>
              <a:t>next gap = 4 / 2 = 2</a:t>
            </a:r>
          </a:p>
          <a:p>
            <a:pPr eaLnBrk="1" hangingPunct="1"/>
            <a:r>
              <a:rPr lang="en-US" altLang="en-US" sz="2600"/>
              <a:t>{0, 2, 4, 6, 8, 10, 12, 14}, {1, 3, 5, 7, 9, 11, 13, 15}</a:t>
            </a:r>
          </a:p>
          <a:p>
            <a:pPr eaLnBrk="1" hangingPunct="1"/>
            <a:r>
              <a:rPr lang="en-US" altLang="en-US" sz="2600"/>
              <a:t>final gap = 2 / 2 = 1</a:t>
            </a:r>
          </a:p>
          <a:p>
            <a:pPr eaLnBrk="1" hangingPunct="1"/>
            <a:r>
              <a:rPr lang="en-US" altLang="en-US"/>
              <a:t> 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ShellSort Code</a:t>
            </a:r>
          </a:p>
        </p:txBody>
      </p:sp>
      <p:sp>
        <p:nvSpPr>
          <p:cNvPr id="34822" name="Text Box 4"/>
          <p:cNvSpPr txBox="1">
            <a:spLocks noChangeArrowheads="1"/>
          </p:cNvSpPr>
          <p:nvPr/>
        </p:nvSpPr>
        <p:spPr bwMode="auto">
          <a:xfrm>
            <a:off x="76200" y="803275"/>
            <a:ext cx="8934450" cy="497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>
                <a:latin typeface="Courier New" panose="02070309020205020404" pitchFamily="49" charset="0"/>
              </a:rPr>
              <a:t>public static void shellsort(Comparable[] list)</a:t>
            </a:r>
            <a:br>
              <a:rPr lang="en-US" altLang="en-US" sz="2200">
                <a:latin typeface="Courier New" panose="02070309020205020404" pitchFamily="49" charset="0"/>
              </a:rPr>
            </a:br>
            <a:r>
              <a:rPr lang="en-US" altLang="en-US" sz="2200">
                <a:latin typeface="Courier New" panose="02070309020205020404" pitchFamily="49" charset="0"/>
              </a:rPr>
              <a:t>{  Comparable temp; boolean swap;</a:t>
            </a:r>
          </a:p>
          <a:p>
            <a:pPr eaLnBrk="1" hangingPunct="1"/>
            <a:r>
              <a:rPr lang="en-US" altLang="en-US" sz="2200">
                <a:latin typeface="Courier New" panose="02070309020205020404" pitchFamily="49" charset="0"/>
              </a:rPr>
              <a:t>   for(int gap = list.length / 2; gap &gt; 0; gap /= 2)</a:t>
            </a:r>
            <a:br>
              <a:rPr lang="en-US" altLang="en-US" sz="2200">
                <a:latin typeface="Courier New" panose="02070309020205020404" pitchFamily="49" charset="0"/>
              </a:rPr>
            </a:br>
            <a:r>
              <a:rPr lang="en-US" altLang="en-US" sz="2200">
                <a:latin typeface="Courier New" panose="02070309020205020404" pitchFamily="49" charset="0"/>
              </a:rPr>
              <a:t>      for(int i = gap; i &lt; list.length; i++)</a:t>
            </a:r>
            <a:br>
              <a:rPr lang="en-US" altLang="en-US" sz="2200">
                <a:latin typeface="Courier New" panose="02070309020205020404" pitchFamily="49" charset="0"/>
              </a:rPr>
            </a:br>
            <a:r>
              <a:rPr lang="en-US" altLang="en-US" sz="2200">
                <a:latin typeface="Courier New" panose="02070309020205020404" pitchFamily="49" charset="0"/>
              </a:rPr>
              <a:t>      {   Comparable tmp = list[i];</a:t>
            </a:r>
          </a:p>
          <a:p>
            <a:pPr eaLnBrk="1" hangingPunct="1"/>
            <a:r>
              <a:rPr lang="en-US" altLang="en-US" sz="2200">
                <a:latin typeface="Courier New" panose="02070309020205020404" pitchFamily="49" charset="0"/>
              </a:rPr>
              <a:t>          int j = i;</a:t>
            </a:r>
          </a:p>
          <a:p>
            <a:pPr eaLnBrk="1" hangingPunct="1"/>
            <a:r>
              <a:rPr lang="en-US" altLang="en-US" sz="2200">
                <a:latin typeface="Courier New" panose="02070309020205020404" pitchFamily="49" charset="0"/>
              </a:rPr>
              <a:t>          for( ; j &gt;= gap &amp;&amp; </a:t>
            </a:r>
          </a:p>
          <a:p>
            <a:pPr eaLnBrk="1" hangingPunct="1"/>
            <a:r>
              <a:rPr lang="en-US" altLang="en-US" sz="2200">
                <a:latin typeface="Courier New" panose="02070309020205020404" pitchFamily="49" charset="0"/>
              </a:rPr>
              <a:t>			tmp.compareTo( list[j - gap] ) &lt; 0;</a:t>
            </a:r>
          </a:p>
          <a:p>
            <a:pPr eaLnBrk="1" hangingPunct="1"/>
            <a:r>
              <a:rPr lang="en-US" altLang="en-US" sz="2200">
                <a:latin typeface="Courier New" panose="02070309020205020404" pitchFamily="49" charset="0"/>
              </a:rPr>
              <a:t>			j -= gap )</a:t>
            </a:r>
          </a:p>
          <a:p>
            <a:pPr eaLnBrk="1" hangingPunct="1"/>
            <a:r>
              <a:rPr lang="en-US" altLang="en-US" sz="2200">
                <a:latin typeface="Courier New" panose="02070309020205020404" pitchFamily="49" charset="0"/>
              </a:rPr>
              <a:t>	        list[ j ] = list[ j - gap ];</a:t>
            </a:r>
          </a:p>
          <a:p>
            <a:pPr eaLnBrk="1" hangingPunct="1"/>
            <a:r>
              <a:rPr lang="en-US" altLang="en-US" sz="2200">
                <a:latin typeface="Courier New" panose="02070309020205020404" pitchFamily="49" charset="0"/>
              </a:rPr>
              <a:t>          list[ j ] = tmp;</a:t>
            </a:r>
          </a:p>
          <a:p>
            <a:pPr eaLnBrk="1" hangingPunct="1"/>
            <a:r>
              <a:rPr lang="en-US" altLang="en-US" sz="2200">
                <a:latin typeface="Courier New" panose="02070309020205020404" pitchFamily="49" charset="0"/>
              </a:rPr>
              <a:t>       }</a:t>
            </a:r>
            <a:br>
              <a:rPr lang="en-US" altLang="en-US" sz="2200">
                <a:latin typeface="Courier New" panose="02070309020205020404" pitchFamily="49" charset="0"/>
              </a:rPr>
            </a:br>
            <a:r>
              <a:rPr lang="en-US" altLang="en-US" sz="22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Comparison of Various Sorts</a:t>
            </a:r>
          </a:p>
        </p:txBody>
      </p:sp>
      <p:graphicFrame>
        <p:nvGraphicFramePr>
          <p:cNvPr id="24837" name="Group 1285"/>
          <p:cNvGraphicFramePr>
            <a:graphicFrameLocks noGrp="1"/>
          </p:cNvGraphicFramePr>
          <p:nvPr/>
        </p:nvGraphicFramePr>
        <p:xfrm>
          <a:off x="304800" y="914400"/>
          <a:ext cx="8610600" cy="4764090"/>
        </p:xfrm>
        <a:graphic>
          <a:graphicData uri="http://schemas.openxmlformats.org/drawingml/2006/table">
            <a:tbl>
              <a:tblPr/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Num Items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Selection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Insertion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Shellsort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Quicksort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1056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686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4203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2754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16852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11039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128000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4867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256000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543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512000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1210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722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1024000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expected?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2522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arlett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1550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5926" name="Text Box 1199"/>
          <p:cNvSpPr txBox="1">
            <a:spLocks noChangeArrowheads="1"/>
          </p:cNvSpPr>
          <p:nvPr/>
        </p:nvSpPr>
        <p:spPr bwMode="auto">
          <a:xfrm>
            <a:off x="2873375" y="5881688"/>
            <a:ext cx="3451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times in milliseconds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Why Data Structures?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68313" y="2017713"/>
            <a:ext cx="8486775" cy="41148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essential ingredients in creating fast and powerful algorithms.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help to manage the organize data.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make code cleaner and easier to understand.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7</a:t>
            </a:fld>
            <a:endParaRPr lang="en-AU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Quicksort</a:t>
            </a:r>
          </a:p>
        </p:txBody>
      </p:sp>
      <p:sp>
        <p:nvSpPr>
          <p:cNvPr id="3687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8686800" cy="5486400"/>
          </a:xfrm>
        </p:spPr>
        <p:txBody>
          <a:bodyPr/>
          <a:lstStyle/>
          <a:p>
            <a:pPr marL="609600" indent="-609600" eaLnBrk="1" hangingPunct="1"/>
            <a:r>
              <a:rPr lang="en-US" altLang="en-US" sz="2800" dirty="0"/>
              <a:t>Invented by C.A.R. (Tony) Hoare</a:t>
            </a:r>
          </a:p>
          <a:p>
            <a:pPr marL="609600" indent="-609600" eaLnBrk="1" hangingPunct="1"/>
            <a:r>
              <a:rPr lang="en-US" altLang="en-US" sz="2800" dirty="0"/>
              <a:t>A divide and conquer approach </a:t>
            </a:r>
            <a:br>
              <a:rPr lang="en-US" altLang="en-US" sz="2800" dirty="0"/>
            </a:br>
            <a:r>
              <a:rPr lang="en-US" altLang="en-US" sz="2800" dirty="0"/>
              <a:t>that uses recursion</a:t>
            </a:r>
          </a:p>
          <a:p>
            <a:pPr marL="609600" indent="-609600" eaLnBrk="1" hangingPunct="1">
              <a:buFont typeface="Marlett" pitchFamily="2" charset="2"/>
              <a:buAutoNum type="arabicPeriod"/>
            </a:pPr>
            <a:r>
              <a:rPr lang="en-US" altLang="en-US" sz="2800" dirty="0"/>
              <a:t>If the list has 0 or 1 elements it is sorted</a:t>
            </a:r>
          </a:p>
          <a:p>
            <a:pPr marL="609600" indent="-609600" eaLnBrk="1" hangingPunct="1">
              <a:buFont typeface="Marlett" pitchFamily="2" charset="2"/>
              <a:buAutoNum type="arabicPeriod"/>
            </a:pPr>
            <a:r>
              <a:rPr lang="en-US" altLang="en-US" sz="2800" dirty="0"/>
              <a:t>otherwise, pick any element p in the list.  This is called the pivot value</a:t>
            </a:r>
          </a:p>
          <a:p>
            <a:pPr marL="609600" indent="-609600" eaLnBrk="1" hangingPunct="1">
              <a:buFont typeface="Marlett" pitchFamily="2" charset="2"/>
              <a:buAutoNum type="arabicPeriod"/>
            </a:pPr>
            <a:r>
              <a:rPr lang="en-US" altLang="en-US" sz="2800" dirty="0"/>
              <a:t>Partition the list minus the pivot into two sub lists according to values less than or greater than the pivot. (equal values go to either)</a:t>
            </a:r>
          </a:p>
          <a:p>
            <a:pPr marL="609600" indent="-609600" eaLnBrk="1" hangingPunct="1">
              <a:buFont typeface="Marlett" pitchFamily="2" charset="2"/>
              <a:buAutoNum type="arabicPeriod"/>
            </a:pPr>
            <a:r>
              <a:rPr lang="en-US" altLang="en-US" sz="2800" dirty="0"/>
              <a:t>return the quicksort of the first list followed by the quicksort of the second list</a:t>
            </a:r>
          </a:p>
          <a:p>
            <a:pPr marL="609600" indent="-609600" eaLnBrk="1" hangingPunct="1"/>
            <a:endParaRPr lang="en-US" altLang="en-US" sz="2800" dirty="0"/>
          </a:p>
        </p:txBody>
      </p:sp>
      <p:pic>
        <p:nvPicPr>
          <p:cNvPr id="36871" name="Picture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52400"/>
            <a:ext cx="2381250" cy="217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Quicksort in Action</a:t>
            </a:r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1395413" y="609600"/>
            <a:ext cx="6300787" cy="564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39 23 17 90 33 72 46 79 11 52 64 5 71</a:t>
            </a:r>
          </a:p>
          <a:p>
            <a:pPr eaLnBrk="1" hangingPunct="1"/>
            <a:r>
              <a:rPr lang="en-US" altLang="en-US" sz="2400"/>
              <a:t>Pick middle element as pivot: 46</a:t>
            </a:r>
          </a:p>
          <a:p>
            <a:pPr eaLnBrk="1" hangingPunct="1"/>
            <a:r>
              <a:rPr lang="en-US" altLang="en-US" sz="2400"/>
              <a:t>Partition list</a:t>
            </a:r>
          </a:p>
          <a:p>
            <a:pPr eaLnBrk="1" hangingPunct="1"/>
            <a:r>
              <a:rPr lang="en-US" altLang="en-US" sz="2400"/>
              <a:t>23 17 5 33 39 11	46	79 72 52 64 90 71</a:t>
            </a:r>
          </a:p>
          <a:p>
            <a:pPr eaLnBrk="1" hangingPunct="1"/>
            <a:r>
              <a:rPr lang="en-US" altLang="en-US" sz="2400"/>
              <a:t>quick sort the less than list</a:t>
            </a:r>
          </a:p>
          <a:p>
            <a:pPr eaLnBrk="1" hangingPunct="1"/>
            <a:r>
              <a:rPr lang="en-US" altLang="en-US" sz="2400"/>
              <a:t>Pick middle element as pivot: 33</a:t>
            </a:r>
          </a:p>
          <a:p>
            <a:pPr eaLnBrk="1" hangingPunct="1"/>
            <a:r>
              <a:rPr lang="en-US" altLang="en-US" sz="2400"/>
              <a:t>23 17 5 11 	33 	39</a:t>
            </a:r>
          </a:p>
          <a:p>
            <a:pPr eaLnBrk="1" hangingPunct="1"/>
            <a:r>
              <a:rPr lang="en-US" altLang="en-US" sz="2400"/>
              <a:t>quicksort the less than list, pivot now 5</a:t>
            </a:r>
          </a:p>
          <a:p>
            <a:pPr eaLnBrk="1" hangingPunct="1"/>
            <a:r>
              <a:rPr lang="en-US" altLang="en-US" sz="2400"/>
              <a:t>{} 	5 	23 17 11</a:t>
            </a:r>
          </a:p>
          <a:p>
            <a:pPr eaLnBrk="1" hangingPunct="1"/>
            <a:r>
              <a:rPr lang="en-US" altLang="en-US" sz="2400"/>
              <a:t>quicksort the less than list, base case</a:t>
            </a:r>
          </a:p>
          <a:p>
            <a:pPr eaLnBrk="1" hangingPunct="1"/>
            <a:r>
              <a:rPr lang="en-US" altLang="en-US" sz="2400"/>
              <a:t>quicksort the greater than list</a:t>
            </a:r>
          </a:p>
          <a:p>
            <a:pPr eaLnBrk="1" hangingPunct="1"/>
            <a:r>
              <a:rPr lang="en-US" altLang="en-US" sz="2400"/>
              <a:t>Pick middle element as pivot: 17</a:t>
            </a:r>
            <a:br>
              <a:rPr lang="en-US" altLang="en-US" sz="2400"/>
            </a:br>
            <a:r>
              <a:rPr lang="en-US" altLang="en-US" sz="2400"/>
              <a:t>and so on….</a:t>
            </a:r>
            <a:endParaRPr lang="en-US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Quicksort on Another Data Set</a:t>
            </a:r>
          </a:p>
        </p:txBody>
      </p:sp>
      <p:sp>
        <p:nvSpPr>
          <p:cNvPr id="38918" name="Rectangle 3"/>
          <p:cNvSpPr>
            <a:spLocks noChangeArrowheads="1"/>
          </p:cNvSpPr>
          <p:nvPr/>
        </p:nvSpPr>
        <p:spPr bwMode="auto">
          <a:xfrm>
            <a:off x="76200" y="1233488"/>
            <a:ext cx="892810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300"/>
              <a:t>44  68  191  119  119  37  83  82  191  45  158  130  76  153  39  25</a:t>
            </a:r>
          </a:p>
        </p:txBody>
      </p:sp>
      <p:sp>
        <p:nvSpPr>
          <p:cNvPr id="38919" name="Rectangle 4"/>
          <p:cNvSpPr>
            <a:spLocks noChangeArrowheads="1"/>
          </p:cNvSpPr>
          <p:nvPr/>
        </p:nvSpPr>
        <p:spPr bwMode="auto">
          <a:xfrm>
            <a:off x="0" y="1219200"/>
            <a:ext cx="8991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20" name="Line 5"/>
          <p:cNvSpPr>
            <a:spLocks noChangeShapeType="1"/>
          </p:cNvSpPr>
          <p:nvPr/>
        </p:nvSpPr>
        <p:spPr bwMode="auto">
          <a:xfrm>
            <a:off x="5334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1" name="Line 6"/>
          <p:cNvSpPr>
            <a:spLocks noChangeShapeType="1"/>
          </p:cNvSpPr>
          <p:nvPr/>
        </p:nvSpPr>
        <p:spPr bwMode="auto">
          <a:xfrm>
            <a:off x="10668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2" name="Line 7"/>
          <p:cNvSpPr>
            <a:spLocks noChangeShapeType="1"/>
          </p:cNvSpPr>
          <p:nvPr/>
        </p:nvSpPr>
        <p:spPr bwMode="auto">
          <a:xfrm>
            <a:off x="16764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3" name="Line 8"/>
          <p:cNvSpPr>
            <a:spLocks noChangeShapeType="1"/>
          </p:cNvSpPr>
          <p:nvPr/>
        </p:nvSpPr>
        <p:spPr bwMode="auto">
          <a:xfrm>
            <a:off x="23622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4" name="Line 9"/>
          <p:cNvSpPr>
            <a:spLocks noChangeShapeType="1"/>
          </p:cNvSpPr>
          <p:nvPr/>
        </p:nvSpPr>
        <p:spPr bwMode="auto">
          <a:xfrm>
            <a:off x="29718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5" name="Line 10"/>
          <p:cNvSpPr>
            <a:spLocks noChangeShapeType="1"/>
          </p:cNvSpPr>
          <p:nvPr/>
        </p:nvSpPr>
        <p:spPr bwMode="auto">
          <a:xfrm>
            <a:off x="35052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6" name="Line 11"/>
          <p:cNvSpPr>
            <a:spLocks noChangeShapeType="1"/>
          </p:cNvSpPr>
          <p:nvPr/>
        </p:nvSpPr>
        <p:spPr bwMode="auto">
          <a:xfrm>
            <a:off x="39624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7" name="Line 12"/>
          <p:cNvSpPr>
            <a:spLocks noChangeShapeType="1"/>
          </p:cNvSpPr>
          <p:nvPr/>
        </p:nvSpPr>
        <p:spPr bwMode="auto">
          <a:xfrm>
            <a:off x="44196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8" name="Line 13"/>
          <p:cNvSpPr>
            <a:spLocks noChangeShapeType="1"/>
          </p:cNvSpPr>
          <p:nvPr/>
        </p:nvSpPr>
        <p:spPr bwMode="auto">
          <a:xfrm>
            <a:off x="51054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9" name="Line 14"/>
          <p:cNvSpPr>
            <a:spLocks noChangeShapeType="1"/>
          </p:cNvSpPr>
          <p:nvPr/>
        </p:nvSpPr>
        <p:spPr bwMode="auto">
          <a:xfrm>
            <a:off x="56388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0" name="Line 15"/>
          <p:cNvSpPr>
            <a:spLocks noChangeShapeType="1"/>
          </p:cNvSpPr>
          <p:nvPr/>
        </p:nvSpPr>
        <p:spPr bwMode="auto">
          <a:xfrm>
            <a:off x="62484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1" name="Line 16"/>
          <p:cNvSpPr>
            <a:spLocks noChangeShapeType="1"/>
          </p:cNvSpPr>
          <p:nvPr/>
        </p:nvSpPr>
        <p:spPr bwMode="auto">
          <a:xfrm>
            <a:off x="68580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2" name="Line 17"/>
          <p:cNvSpPr>
            <a:spLocks noChangeShapeType="1"/>
          </p:cNvSpPr>
          <p:nvPr/>
        </p:nvSpPr>
        <p:spPr bwMode="auto">
          <a:xfrm>
            <a:off x="73914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3" name="Line 18"/>
          <p:cNvSpPr>
            <a:spLocks noChangeShapeType="1"/>
          </p:cNvSpPr>
          <p:nvPr/>
        </p:nvSpPr>
        <p:spPr bwMode="auto">
          <a:xfrm>
            <a:off x="80010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4" name="Line 19"/>
          <p:cNvSpPr>
            <a:spLocks noChangeShapeType="1"/>
          </p:cNvSpPr>
          <p:nvPr/>
        </p:nvSpPr>
        <p:spPr bwMode="auto">
          <a:xfrm>
            <a:off x="8458200" y="121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5" name="Text Box 20"/>
          <p:cNvSpPr txBox="1">
            <a:spLocks noChangeArrowheads="1"/>
          </p:cNvSpPr>
          <p:nvPr/>
        </p:nvSpPr>
        <p:spPr bwMode="auto">
          <a:xfrm>
            <a:off x="136525" y="801688"/>
            <a:ext cx="8885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0    1    2      3     4      5   6    7     8     9   10    11  12   13  14   15</a:t>
            </a:r>
          </a:p>
        </p:txBody>
      </p:sp>
      <p:sp>
        <p:nvSpPr>
          <p:cNvPr id="38936" name="Text Box 21"/>
          <p:cNvSpPr txBox="1">
            <a:spLocks noChangeArrowheads="1"/>
          </p:cNvSpPr>
          <p:nvPr/>
        </p:nvSpPr>
        <p:spPr bwMode="auto">
          <a:xfrm>
            <a:off x="593725" y="5475288"/>
            <a:ext cx="32686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Big O of Quicksort?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152400" y="100013"/>
            <a:ext cx="8054975" cy="620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latin typeface="Courier New" panose="02070309020205020404" pitchFamily="49" charset="0"/>
              </a:rPr>
              <a:t>   public static void </a:t>
            </a:r>
            <a:r>
              <a:rPr lang="en-US" altLang="en-US" sz="1400" dirty="0" err="1">
                <a:latin typeface="Courier New" panose="02070309020205020404" pitchFamily="49" charset="0"/>
              </a:rPr>
              <a:t>swapReferences</a:t>
            </a:r>
            <a:r>
              <a:rPr lang="en-US" altLang="en-US" sz="1400" dirty="0">
                <a:latin typeface="Courier New" panose="02070309020205020404" pitchFamily="49" charset="0"/>
              </a:rPr>
              <a:t>( Object[] a, </a:t>
            </a:r>
            <a:r>
              <a:rPr lang="en-US" altLang="en-US" sz="1400" dirty="0" err="1">
                <a:latin typeface="Courier New" panose="02070309020205020404" pitchFamily="49" charset="0"/>
              </a:rPr>
              <a:t>int</a:t>
            </a:r>
            <a:r>
              <a:rPr lang="en-US" altLang="en-US" sz="1400" dirty="0">
                <a:latin typeface="Courier New" panose="02070309020205020404" pitchFamily="49" charset="0"/>
              </a:rPr>
              <a:t> index1, </a:t>
            </a:r>
            <a:r>
              <a:rPr lang="en-US" altLang="en-US" sz="1400" dirty="0" err="1">
                <a:latin typeface="Courier New" panose="02070309020205020404" pitchFamily="49" charset="0"/>
              </a:rPr>
              <a:t>int</a:t>
            </a:r>
            <a:r>
              <a:rPr lang="en-US" altLang="en-US" sz="1400" dirty="0">
                <a:latin typeface="Courier New" panose="02070309020205020404" pitchFamily="49" charset="0"/>
              </a:rPr>
              <a:t> index2 )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latin typeface="Courier New" panose="02070309020205020404" pitchFamily="49" charset="0"/>
              </a:rPr>
              <a:t>   {   Object </a:t>
            </a:r>
            <a:r>
              <a:rPr lang="en-US" altLang="en-US" sz="1400" dirty="0" err="1">
                <a:latin typeface="Courier New" panose="02070309020205020404" pitchFamily="49" charset="0"/>
              </a:rPr>
              <a:t>tmp</a:t>
            </a:r>
            <a:r>
              <a:rPr lang="en-US" altLang="en-US" sz="1400" dirty="0">
                <a:latin typeface="Courier New" panose="02070309020205020404" pitchFamily="49" charset="0"/>
              </a:rPr>
              <a:t> = a[index1];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latin typeface="Courier New" panose="02070309020205020404" pitchFamily="49" charset="0"/>
              </a:rPr>
              <a:t>       a[index1] = a[index2];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latin typeface="Courier New" panose="02070309020205020404" pitchFamily="49" charset="0"/>
              </a:rPr>
              <a:t>       a[index2] = </a:t>
            </a:r>
            <a:r>
              <a:rPr lang="en-US" altLang="en-US" sz="1400" dirty="0" err="1">
                <a:latin typeface="Courier New" panose="02070309020205020404" pitchFamily="49" charset="0"/>
              </a:rPr>
              <a:t>tmp</a:t>
            </a:r>
            <a:r>
              <a:rPr lang="en-US" altLang="en-US" sz="14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latin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latin typeface="Courier New" panose="02070309020205020404" pitchFamily="49" charset="0"/>
              </a:rPr>
              <a:t>    public void quicksort( Comparable[] list, </a:t>
            </a:r>
            <a:r>
              <a:rPr lang="en-US" altLang="en-US" sz="1400" dirty="0" err="1">
                <a:latin typeface="Courier New" panose="02070309020205020404" pitchFamily="49" charset="0"/>
              </a:rPr>
              <a:t>int</a:t>
            </a:r>
            <a:r>
              <a:rPr lang="en-US" altLang="en-US" sz="1400" dirty="0">
                <a:latin typeface="Courier New" panose="02070309020205020404" pitchFamily="49" charset="0"/>
              </a:rPr>
              <a:t> start, </a:t>
            </a:r>
            <a:r>
              <a:rPr lang="en-US" altLang="en-US" sz="1400" dirty="0" err="1">
                <a:latin typeface="Courier New" panose="02070309020205020404" pitchFamily="49" charset="0"/>
              </a:rPr>
              <a:t>int</a:t>
            </a:r>
            <a:r>
              <a:rPr lang="en-US" altLang="en-US" sz="1400" dirty="0">
                <a:latin typeface="Courier New" panose="02070309020205020404" pitchFamily="49" charset="0"/>
              </a:rPr>
              <a:t> stop 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latin typeface="Courier New" panose="02070309020205020404" pitchFamily="49" charset="0"/>
              </a:rPr>
              <a:t>    {    if(start &gt;= stop)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latin typeface="Courier New" panose="02070309020205020404" pitchFamily="49" charset="0"/>
              </a:rPr>
              <a:t>           return; //base case list of 0 or 1 elements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latin typeface="Courier New" panose="02070309020205020404" pitchFamily="49" charset="0"/>
              </a:rPr>
              <a:t>	</a:t>
            </a:r>
            <a:r>
              <a:rPr lang="en-US" altLang="en-US" sz="1400" dirty="0" err="1">
                <a:latin typeface="Courier New" panose="02070309020205020404" pitchFamily="49" charset="0"/>
              </a:rPr>
              <a:t>int</a:t>
            </a:r>
            <a:r>
              <a:rPr lang="en-US" altLang="en-US" sz="1400" dirty="0">
                <a:latin typeface="Courier New" panose="02070309020205020404" pitchFamily="49" charset="0"/>
              </a:rPr>
              <a:t> </a:t>
            </a:r>
            <a:r>
              <a:rPr lang="en-US" altLang="en-US" sz="1400" dirty="0" err="1">
                <a:latin typeface="Courier New" panose="02070309020205020404" pitchFamily="49" charset="0"/>
              </a:rPr>
              <a:t>pivotIndex</a:t>
            </a:r>
            <a:r>
              <a:rPr lang="en-US" altLang="en-US" sz="1400" dirty="0">
                <a:latin typeface="Courier New" panose="02070309020205020404" pitchFamily="49" charset="0"/>
              </a:rPr>
              <a:t> = (start + stop) / 2;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latin typeface="Courier New" panose="02070309020205020404" pitchFamily="49" charset="0"/>
              </a:rPr>
              <a:t>	// Place pivot at start position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latin typeface="Courier New" panose="02070309020205020404" pitchFamily="49" charset="0"/>
              </a:rPr>
              <a:t>         </a:t>
            </a:r>
            <a:r>
              <a:rPr lang="en-US" altLang="en-US" sz="1400" dirty="0" err="1">
                <a:latin typeface="Courier New" panose="02070309020205020404" pitchFamily="49" charset="0"/>
              </a:rPr>
              <a:t>swapReferences</a:t>
            </a:r>
            <a:r>
              <a:rPr lang="en-US" altLang="en-US" sz="1400" dirty="0">
                <a:latin typeface="Courier New" panose="02070309020205020404" pitchFamily="49" charset="0"/>
              </a:rPr>
              <a:t>(list, </a:t>
            </a:r>
            <a:r>
              <a:rPr lang="en-US" altLang="en-US" sz="1400" dirty="0" err="1">
                <a:latin typeface="Courier New" panose="02070309020205020404" pitchFamily="49" charset="0"/>
              </a:rPr>
              <a:t>pivotIndex</a:t>
            </a:r>
            <a:r>
              <a:rPr lang="en-US" altLang="en-US" sz="1400" dirty="0">
                <a:latin typeface="Courier New" panose="02070309020205020404" pitchFamily="49" charset="0"/>
              </a:rPr>
              <a:t>, start);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latin typeface="Courier New" panose="02070309020205020404" pitchFamily="49" charset="0"/>
              </a:rPr>
              <a:t>         Comparable pivot = list[start];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latin typeface="Courier New" panose="02070309020205020404" pitchFamily="49" charset="0"/>
              </a:rPr>
              <a:t>         // Begin partitioning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latin typeface="Courier New" panose="02070309020205020404" pitchFamily="49" charset="0"/>
              </a:rPr>
              <a:t>         </a:t>
            </a:r>
            <a:r>
              <a:rPr lang="en-US" altLang="en-US" sz="1400" dirty="0" err="1">
                <a:latin typeface="Courier New" panose="02070309020205020404" pitchFamily="49" charset="0"/>
              </a:rPr>
              <a:t>int</a:t>
            </a:r>
            <a:r>
              <a:rPr lang="en-US" altLang="en-US" sz="1400" dirty="0">
                <a:latin typeface="Courier New" panose="02070309020205020404" pitchFamily="49" charset="0"/>
              </a:rPr>
              <a:t> </a:t>
            </a:r>
            <a:r>
              <a:rPr lang="en-US" altLang="en-US" sz="1400" dirty="0" err="1">
                <a:latin typeface="Courier New" panose="02070309020205020404" pitchFamily="49" charset="0"/>
              </a:rPr>
              <a:t>i</a:t>
            </a:r>
            <a:r>
              <a:rPr lang="en-US" altLang="en-US" sz="1400" dirty="0">
                <a:latin typeface="Courier New" panose="02070309020205020404" pitchFamily="49" charset="0"/>
              </a:rPr>
              <a:t>, j = start;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latin typeface="Courier New" panose="02070309020205020404" pitchFamily="49" charset="0"/>
              </a:rPr>
              <a:t>	// from first to j are elements less than or equal to pivot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latin typeface="Courier New" panose="02070309020205020404" pitchFamily="49" charset="0"/>
              </a:rPr>
              <a:t>   	// from j to </a:t>
            </a:r>
            <a:r>
              <a:rPr lang="en-US" altLang="en-US" sz="1400" dirty="0" err="1">
                <a:latin typeface="Courier New" panose="02070309020205020404" pitchFamily="49" charset="0"/>
              </a:rPr>
              <a:t>i</a:t>
            </a:r>
            <a:r>
              <a:rPr lang="en-US" altLang="en-US" sz="1400" dirty="0">
                <a:latin typeface="Courier New" panose="02070309020205020404" pitchFamily="49" charset="0"/>
              </a:rPr>
              <a:t> are elements greater than pivot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latin typeface="Courier New" panose="02070309020205020404" pitchFamily="49" charset="0"/>
              </a:rPr>
              <a:t>	// elements beyond </a:t>
            </a:r>
            <a:r>
              <a:rPr lang="en-US" altLang="en-US" sz="1400" dirty="0" err="1">
                <a:latin typeface="Courier New" panose="02070309020205020404" pitchFamily="49" charset="0"/>
              </a:rPr>
              <a:t>i</a:t>
            </a:r>
            <a:r>
              <a:rPr lang="en-US" altLang="en-US" sz="1400" dirty="0">
                <a:latin typeface="Courier New" panose="02070309020205020404" pitchFamily="49" charset="0"/>
              </a:rPr>
              <a:t> have not been checked yet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latin typeface="Courier New" panose="02070309020205020404" pitchFamily="49" charset="0"/>
              </a:rPr>
              <a:t>	for(</a:t>
            </a:r>
            <a:r>
              <a:rPr lang="en-US" altLang="en-US" sz="1400" dirty="0" err="1">
                <a:latin typeface="Courier New" panose="02070309020205020404" pitchFamily="49" charset="0"/>
              </a:rPr>
              <a:t>i</a:t>
            </a:r>
            <a:r>
              <a:rPr lang="en-US" altLang="en-US" sz="1400" dirty="0">
                <a:latin typeface="Courier New" panose="02070309020205020404" pitchFamily="49" charset="0"/>
              </a:rPr>
              <a:t> = start + 1; </a:t>
            </a:r>
            <a:r>
              <a:rPr lang="en-US" altLang="en-US" sz="1400" dirty="0" err="1">
                <a:latin typeface="Courier New" panose="02070309020205020404" pitchFamily="49" charset="0"/>
              </a:rPr>
              <a:t>i</a:t>
            </a:r>
            <a:r>
              <a:rPr lang="en-US" altLang="en-US" sz="1400" dirty="0">
                <a:latin typeface="Courier New" panose="02070309020205020404" pitchFamily="49" charset="0"/>
              </a:rPr>
              <a:t> &lt;= stop; </a:t>
            </a:r>
            <a:r>
              <a:rPr lang="en-US" altLang="en-US" sz="1400" dirty="0" err="1">
                <a:latin typeface="Courier New" panose="02070309020205020404" pitchFamily="49" charset="0"/>
              </a:rPr>
              <a:t>i</a:t>
            </a:r>
            <a:r>
              <a:rPr lang="en-US" altLang="en-US" sz="1400" dirty="0">
                <a:latin typeface="Courier New" panose="02070309020205020404" pitchFamily="49" charset="0"/>
              </a:rPr>
              <a:t>++ 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latin typeface="Courier New" panose="02070309020205020404" pitchFamily="49" charset="0"/>
              </a:rPr>
              <a:t>	{   //is current element less than or equal to pivot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latin typeface="Courier New" panose="02070309020205020404" pitchFamily="49" charset="0"/>
              </a:rPr>
              <a:t>	    if(list[</a:t>
            </a:r>
            <a:r>
              <a:rPr lang="en-US" altLang="en-US" sz="1400" dirty="0" err="1">
                <a:latin typeface="Courier New" panose="02070309020205020404" pitchFamily="49" charset="0"/>
              </a:rPr>
              <a:t>i</a:t>
            </a:r>
            <a:r>
              <a:rPr lang="en-US" altLang="en-US" sz="1400" dirty="0">
                <a:latin typeface="Courier New" panose="02070309020205020404" pitchFamily="49" charset="0"/>
              </a:rPr>
              <a:t>].</a:t>
            </a:r>
            <a:r>
              <a:rPr lang="en-US" altLang="en-US" sz="1400" dirty="0" err="1">
                <a:latin typeface="Courier New" panose="02070309020205020404" pitchFamily="49" charset="0"/>
              </a:rPr>
              <a:t>compareTo</a:t>
            </a:r>
            <a:r>
              <a:rPr lang="en-US" altLang="en-US" sz="1400" dirty="0">
                <a:latin typeface="Courier New" panose="02070309020205020404" pitchFamily="49" charset="0"/>
              </a:rPr>
              <a:t>(pivot) &lt;= 0)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latin typeface="Courier New" panose="02070309020205020404" pitchFamily="49" charset="0"/>
              </a:rPr>
              <a:t>	    {   // if so move it to the less than or equal portion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latin typeface="Courier New" panose="02070309020205020404" pitchFamily="49" charset="0"/>
              </a:rPr>
              <a:t>	        </a:t>
            </a:r>
            <a:r>
              <a:rPr lang="en-US" altLang="en-US" sz="1400" dirty="0" err="1">
                <a:latin typeface="Courier New" panose="02070309020205020404" pitchFamily="49" charset="0"/>
              </a:rPr>
              <a:t>j++</a:t>
            </a:r>
            <a:r>
              <a:rPr lang="en-US" altLang="en-US" sz="14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latin typeface="Courier New" panose="02070309020205020404" pitchFamily="49" charset="0"/>
              </a:rPr>
              <a:t>	        </a:t>
            </a:r>
            <a:r>
              <a:rPr lang="en-US" altLang="en-US" sz="1400" dirty="0" err="1">
                <a:latin typeface="Courier New" panose="02070309020205020404" pitchFamily="49" charset="0"/>
              </a:rPr>
              <a:t>swapReferences</a:t>
            </a:r>
            <a:r>
              <a:rPr lang="en-US" altLang="en-US" sz="1400" dirty="0">
                <a:latin typeface="Courier New" panose="02070309020205020404" pitchFamily="49" charset="0"/>
              </a:rPr>
              <a:t>(list, </a:t>
            </a:r>
            <a:r>
              <a:rPr lang="en-US" altLang="en-US" sz="1400" dirty="0" err="1">
                <a:latin typeface="Courier New" panose="02070309020205020404" pitchFamily="49" charset="0"/>
              </a:rPr>
              <a:t>i</a:t>
            </a:r>
            <a:r>
              <a:rPr lang="en-US" altLang="en-US" sz="1400" dirty="0">
                <a:latin typeface="Courier New" panose="02070309020205020404" pitchFamily="49" charset="0"/>
              </a:rPr>
              <a:t>, j);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latin typeface="Courier New" panose="02070309020205020404" pitchFamily="49" charset="0"/>
              </a:rPr>
              <a:t>	 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latin typeface="Courier New" panose="02070309020205020404" pitchFamily="49" charset="0"/>
              </a:rPr>
              <a:t>	//restore pivot to correct spot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latin typeface="Courier New" panose="02070309020205020404" pitchFamily="49" charset="0"/>
              </a:rPr>
              <a:t>	</a:t>
            </a:r>
            <a:r>
              <a:rPr lang="en-US" altLang="en-US" sz="1400" dirty="0" err="1">
                <a:latin typeface="Courier New" panose="02070309020205020404" pitchFamily="49" charset="0"/>
              </a:rPr>
              <a:t>swapReferences</a:t>
            </a:r>
            <a:r>
              <a:rPr lang="en-US" altLang="en-US" sz="1400" dirty="0">
                <a:latin typeface="Courier New" panose="02070309020205020404" pitchFamily="49" charset="0"/>
              </a:rPr>
              <a:t>(list, start, j);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latin typeface="Courier New" panose="02070309020205020404" pitchFamily="49" charset="0"/>
              </a:rPr>
              <a:t>	quicksort( list, start, j - 1 );    // Sort small elements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latin typeface="Courier New" panose="02070309020205020404" pitchFamily="49" charset="0"/>
              </a:rPr>
              <a:t>	quicksort( list, j + 1, stop );   // Sort large elements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en-US" sz="1400" dirty="0">
                <a:latin typeface="Courier New" panose="02070309020205020404" pitchFamily="49" charset="0"/>
              </a:rPr>
              <a:t>     }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Attendance Question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What is the best case and worst case Big O of </a:t>
            </a:r>
            <a:r>
              <a:rPr lang="en-US" dirty="0" err="1"/>
              <a:t>quicksort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Best		Worst</a:t>
            </a: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r>
              <a:rPr lang="en-US" dirty="0"/>
              <a:t>O(</a:t>
            </a:r>
            <a:r>
              <a:rPr lang="en-US" dirty="0" err="1"/>
              <a:t>NlogN</a:t>
            </a:r>
            <a:r>
              <a:rPr lang="en-US" dirty="0"/>
              <a:t>)	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		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		O(N!)</a:t>
            </a: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r>
              <a:rPr lang="en-US" dirty="0"/>
              <a:t>O(</a:t>
            </a:r>
            <a:r>
              <a:rPr lang="en-US" dirty="0" err="1"/>
              <a:t>NlogN</a:t>
            </a:r>
            <a:r>
              <a:rPr lang="en-US" dirty="0"/>
              <a:t>)	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  <a:p>
            <a:pPr marL="514350" indent="-514350" eaLnBrk="1" hangingPunct="1">
              <a:buFont typeface="Marlett" pitchFamily="2" charset="2"/>
              <a:buAutoNum type="alphaUcPeriod"/>
              <a:defRPr/>
            </a:pPr>
            <a:r>
              <a:rPr lang="en-US" dirty="0"/>
              <a:t>O(N)		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Quicksort Caveats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Average case Big O?</a:t>
            </a:r>
          </a:p>
          <a:p>
            <a:pPr eaLnBrk="1" hangingPunct="1"/>
            <a:r>
              <a:rPr lang="en-US" altLang="en-US"/>
              <a:t>Worst case Big O?</a:t>
            </a:r>
          </a:p>
          <a:p>
            <a:pPr eaLnBrk="1" hangingPunct="1"/>
            <a:r>
              <a:rPr lang="en-US" altLang="en-US"/>
              <a:t>Coding the partition step is usually the hardest part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Attendance Question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You have 1,000,000 items that you will be searching. How many searches need to be performed before the data is changed to make sorting worthwhile?</a:t>
            </a:r>
          </a:p>
          <a:p>
            <a:pPr marL="514350" indent="-514350">
              <a:buFont typeface="Marlett" pitchFamily="2" charset="2"/>
              <a:buAutoNum type="alphaUcPeriod"/>
              <a:defRPr/>
            </a:pPr>
            <a:r>
              <a:rPr lang="en-US" dirty="0"/>
              <a:t>10</a:t>
            </a:r>
          </a:p>
          <a:p>
            <a:pPr marL="514350" indent="-514350">
              <a:buFont typeface="Marlett" pitchFamily="2" charset="2"/>
              <a:buAutoNum type="alphaUcPeriod"/>
              <a:defRPr/>
            </a:pPr>
            <a:r>
              <a:rPr lang="en-US" dirty="0"/>
              <a:t>40</a:t>
            </a:r>
          </a:p>
          <a:p>
            <a:pPr marL="514350" indent="-514350">
              <a:buFont typeface="Marlett" pitchFamily="2" charset="2"/>
              <a:buAutoNum type="alphaUcPeriod"/>
              <a:defRPr/>
            </a:pPr>
            <a:r>
              <a:rPr lang="en-US" dirty="0"/>
              <a:t>1,000</a:t>
            </a:r>
          </a:p>
          <a:p>
            <a:pPr marL="514350" indent="-514350">
              <a:buFont typeface="Marlett" pitchFamily="2" charset="2"/>
              <a:buAutoNum type="alphaUcPeriod"/>
              <a:defRPr/>
            </a:pPr>
            <a:r>
              <a:rPr lang="en-US" dirty="0"/>
              <a:t>10,000</a:t>
            </a:r>
          </a:p>
          <a:p>
            <a:pPr marL="514350" indent="-514350">
              <a:buFont typeface="Marlett" pitchFamily="2" charset="2"/>
              <a:buAutoNum type="alphaUcPeriod"/>
              <a:defRPr/>
            </a:pPr>
            <a:r>
              <a:rPr lang="en-US" dirty="0"/>
              <a:t>500,000</a:t>
            </a:r>
          </a:p>
          <a:p>
            <a:pPr marL="514350" indent="-514350">
              <a:buFont typeface="Marlett" pitchFamily="2" charset="2"/>
              <a:buAutoNum type="alphaUcPeriod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Merge Sort Algorithm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6477000" cy="4343400"/>
          </a:xfrm>
        </p:spPr>
        <p:txBody>
          <a:bodyPr/>
          <a:lstStyle/>
          <a:p>
            <a:pPr marL="609600" indent="-609600" eaLnBrk="1" hangingPunct="1">
              <a:buFont typeface="Marlett" pitchFamily="2" charset="2"/>
              <a:buAutoNum type="arabicPeriod"/>
            </a:pPr>
            <a:r>
              <a:rPr lang="en-US" altLang="en-US"/>
              <a:t>If a list has 1 element or 0 elements it is sorted</a:t>
            </a:r>
          </a:p>
          <a:p>
            <a:pPr marL="609600" indent="-609600" eaLnBrk="1" hangingPunct="1">
              <a:buFont typeface="Marlett" pitchFamily="2" charset="2"/>
              <a:buAutoNum type="arabicPeriod"/>
            </a:pPr>
            <a:r>
              <a:rPr lang="en-US" altLang="en-US"/>
              <a:t>If a list has more than 2 split into into 2 separate lists</a:t>
            </a:r>
          </a:p>
          <a:p>
            <a:pPr marL="609600" indent="-609600" eaLnBrk="1" hangingPunct="1">
              <a:buFont typeface="Marlett" pitchFamily="2" charset="2"/>
              <a:buAutoNum type="arabicPeriod"/>
            </a:pPr>
            <a:r>
              <a:rPr lang="en-US" altLang="en-US"/>
              <a:t>Perform this algorithm on each of those smaller lists</a:t>
            </a:r>
          </a:p>
          <a:p>
            <a:pPr marL="609600" indent="-609600" eaLnBrk="1" hangingPunct="1">
              <a:buFont typeface="Marlett" pitchFamily="2" charset="2"/>
              <a:buAutoNum type="arabicPeriod"/>
            </a:pPr>
            <a:r>
              <a:rPr lang="en-US" altLang="en-US"/>
              <a:t>Take the 2 sorted lists and merge them together</a:t>
            </a:r>
          </a:p>
        </p:txBody>
      </p:sp>
      <p:sp>
        <p:nvSpPr>
          <p:cNvPr id="44039" name="Text Box 4"/>
          <p:cNvSpPr txBox="1">
            <a:spLocks noChangeArrowheads="1"/>
          </p:cNvSpPr>
          <p:nvPr/>
        </p:nvSpPr>
        <p:spPr bwMode="auto">
          <a:xfrm>
            <a:off x="381000" y="838200"/>
            <a:ext cx="81629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Don Knuth cites John von Neumann as the creator</a:t>
            </a:r>
            <a:br>
              <a:rPr lang="en-US" altLang="en-US"/>
            </a:br>
            <a:r>
              <a:rPr lang="en-US" altLang="en-US"/>
              <a:t>of this algorithm</a:t>
            </a:r>
          </a:p>
        </p:txBody>
      </p:sp>
      <p:pic>
        <p:nvPicPr>
          <p:cNvPr id="4404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371600"/>
            <a:ext cx="1697038" cy="220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657600"/>
            <a:ext cx="1776413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Merge Sort</a:t>
            </a:r>
          </a:p>
        </p:txBody>
      </p:sp>
      <p:pic>
        <p:nvPicPr>
          <p:cNvPr id="4506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4695825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3" name="Text Box 5"/>
          <p:cNvSpPr txBox="1">
            <a:spLocks noChangeArrowheads="1"/>
          </p:cNvSpPr>
          <p:nvPr/>
        </p:nvSpPr>
        <p:spPr bwMode="auto">
          <a:xfrm>
            <a:off x="5749925" y="1447800"/>
            <a:ext cx="3394075" cy="359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When implementing</a:t>
            </a:r>
          </a:p>
          <a:p>
            <a:pPr eaLnBrk="1" hangingPunct="1"/>
            <a:r>
              <a:rPr lang="en-US" altLang="en-US"/>
              <a:t>one temporary array</a:t>
            </a:r>
          </a:p>
          <a:p>
            <a:pPr eaLnBrk="1" hangingPunct="1"/>
            <a:r>
              <a:rPr lang="en-US" altLang="en-US"/>
              <a:t>is used instead of </a:t>
            </a:r>
          </a:p>
          <a:p>
            <a:pPr eaLnBrk="1" hangingPunct="1"/>
            <a:r>
              <a:rPr lang="en-US" altLang="en-US"/>
              <a:t>multiple temporary</a:t>
            </a:r>
          </a:p>
          <a:p>
            <a:pPr eaLnBrk="1" hangingPunct="1"/>
            <a:r>
              <a:rPr lang="en-US" altLang="en-US"/>
              <a:t>arrays.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Why?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Final Comments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Language libraries often have sorting algorithms in them</a:t>
            </a:r>
          </a:p>
          <a:p>
            <a:pPr lvl="1" eaLnBrk="1" hangingPunct="1"/>
            <a:r>
              <a:rPr lang="en-US" altLang="en-US"/>
              <a:t>Java Arrays and Collections classes</a:t>
            </a:r>
          </a:p>
          <a:p>
            <a:pPr lvl="1" eaLnBrk="1" hangingPunct="1"/>
            <a:r>
              <a:rPr lang="en-US" altLang="en-US"/>
              <a:t>C++ Standard Template Library</a:t>
            </a:r>
          </a:p>
          <a:p>
            <a:pPr lvl="1" eaLnBrk="1" hangingPunct="1"/>
            <a:r>
              <a:rPr lang="en-US" altLang="en-US"/>
              <a:t>Python sort and sorted functions</a:t>
            </a:r>
          </a:p>
          <a:p>
            <a:pPr eaLnBrk="1" hangingPunct="1"/>
            <a:r>
              <a:rPr lang="en-US" altLang="en-US"/>
              <a:t>Hybrid sorts</a:t>
            </a:r>
          </a:p>
          <a:p>
            <a:pPr lvl="1" eaLnBrk="1" hangingPunct="1"/>
            <a:r>
              <a:rPr lang="en-US" altLang="en-US"/>
              <a:t>when size of unsorted list or portion of array is small use insertion sort, otherwise use </a:t>
            </a:r>
            <a:br>
              <a:rPr lang="en-US" altLang="en-US"/>
            </a:br>
            <a:r>
              <a:rPr lang="en-US" altLang="en-US"/>
              <a:t>O(N log N) sort like Quicksort of Mergesort</a:t>
            </a:r>
          </a:p>
          <a:p>
            <a:pPr eaLnBrk="1" hangingPunct="1"/>
            <a:r>
              <a:rPr lang="en-US" altLang="en-US"/>
              <a:t>Many other sorting algorithms exist.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Data Structure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broad categories of data structure are :</a:t>
            </a:r>
          </a:p>
          <a:p>
            <a:pPr lvl="1" eaLnBrk="1" hangingPunct="1"/>
            <a:r>
              <a:rPr lang="en-A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Structure</a:t>
            </a:r>
          </a:p>
          <a:p>
            <a:pPr lvl="1" eaLnBrk="1" hangingPunct="1"/>
            <a:r>
              <a:rPr lang="en-AU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Non-Primitive Data Structure</a:t>
            </a:r>
          </a:p>
          <a:p>
            <a:pPr lvl="1" eaLnBrk="1" hangingPunct="1"/>
            <a:endParaRPr lang="en-AU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AU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8</a:t>
            </a:fld>
            <a:endParaRPr lang="en-A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Structure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2017713"/>
            <a:ext cx="8847138" cy="4114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basic structures and directly operated upon by the machine instructions.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AU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Integer, Floating-point number, Character constants, string constants, pointers </a:t>
            </a:r>
            <a:r>
              <a:rPr lang="en-AU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14313-2341-49C1-9F7F-E1FEA368A5E5}" type="slidenum">
              <a:rPr lang="en-AU" altLang="en-US" smtClean="0"/>
              <a:pPr>
                <a:defRPr/>
              </a:pPr>
              <a:t>9</a:t>
            </a:fld>
            <a:endParaRPr lang="en-A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2200</TotalTime>
  <Words>4460</Words>
  <Application>Microsoft Office PowerPoint</Application>
  <PresentationFormat>On-screen Show (4:3)</PresentationFormat>
  <Paragraphs>649</Paragraphs>
  <Slides>79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7" baseType="lpstr">
      <vt:lpstr>Arial</vt:lpstr>
      <vt:lpstr>Calibri</vt:lpstr>
      <vt:lpstr>Courier New</vt:lpstr>
      <vt:lpstr>Marlett</vt:lpstr>
      <vt:lpstr>Tahoma</vt:lpstr>
      <vt:lpstr>Times New Roman</vt:lpstr>
      <vt:lpstr>Wingdings</vt:lpstr>
      <vt:lpstr>Blends</vt:lpstr>
      <vt:lpstr>CSE225: Data Structure and Algorithms   Introduction to Data Structure(DS) </vt:lpstr>
      <vt:lpstr>RECOMMENDED BOOKS</vt:lpstr>
      <vt:lpstr>Data and Information</vt:lpstr>
      <vt:lpstr>Information</vt:lpstr>
      <vt:lpstr>Data Processing Cycle</vt:lpstr>
      <vt:lpstr>Algorithm</vt:lpstr>
      <vt:lpstr>Why Data Structures?</vt:lpstr>
      <vt:lpstr>Classification of Data Structure</vt:lpstr>
      <vt:lpstr>Primitive Data Structure</vt:lpstr>
      <vt:lpstr>Non-Primitive Data Structure</vt:lpstr>
      <vt:lpstr>Difference between them</vt:lpstr>
      <vt:lpstr>Classification of Data Structure</vt:lpstr>
      <vt:lpstr>Classification of Data Structure</vt:lpstr>
      <vt:lpstr>Types of Data</vt:lpstr>
      <vt:lpstr>Data Structure Operations</vt:lpstr>
      <vt:lpstr>Description of various Data Structures : Arrays</vt:lpstr>
      <vt:lpstr>Arrays</vt:lpstr>
      <vt:lpstr>Arrays</vt:lpstr>
      <vt:lpstr>Lists</vt:lpstr>
      <vt:lpstr>Lists</vt:lpstr>
      <vt:lpstr>Lists</vt:lpstr>
      <vt:lpstr>Stack</vt:lpstr>
      <vt:lpstr>Stack</vt:lpstr>
      <vt:lpstr>Stack</vt:lpstr>
      <vt:lpstr>Queue</vt:lpstr>
      <vt:lpstr>Queue</vt:lpstr>
      <vt:lpstr>Queue</vt:lpstr>
      <vt:lpstr>Trees</vt:lpstr>
      <vt:lpstr>Trees</vt:lpstr>
      <vt:lpstr>Trees</vt:lpstr>
      <vt:lpstr>Graph</vt:lpstr>
      <vt:lpstr>Graph</vt:lpstr>
      <vt:lpstr>Graph</vt:lpstr>
      <vt:lpstr>Graph</vt:lpstr>
      <vt:lpstr>OPERATIONS</vt:lpstr>
      <vt:lpstr>MAJOR OPERATION</vt:lpstr>
      <vt:lpstr>Abstract Data Type </vt:lpstr>
      <vt:lpstr>Abstract data type (ADT)</vt:lpstr>
      <vt:lpstr>Uses of ADT</vt:lpstr>
      <vt:lpstr>List o f ADT’s:</vt:lpstr>
      <vt:lpstr> Sorting and Searching</vt:lpstr>
      <vt:lpstr>Sorting and Searching</vt:lpstr>
      <vt:lpstr>Searching</vt:lpstr>
      <vt:lpstr>Searching</vt:lpstr>
      <vt:lpstr>Attendance Question 1</vt:lpstr>
      <vt:lpstr>Searching in a Sorted List</vt:lpstr>
      <vt:lpstr>Binary Search</vt:lpstr>
      <vt:lpstr>Trace When Key == 3 Trace When Key == 30  Variables of Interest?</vt:lpstr>
      <vt:lpstr>Attendance Question 2</vt:lpstr>
      <vt:lpstr>Generic Binary Search</vt:lpstr>
      <vt:lpstr>Other Searching Algorithms</vt:lpstr>
      <vt:lpstr>Sorting Fun Why Not Bubble Sort?</vt:lpstr>
      <vt:lpstr>Sorting</vt:lpstr>
      <vt:lpstr>Stable Sorting</vt:lpstr>
      <vt:lpstr>Selection sort</vt:lpstr>
      <vt:lpstr>Selection Sort in Practice</vt:lpstr>
      <vt:lpstr>Generic Selection Sort</vt:lpstr>
      <vt:lpstr>Attendance Question 3</vt:lpstr>
      <vt:lpstr>Insertion Sort</vt:lpstr>
      <vt:lpstr>Insertion Sort Code</vt:lpstr>
      <vt:lpstr>Attendance Question 4</vt:lpstr>
      <vt:lpstr>Comparing Algorithms</vt:lpstr>
      <vt:lpstr>Sub Quadratic  Sorting Algorithms</vt:lpstr>
      <vt:lpstr>ShellSort</vt:lpstr>
      <vt:lpstr>ShellSort in practice</vt:lpstr>
      <vt:lpstr>Completed Shellsort</vt:lpstr>
      <vt:lpstr>Shellsort on Another Data Set</vt:lpstr>
      <vt:lpstr>ShellSort Code</vt:lpstr>
      <vt:lpstr>Comparison of Various Sorts</vt:lpstr>
      <vt:lpstr>Quicksort</vt:lpstr>
      <vt:lpstr>Quicksort in Action</vt:lpstr>
      <vt:lpstr>Quicksort on Another Data Set</vt:lpstr>
      <vt:lpstr>PowerPoint Presentation</vt:lpstr>
      <vt:lpstr>Attendance Question 5</vt:lpstr>
      <vt:lpstr>Quicksort Caveats</vt:lpstr>
      <vt:lpstr>Attendance Question 6</vt:lpstr>
      <vt:lpstr>Merge Sort Algorithm</vt:lpstr>
      <vt:lpstr>Merge Sort</vt:lpstr>
      <vt:lpstr>Final Comments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 Data Structures</dc:title>
  <dc:creator>swetu</dc:creator>
  <cp:lastModifiedBy>EDC-SEIP</cp:lastModifiedBy>
  <cp:revision>223</cp:revision>
  <dcterms:created xsi:type="dcterms:W3CDTF">2010-02-01T11:02:31Z</dcterms:created>
  <dcterms:modified xsi:type="dcterms:W3CDTF">2023-07-23T12:01:46Z</dcterms:modified>
</cp:coreProperties>
</file>