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notesMasterIdLst>
    <p:notesMasterId r:id="rId40"/>
  </p:notesMasterIdLst>
  <p:sldIdLst>
    <p:sldId id="338" r:id="rId2"/>
    <p:sldId id="339" r:id="rId3"/>
    <p:sldId id="340" r:id="rId4"/>
    <p:sldId id="341" r:id="rId5"/>
    <p:sldId id="342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31" r:id="rId20"/>
    <p:sldId id="335" r:id="rId21"/>
    <p:sldId id="336" r:id="rId22"/>
    <p:sldId id="337" r:id="rId23"/>
    <p:sldId id="315" r:id="rId24"/>
    <p:sldId id="316" r:id="rId25"/>
    <p:sldId id="317" r:id="rId26"/>
    <p:sldId id="318" r:id="rId27"/>
    <p:sldId id="319" r:id="rId28"/>
    <p:sldId id="320" r:id="rId29"/>
    <p:sldId id="321" r:id="rId30"/>
    <p:sldId id="322" r:id="rId31"/>
    <p:sldId id="323" r:id="rId32"/>
    <p:sldId id="324" r:id="rId33"/>
    <p:sldId id="325" r:id="rId34"/>
    <p:sldId id="329" r:id="rId35"/>
    <p:sldId id="330" r:id="rId36"/>
    <p:sldId id="328" r:id="rId37"/>
    <p:sldId id="326" r:id="rId38"/>
    <p:sldId id="327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66"/>
    <a:srgbClr val="009900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09" autoAdjust="0"/>
    <p:restoredTop sz="94660"/>
  </p:normalViewPr>
  <p:slideViewPr>
    <p:cSldViewPr>
      <p:cViewPr varScale="1">
        <p:scale>
          <a:sx n="79" d="100"/>
          <a:sy n="79" d="100"/>
        </p:scale>
        <p:origin x="133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44E4A00-8A98-4FA5-8A3E-BF67A3FC13F2}" type="datetimeFigureOut">
              <a:rPr lang="en-US"/>
              <a:pPr>
                <a:defRPr/>
              </a:pPr>
              <a:t>3/14/2022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EAE8477-E08A-47D3-BE55-8E4845AAE6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2CAE3D-95ED-41F4-A203-F335007811DA}" type="slidenum">
              <a:rPr lang="en-GB"/>
              <a:pPr>
                <a:defRPr/>
              </a:pPr>
              <a:t>25</a:t>
            </a:fld>
            <a:endParaRPr lang="en-GB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31384-D924-47A6-9F56-ECC5FD4E5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8B52D-6294-405B-961E-13422EE69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32007-CCAF-4D52-90F3-258A9F1BD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A434B-B19C-4D75-B3AA-B2344C0BA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BE2F6-0EFD-4F2E-BD7F-8BEC229DC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5FD46E-FEC7-4AF6-A2A8-2EE1B319A81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27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BEB89-6B3F-4E96-AAA0-ADBE91B85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D0CAC8-60BE-4EB6-B010-01B05F433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3786B-08F1-4BD8-8B7E-39E021CF2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91C39-D65D-46B8-9C73-65B0DB3FB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88D53-98EE-4C8E-A66D-B2DFBBA0B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76193-ED68-492A-A99D-45576827D42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56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2E7CBD-343C-4F07-9FF4-622FED461C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B3FB0A-A5E6-43FF-8256-88BD628517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962CF-7F16-4872-93CA-C1F710BB3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051B1-F7B4-45FD-B53C-21DDC6A12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5BEA4-F764-4C69-9FE0-F2DE79973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BE76FD-B9EA-40A1-875D-44CBDF228E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38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F8359E-AD12-4724-9D8A-1DA873F3DE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41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509B8-2D5D-4ED9-B298-3411BBC28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2D72F-88C3-4504-8484-D16520C3D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622E3-32F3-447D-9F39-9BA531ABA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7FB7C-5A03-4660-A57A-D90EC20BA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A88DC-8D27-4138-BF7E-EFB5F6511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9494E9-C817-47CE-A598-C6E7CD21F2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67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007BB-8D1C-4038-9045-44267589A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D09D5-4086-4359-9140-998529AF6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B9AD2-1D8C-4527-BF2F-D9E296C1A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F17F0-2257-4EBE-931D-3806788B5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CAE9F-4A5F-4D2A-AD17-AB5D37B58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51ECE-0C9C-4EAA-A6D0-CEF1F5E769D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55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BD477-5E6F-4C1C-BE37-9A44DCD08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2A924-1FB8-472B-815E-AB4E833154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DBD568-CB00-486E-84D4-9494EB79AE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8DE2D7-B5AE-45C6-936B-6E0A73B27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2952F8-5B68-4927-B407-2FFABA677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259C0-22B0-4680-BFDA-336C2C3CA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4C70BD-9462-4243-9659-6EF61A0D31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61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4CD61-C790-4A0D-8F20-4F6CD8101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76C8E-6395-4CB1-B56E-70799F3E5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98EE7C-18C0-4AE6-A8E0-854433DC9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355FB4-DBA0-4A1C-98CD-B9F72A38D7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EEED2F-E207-45A1-9289-674249A94F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9D8A4C-7DCF-4D7F-B3E9-30FD9F548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76766B-E6BE-42E4-882F-8ECBF40C4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10742-55C6-4D08-967D-F7FE440CC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B1B547-0153-4907-BFD0-4E5E4215FD0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62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F0CCD-534E-4E11-8690-1C4354C1F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514413-E32E-4F83-87A6-B53D62B4B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04179D-D723-4AB4-85E4-605985908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3E6256-DC6A-4526-8738-9CC31859A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93FE75-1EDC-423E-8279-4D72AB046CA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01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856920-A418-4A42-AA98-F06207323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1A05FB-C530-47A9-856F-241537B03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ACC94B-7375-461E-844C-F78619493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A1956C-2F40-4CBF-9688-4BD04296F5D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00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EEBC-5A01-44E7-87F6-56E1DED38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CBB72-F955-47D5-9181-8A0986106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EE192E-CA4D-4A99-B683-BD871A7B5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6D9DE3-0ACD-45C9-8D64-64E1E83BB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DF3D54-016E-4756-8803-7946655EA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D8061-B956-4EE1-989B-5A8FC157A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6D500-CC30-4418-917D-09D35580137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285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37B9D-28CF-4BF7-8938-4FAB40256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7519FE-E96F-41F3-AC65-A574D46C47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FBE80-557D-47FF-9A8B-B7A0CA8C5C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67BA6-92F7-40B8-9E26-1441EEAFD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BC186-CC7E-4D4F-ADD5-5437E7273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13C8D1-DA9D-453A-B0D0-E5861AAB6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76C00A-B42B-41E6-99F0-76914C28275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64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A4E7E1-5152-43E5-8A5F-765543234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A241D-0E35-433F-AD87-120F0D421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ABF01-1DE1-4825-A4DF-2B72DB423F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185B3-5A06-4270-8880-771242527A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99E0A-DB93-4154-BEEC-BF6891148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783C2BD-E597-4862-B9E9-3F250896570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183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5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160417" y="406400"/>
            <a:ext cx="6858000" cy="2387600"/>
          </a:xfrm>
        </p:spPr>
        <p:txBody>
          <a:bodyPr>
            <a:normAutofit/>
          </a:bodyPr>
          <a:lstStyle/>
          <a:p>
            <a:r>
              <a:rPr lang="en-US" sz="6000" b="1">
                <a:latin typeface="+mn-lt"/>
              </a:rPr>
              <a:t>CSE 225</a:t>
            </a:r>
            <a:endParaRPr lang="en-US" sz="6000" b="1" dirty="0">
              <a:latin typeface="+mn-lt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Recursion</a:t>
            </a:r>
            <a:endParaRPr lang="en-US" sz="3600" b="1" dirty="0"/>
          </a:p>
        </p:txBody>
      </p:sp>
      <p:sp>
        <p:nvSpPr>
          <p:cNvPr id="3075" name="Rectangle 12"/>
          <p:cNvSpPr>
            <a:spLocks noChangeArrowheads="1"/>
          </p:cNvSpPr>
          <p:nvPr/>
        </p:nvSpPr>
        <p:spPr bwMode="auto">
          <a:xfrm>
            <a:off x="1371600" y="1371600"/>
            <a:ext cx="44450" cy="1079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6908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ea typeface="굴림" pitchFamily="50" charset="-127"/>
              </a:rPr>
              <a:t>Recursion	</a:t>
            </a: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5" y="1714488"/>
            <a:ext cx="8358247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46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ea typeface="굴림" pitchFamily="50" charset="-127"/>
              </a:rPr>
              <a:t>Factorial()</a:t>
            </a:r>
          </a:p>
        </p:txBody>
      </p:sp>
      <p:sp>
        <p:nvSpPr>
          <p:cNvPr id="23555" name="Rectangle 3"/>
          <p:cNvSpPr>
            <a:spLocks noGrp="1"/>
          </p:cNvSpPr>
          <p:nvPr>
            <p:ph idx="1"/>
          </p:nvPr>
        </p:nvSpPr>
        <p:spPr>
          <a:xfrm>
            <a:off x="685800" y="1371600"/>
            <a:ext cx="8062913" cy="2562225"/>
          </a:xfrm>
        </p:spPr>
        <p:txBody>
          <a:bodyPr>
            <a:normAutofit/>
          </a:bodyPr>
          <a:lstStyle/>
          <a:p>
            <a:pPr>
              <a:buFont typeface="Wingdings 2" pitchFamily="18" charset="2"/>
              <a:buNone/>
            </a:pPr>
            <a:r>
              <a:rPr lang="en-US" altLang="ko-KR" sz="2300" dirty="0" err="1">
                <a:ea typeface="굴림" pitchFamily="50" charset="-127"/>
              </a:rPr>
              <a:t>int</a:t>
            </a:r>
            <a:r>
              <a:rPr lang="en-US" altLang="ko-KR" sz="2300" dirty="0">
                <a:ea typeface="굴림" pitchFamily="50" charset="-127"/>
              </a:rPr>
              <a:t> factorial (</a:t>
            </a:r>
            <a:r>
              <a:rPr lang="en-US" altLang="ko-KR" sz="2300" dirty="0" err="1">
                <a:ea typeface="굴림" pitchFamily="50" charset="-127"/>
              </a:rPr>
              <a:t>int</a:t>
            </a:r>
            <a:r>
              <a:rPr lang="en-US" altLang="ko-KR" sz="2300" dirty="0">
                <a:ea typeface="굴림" pitchFamily="50" charset="-127"/>
              </a:rPr>
              <a:t> n) {			| factorial(4) =</a:t>
            </a:r>
          </a:p>
          <a:p>
            <a:pPr>
              <a:buFont typeface="Wingdings 2" pitchFamily="18" charset="2"/>
              <a:buNone/>
            </a:pPr>
            <a:r>
              <a:rPr lang="en-US" altLang="ko-KR" sz="2300" dirty="0">
                <a:ea typeface="굴림" pitchFamily="50" charset="-127"/>
              </a:rPr>
              <a:t>	</a:t>
            </a:r>
            <a:r>
              <a:rPr lang="en-US" altLang="ko-KR" sz="2300" dirty="0" err="1">
                <a:ea typeface="굴림" pitchFamily="50" charset="-127"/>
              </a:rPr>
              <a:t>int</a:t>
            </a:r>
            <a:r>
              <a:rPr lang="en-US" altLang="ko-KR" sz="2300" dirty="0">
                <a:ea typeface="굴림" pitchFamily="50" charset="-127"/>
              </a:rPr>
              <a:t> t;					| 4 * factorial(3) = </a:t>
            </a:r>
          </a:p>
          <a:p>
            <a:pPr>
              <a:buFont typeface="Wingdings 2" pitchFamily="18" charset="2"/>
              <a:buNone/>
            </a:pPr>
            <a:r>
              <a:rPr lang="en-US" altLang="ko-KR" sz="2300" dirty="0">
                <a:ea typeface="굴림" pitchFamily="50" charset="-127"/>
              </a:rPr>
              <a:t>	if (n &lt;= 1) t = 1; /* BASE */	| 4 * 3 * factorial(2) =</a:t>
            </a:r>
          </a:p>
          <a:p>
            <a:pPr>
              <a:buFont typeface="Wingdings 2" pitchFamily="18" charset="2"/>
              <a:buNone/>
            </a:pPr>
            <a:r>
              <a:rPr lang="en-US" altLang="ko-KR" sz="2300" dirty="0">
                <a:ea typeface="굴림" pitchFamily="50" charset="-127"/>
              </a:rPr>
              <a:t>	else t= n * factorial(n-1);		| 4 * 3 * 2 * factorial(1) =</a:t>
            </a:r>
          </a:p>
          <a:p>
            <a:pPr>
              <a:buFont typeface="Wingdings 2" pitchFamily="18" charset="2"/>
              <a:buNone/>
            </a:pPr>
            <a:r>
              <a:rPr lang="en-US" altLang="ko-KR" sz="2300" dirty="0">
                <a:ea typeface="굴림" pitchFamily="50" charset="-127"/>
              </a:rPr>
              <a:t>	return t; /* Make Progress */	| 4 * 3 * 2 * 1 = 24</a:t>
            </a:r>
          </a:p>
          <a:p>
            <a:pPr>
              <a:buFont typeface="Wingdings 2" pitchFamily="18" charset="2"/>
              <a:buNone/>
            </a:pPr>
            <a:r>
              <a:rPr lang="en-US" altLang="ko-KR" sz="2300" dirty="0">
                <a:ea typeface="굴림" pitchFamily="50" charset="-127"/>
              </a:rPr>
              <a:t>}</a:t>
            </a: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4049713"/>
            <a:ext cx="3240088" cy="280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15328" cy="725470"/>
          </a:xfrm>
        </p:spPr>
        <p:txBody>
          <a:bodyPr>
            <a:noAutofit/>
          </a:bodyPr>
          <a:lstStyle/>
          <a:p>
            <a:r>
              <a:rPr lang="en-US" altLang="ko-KR" sz="3600" dirty="0">
                <a:ea typeface="굴림" pitchFamily="50" charset="-127"/>
              </a:rPr>
              <a:t>Fundamental Rules of Recursion</a:t>
            </a:r>
          </a:p>
        </p:txBody>
      </p:sp>
      <p:sp>
        <p:nvSpPr>
          <p:cNvPr id="69635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b="1" dirty="0">
                <a:solidFill>
                  <a:srgbClr val="CC0000"/>
                </a:solidFill>
                <a:ea typeface="굴림" pitchFamily="50" charset="-127"/>
              </a:rPr>
              <a:t>Base Case</a:t>
            </a:r>
            <a:r>
              <a:rPr lang="en-US" altLang="ko-KR" b="1" dirty="0">
                <a:ea typeface="굴림" pitchFamily="50" charset="-127"/>
              </a:rPr>
              <a:t>:</a:t>
            </a:r>
            <a:r>
              <a:rPr lang="en-US" altLang="ko-KR" dirty="0">
                <a:ea typeface="굴림" pitchFamily="50" charset="-127"/>
              </a:rPr>
              <a:t> Must have some base cases which can be solved without recursion</a:t>
            </a:r>
          </a:p>
          <a:p>
            <a:pPr>
              <a:lnSpc>
                <a:spcPct val="90000"/>
              </a:lnSpc>
            </a:pPr>
            <a:r>
              <a:rPr lang="en-US" altLang="ko-KR" b="1" dirty="0">
                <a:solidFill>
                  <a:srgbClr val="CC0000"/>
                </a:solidFill>
                <a:ea typeface="굴림" pitchFamily="50" charset="-127"/>
              </a:rPr>
              <a:t>Making Progress</a:t>
            </a:r>
            <a:r>
              <a:rPr lang="en-US" altLang="ko-KR" b="1" dirty="0">
                <a:ea typeface="굴림" pitchFamily="50" charset="-127"/>
              </a:rPr>
              <a:t>:</a:t>
            </a:r>
            <a:r>
              <a:rPr lang="en-US" altLang="ko-KR" dirty="0">
                <a:ea typeface="굴림" pitchFamily="50" charset="-127"/>
              </a:rPr>
              <a:t> for the case that are to be solved recursively, the recursive call always make progress toward the base case</a:t>
            </a:r>
          </a:p>
          <a:p>
            <a:pPr>
              <a:lnSpc>
                <a:spcPct val="90000"/>
              </a:lnSpc>
            </a:pPr>
            <a:r>
              <a:rPr lang="en-US" altLang="ko-KR" dirty="0">
                <a:ea typeface="굴림" pitchFamily="50" charset="-127"/>
              </a:rPr>
              <a:t>If you do not follow the above rule, your program would not terminate</a:t>
            </a:r>
          </a:p>
          <a:p>
            <a:pPr>
              <a:lnSpc>
                <a:spcPct val="90000"/>
              </a:lnSpc>
            </a:pPr>
            <a:r>
              <a:rPr lang="en-US" altLang="ko-KR" dirty="0">
                <a:ea typeface="굴림" pitchFamily="50" charset="-127"/>
              </a:rPr>
              <a:t>An Example of Non-Terminating Recursion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800" dirty="0">
                <a:solidFill>
                  <a:schemeClr val="accent2"/>
                </a:solidFill>
                <a:latin typeface="Lucida Console" pitchFamily="49" charset="0"/>
                <a:ea typeface="굴림" pitchFamily="50" charset="-127"/>
              </a:rPr>
              <a:t>int BAD (int x) {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800" dirty="0">
                <a:solidFill>
                  <a:schemeClr val="accent2"/>
                </a:solidFill>
                <a:latin typeface="Lucida Console" pitchFamily="49" charset="0"/>
                <a:ea typeface="굴림" pitchFamily="50" charset="-127"/>
              </a:rPr>
              <a:t>	if (x==0) return (0);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800" dirty="0">
                <a:solidFill>
                  <a:schemeClr val="accent2"/>
                </a:solidFill>
                <a:latin typeface="Lucida Console" pitchFamily="49" charset="0"/>
                <a:ea typeface="굴림" pitchFamily="50" charset="-127"/>
              </a:rPr>
              <a:t>	else return( BAD( x/3 + 1 ) + x–1 );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800" dirty="0">
                <a:solidFill>
                  <a:schemeClr val="accent2"/>
                </a:solidFill>
                <a:latin typeface="Lucida Console" pitchFamily="49" charset="0"/>
                <a:ea typeface="굴림" pitchFamily="50" charset="-127"/>
              </a:rPr>
              <a:t>}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800" dirty="0">
                <a:solidFill>
                  <a:schemeClr val="accent2"/>
                </a:solidFill>
                <a:latin typeface="Lucida Console" pitchFamily="49" charset="0"/>
                <a:ea typeface="굴림" pitchFamily="50" charset="-127"/>
              </a:rPr>
              <a:t>main() { int y; y = BAD(1) + BAD(4);}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 lIns="92075" tIns="46038" rIns="92075" bIns="46038" anchor="ctr"/>
          <a:lstStyle/>
          <a:p>
            <a:r>
              <a:rPr lang="en-US" sz="3200" dirty="0"/>
              <a:t>Example: Power of a Number</a:t>
            </a:r>
            <a:endParaRPr lang="en-US" dirty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marL="342900" indent="-342900"/>
            <a:r>
              <a:rPr lang="en-US" dirty="0"/>
              <a:t>The following recursive function computes </a:t>
            </a:r>
            <a:r>
              <a:rPr lang="en-US" i="1" dirty="0" err="1"/>
              <a:t>x</a:t>
            </a:r>
            <a:r>
              <a:rPr lang="en-US" i="1" baseline="30000" dirty="0" err="1"/>
              <a:t>n</a:t>
            </a:r>
            <a:r>
              <a:rPr lang="en-US" dirty="0"/>
              <a:t>, using the formula </a:t>
            </a:r>
            <a:r>
              <a:rPr lang="en-US" i="1" dirty="0" err="1"/>
              <a:t>x</a:t>
            </a:r>
            <a:r>
              <a:rPr lang="en-US" i="1" baseline="30000" dirty="0" err="1"/>
              <a:t>n</a:t>
            </a:r>
            <a:r>
              <a:rPr lang="en-US" dirty="0"/>
              <a:t> = </a:t>
            </a:r>
            <a:r>
              <a:rPr lang="en-US" i="1" dirty="0"/>
              <a:t>x</a:t>
            </a:r>
            <a:r>
              <a:rPr lang="en-US" dirty="0"/>
              <a:t> × </a:t>
            </a:r>
            <a:r>
              <a:rPr lang="en-US" i="1" dirty="0"/>
              <a:t>x</a:t>
            </a:r>
            <a:r>
              <a:rPr lang="en-US" i="1" baseline="30000" dirty="0"/>
              <a:t>n</a:t>
            </a:r>
            <a:r>
              <a:rPr lang="en-US" baseline="30000" dirty="0"/>
              <a:t>–1</a:t>
            </a:r>
            <a:r>
              <a:rPr lang="en-US" dirty="0"/>
              <a:t>.</a:t>
            </a:r>
          </a:p>
          <a:p>
            <a:pPr marL="342900" indent="-342900">
              <a:lnSpc>
                <a:spcPct val="80000"/>
              </a:lnSpc>
              <a:spcBef>
                <a:spcPts val="1200"/>
              </a:spcBef>
              <a:buFont typeface="Wingdings 2" pitchFamily="18" charset="2"/>
              <a:buNone/>
            </a:pPr>
            <a:r>
              <a:rPr lang="en-US" sz="23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3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300" dirty="0">
                <a:latin typeface="Courier New" pitchFamily="49" charset="0"/>
                <a:cs typeface="Courier New" pitchFamily="49" charset="0"/>
              </a:rPr>
              <a:t> power(</a:t>
            </a:r>
            <a:r>
              <a:rPr lang="en-US" sz="23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3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23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300" dirty="0">
                <a:latin typeface="Courier New" pitchFamily="49" charset="0"/>
                <a:cs typeface="Courier New" pitchFamily="49" charset="0"/>
              </a:rPr>
              <a:t> n)</a:t>
            </a:r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buFont typeface="Wingdings 2" pitchFamily="18" charset="2"/>
              <a:buNone/>
            </a:pPr>
            <a:r>
              <a:rPr lang="en-US" sz="2300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buFont typeface="Wingdings 2" pitchFamily="18" charset="2"/>
              <a:buNone/>
            </a:pPr>
            <a:r>
              <a:rPr lang="en-US" sz="23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3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300" dirty="0">
                <a:latin typeface="Courier New" pitchFamily="49" charset="0"/>
                <a:cs typeface="Courier New" pitchFamily="49" charset="0"/>
              </a:rPr>
              <a:t> res;</a:t>
            </a:r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buFont typeface="Wingdings 2" pitchFamily="18" charset="2"/>
              <a:buNone/>
            </a:pPr>
            <a:r>
              <a:rPr lang="en-US" sz="2300" dirty="0">
                <a:latin typeface="Courier New" pitchFamily="49" charset="0"/>
                <a:cs typeface="Courier New" pitchFamily="49" charset="0"/>
              </a:rPr>
              <a:t>	  if (n == 0) // base case</a:t>
            </a:r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buFont typeface="Wingdings 2" pitchFamily="18" charset="2"/>
              <a:buNone/>
            </a:pPr>
            <a:r>
              <a:rPr lang="en-US" sz="2300" dirty="0">
                <a:latin typeface="Courier New" pitchFamily="49" charset="0"/>
                <a:cs typeface="Courier New" pitchFamily="49" charset="0"/>
              </a:rPr>
              <a:t>	    return 1;</a:t>
            </a:r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buFont typeface="Wingdings 2" pitchFamily="18" charset="2"/>
              <a:buNone/>
            </a:pPr>
            <a:r>
              <a:rPr lang="en-US" sz="2300" dirty="0">
                <a:latin typeface="Courier New" pitchFamily="49" charset="0"/>
                <a:cs typeface="Courier New" pitchFamily="49" charset="0"/>
              </a:rPr>
              <a:t>	  else{ // making progress</a:t>
            </a:r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buFont typeface="Wingdings 2" pitchFamily="18" charset="2"/>
              <a:buNone/>
            </a:pPr>
            <a:r>
              <a:rPr lang="en-US" sz="2300" dirty="0">
                <a:latin typeface="Courier New" pitchFamily="49" charset="0"/>
                <a:cs typeface="Courier New" pitchFamily="49" charset="0"/>
              </a:rPr>
              <a:t>      res=x * power(x, n - 1); </a:t>
            </a:r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buFont typeface="Wingdings 2" pitchFamily="18" charset="2"/>
              <a:buNone/>
            </a:pPr>
            <a:r>
              <a:rPr lang="en-US" sz="2300" dirty="0">
                <a:latin typeface="Courier New" pitchFamily="49" charset="0"/>
                <a:cs typeface="Courier New" pitchFamily="49" charset="0"/>
              </a:rPr>
              <a:t>	    return res;</a:t>
            </a:r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buFont typeface="Wingdings 2" pitchFamily="18" charset="2"/>
              <a:buNone/>
            </a:pPr>
            <a:r>
              <a:rPr lang="en-US" sz="230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buFont typeface="Wingdings 2" pitchFamily="18" charset="2"/>
              <a:buNone/>
            </a:pPr>
            <a:r>
              <a:rPr lang="en-US" sz="2300" dirty="0"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 lIns="92075" tIns="46038" rIns="92075" bIns="46038" anchor="ctr"/>
          <a:lstStyle/>
          <a:p>
            <a:r>
              <a:rPr lang="en-US" sz="3200" dirty="0"/>
              <a:t>Recursion</a:t>
            </a:r>
            <a:endParaRPr lang="en-US" dirty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8001000" cy="4800600"/>
          </a:xfrm>
        </p:spPr>
        <p:txBody>
          <a:bodyPr lIns="92075" tIns="46038" rIns="92075" bIns="46038"/>
          <a:lstStyle/>
          <a:p>
            <a:pPr marL="342900" indent="-342900"/>
            <a:r>
              <a:rPr lang="en-US"/>
              <a:t>Both </a:t>
            </a:r>
            <a:r>
              <a:rPr lang="en-US">
                <a:latin typeface="Courier New" pitchFamily="49" charset="0"/>
                <a:cs typeface="Courier New" pitchFamily="49" charset="0"/>
              </a:rPr>
              <a:t>fact</a:t>
            </a:r>
            <a:r>
              <a:rPr lang="en-US"/>
              <a:t> and </a:t>
            </a:r>
            <a:r>
              <a:rPr lang="en-US">
                <a:latin typeface="Courier New" pitchFamily="49" charset="0"/>
                <a:cs typeface="Courier New" pitchFamily="49" charset="0"/>
              </a:rPr>
              <a:t>power</a:t>
            </a:r>
            <a:r>
              <a:rPr lang="en-US"/>
              <a:t> are careful to test a “termination condition” as soon as they’re called.</a:t>
            </a:r>
          </a:p>
          <a:p>
            <a:pPr marL="342900" indent="-342900"/>
            <a:r>
              <a:rPr lang="en-US"/>
              <a:t>All recursive functions need some kind of termination condition in order to prevent infinite recursion.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6908"/>
          </a:xfrm>
        </p:spPr>
        <p:txBody>
          <a:bodyPr/>
          <a:lstStyle/>
          <a:p>
            <a:r>
              <a:rPr lang="en-US" altLang="ko-KR" dirty="0">
                <a:ea typeface="굴림" pitchFamily="50" charset="-127"/>
              </a:rPr>
              <a:t>Recursive Functions: f(x)=2*f(x-1)+x</a:t>
            </a:r>
            <a:r>
              <a:rPr lang="en-US" altLang="ko-KR" baseline="30000" dirty="0">
                <a:ea typeface="굴림" pitchFamily="50" charset="-127"/>
              </a:rPr>
              <a:t>2</a:t>
            </a:r>
          </a:p>
        </p:txBody>
      </p:sp>
      <p:sp>
        <p:nvSpPr>
          <p:cNvPr id="27651" name="Rectangle 3"/>
          <p:cNvSpPr>
            <a:spLocks noGrp="1"/>
          </p:cNvSpPr>
          <p:nvPr>
            <p:ph idx="1"/>
          </p:nvPr>
        </p:nvSpPr>
        <p:spPr>
          <a:xfrm>
            <a:off x="395288" y="1524000"/>
            <a:ext cx="8569325" cy="22510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500">
                <a:solidFill>
                  <a:srgbClr val="CC0000"/>
                </a:solidFill>
                <a:ea typeface="굴림" pitchFamily="50" charset="-127"/>
              </a:rPr>
              <a:t>A function that calls itself</a:t>
            </a:r>
            <a:r>
              <a:rPr lang="en-US" altLang="ko-KR" sz="2500">
                <a:ea typeface="굴림" pitchFamily="50" charset="-127"/>
              </a:rPr>
              <a:t> either directly of indirectly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800">
                <a:solidFill>
                  <a:schemeClr val="accent2"/>
                </a:solidFill>
                <a:latin typeface="Lucida Console" pitchFamily="49" charset="0"/>
                <a:ea typeface="굴림" pitchFamily="50" charset="-127"/>
              </a:rPr>
              <a:t>int f (int x) 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800">
                <a:solidFill>
                  <a:schemeClr val="accent2"/>
                </a:solidFill>
                <a:latin typeface="Lucida Console" pitchFamily="49" charset="0"/>
                <a:ea typeface="굴림" pitchFamily="50" charset="-127"/>
              </a:rPr>
              <a:t>{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800">
                <a:solidFill>
                  <a:schemeClr val="accent2"/>
                </a:solidFill>
                <a:latin typeface="Lucida Console" pitchFamily="49" charset="0"/>
                <a:ea typeface="굴림" pitchFamily="50" charset="-127"/>
              </a:rPr>
              <a:t>	if( x == 0 ) return (0);			</a:t>
            </a:r>
            <a:r>
              <a:rPr lang="en-US" altLang="ko-KR" sz="1800">
                <a:solidFill>
                  <a:srgbClr val="CC0000"/>
                </a:solidFill>
                <a:latin typeface="Lucida Console" pitchFamily="49" charset="0"/>
                <a:ea typeface="굴림" pitchFamily="50" charset="-127"/>
              </a:rPr>
              <a:t>/* Base Case */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800">
                <a:solidFill>
                  <a:schemeClr val="accent2"/>
                </a:solidFill>
                <a:latin typeface="Lucida Console" pitchFamily="49" charset="0"/>
                <a:ea typeface="굴림" pitchFamily="50" charset="-127"/>
              </a:rPr>
              <a:t>	else return(  2*f(x-1) + x*x  );	</a:t>
            </a:r>
            <a:r>
              <a:rPr lang="en-US" altLang="ko-KR" sz="1800">
                <a:solidFill>
                  <a:srgbClr val="CC0000"/>
                </a:solidFill>
                <a:latin typeface="Lucida Console" pitchFamily="49" charset="0"/>
                <a:ea typeface="굴림" pitchFamily="50" charset="-127"/>
              </a:rPr>
              <a:t>/* Make Progress*/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800">
                <a:solidFill>
                  <a:schemeClr val="accent2"/>
                </a:solidFill>
                <a:latin typeface="Lucida Console" pitchFamily="49" charset="0"/>
                <a:ea typeface="굴림" pitchFamily="50" charset="-127"/>
              </a:rPr>
              <a:t>}</a:t>
            </a:r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3810000"/>
            <a:ext cx="5483225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6908"/>
          </a:xfrm>
        </p:spPr>
        <p:txBody>
          <a:bodyPr/>
          <a:lstStyle/>
          <a:p>
            <a:r>
              <a:rPr lang="en-US" altLang="ko-KR" dirty="0">
                <a:ea typeface="굴림" pitchFamily="50" charset="-127"/>
              </a:rPr>
              <a:t>Recursion Example: Fibonacci Series</a:t>
            </a:r>
          </a:p>
        </p:txBody>
      </p:sp>
      <p:sp>
        <p:nvSpPr>
          <p:cNvPr id="54275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Fibonacci series: 0, 1, 1, 2, 3, 5, 8...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Each number is the sum of the previous two 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Can be solved recursively:</a:t>
            </a:r>
          </a:p>
          <a:p>
            <a:pPr lvl="2"/>
            <a:r>
              <a:rPr lang="en-US" altLang="ko-KR" sz="1800" dirty="0">
                <a:latin typeface="Lucida Console" pitchFamily="49" charset="0"/>
                <a:ea typeface="굴림" pitchFamily="50" charset="-127"/>
              </a:rPr>
              <a:t>fib( n ) = fib( n - 1 ) + fib( n – 2 )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Code for the</a:t>
            </a:r>
            <a:r>
              <a:rPr lang="en-US" altLang="ko-KR" sz="2000" dirty="0">
                <a:latin typeface="Lucida Console" pitchFamily="49" charset="0"/>
                <a:ea typeface="굴림" pitchFamily="50" charset="-127"/>
              </a:rPr>
              <a:t> </a:t>
            </a:r>
            <a:r>
              <a:rPr lang="en-US" altLang="ko-KR" sz="2000" dirty="0" err="1">
                <a:latin typeface="Lucida Console" pitchFamily="49" charset="0"/>
                <a:ea typeface="굴림" pitchFamily="50" charset="-127"/>
              </a:rPr>
              <a:t>fibonacci</a:t>
            </a:r>
            <a:r>
              <a:rPr lang="en-US" altLang="ko-KR" dirty="0">
                <a:ea typeface="굴림" pitchFamily="50" charset="-127"/>
              </a:rPr>
              <a:t> function</a:t>
            </a:r>
          </a:p>
          <a:p>
            <a:pPr lvl="2">
              <a:buFont typeface="Wingdings 2" pitchFamily="18" charset="2"/>
              <a:buNone/>
            </a:pPr>
            <a:r>
              <a:rPr lang="en-US" altLang="ko-KR" sz="1800" dirty="0">
                <a:solidFill>
                  <a:schemeClr val="accent1"/>
                </a:solidFill>
                <a:latin typeface="Lucida Console" pitchFamily="49" charset="0"/>
                <a:ea typeface="굴림" pitchFamily="50" charset="-127"/>
              </a:rPr>
              <a:t>long </a:t>
            </a:r>
            <a:r>
              <a:rPr lang="en-US" altLang="ko-KR" sz="1800" dirty="0" err="1">
                <a:solidFill>
                  <a:schemeClr val="accent1"/>
                </a:solidFill>
                <a:latin typeface="Lucida Console" pitchFamily="49" charset="0"/>
                <a:ea typeface="굴림" pitchFamily="50" charset="-127"/>
              </a:rPr>
              <a:t>fibonacci</a:t>
            </a:r>
            <a:r>
              <a:rPr lang="en-US" altLang="ko-KR" sz="1800" dirty="0">
                <a:solidFill>
                  <a:schemeClr val="accent1"/>
                </a:solidFill>
                <a:latin typeface="Lucida Console" pitchFamily="49" charset="0"/>
                <a:ea typeface="굴림" pitchFamily="50" charset="-127"/>
              </a:rPr>
              <a:t>( long n )</a:t>
            </a:r>
          </a:p>
          <a:p>
            <a:pPr lvl="2">
              <a:buFont typeface="Wingdings 2" pitchFamily="18" charset="2"/>
              <a:buNone/>
            </a:pPr>
            <a:r>
              <a:rPr lang="en-US" altLang="ko-KR" sz="1800" dirty="0">
                <a:solidFill>
                  <a:schemeClr val="accent1"/>
                </a:solidFill>
                <a:latin typeface="Lucida Console" pitchFamily="49" charset="0"/>
                <a:ea typeface="굴림" pitchFamily="50" charset="-127"/>
              </a:rPr>
              <a:t>{</a:t>
            </a:r>
          </a:p>
          <a:p>
            <a:pPr lvl="2">
              <a:buFont typeface="Wingdings 2" pitchFamily="18" charset="2"/>
              <a:buNone/>
            </a:pPr>
            <a:r>
              <a:rPr lang="en-US" altLang="ko-KR" sz="1800" dirty="0">
                <a:solidFill>
                  <a:schemeClr val="accent1"/>
                </a:solidFill>
                <a:latin typeface="Lucida Console" pitchFamily="49" charset="0"/>
                <a:ea typeface="굴림" pitchFamily="50" charset="-127"/>
              </a:rPr>
              <a:t>	if (n == 0 || n == 1)  // base case</a:t>
            </a:r>
          </a:p>
          <a:p>
            <a:pPr lvl="2">
              <a:buFont typeface="Wingdings 2" pitchFamily="18" charset="2"/>
              <a:buNone/>
            </a:pPr>
            <a:r>
              <a:rPr lang="en-US" altLang="ko-KR" sz="1800" dirty="0">
                <a:solidFill>
                  <a:schemeClr val="accent1"/>
                </a:solidFill>
                <a:latin typeface="Lucida Console" pitchFamily="49" charset="0"/>
                <a:ea typeface="굴림" pitchFamily="50" charset="-127"/>
              </a:rPr>
              <a:t>    return n;</a:t>
            </a:r>
          </a:p>
          <a:p>
            <a:pPr lvl="2">
              <a:buFont typeface="Wingdings 2" pitchFamily="18" charset="2"/>
              <a:buNone/>
            </a:pPr>
            <a:r>
              <a:rPr lang="en-US" altLang="ko-KR" sz="1800" dirty="0">
                <a:solidFill>
                  <a:schemeClr val="accent1"/>
                </a:solidFill>
                <a:latin typeface="Lucida Console" pitchFamily="49" charset="0"/>
                <a:ea typeface="굴림" pitchFamily="50" charset="-127"/>
              </a:rPr>
              <a:t>	else</a:t>
            </a:r>
          </a:p>
          <a:p>
            <a:pPr lvl="2">
              <a:buFont typeface="Wingdings 2" pitchFamily="18" charset="2"/>
              <a:buNone/>
            </a:pPr>
            <a:r>
              <a:rPr lang="en-US" altLang="ko-KR" sz="1800" dirty="0">
                <a:solidFill>
                  <a:schemeClr val="accent1"/>
                </a:solidFill>
                <a:latin typeface="Lucida Console" pitchFamily="49" charset="0"/>
                <a:ea typeface="굴림" pitchFamily="50" charset="-127"/>
              </a:rPr>
              <a:t>    return </a:t>
            </a:r>
            <a:r>
              <a:rPr lang="en-US" altLang="ko-KR" sz="1800" dirty="0" err="1">
                <a:solidFill>
                  <a:schemeClr val="accent1"/>
                </a:solidFill>
                <a:latin typeface="Lucida Console" pitchFamily="49" charset="0"/>
                <a:ea typeface="굴림" pitchFamily="50" charset="-127"/>
              </a:rPr>
              <a:t>fibonacci</a:t>
            </a:r>
            <a:r>
              <a:rPr lang="en-US" altLang="ko-KR" sz="1800" dirty="0">
                <a:solidFill>
                  <a:schemeClr val="accent1"/>
                </a:solidFill>
                <a:latin typeface="Lucida Console" pitchFamily="49" charset="0"/>
                <a:ea typeface="굴림" pitchFamily="50" charset="-127"/>
              </a:rPr>
              <a:t>(n-1) +</a:t>
            </a:r>
            <a:r>
              <a:rPr lang="en-US" altLang="ko-KR" sz="1800" dirty="0" err="1">
                <a:solidFill>
                  <a:schemeClr val="accent1"/>
                </a:solidFill>
                <a:latin typeface="Lucida Console" pitchFamily="49" charset="0"/>
                <a:ea typeface="굴림" pitchFamily="50" charset="-127"/>
              </a:rPr>
              <a:t>fibonacci</a:t>
            </a:r>
            <a:r>
              <a:rPr lang="en-US" altLang="ko-KR" sz="1800" dirty="0">
                <a:solidFill>
                  <a:schemeClr val="accent1"/>
                </a:solidFill>
                <a:latin typeface="Lucida Console" pitchFamily="49" charset="0"/>
                <a:ea typeface="굴림" pitchFamily="50" charset="-127"/>
              </a:rPr>
              <a:t>(n–2);</a:t>
            </a:r>
          </a:p>
          <a:p>
            <a:pPr lvl="2">
              <a:buFont typeface="Wingdings 2" pitchFamily="18" charset="2"/>
              <a:buNone/>
            </a:pPr>
            <a:r>
              <a:rPr lang="en-US" altLang="ko-KR" sz="1800" dirty="0">
                <a:solidFill>
                  <a:schemeClr val="accent1"/>
                </a:solidFill>
                <a:latin typeface="Lucida Console" pitchFamily="49" charset="0"/>
                <a:ea typeface="굴림" pitchFamily="50" charset="-127"/>
              </a:rPr>
              <a:t>}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1619250"/>
            <a:ext cx="5486400" cy="236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0" y="2971800"/>
            <a:ext cx="54864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120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 </a:t>
            </a:r>
          </a:p>
          <a:p>
            <a:pPr eaLnBrk="0" hangingPunct="0"/>
            <a:endParaRPr lang="ko-KR" altLang="en-US" sz="240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0" y="3962400"/>
            <a:ext cx="9144000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br>
              <a:rPr lang="ko-KR" altLang="en-US" sz="1400">
                <a:latin typeface="Times New Roman" pitchFamily="18" charset="0"/>
                <a:ea typeface="굴림" pitchFamily="50" charset="-127"/>
                <a:cs typeface="Times New Roman" pitchFamily="18" charset="0"/>
              </a:rPr>
            </a:br>
            <a:endParaRPr lang="ko-KR" altLang="en-US" sz="240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/>
          </p:nvPr>
        </p:nvSpPr>
        <p:spPr>
          <a:xfrm>
            <a:off x="0" y="274638"/>
            <a:ext cx="8929718" cy="796908"/>
          </a:xfrm>
        </p:spPr>
        <p:txBody>
          <a:bodyPr>
            <a:noAutofit/>
          </a:bodyPr>
          <a:lstStyle/>
          <a:p>
            <a:r>
              <a:rPr lang="en-US" altLang="ko-KR" sz="2800" dirty="0">
                <a:ea typeface="굴림" pitchFamily="50" charset="-127"/>
              </a:rPr>
              <a:t>Example Using Recursion: The Fibonacci Series</a:t>
            </a:r>
          </a:p>
        </p:txBody>
      </p:sp>
      <p:sp>
        <p:nvSpPr>
          <p:cNvPr id="2969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Set of recursive calls to function </a:t>
            </a:r>
            <a:r>
              <a:rPr lang="en-US" altLang="ko-KR" sz="2400">
                <a:latin typeface="Lucida Console" pitchFamily="49" charset="0"/>
                <a:ea typeface="굴림" pitchFamily="50" charset="-127"/>
              </a:rPr>
              <a:t>fibonacci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14400" y="2438400"/>
            <a:ext cx="6934200" cy="3554413"/>
            <a:chOff x="542" y="2069"/>
            <a:chExt cx="1762" cy="1231"/>
          </a:xfrm>
        </p:grpSpPr>
        <p:sp>
          <p:nvSpPr>
            <p:cNvPr id="29704" name="Freeform 5"/>
            <p:cNvSpPr>
              <a:spLocks/>
            </p:cNvSpPr>
            <p:nvPr/>
          </p:nvSpPr>
          <p:spPr bwMode="auto">
            <a:xfrm>
              <a:off x="725" y="3116"/>
              <a:ext cx="480" cy="48"/>
            </a:xfrm>
            <a:custGeom>
              <a:avLst/>
              <a:gdLst>
                <a:gd name="T0" fmla="*/ 19983 w 20000"/>
                <a:gd name="T1" fmla="*/ 19833 h 20000"/>
                <a:gd name="T2" fmla="*/ 19983 w 20000"/>
                <a:gd name="T3" fmla="*/ 0 h 20000"/>
                <a:gd name="T4" fmla="*/ 0 w 20000"/>
                <a:gd name="T5" fmla="*/ 0 h 20000"/>
                <a:gd name="T6" fmla="*/ 0 w 20000"/>
                <a:gd name="T7" fmla="*/ 19833 h 200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000"/>
                <a:gd name="T13" fmla="*/ 0 h 20000"/>
                <a:gd name="T14" fmla="*/ 20000 w 20000"/>
                <a:gd name="T15" fmla="*/ 20000 h 200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000" h="20000">
                  <a:moveTo>
                    <a:pt x="19983" y="19833"/>
                  </a:moveTo>
                  <a:lnTo>
                    <a:pt x="19983" y="0"/>
                  </a:lnTo>
                  <a:lnTo>
                    <a:pt x="0" y="0"/>
                  </a:lnTo>
                  <a:lnTo>
                    <a:pt x="0" y="19833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05" name="Freeform 6"/>
            <p:cNvSpPr>
              <a:spLocks/>
            </p:cNvSpPr>
            <p:nvPr/>
          </p:nvSpPr>
          <p:spPr bwMode="auto">
            <a:xfrm>
              <a:off x="1268" y="3116"/>
              <a:ext cx="480" cy="48"/>
            </a:xfrm>
            <a:custGeom>
              <a:avLst/>
              <a:gdLst>
                <a:gd name="T0" fmla="*/ 19983 w 20000"/>
                <a:gd name="T1" fmla="*/ 19833 h 20000"/>
                <a:gd name="T2" fmla="*/ 19983 w 20000"/>
                <a:gd name="T3" fmla="*/ 0 h 20000"/>
                <a:gd name="T4" fmla="*/ 0 w 20000"/>
                <a:gd name="T5" fmla="*/ 0 h 20000"/>
                <a:gd name="T6" fmla="*/ 0 w 20000"/>
                <a:gd name="T7" fmla="*/ 19833 h 200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000"/>
                <a:gd name="T13" fmla="*/ 0 h 20000"/>
                <a:gd name="T14" fmla="*/ 20000 w 20000"/>
                <a:gd name="T15" fmla="*/ 20000 h 200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000" h="20000">
                  <a:moveTo>
                    <a:pt x="19983" y="19833"/>
                  </a:moveTo>
                  <a:lnTo>
                    <a:pt x="19983" y="0"/>
                  </a:lnTo>
                  <a:lnTo>
                    <a:pt x="0" y="0"/>
                  </a:lnTo>
                  <a:lnTo>
                    <a:pt x="0" y="19833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06" name="Freeform 7"/>
            <p:cNvSpPr>
              <a:spLocks/>
            </p:cNvSpPr>
            <p:nvPr/>
          </p:nvSpPr>
          <p:spPr bwMode="auto">
            <a:xfrm>
              <a:off x="1824" y="2764"/>
              <a:ext cx="480" cy="48"/>
            </a:xfrm>
            <a:custGeom>
              <a:avLst/>
              <a:gdLst>
                <a:gd name="T0" fmla="*/ 19983 w 20000"/>
                <a:gd name="T1" fmla="*/ 19833 h 20000"/>
                <a:gd name="T2" fmla="*/ 19983 w 20000"/>
                <a:gd name="T3" fmla="*/ 0 h 20000"/>
                <a:gd name="T4" fmla="*/ 0 w 20000"/>
                <a:gd name="T5" fmla="*/ 0 h 20000"/>
                <a:gd name="T6" fmla="*/ 0 w 20000"/>
                <a:gd name="T7" fmla="*/ 19833 h 200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000"/>
                <a:gd name="T13" fmla="*/ 0 h 20000"/>
                <a:gd name="T14" fmla="*/ 20000 w 20000"/>
                <a:gd name="T15" fmla="*/ 20000 h 200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000" h="20000">
                  <a:moveTo>
                    <a:pt x="19983" y="19833"/>
                  </a:moveTo>
                  <a:lnTo>
                    <a:pt x="19983" y="0"/>
                  </a:lnTo>
                  <a:lnTo>
                    <a:pt x="0" y="0"/>
                  </a:lnTo>
                  <a:lnTo>
                    <a:pt x="0" y="19833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07" name="Freeform 8"/>
            <p:cNvSpPr>
              <a:spLocks/>
            </p:cNvSpPr>
            <p:nvPr/>
          </p:nvSpPr>
          <p:spPr bwMode="auto">
            <a:xfrm>
              <a:off x="542" y="2764"/>
              <a:ext cx="1104" cy="48"/>
            </a:xfrm>
            <a:custGeom>
              <a:avLst/>
              <a:gdLst>
                <a:gd name="T0" fmla="*/ 19993 w 20000"/>
                <a:gd name="T1" fmla="*/ 19833 h 20000"/>
                <a:gd name="T2" fmla="*/ 19993 w 20000"/>
                <a:gd name="T3" fmla="*/ 0 h 20000"/>
                <a:gd name="T4" fmla="*/ 0 w 20000"/>
                <a:gd name="T5" fmla="*/ 0 h 20000"/>
                <a:gd name="T6" fmla="*/ 0 w 20000"/>
                <a:gd name="T7" fmla="*/ 19833 h 200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000"/>
                <a:gd name="T13" fmla="*/ 0 h 20000"/>
                <a:gd name="T14" fmla="*/ 20000 w 20000"/>
                <a:gd name="T15" fmla="*/ 20000 h 200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000" h="20000">
                  <a:moveTo>
                    <a:pt x="19993" y="19833"/>
                  </a:moveTo>
                  <a:lnTo>
                    <a:pt x="19993" y="0"/>
                  </a:lnTo>
                  <a:lnTo>
                    <a:pt x="0" y="0"/>
                  </a:lnTo>
                  <a:lnTo>
                    <a:pt x="0" y="19833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08" name="Freeform 9"/>
            <p:cNvSpPr>
              <a:spLocks/>
            </p:cNvSpPr>
            <p:nvPr/>
          </p:nvSpPr>
          <p:spPr bwMode="auto">
            <a:xfrm>
              <a:off x="936" y="2417"/>
              <a:ext cx="1152" cy="48"/>
            </a:xfrm>
            <a:custGeom>
              <a:avLst/>
              <a:gdLst>
                <a:gd name="T0" fmla="*/ 19993 w 20000"/>
                <a:gd name="T1" fmla="*/ 19833 h 20000"/>
                <a:gd name="T2" fmla="*/ 19993 w 20000"/>
                <a:gd name="T3" fmla="*/ 0 h 20000"/>
                <a:gd name="T4" fmla="*/ 0 w 20000"/>
                <a:gd name="T5" fmla="*/ 0 h 20000"/>
                <a:gd name="T6" fmla="*/ 0 w 20000"/>
                <a:gd name="T7" fmla="*/ 19833 h 200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000"/>
                <a:gd name="T13" fmla="*/ 0 h 20000"/>
                <a:gd name="T14" fmla="*/ 20000 w 20000"/>
                <a:gd name="T15" fmla="*/ 20000 h 200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000" h="20000">
                  <a:moveTo>
                    <a:pt x="19993" y="19833"/>
                  </a:moveTo>
                  <a:lnTo>
                    <a:pt x="19993" y="0"/>
                  </a:lnTo>
                  <a:lnTo>
                    <a:pt x="0" y="0"/>
                  </a:lnTo>
                  <a:lnTo>
                    <a:pt x="0" y="19833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09" name="Freeform 10"/>
            <p:cNvSpPr>
              <a:spLocks/>
            </p:cNvSpPr>
            <p:nvPr/>
          </p:nvSpPr>
          <p:spPr bwMode="auto">
            <a:xfrm>
              <a:off x="1352" y="2069"/>
              <a:ext cx="288" cy="144"/>
            </a:xfrm>
            <a:custGeom>
              <a:avLst/>
              <a:gdLst>
                <a:gd name="T0" fmla="*/ 19972 w 20000"/>
                <a:gd name="T1" fmla="*/ 0 h 20000"/>
                <a:gd name="T2" fmla="*/ 19972 w 20000"/>
                <a:gd name="T3" fmla="*/ 19944 h 20000"/>
                <a:gd name="T4" fmla="*/ 0 w 20000"/>
                <a:gd name="T5" fmla="*/ 19944 h 20000"/>
                <a:gd name="T6" fmla="*/ 0 w 20000"/>
                <a:gd name="T7" fmla="*/ 0 h 20000"/>
                <a:gd name="T8" fmla="*/ 19972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72" y="0"/>
                  </a:moveTo>
                  <a:lnTo>
                    <a:pt x="19972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72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0" name="Freeform 11"/>
            <p:cNvSpPr>
              <a:spLocks/>
            </p:cNvSpPr>
            <p:nvPr/>
          </p:nvSpPr>
          <p:spPr bwMode="auto">
            <a:xfrm>
              <a:off x="1280" y="2453"/>
              <a:ext cx="288" cy="144"/>
            </a:xfrm>
            <a:custGeom>
              <a:avLst/>
              <a:gdLst>
                <a:gd name="T0" fmla="*/ 19972 w 20000"/>
                <a:gd name="T1" fmla="*/ 0 h 20000"/>
                <a:gd name="T2" fmla="*/ 19972 w 20000"/>
                <a:gd name="T3" fmla="*/ 19944 h 20000"/>
                <a:gd name="T4" fmla="*/ 0 w 20000"/>
                <a:gd name="T5" fmla="*/ 19944 h 20000"/>
                <a:gd name="T6" fmla="*/ 0 w 20000"/>
                <a:gd name="T7" fmla="*/ 0 h 20000"/>
                <a:gd name="T8" fmla="*/ 19972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72" y="0"/>
                  </a:moveTo>
                  <a:lnTo>
                    <a:pt x="19972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72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1" name="Freeform 12"/>
            <p:cNvSpPr>
              <a:spLocks/>
            </p:cNvSpPr>
            <p:nvPr/>
          </p:nvSpPr>
          <p:spPr bwMode="auto">
            <a:xfrm>
              <a:off x="1732" y="2453"/>
              <a:ext cx="288" cy="144"/>
            </a:xfrm>
            <a:custGeom>
              <a:avLst/>
              <a:gdLst>
                <a:gd name="T0" fmla="*/ 19972 w 20000"/>
                <a:gd name="T1" fmla="*/ 0 h 20000"/>
                <a:gd name="T2" fmla="*/ 19972 w 20000"/>
                <a:gd name="T3" fmla="*/ 19944 h 20000"/>
                <a:gd name="T4" fmla="*/ 0 w 20000"/>
                <a:gd name="T5" fmla="*/ 19944 h 20000"/>
                <a:gd name="T6" fmla="*/ 0 w 20000"/>
                <a:gd name="T7" fmla="*/ 0 h 20000"/>
                <a:gd name="T8" fmla="*/ 19972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72" y="0"/>
                  </a:moveTo>
                  <a:lnTo>
                    <a:pt x="19972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72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2" name="Freeform 13"/>
            <p:cNvSpPr>
              <a:spLocks/>
            </p:cNvSpPr>
            <p:nvPr/>
          </p:nvSpPr>
          <p:spPr bwMode="auto">
            <a:xfrm>
              <a:off x="1872" y="2804"/>
              <a:ext cx="384" cy="144"/>
            </a:xfrm>
            <a:custGeom>
              <a:avLst/>
              <a:gdLst>
                <a:gd name="T0" fmla="*/ 19979 w 20000"/>
                <a:gd name="T1" fmla="*/ 0 h 20000"/>
                <a:gd name="T2" fmla="*/ 19979 w 20000"/>
                <a:gd name="T3" fmla="*/ 19944 h 20000"/>
                <a:gd name="T4" fmla="*/ 0 w 20000"/>
                <a:gd name="T5" fmla="*/ 19944 h 20000"/>
                <a:gd name="T6" fmla="*/ 0 w 20000"/>
                <a:gd name="T7" fmla="*/ 0 h 20000"/>
                <a:gd name="T8" fmla="*/ 19979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79" y="0"/>
                  </a:moveTo>
                  <a:lnTo>
                    <a:pt x="19979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79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3" name="Freeform 14"/>
            <p:cNvSpPr>
              <a:spLocks/>
            </p:cNvSpPr>
            <p:nvPr/>
          </p:nvSpPr>
          <p:spPr bwMode="auto">
            <a:xfrm>
              <a:off x="1321" y="2804"/>
              <a:ext cx="288" cy="144"/>
            </a:xfrm>
            <a:custGeom>
              <a:avLst/>
              <a:gdLst>
                <a:gd name="T0" fmla="*/ 19972 w 20000"/>
                <a:gd name="T1" fmla="*/ 0 h 20000"/>
                <a:gd name="T2" fmla="*/ 19972 w 20000"/>
                <a:gd name="T3" fmla="*/ 19944 h 20000"/>
                <a:gd name="T4" fmla="*/ 0 w 20000"/>
                <a:gd name="T5" fmla="*/ 19944 h 20000"/>
                <a:gd name="T6" fmla="*/ 0 w 20000"/>
                <a:gd name="T7" fmla="*/ 0 h 20000"/>
                <a:gd name="T8" fmla="*/ 19972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72" y="0"/>
                  </a:moveTo>
                  <a:lnTo>
                    <a:pt x="19972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72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4" name="Freeform 15"/>
            <p:cNvSpPr>
              <a:spLocks/>
            </p:cNvSpPr>
            <p:nvPr/>
          </p:nvSpPr>
          <p:spPr bwMode="auto">
            <a:xfrm>
              <a:off x="864" y="2804"/>
              <a:ext cx="288" cy="144"/>
            </a:xfrm>
            <a:custGeom>
              <a:avLst/>
              <a:gdLst>
                <a:gd name="T0" fmla="*/ 19972 w 20000"/>
                <a:gd name="T1" fmla="*/ 0 h 20000"/>
                <a:gd name="T2" fmla="*/ 19972 w 20000"/>
                <a:gd name="T3" fmla="*/ 19944 h 20000"/>
                <a:gd name="T4" fmla="*/ 0 w 20000"/>
                <a:gd name="T5" fmla="*/ 19944 h 20000"/>
                <a:gd name="T6" fmla="*/ 0 w 20000"/>
                <a:gd name="T7" fmla="*/ 0 h 20000"/>
                <a:gd name="T8" fmla="*/ 19972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72" y="0"/>
                  </a:moveTo>
                  <a:lnTo>
                    <a:pt x="19972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72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5" name="Freeform 16"/>
            <p:cNvSpPr>
              <a:spLocks/>
            </p:cNvSpPr>
            <p:nvPr/>
          </p:nvSpPr>
          <p:spPr bwMode="auto">
            <a:xfrm>
              <a:off x="774" y="3156"/>
              <a:ext cx="384" cy="144"/>
            </a:xfrm>
            <a:custGeom>
              <a:avLst/>
              <a:gdLst>
                <a:gd name="T0" fmla="*/ 19979 w 20000"/>
                <a:gd name="T1" fmla="*/ 0 h 20000"/>
                <a:gd name="T2" fmla="*/ 19979 w 20000"/>
                <a:gd name="T3" fmla="*/ 19944 h 20000"/>
                <a:gd name="T4" fmla="*/ 0 w 20000"/>
                <a:gd name="T5" fmla="*/ 19944 h 20000"/>
                <a:gd name="T6" fmla="*/ 0 w 20000"/>
                <a:gd name="T7" fmla="*/ 0 h 20000"/>
                <a:gd name="T8" fmla="*/ 19979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79" y="0"/>
                  </a:moveTo>
                  <a:lnTo>
                    <a:pt x="19979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79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6" name="Freeform 17"/>
            <p:cNvSpPr>
              <a:spLocks/>
            </p:cNvSpPr>
            <p:nvPr/>
          </p:nvSpPr>
          <p:spPr bwMode="auto">
            <a:xfrm>
              <a:off x="1315" y="3156"/>
              <a:ext cx="384" cy="144"/>
            </a:xfrm>
            <a:custGeom>
              <a:avLst/>
              <a:gdLst>
                <a:gd name="T0" fmla="*/ 19979 w 20000"/>
                <a:gd name="T1" fmla="*/ 0 h 20000"/>
                <a:gd name="T2" fmla="*/ 19979 w 20000"/>
                <a:gd name="T3" fmla="*/ 19944 h 20000"/>
                <a:gd name="T4" fmla="*/ 0 w 20000"/>
                <a:gd name="T5" fmla="*/ 19944 h 20000"/>
                <a:gd name="T6" fmla="*/ 0 w 20000"/>
                <a:gd name="T7" fmla="*/ 0 h 20000"/>
                <a:gd name="T8" fmla="*/ 19979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79" y="0"/>
                  </a:moveTo>
                  <a:lnTo>
                    <a:pt x="19979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79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7" name="Freeform 18"/>
            <p:cNvSpPr>
              <a:spLocks/>
            </p:cNvSpPr>
            <p:nvPr/>
          </p:nvSpPr>
          <p:spPr bwMode="auto">
            <a:xfrm>
              <a:off x="1504" y="2217"/>
              <a:ext cx="0" cy="200"/>
            </a:xfrm>
            <a:custGeom>
              <a:avLst/>
              <a:gdLst>
                <a:gd name="T0" fmla="*/ 0 w 20000"/>
                <a:gd name="T1" fmla="*/ 1996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6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8" name="Freeform 19"/>
            <p:cNvSpPr>
              <a:spLocks/>
            </p:cNvSpPr>
            <p:nvPr/>
          </p:nvSpPr>
          <p:spPr bwMode="auto">
            <a:xfrm>
              <a:off x="1259" y="2601"/>
              <a:ext cx="163" cy="163"/>
            </a:xfrm>
            <a:custGeom>
              <a:avLst/>
              <a:gdLst>
                <a:gd name="T0" fmla="*/ 0 w 20000"/>
                <a:gd name="T1" fmla="*/ 19951 h 20000"/>
                <a:gd name="T2" fmla="*/ 19951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51"/>
                  </a:moveTo>
                  <a:lnTo>
                    <a:pt x="19951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9" name="Freeform 20"/>
            <p:cNvSpPr>
              <a:spLocks/>
            </p:cNvSpPr>
            <p:nvPr/>
          </p:nvSpPr>
          <p:spPr bwMode="auto">
            <a:xfrm>
              <a:off x="1884" y="2599"/>
              <a:ext cx="104" cy="165"/>
            </a:xfrm>
            <a:custGeom>
              <a:avLst/>
              <a:gdLst>
                <a:gd name="T0" fmla="*/ 19923 w 20000"/>
                <a:gd name="T1" fmla="*/ 19952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23" y="19952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0" name="Freeform 21"/>
            <p:cNvSpPr>
              <a:spLocks/>
            </p:cNvSpPr>
            <p:nvPr/>
          </p:nvSpPr>
          <p:spPr bwMode="auto">
            <a:xfrm>
              <a:off x="1011" y="2949"/>
              <a:ext cx="0" cy="167"/>
            </a:xfrm>
            <a:custGeom>
              <a:avLst/>
              <a:gdLst>
                <a:gd name="T0" fmla="*/ 0 w 20000"/>
                <a:gd name="T1" fmla="*/ 19952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52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1" name="Freeform 22"/>
            <p:cNvSpPr>
              <a:spLocks/>
            </p:cNvSpPr>
            <p:nvPr/>
          </p:nvSpPr>
          <p:spPr bwMode="auto">
            <a:xfrm>
              <a:off x="1470" y="2949"/>
              <a:ext cx="0" cy="167"/>
            </a:xfrm>
            <a:custGeom>
              <a:avLst/>
              <a:gdLst>
                <a:gd name="T0" fmla="*/ 0 w 20000"/>
                <a:gd name="T1" fmla="*/ 19952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52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2" name="Rectangle 23"/>
            <p:cNvSpPr>
              <a:spLocks noChangeArrowheads="1"/>
            </p:cNvSpPr>
            <p:nvPr/>
          </p:nvSpPr>
          <p:spPr bwMode="auto">
            <a:xfrm>
              <a:off x="1369" y="2087"/>
              <a:ext cx="304" cy="112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altLang="ko-KR" sz="1600">
                  <a:latin typeface="Lucida Console" pitchFamily="49" charset="0"/>
                  <a:ea typeface="굴림" pitchFamily="50" charset="-127"/>
                  <a:cs typeface="Times New Roman" pitchFamily="18" charset="0"/>
                </a:rPr>
                <a:t>f( 3 )</a:t>
              </a:r>
            </a:p>
            <a:p>
              <a:pPr eaLnBrk="0" hangingPunct="0"/>
              <a:endParaRPr lang="ko-KR" altLang="en-US" sz="1600">
                <a:latin typeface="Lucida Console" pitchFamily="49" charset="0"/>
                <a:ea typeface="굴림" pitchFamily="50" charset="-127"/>
                <a:cs typeface="Times New Roman" pitchFamily="18" charset="0"/>
              </a:endParaRPr>
            </a:p>
          </p:txBody>
        </p:sp>
        <p:sp>
          <p:nvSpPr>
            <p:cNvPr id="29723" name="Rectangle 24"/>
            <p:cNvSpPr>
              <a:spLocks noChangeArrowheads="1"/>
            </p:cNvSpPr>
            <p:nvPr/>
          </p:nvSpPr>
          <p:spPr bwMode="auto">
            <a:xfrm>
              <a:off x="1750" y="2473"/>
              <a:ext cx="304" cy="112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altLang="ko-KR" sz="1600">
                  <a:latin typeface="Lucida Console" pitchFamily="49" charset="0"/>
                  <a:ea typeface="굴림" pitchFamily="50" charset="-127"/>
                  <a:cs typeface="Times New Roman" pitchFamily="18" charset="0"/>
                </a:rPr>
                <a:t>f( 1 )</a:t>
              </a:r>
            </a:p>
            <a:p>
              <a:pPr eaLnBrk="0" hangingPunct="0"/>
              <a:endParaRPr lang="ko-KR" altLang="en-US" sz="1600">
                <a:latin typeface="Lucida Console" pitchFamily="49" charset="0"/>
                <a:ea typeface="굴림" pitchFamily="50" charset="-127"/>
                <a:cs typeface="Times New Roman" pitchFamily="18" charset="0"/>
              </a:endParaRPr>
            </a:p>
          </p:txBody>
        </p:sp>
        <p:sp>
          <p:nvSpPr>
            <p:cNvPr id="29724" name="Rectangle 25"/>
            <p:cNvSpPr>
              <a:spLocks noChangeArrowheads="1"/>
            </p:cNvSpPr>
            <p:nvPr/>
          </p:nvSpPr>
          <p:spPr bwMode="auto">
            <a:xfrm>
              <a:off x="1300" y="2472"/>
              <a:ext cx="304" cy="112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altLang="ko-KR" sz="1600">
                  <a:latin typeface="Lucida Console" pitchFamily="49" charset="0"/>
                  <a:ea typeface="굴림" pitchFamily="50" charset="-127"/>
                  <a:cs typeface="Times New Roman" pitchFamily="18" charset="0"/>
                </a:rPr>
                <a:t>f( 2 )</a:t>
              </a:r>
            </a:p>
            <a:p>
              <a:pPr eaLnBrk="0" hangingPunct="0"/>
              <a:endParaRPr lang="ko-KR" altLang="en-US" sz="1600">
                <a:latin typeface="Lucida Console" pitchFamily="49" charset="0"/>
                <a:ea typeface="굴림" pitchFamily="50" charset="-127"/>
                <a:cs typeface="Times New Roman" pitchFamily="18" charset="0"/>
              </a:endParaRPr>
            </a:p>
          </p:txBody>
        </p:sp>
        <p:sp>
          <p:nvSpPr>
            <p:cNvPr id="29725" name="Rectangle 26"/>
            <p:cNvSpPr>
              <a:spLocks noChangeArrowheads="1"/>
            </p:cNvSpPr>
            <p:nvPr/>
          </p:nvSpPr>
          <p:spPr bwMode="auto">
            <a:xfrm>
              <a:off x="878" y="2825"/>
              <a:ext cx="304" cy="112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altLang="ko-KR" sz="1600">
                  <a:latin typeface="Lucida Console" pitchFamily="49" charset="0"/>
                  <a:ea typeface="굴림" pitchFamily="50" charset="-127"/>
                  <a:cs typeface="Times New Roman" pitchFamily="18" charset="0"/>
                </a:rPr>
                <a:t>f( 1 )</a:t>
              </a:r>
            </a:p>
            <a:p>
              <a:pPr eaLnBrk="0" hangingPunct="0"/>
              <a:endParaRPr lang="ko-KR" altLang="en-US" sz="1600">
                <a:latin typeface="Lucida Console" pitchFamily="49" charset="0"/>
                <a:ea typeface="굴림" pitchFamily="50" charset="-127"/>
                <a:cs typeface="Times New Roman" pitchFamily="18" charset="0"/>
              </a:endParaRPr>
            </a:p>
          </p:txBody>
        </p:sp>
        <p:sp>
          <p:nvSpPr>
            <p:cNvPr id="29726" name="Rectangle 27"/>
            <p:cNvSpPr>
              <a:spLocks noChangeArrowheads="1"/>
            </p:cNvSpPr>
            <p:nvPr/>
          </p:nvSpPr>
          <p:spPr bwMode="auto">
            <a:xfrm>
              <a:off x="1336" y="2825"/>
              <a:ext cx="304" cy="112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altLang="ko-KR" sz="1600">
                  <a:latin typeface="Lucida Console" pitchFamily="49" charset="0"/>
                  <a:ea typeface="굴림" pitchFamily="50" charset="-127"/>
                  <a:cs typeface="Times New Roman" pitchFamily="18" charset="0"/>
                </a:rPr>
                <a:t>f( 0 )</a:t>
              </a:r>
            </a:p>
            <a:p>
              <a:pPr eaLnBrk="0" hangingPunct="0"/>
              <a:endParaRPr lang="ko-KR" altLang="en-US" sz="1600">
                <a:latin typeface="Lucida Console" pitchFamily="49" charset="0"/>
                <a:ea typeface="굴림" pitchFamily="50" charset="-127"/>
                <a:cs typeface="Times New Roman" pitchFamily="18" charset="0"/>
              </a:endParaRPr>
            </a:p>
          </p:txBody>
        </p:sp>
        <p:sp>
          <p:nvSpPr>
            <p:cNvPr id="29727" name="Rectangle 28"/>
            <p:cNvSpPr>
              <a:spLocks noChangeArrowheads="1"/>
            </p:cNvSpPr>
            <p:nvPr/>
          </p:nvSpPr>
          <p:spPr bwMode="auto">
            <a:xfrm>
              <a:off x="1890" y="2825"/>
              <a:ext cx="400" cy="112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altLang="ko-KR" sz="1600">
                  <a:latin typeface="Lucida Console" pitchFamily="49" charset="0"/>
                  <a:ea typeface="굴림" pitchFamily="50" charset="-127"/>
                  <a:cs typeface="Times New Roman" pitchFamily="18" charset="0"/>
                </a:rPr>
                <a:t>return 1</a:t>
              </a:r>
            </a:p>
            <a:p>
              <a:pPr eaLnBrk="0" hangingPunct="0"/>
              <a:endParaRPr lang="ko-KR" altLang="en-US" sz="1600">
                <a:latin typeface="Lucida Console" pitchFamily="49" charset="0"/>
                <a:ea typeface="굴림" pitchFamily="50" charset="-127"/>
                <a:cs typeface="Times New Roman" pitchFamily="18" charset="0"/>
              </a:endParaRPr>
            </a:p>
          </p:txBody>
        </p:sp>
        <p:sp>
          <p:nvSpPr>
            <p:cNvPr id="29728" name="Rectangle 29"/>
            <p:cNvSpPr>
              <a:spLocks noChangeArrowheads="1"/>
            </p:cNvSpPr>
            <p:nvPr/>
          </p:nvSpPr>
          <p:spPr bwMode="auto">
            <a:xfrm>
              <a:off x="795" y="3181"/>
              <a:ext cx="400" cy="112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altLang="ko-KR" sz="1600">
                  <a:latin typeface="Lucida Console" pitchFamily="49" charset="0"/>
                  <a:ea typeface="굴림" pitchFamily="50" charset="-127"/>
                  <a:cs typeface="Times New Roman" pitchFamily="18" charset="0"/>
                </a:rPr>
                <a:t>return 1</a:t>
              </a:r>
            </a:p>
            <a:p>
              <a:pPr eaLnBrk="0" hangingPunct="0"/>
              <a:endParaRPr lang="ko-KR" altLang="en-US" sz="1600">
                <a:latin typeface="Lucida Console" pitchFamily="49" charset="0"/>
                <a:ea typeface="굴림" pitchFamily="50" charset="-127"/>
                <a:cs typeface="Times New Roman" pitchFamily="18" charset="0"/>
              </a:endParaRPr>
            </a:p>
          </p:txBody>
        </p:sp>
        <p:sp>
          <p:nvSpPr>
            <p:cNvPr id="29729" name="Rectangle 30"/>
            <p:cNvSpPr>
              <a:spLocks noChangeArrowheads="1"/>
            </p:cNvSpPr>
            <p:nvPr/>
          </p:nvSpPr>
          <p:spPr bwMode="auto">
            <a:xfrm>
              <a:off x="1331" y="3181"/>
              <a:ext cx="400" cy="112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altLang="ko-KR" sz="1600">
                  <a:latin typeface="Lucida Console" pitchFamily="49" charset="0"/>
                  <a:ea typeface="굴림" pitchFamily="50" charset="-127"/>
                  <a:cs typeface="Times New Roman" pitchFamily="18" charset="0"/>
                </a:rPr>
                <a:t>return 0</a:t>
              </a:r>
            </a:p>
            <a:p>
              <a:pPr eaLnBrk="0" hangingPunct="0"/>
              <a:endParaRPr lang="ko-KR" altLang="en-US" sz="1600">
                <a:latin typeface="Lucida Console" pitchFamily="49" charset="0"/>
                <a:ea typeface="굴림" pitchFamily="50" charset="-127"/>
                <a:cs typeface="Times New Roman" pitchFamily="18" charset="0"/>
              </a:endParaRPr>
            </a:p>
          </p:txBody>
        </p:sp>
        <p:sp>
          <p:nvSpPr>
            <p:cNvPr id="29730" name="Rectangle 31"/>
            <p:cNvSpPr>
              <a:spLocks noChangeArrowheads="1"/>
            </p:cNvSpPr>
            <p:nvPr/>
          </p:nvSpPr>
          <p:spPr bwMode="auto">
            <a:xfrm>
              <a:off x="569" y="2825"/>
              <a:ext cx="304" cy="112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altLang="ko-KR" sz="1600">
                  <a:latin typeface="Lucida Console" pitchFamily="49" charset="0"/>
                  <a:ea typeface="굴림" pitchFamily="50" charset="-127"/>
                  <a:cs typeface="Times New Roman" pitchFamily="18" charset="0"/>
                </a:rPr>
                <a:t>return</a:t>
              </a:r>
            </a:p>
            <a:p>
              <a:pPr eaLnBrk="0" hangingPunct="0"/>
              <a:endParaRPr lang="ko-KR" altLang="en-US" sz="1600">
                <a:latin typeface="Lucida Console" pitchFamily="49" charset="0"/>
                <a:ea typeface="굴림" pitchFamily="50" charset="-127"/>
                <a:cs typeface="Times New Roman" pitchFamily="18" charset="0"/>
              </a:endParaRPr>
            </a:p>
          </p:txBody>
        </p:sp>
        <p:sp>
          <p:nvSpPr>
            <p:cNvPr id="29731" name="Rectangle 32"/>
            <p:cNvSpPr>
              <a:spLocks noChangeArrowheads="1"/>
            </p:cNvSpPr>
            <p:nvPr/>
          </p:nvSpPr>
          <p:spPr bwMode="auto">
            <a:xfrm>
              <a:off x="1214" y="2828"/>
              <a:ext cx="64" cy="112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altLang="ko-KR" sz="1600">
                  <a:latin typeface="Lucida Console" pitchFamily="49" charset="0"/>
                  <a:ea typeface="굴림" pitchFamily="50" charset="-127"/>
                  <a:cs typeface="Times New Roman" pitchFamily="18" charset="0"/>
                </a:rPr>
                <a:t>+</a:t>
              </a:r>
            </a:p>
            <a:p>
              <a:pPr eaLnBrk="0" hangingPunct="0"/>
              <a:endParaRPr lang="ko-KR" altLang="en-US" sz="1600">
                <a:latin typeface="Lucida Console" pitchFamily="49" charset="0"/>
                <a:ea typeface="굴림" pitchFamily="50" charset="-127"/>
                <a:cs typeface="Times New Roman" pitchFamily="18" charset="0"/>
              </a:endParaRPr>
            </a:p>
          </p:txBody>
        </p:sp>
        <p:sp>
          <p:nvSpPr>
            <p:cNvPr id="29732" name="Rectangle 33"/>
            <p:cNvSpPr>
              <a:spLocks noChangeArrowheads="1"/>
            </p:cNvSpPr>
            <p:nvPr/>
          </p:nvSpPr>
          <p:spPr bwMode="auto">
            <a:xfrm>
              <a:off x="1630" y="2473"/>
              <a:ext cx="64" cy="112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altLang="ko-KR" sz="1600">
                  <a:latin typeface="Lucida Console" pitchFamily="49" charset="0"/>
                  <a:ea typeface="굴림" pitchFamily="50" charset="-127"/>
                  <a:cs typeface="Times New Roman" pitchFamily="18" charset="0"/>
                </a:rPr>
                <a:t>+</a:t>
              </a:r>
            </a:p>
            <a:p>
              <a:pPr eaLnBrk="0" hangingPunct="0"/>
              <a:endParaRPr lang="ko-KR" altLang="en-US" sz="1600">
                <a:latin typeface="Lucida Console" pitchFamily="49" charset="0"/>
                <a:ea typeface="굴림" pitchFamily="50" charset="-127"/>
                <a:cs typeface="Times New Roman" pitchFamily="18" charset="0"/>
              </a:endParaRPr>
            </a:p>
          </p:txBody>
        </p:sp>
        <p:sp>
          <p:nvSpPr>
            <p:cNvPr id="29733" name="Rectangle 34"/>
            <p:cNvSpPr>
              <a:spLocks noChangeArrowheads="1"/>
            </p:cNvSpPr>
            <p:nvPr/>
          </p:nvSpPr>
          <p:spPr bwMode="auto">
            <a:xfrm>
              <a:off x="991" y="2471"/>
              <a:ext cx="304" cy="112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altLang="ko-KR" sz="1600">
                  <a:latin typeface="Lucida Console" pitchFamily="49" charset="0"/>
                  <a:ea typeface="굴림" pitchFamily="50" charset="-127"/>
                  <a:cs typeface="Times New Roman" pitchFamily="18" charset="0"/>
                </a:rPr>
                <a:t>return</a:t>
              </a:r>
            </a:p>
            <a:p>
              <a:pPr eaLnBrk="0" hangingPunct="0"/>
              <a:endParaRPr lang="ko-KR" altLang="en-US" sz="1600">
                <a:latin typeface="Lucida Console" pitchFamily="49" charset="0"/>
                <a:ea typeface="굴림" pitchFamily="50" charset="-127"/>
                <a:cs typeface="Times New Roman" pitchFamily="18" charset="0"/>
              </a:endParaRPr>
            </a:p>
          </p:txBody>
        </p:sp>
      </p:grpSp>
      <p:sp>
        <p:nvSpPr>
          <p:cNvPr id="29701" name="Rectangle 35"/>
          <p:cNvSpPr>
            <a:spLocks noChangeArrowheads="1"/>
          </p:cNvSpPr>
          <p:nvPr/>
        </p:nvSpPr>
        <p:spPr bwMode="auto">
          <a:xfrm>
            <a:off x="0" y="1619250"/>
            <a:ext cx="5486400" cy="236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9702" name="Rectangle 36"/>
          <p:cNvSpPr>
            <a:spLocks noChangeArrowheads="1"/>
          </p:cNvSpPr>
          <p:nvPr/>
        </p:nvSpPr>
        <p:spPr bwMode="auto">
          <a:xfrm>
            <a:off x="0" y="3000375"/>
            <a:ext cx="54864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120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 </a:t>
            </a:r>
          </a:p>
          <a:p>
            <a:pPr eaLnBrk="0" hangingPunct="0"/>
            <a:endParaRPr lang="ko-KR" altLang="en-US" sz="240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</p:txBody>
      </p:sp>
      <p:sp>
        <p:nvSpPr>
          <p:cNvPr id="29703" name="Rectangle 37"/>
          <p:cNvSpPr>
            <a:spLocks noChangeArrowheads="1"/>
          </p:cNvSpPr>
          <p:nvPr/>
        </p:nvSpPr>
        <p:spPr bwMode="auto">
          <a:xfrm>
            <a:off x="0" y="3962400"/>
            <a:ext cx="9144000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br>
              <a:rPr lang="ko-KR" altLang="en-US" sz="1400">
                <a:latin typeface="Times New Roman" pitchFamily="18" charset="0"/>
                <a:ea typeface="굴림" pitchFamily="50" charset="-127"/>
                <a:cs typeface="Times New Roman" pitchFamily="18" charset="0"/>
              </a:rPr>
            </a:br>
            <a:endParaRPr lang="ko-KR" altLang="en-US" sz="240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6908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ea typeface="굴림" pitchFamily="50" charset="-127"/>
              </a:rPr>
              <a:t>Recursion vs. Iteration</a:t>
            </a:r>
          </a:p>
        </p:txBody>
      </p:sp>
      <p:sp>
        <p:nvSpPr>
          <p:cNvPr id="59395" name="Rectangle 3"/>
          <p:cNvSpPr>
            <a:spLocks noGrp="1"/>
          </p:cNvSpPr>
          <p:nvPr>
            <p:ph idx="1"/>
          </p:nvPr>
        </p:nvSpPr>
        <p:spPr>
          <a:xfrm>
            <a:off x="685800" y="1371600"/>
            <a:ext cx="8062913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300" dirty="0">
                <a:ea typeface="굴림" pitchFamily="50" charset="-127"/>
              </a:rPr>
              <a:t>Repetition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>
                <a:ea typeface="굴림" pitchFamily="50" charset="-127"/>
              </a:rPr>
              <a:t>Iteration:  explicit loop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>
                <a:ea typeface="굴림" pitchFamily="50" charset="-127"/>
              </a:rPr>
              <a:t>Recursion:  repeated function calls</a:t>
            </a:r>
          </a:p>
          <a:p>
            <a:pPr>
              <a:lnSpc>
                <a:spcPct val="90000"/>
              </a:lnSpc>
            </a:pPr>
            <a:r>
              <a:rPr lang="en-US" altLang="ko-KR" sz="2300" dirty="0">
                <a:ea typeface="굴림" pitchFamily="50" charset="-127"/>
              </a:rPr>
              <a:t>Termination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>
                <a:ea typeface="굴림" pitchFamily="50" charset="-127"/>
              </a:rPr>
              <a:t>Iteration: loop condition fails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>
                <a:ea typeface="굴림" pitchFamily="50" charset="-127"/>
              </a:rPr>
              <a:t>Recursion: base case recognized</a:t>
            </a:r>
          </a:p>
          <a:p>
            <a:pPr>
              <a:lnSpc>
                <a:spcPct val="90000"/>
              </a:lnSpc>
            </a:pPr>
            <a:r>
              <a:rPr lang="en-US" altLang="ko-KR" sz="2300" dirty="0">
                <a:ea typeface="굴림" pitchFamily="50" charset="-127"/>
              </a:rPr>
              <a:t>Both can have infinite loops</a:t>
            </a:r>
          </a:p>
          <a:p>
            <a:pPr>
              <a:lnSpc>
                <a:spcPct val="90000"/>
              </a:lnSpc>
            </a:pPr>
            <a:r>
              <a:rPr lang="en-US" altLang="ko-KR" sz="2300" dirty="0">
                <a:ea typeface="굴림" pitchFamily="50" charset="-127"/>
              </a:rPr>
              <a:t>Balance between </a:t>
            </a:r>
            <a:r>
              <a:rPr lang="en-US" altLang="ko-KR" sz="2300" dirty="0">
                <a:solidFill>
                  <a:srgbClr val="CC0000"/>
                </a:solidFill>
                <a:ea typeface="굴림" pitchFamily="50" charset="-127"/>
              </a:rPr>
              <a:t>performance</a:t>
            </a:r>
            <a:r>
              <a:rPr lang="en-US" altLang="ko-KR" sz="2300" dirty="0">
                <a:ea typeface="굴림" pitchFamily="50" charset="-127"/>
              </a:rPr>
              <a:t> and </a:t>
            </a:r>
            <a:r>
              <a:rPr lang="en-US" altLang="ko-KR" sz="2300" dirty="0">
                <a:solidFill>
                  <a:srgbClr val="CC0000"/>
                </a:solidFill>
                <a:ea typeface="굴림" pitchFamily="50" charset="-127"/>
              </a:rPr>
              <a:t>software engineering</a:t>
            </a:r>
            <a:r>
              <a:rPr lang="en-US" altLang="ko-KR" sz="2300" dirty="0">
                <a:ea typeface="굴림" pitchFamily="50" charset="-127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>
                <a:ea typeface="굴림" pitchFamily="50" charset="-127"/>
              </a:rPr>
              <a:t>Iteration achieves better performance (e.g., numerical computation)</a:t>
            </a:r>
          </a:p>
          <a:p>
            <a:pPr lvl="2">
              <a:lnSpc>
                <a:spcPct val="90000"/>
              </a:lnSpc>
            </a:pPr>
            <a:r>
              <a:rPr lang="en-US" altLang="ko-KR" sz="1800" dirty="0">
                <a:ea typeface="굴림" pitchFamily="50" charset="-127"/>
              </a:rPr>
              <a:t>Why? Function call involves lots of overhead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>
                <a:ea typeface="굴림" pitchFamily="50" charset="-127"/>
              </a:rPr>
              <a:t>Recursion allows simple &amp; efficient programming for complex problems, especially in non-numerical applications </a:t>
            </a:r>
          </a:p>
          <a:p>
            <a:pPr lvl="2">
              <a:lnSpc>
                <a:spcPct val="90000"/>
              </a:lnSpc>
            </a:pPr>
            <a:r>
              <a:rPr lang="en-US" altLang="ko-KR" sz="1800" dirty="0">
                <a:ea typeface="굴림" pitchFamily="50" charset="-127"/>
              </a:rPr>
              <a:t>e.g., quick sort, depth first traversal, tower of </a:t>
            </a:r>
            <a:r>
              <a:rPr lang="en-US" altLang="ko-KR" sz="1800" dirty="0" err="1">
                <a:ea typeface="굴림" pitchFamily="50" charset="-127"/>
              </a:rPr>
              <a:t>hanoi</a:t>
            </a:r>
            <a:r>
              <a:rPr lang="en-US" altLang="ko-KR" sz="1800" dirty="0">
                <a:ea typeface="굴림" pitchFamily="50" charset="-127"/>
              </a:rPr>
              <a:t>, </a:t>
            </a:r>
            <a:r>
              <a:rPr lang="en-US" altLang="ko-KR" sz="1800" dirty="0">
                <a:latin typeface="Times New Roman" pitchFamily="18" charset="0"/>
                <a:ea typeface="굴림" pitchFamily="50" charset="-127"/>
              </a:rPr>
              <a:t>…</a:t>
            </a:r>
            <a:r>
              <a:rPr lang="en-US" altLang="ko-KR" sz="1800" dirty="0">
                <a:ea typeface="굴림" pitchFamily="50" charset="-127"/>
              </a:rPr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48" y="357166"/>
            <a:ext cx="8229600" cy="582612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Example Problem: GCD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71563"/>
            <a:ext cx="8218488" cy="23574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Determine the greatest common divisor (GCD) for two numbers.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Euclidean algorithm: GCD (a,b) can be recursively found from the formula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800"/>
          </a:p>
        </p:txBody>
      </p:sp>
      <p:graphicFrame>
        <p:nvGraphicFramePr>
          <p:cNvPr id="1434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217613" y="2857500"/>
          <a:ext cx="6473825" cy="174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9" name="Equation" r:id="rId3" imgW="2730500" imgH="736600" progId="Equation.DSMT4">
                  <p:embed/>
                </p:oleObj>
              </mc:Choice>
              <mc:Fallback>
                <p:oleObj name="Equation" r:id="rId3" imgW="2730500" imgH="736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7613" y="2857500"/>
                        <a:ext cx="6473825" cy="174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D27A02-8C68-400B-B357-58EE0897FC8A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395CA-C2AB-4DF1-A8C6-B056ABDC3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Some Recursive Formulas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CEE27-081E-420E-8BF8-635D2853C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95851"/>
          </a:xfrm>
        </p:spPr>
        <p:txBody>
          <a:bodyPr>
            <a:normAutofit fontScale="62500" lnSpcReduction="20000"/>
          </a:bodyPr>
          <a:lstStyle/>
          <a:p>
            <a:r>
              <a:rPr lang="en-AU" sz="4800" dirty="0"/>
              <a:t>F(n) = F(n-1) + F(n-2)</a:t>
            </a:r>
          </a:p>
          <a:p>
            <a:r>
              <a:rPr lang="en-AU" sz="4800" dirty="0"/>
              <a:t>F(n) = F(n-1) + 3n in which</a:t>
            </a:r>
          </a:p>
          <a:p>
            <a:r>
              <a:rPr lang="en-AU" sz="4800" dirty="0"/>
              <a:t>F(0) = 2</a:t>
            </a:r>
          </a:p>
          <a:p>
            <a:endParaRPr lang="en-AU" sz="4800" dirty="0"/>
          </a:p>
          <a:p>
            <a:r>
              <a:rPr lang="en-AU" sz="4800" dirty="0"/>
              <a:t>What is the value of F(5)?</a:t>
            </a:r>
          </a:p>
          <a:p>
            <a:r>
              <a:rPr lang="en-AU" sz="4800" dirty="0"/>
              <a:t>F(5) = F(4) + 3.5 = 32 + 15 = 47</a:t>
            </a:r>
          </a:p>
          <a:p>
            <a:r>
              <a:rPr lang="en-AU" sz="4800" dirty="0"/>
              <a:t>F(4) = F(3) + 3.4 = 20 + 12 = 32</a:t>
            </a:r>
          </a:p>
          <a:p>
            <a:r>
              <a:rPr lang="en-AU" sz="4800" dirty="0"/>
              <a:t>F(3) = F(2) + 3.3 = 11 + 9 = 20</a:t>
            </a:r>
          </a:p>
          <a:p>
            <a:r>
              <a:rPr lang="en-AU" sz="4800" dirty="0"/>
              <a:t>F(2) = F(1) + 3.2 = 5 + 6 = 11</a:t>
            </a:r>
          </a:p>
          <a:p>
            <a:r>
              <a:rPr lang="en-AU" sz="4800" dirty="0"/>
              <a:t>F(1) = F(0) + 3.1 = 2 + 3 = 5</a:t>
            </a:r>
          </a:p>
          <a:p>
            <a:r>
              <a:rPr lang="en-AU" sz="4800" dirty="0"/>
              <a:t>F(0) = 2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9C8E53-CA79-443E-A920-8B9A345ED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9494E9-C817-47CE-A598-C6E7CD21F26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D776C64E-6889-42BF-B67C-599718716E84}"/>
              </a:ext>
            </a:extLst>
          </p:cNvPr>
          <p:cNvSpPr/>
          <p:nvPr/>
        </p:nvSpPr>
        <p:spPr>
          <a:xfrm>
            <a:off x="80539" y="3539333"/>
            <a:ext cx="377130" cy="28478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8EA11BFE-3337-4EBA-BF55-F9CF97A70841}"/>
              </a:ext>
            </a:extLst>
          </p:cNvPr>
          <p:cNvSpPr/>
          <p:nvPr/>
        </p:nvSpPr>
        <p:spPr>
          <a:xfrm rot="10800000">
            <a:off x="6948264" y="3508501"/>
            <a:ext cx="377130" cy="28478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342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Decimal to Binary using Recursion</a:t>
            </a:r>
          </a:p>
        </p:txBody>
      </p:sp>
      <p:sp>
        <p:nvSpPr>
          <p:cNvPr id="18435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7859713" cy="4525963"/>
          </a:xfrm>
        </p:spPr>
        <p:txBody>
          <a:bodyPr/>
          <a:lstStyle/>
          <a:p>
            <a:r>
              <a:rPr lang="en-US" dirty="0"/>
              <a:t>Write a function that will print binary equivalent of n</a:t>
            </a:r>
          </a:p>
          <a:p>
            <a:r>
              <a:rPr lang="en-US" dirty="0"/>
              <a:t>For example if n is 21 then binary equivalent is 10101</a:t>
            </a:r>
          </a:p>
        </p:txBody>
      </p:sp>
      <p:sp>
        <p:nvSpPr>
          <p:cNvPr id="1843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AF46B1-9124-4A07-B8AE-C711FB34C268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19459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18488" cy="4525963"/>
          </a:xfrm>
        </p:spPr>
        <p:txBody>
          <a:bodyPr/>
          <a:lstStyle/>
          <a:p>
            <a:r>
              <a:rPr lang="en-US" sz="2000"/>
              <a:t>int convert(int dec)</a:t>
            </a:r>
          </a:p>
          <a:p>
            <a:r>
              <a:rPr lang="en-US" sz="2000"/>
              <a:t>{</a:t>
            </a:r>
          </a:p>
          <a:p>
            <a:r>
              <a:rPr lang="en-US" sz="2000"/>
              <a:t>    if (dec == 0)</a:t>
            </a:r>
          </a:p>
          <a:p>
            <a:r>
              <a:rPr lang="en-US" sz="2000"/>
              <a:t>    {</a:t>
            </a:r>
          </a:p>
          <a:p>
            <a:r>
              <a:rPr lang="en-US" sz="2000"/>
              <a:t>        return 0;</a:t>
            </a:r>
          </a:p>
          <a:p>
            <a:r>
              <a:rPr lang="en-US" sz="2000"/>
              <a:t>    }</a:t>
            </a:r>
          </a:p>
          <a:p>
            <a:r>
              <a:rPr lang="en-US" sz="2000"/>
              <a:t>    else</a:t>
            </a:r>
          </a:p>
          <a:p>
            <a:r>
              <a:rPr lang="en-US" sz="2000"/>
              <a:t>    {</a:t>
            </a:r>
          </a:p>
          <a:p>
            <a:r>
              <a:rPr lang="en-US" sz="2000"/>
              <a:t>        return (dec % 2 + 10 * convert(dec / 2));</a:t>
            </a:r>
          </a:p>
          <a:p>
            <a:r>
              <a:rPr lang="en-US" sz="2000"/>
              <a:t>    }</a:t>
            </a:r>
          </a:p>
          <a:p>
            <a:r>
              <a:rPr lang="en-US" sz="2000"/>
              <a:t>}</a:t>
            </a:r>
          </a:p>
          <a:p>
            <a:endParaRPr lang="en-US"/>
          </a:p>
        </p:txBody>
      </p:sp>
      <p:sp>
        <p:nvSpPr>
          <p:cNvPr id="1946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D61755-33AB-4449-A7DB-B5E937C14EA2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Fibonacci</a:t>
            </a:r>
          </a:p>
        </p:txBody>
      </p:sp>
      <p:sp>
        <p:nvSpPr>
          <p:cNvPr id="2048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18488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BDF3C1-80C4-4A39-A8C7-5B033D8D26D5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2048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1700213"/>
            <a:ext cx="7705725" cy="3744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1143000"/>
          </a:xfrm>
        </p:spPr>
        <p:txBody>
          <a:bodyPr/>
          <a:lstStyle/>
          <a:p>
            <a:r>
              <a:rPr lang="en-GB" sz="5400"/>
              <a:t>The Tower Of Hanoi</a:t>
            </a:r>
            <a:endParaRPr lang="en-GB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2438400"/>
            <a:ext cx="6400800" cy="1752600"/>
          </a:xfrm>
        </p:spPr>
        <p:txBody>
          <a:bodyPr/>
          <a:lstStyle/>
          <a:p>
            <a:pPr>
              <a:defRPr/>
            </a:pPr>
            <a:r>
              <a:rPr lang="en-GB" dirty="0"/>
              <a:t>Edouard Lucas - 1883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7579380"/>
              </p:ext>
            </p:extLst>
          </p:nvPr>
        </p:nvGraphicFramePr>
        <p:xfrm>
          <a:off x="2555776" y="3239823"/>
          <a:ext cx="4343400" cy="3126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2" name="PhotoHouse" r:id="rId3" imgW="2742973" imgH="1974941" progId="">
                  <p:embed/>
                </p:oleObj>
              </mc:Choice>
              <mc:Fallback>
                <p:oleObj name="PhotoHouse" r:id="rId3" imgW="2742973" imgH="1974941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3239823"/>
                        <a:ext cx="4343400" cy="31268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49" name="Object 3"/>
          <p:cNvGraphicFramePr>
            <a:graphicFrameLocks noChangeAspect="1"/>
          </p:cNvGraphicFramePr>
          <p:nvPr/>
        </p:nvGraphicFramePr>
        <p:xfrm>
          <a:off x="304800" y="228600"/>
          <a:ext cx="1038225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3" name="Clip" r:id="rId5" imgW="1629360" imgH="3468960" progId="">
                  <p:embed/>
                </p:oleObj>
              </mc:Choice>
              <mc:Fallback>
                <p:oleObj name="Clip" r:id="rId5" imgW="1629360" imgH="346896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28600"/>
                        <a:ext cx="1038225" cy="220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171700" y="365126"/>
            <a:ext cx="6343650" cy="1162049"/>
          </a:xfrm>
        </p:spPr>
        <p:txBody>
          <a:bodyPr/>
          <a:lstStyle/>
          <a:p>
            <a:pPr>
              <a:defRPr/>
            </a:pPr>
            <a:r>
              <a:rPr lang="en-GB" dirty="0"/>
              <a:t>Once upon a time!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077" name="Rectangle 3"/>
          <p:cNvSpPr>
            <a:spLocks noGrp="1" noChangeArrowheads="1"/>
          </p:cNvSpPr>
          <p:nvPr>
            <p:ph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endParaRPr lang="en-GB" dirty="0"/>
          </a:p>
          <a:p>
            <a:r>
              <a:rPr lang="en-GB" dirty="0"/>
              <a:t>The Tower of Hanoi (sometimes referred to as the Tower of Brahma or the End of the World Puzzle) was invented by the French mathematician, </a:t>
            </a:r>
            <a:r>
              <a:rPr lang="en-GB" b="1" dirty="0"/>
              <a:t>Edouard Lucas, in 1883</a:t>
            </a:r>
            <a:r>
              <a:rPr lang="en-GB" dirty="0"/>
              <a:t>. He was inspired by a legend that tells of a Hindu temple where the pyramid puzzle might have been used for the mental discipline of young priests. </a:t>
            </a:r>
          </a:p>
        </p:txBody>
      </p:sp>
      <p:graphicFrame>
        <p:nvGraphicFramePr>
          <p:cNvPr id="5124" name="Object 2"/>
          <p:cNvGraphicFramePr>
            <a:graphicFrameLocks noChangeAspect="1"/>
          </p:cNvGraphicFramePr>
          <p:nvPr/>
        </p:nvGraphicFramePr>
        <p:xfrm>
          <a:off x="381000" y="152400"/>
          <a:ext cx="1790700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6" name="ClipArt" r:id="rId3" imgW="3733920" imgH="2830680" progId="">
                  <p:embed/>
                </p:oleObj>
              </mc:Choice>
              <mc:Fallback>
                <p:oleObj name="ClipArt" r:id="rId3" imgW="3733920" imgH="283068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52400"/>
                        <a:ext cx="1790700" cy="1357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04974" y="365126"/>
            <a:ext cx="6810375" cy="1325563"/>
          </a:xfrm>
        </p:spPr>
        <p:txBody>
          <a:bodyPr/>
          <a:lstStyle/>
          <a:p>
            <a:pPr>
              <a:defRPr/>
            </a:pPr>
            <a:r>
              <a:rPr lang="en-GB" dirty="0"/>
              <a:t>What does legend say??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4114800"/>
          </a:xfrm>
        </p:spPr>
        <p:txBody>
          <a:bodyPr>
            <a:normAutofit/>
          </a:bodyPr>
          <a:lstStyle/>
          <a:p>
            <a:r>
              <a:rPr lang="en-GB" sz="2600" dirty="0"/>
              <a:t>Legend says that at the beginning of time the priests in the temple were given a stack of 64 gold disks, each one a little smaller than the one beneath it. Their assignment was to transfer the 64 disks from one of three poles to another, with one important proviso a large disk could never be placed on top of a smaller one. The priests worked very efficiently, day and night. When they finished their work, the myth said, the temple would crumble into dust and the world would vanish. </a:t>
            </a:r>
            <a:r>
              <a:rPr lang="en-GB" sz="2600" dirty="0">
                <a:solidFill>
                  <a:schemeClr val="tx2"/>
                </a:solidFill>
              </a:rPr>
              <a:t>How many moves ( &amp; how long) </a:t>
            </a:r>
            <a:r>
              <a:rPr lang="en-GB" sz="2600" i="1" dirty="0">
                <a:solidFill>
                  <a:schemeClr val="tx2"/>
                </a:solidFill>
              </a:rPr>
              <a:t>would </a:t>
            </a:r>
            <a:r>
              <a:rPr lang="en-GB" sz="2600" dirty="0">
                <a:solidFill>
                  <a:schemeClr val="tx2"/>
                </a:solidFill>
              </a:rPr>
              <a:t>the </a:t>
            </a:r>
            <a:r>
              <a:rPr lang="en-GB" dirty="0">
                <a:solidFill>
                  <a:schemeClr val="tx2"/>
                </a:solidFill>
              </a:rPr>
              <a:t>priests need to take to complete the task??</a:t>
            </a:r>
            <a:endParaRPr lang="en-GB" dirty="0"/>
          </a:p>
          <a:p>
            <a:endParaRPr lang="en-GB" dirty="0"/>
          </a:p>
        </p:txBody>
      </p:sp>
      <p:graphicFrame>
        <p:nvGraphicFramePr>
          <p:cNvPr id="6148" name="Object 2"/>
          <p:cNvGraphicFramePr>
            <a:graphicFrameLocks noChangeAspect="1"/>
          </p:cNvGraphicFramePr>
          <p:nvPr/>
        </p:nvGraphicFramePr>
        <p:xfrm>
          <a:off x="228600" y="304800"/>
          <a:ext cx="1476375" cy="165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6" name="ClipArt" r:id="rId4" imgW="1476360" imgH="1654200" progId="">
                  <p:embed/>
                </p:oleObj>
              </mc:Choice>
              <mc:Fallback>
                <p:oleObj name="ClipArt" r:id="rId4" imgW="1476360" imgH="165420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04800"/>
                        <a:ext cx="1476375" cy="165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Tower of Hanoi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38200" y="3962400"/>
            <a:ext cx="2057400" cy="2209800"/>
            <a:chOff x="528" y="2496"/>
            <a:chExt cx="1296" cy="1392"/>
          </a:xfrm>
        </p:grpSpPr>
        <p:sp>
          <p:nvSpPr>
            <p:cNvPr id="31758" name="Rectangle 4"/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9" name="Rectangle 5"/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3581400" y="3962400"/>
            <a:ext cx="2057400" cy="2209800"/>
            <a:chOff x="2256" y="2496"/>
            <a:chExt cx="1296" cy="1392"/>
          </a:xfrm>
        </p:grpSpPr>
        <p:sp>
          <p:nvSpPr>
            <p:cNvPr id="31756" name="Rectangle 7"/>
            <p:cNvSpPr>
              <a:spLocks noChangeArrowheads="1"/>
            </p:cNvSpPr>
            <p:nvPr/>
          </p:nvSpPr>
          <p:spPr bwMode="auto"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7" name="Rectangle 8"/>
            <p:cNvSpPr>
              <a:spLocks noChangeArrowheads="1"/>
            </p:cNvSpPr>
            <p:nvPr/>
          </p:nvSpPr>
          <p:spPr bwMode="auto"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6248400" y="3962400"/>
            <a:ext cx="2057400" cy="2209800"/>
            <a:chOff x="3936" y="2496"/>
            <a:chExt cx="1296" cy="1392"/>
          </a:xfrm>
        </p:grpSpPr>
        <p:sp>
          <p:nvSpPr>
            <p:cNvPr id="31754" name="Rectangle 10"/>
            <p:cNvSpPr>
              <a:spLocks noChangeArrowheads="1"/>
            </p:cNvSpPr>
            <p:nvPr/>
          </p:nvSpPr>
          <p:spPr bwMode="auto"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5" name="Rectangle 11"/>
            <p:cNvSpPr>
              <a:spLocks noChangeArrowheads="1"/>
            </p:cNvSpPr>
            <p:nvPr/>
          </p:nvSpPr>
          <p:spPr bwMode="auto"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750" name="Oval 12"/>
          <p:cNvSpPr>
            <a:spLocks noChangeArrowheads="1"/>
          </p:cNvSpPr>
          <p:nvPr/>
        </p:nvSpPr>
        <p:spPr bwMode="auto">
          <a:xfrm>
            <a:off x="1019175" y="5410200"/>
            <a:ext cx="1752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Oval 13"/>
          <p:cNvSpPr>
            <a:spLocks noChangeArrowheads="1"/>
          </p:cNvSpPr>
          <p:nvPr/>
        </p:nvSpPr>
        <p:spPr bwMode="auto">
          <a:xfrm>
            <a:off x="1295400" y="4953000"/>
            <a:ext cx="12192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Oval 14"/>
          <p:cNvSpPr>
            <a:spLocks noChangeArrowheads="1"/>
          </p:cNvSpPr>
          <p:nvPr/>
        </p:nvSpPr>
        <p:spPr bwMode="auto">
          <a:xfrm>
            <a:off x="1552575" y="4495800"/>
            <a:ext cx="6858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E941AB-7FC0-4F1C-88DE-9F1360A30CCC}"/>
              </a:ext>
            </a:extLst>
          </p:cNvPr>
          <p:cNvSpPr txBox="1"/>
          <p:nvPr/>
        </p:nvSpPr>
        <p:spPr>
          <a:xfrm>
            <a:off x="1680195" y="6268670"/>
            <a:ext cx="1116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8EFE6F-3CD2-4D71-B87B-928B6164CEAD}"/>
              </a:ext>
            </a:extLst>
          </p:cNvPr>
          <p:cNvSpPr txBox="1"/>
          <p:nvPr/>
        </p:nvSpPr>
        <p:spPr>
          <a:xfrm>
            <a:off x="4522440" y="6268670"/>
            <a:ext cx="1116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A6ED2D-F234-474D-8EBF-6F37DA502A1F}"/>
              </a:ext>
            </a:extLst>
          </p:cNvPr>
          <p:cNvSpPr txBox="1"/>
          <p:nvPr/>
        </p:nvSpPr>
        <p:spPr>
          <a:xfrm>
            <a:off x="7189440" y="6268670"/>
            <a:ext cx="1116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Tower of Hanoi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38200" y="3962400"/>
            <a:ext cx="2057400" cy="2209800"/>
            <a:chOff x="528" y="2496"/>
            <a:chExt cx="1296" cy="1392"/>
          </a:xfrm>
        </p:grpSpPr>
        <p:sp>
          <p:nvSpPr>
            <p:cNvPr id="32782" name="Rectangle 4"/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3" name="Rectangle 5"/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3581400" y="3962400"/>
            <a:ext cx="2057400" cy="2209800"/>
            <a:chOff x="2256" y="2496"/>
            <a:chExt cx="1296" cy="1392"/>
          </a:xfrm>
        </p:grpSpPr>
        <p:sp>
          <p:nvSpPr>
            <p:cNvPr id="32780" name="Rectangle 7"/>
            <p:cNvSpPr>
              <a:spLocks noChangeArrowheads="1"/>
            </p:cNvSpPr>
            <p:nvPr/>
          </p:nvSpPr>
          <p:spPr bwMode="auto"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1" name="Rectangle 8"/>
            <p:cNvSpPr>
              <a:spLocks noChangeArrowheads="1"/>
            </p:cNvSpPr>
            <p:nvPr/>
          </p:nvSpPr>
          <p:spPr bwMode="auto"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6248400" y="3962400"/>
            <a:ext cx="2057400" cy="2209800"/>
            <a:chOff x="3936" y="2496"/>
            <a:chExt cx="1296" cy="1392"/>
          </a:xfrm>
        </p:grpSpPr>
        <p:sp>
          <p:nvSpPr>
            <p:cNvPr id="32778" name="Rectangle 10"/>
            <p:cNvSpPr>
              <a:spLocks noChangeArrowheads="1"/>
            </p:cNvSpPr>
            <p:nvPr/>
          </p:nvSpPr>
          <p:spPr bwMode="auto"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9" name="Rectangle 11"/>
            <p:cNvSpPr>
              <a:spLocks noChangeArrowheads="1"/>
            </p:cNvSpPr>
            <p:nvPr/>
          </p:nvSpPr>
          <p:spPr bwMode="auto"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774" name="Oval 12"/>
          <p:cNvSpPr>
            <a:spLocks noChangeArrowheads="1"/>
          </p:cNvSpPr>
          <p:nvPr/>
        </p:nvSpPr>
        <p:spPr bwMode="auto">
          <a:xfrm>
            <a:off x="1019175" y="5410200"/>
            <a:ext cx="1752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5" name="Oval 13"/>
          <p:cNvSpPr>
            <a:spLocks noChangeArrowheads="1"/>
          </p:cNvSpPr>
          <p:nvPr/>
        </p:nvSpPr>
        <p:spPr bwMode="auto">
          <a:xfrm>
            <a:off x="1295400" y="4953000"/>
            <a:ext cx="12192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6" name="Oval 14"/>
          <p:cNvSpPr>
            <a:spLocks noChangeArrowheads="1"/>
          </p:cNvSpPr>
          <p:nvPr/>
        </p:nvSpPr>
        <p:spPr bwMode="auto">
          <a:xfrm>
            <a:off x="4300538" y="5486400"/>
            <a:ext cx="6858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15">
            <a:extLst>
              <a:ext uri="{FF2B5EF4-FFF2-40B4-BE49-F238E27FC236}">
                <a16:creationId xmlns:a16="http://schemas.microsoft.com/office/drawing/2014/main" id="{AA34DA88-4F6B-4AC2-BE01-D36942EF7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2022475"/>
            <a:ext cx="17956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Move 1: (1, A, C)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B81D15-0D71-4F09-9E46-780FEBD4BA98}"/>
              </a:ext>
            </a:extLst>
          </p:cNvPr>
          <p:cNvSpPr txBox="1"/>
          <p:nvPr/>
        </p:nvSpPr>
        <p:spPr>
          <a:xfrm>
            <a:off x="1680195" y="6268670"/>
            <a:ext cx="1116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E221DD-E03E-4623-81B7-0433CAC10827}"/>
              </a:ext>
            </a:extLst>
          </p:cNvPr>
          <p:cNvSpPr txBox="1"/>
          <p:nvPr/>
        </p:nvSpPr>
        <p:spPr>
          <a:xfrm>
            <a:off x="4522440" y="6268670"/>
            <a:ext cx="1116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A46E6B-90CA-46B1-B444-9D1EB7F7AD87}"/>
              </a:ext>
            </a:extLst>
          </p:cNvPr>
          <p:cNvSpPr txBox="1"/>
          <p:nvPr/>
        </p:nvSpPr>
        <p:spPr>
          <a:xfrm>
            <a:off x="7189440" y="6268670"/>
            <a:ext cx="1116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Tower of Hanoi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38200" y="3962400"/>
            <a:ext cx="2057400" cy="2209800"/>
            <a:chOff x="528" y="2496"/>
            <a:chExt cx="1296" cy="1392"/>
          </a:xfrm>
        </p:grpSpPr>
        <p:sp>
          <p:nvSpPr>
            <p:cNvPr id="33806" name="Rectangle 4"/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7" name="Rectangle 5"/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3581400" y="3962400"/>
            <a:ext cx="2057400" cy="2209800"/>
            <a:chOff x="2256" y="2496"/>
            <a:chExt cx="1296" cy="1392"/>
          </a:xfrm>
        </p:grpSpPr>
        <p:sp>
          <p:nvSpPr>
            <p:cNvPr id="33804" name="Rectangle 7"/>
            <p:cNvSpPr>
              <a:spLocks noChangeArrowheads="1"/>
            </p:cNvSpPr>
            <p:nvPr/>
          </p:nvSpPr>
          <p:spPr bwMode="auto"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5" name="Rectangle 8"/>
            <p:cNvSpPr>
              <a:spLocks noChangeArrowheads="1"/>
            </p:cNvSpPr>
            <p:nvPr/>
          </p:nvSpPr>
          <p:spPr bwMode="auto"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6248400" y="3962400"/>
            <a:ext cx="2057400" cy="2209800"/>
            <a:chOff x="3936" y="2496"/>
            <a:chExt cx="1296" cy="1392"/>
          </a:xfrm>
        </p:grpSpPr>
        <p:sp>
          <p:nvSpPr>
            <p:cNvPr id="33802" name="Rectangle 10"/>
            <p:cNvSpPr>
              <a:spLocks noChangeArrowheads="1"/>
            </p:cNvSpPr>
            <p:nvPr/>
          </p:nvSpPr>
          <p:spPr bwMode="auto"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3" name="Rectangle 11"/>
            <p:cNvSpPr>
              <a:spLocks noChangeArrowheads="1"/>
            </p:cNvSpPr>
            <p:nvPr/>
          </p:nvSpPr>
          <p:spPr bwMode="auto"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798" name="Oval 12"/>
          <p:cNvSpPr>
            <a:spLocks noChangeArrowheads="1"/>
          </p:cNvSpPr>
          <p:nvPr/>
        </p:nvSpPr>
        <p:spPr bwMode="auto">
          <a:xfrm>
            <a:off x="1019175" y="5410200"/>
            <a:ext cx="1752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9" name="Oval 13"/>
          <p:cNvSpPr>
            <a:spLocks noChangeArrowheads="1"/>
          </p:cNvSpPr>
          <p:nvPr/>
        </p:nvSpPr>
        <p:spPr bwMode="auto">
          <a:xfrm>
            <a:off x="6705600" y="5486400"/>
            <a:ext cx="12192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0" name="Oval 14"/>
          <p:cNvSpPr>
            <a:spLocks noChangeArrowheads="1"/>
          </p:cNvSpPr>
          <p:nvPr/>
        </p:nvSpPr>
        <p:spPr bwMode="auto">
          <a:xfrm>
            <a:off x="4300538" y="5486400"/>
            <a:ext cx="6858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15">
            <a:extLst>
              <a:ext uri="{FF2B5EF4-FFF2-40B4-BE49-F238E27FC236}">
                <a16:creationId xmlns:a16="http://schemas.microsoft.com/office/drawing/2014/main" id="{00F11254-0FEF-47B0-8094-E47D179AF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2022475"/>
            <a:ext cx="17972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Move 2: (2, A, B)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71FB98-B4F0-4B0D-B5E0-1F1CCFC62DB2}"/>
              </a:ext>
            </a:extLst>
          </p:cNvPr>
          <p:cNvSpPr txBox="1"/>
          <p:nvPr/>
        </p:nvSpPr>
        <p:spPr>
          <a:xfrm>
            <a:off x="1680195" y="6268670"/>
            <a:ext cx="1116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C9B772-CC34-45CB-B367-46465C76EF2D}"/>
              </a:ext>
            </a:extLst>
          </p:cNvPr>
          <p:cNvSpPr txBox="1"/>
          <p:nvPr/>
        </p:nvSpPr>
        <p:spPr>
          <a:xfrm>
            <a:off x="4522440" y="6268670"/>
            <a:ext cx="1116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64CE10-4CED-4691-8DAB-91C7F254F327}"/>
              </a:ext>
            </a:extLst>
          </p:cNvPr>
          <p:cNvSpPr txBox="1"/>
          <p:nvPr/>
        </p:nvSpPr>
        <p:spPr>
          <a:xfrm>
            <a:off x="7189440" y="6268670"/>
            <a:ext cx="1116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Tower of Hanoi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38200" y="3962400"/>
            <a:ext cx="2057400" cy="2209800"/>
            <a:chOff x="528" y="2496"/>
            <a:chExt cx="1296" cy="1392"/>
          </a:xfrm>
        </p:grpSpPr>
        <p:sp>
          <p:nvSpPr>
            <p:cNvPr id="34830" name="Rectangle 4"/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1" name="Rectangle 5"/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3581400" y="3962400"/>
            <a:ext cx="2057400" cy="2209800"/>
            <a:chOff x="2256" y="2496"/>
            <a:chExt cx="1296" cy="1392"/>
          </a:xfrm>
        </p:grpSpPr>
        <p:sp>
          <p:nvSpPr>
            <p:cNvPr id="34828" name="Rectangle 7"/>
            <p:cNvSpPr>
              <a:spLocks noChangeArrowheads="1"/>
            </p:cNvSpPr>
            <p:nvPr/>
          </p:nvSpPr>
          <p:spPr bwMode="auto"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9" name="Rectangle 8"/>
            <p:cNvSpPr>
              <a:spLocks noChangeArrowheads="1"/>
            </p:cNvSpPr>
            <p:nvPr/>
          </p:nvSpPr>
          <p:spPr bwMode="auto"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6248400" y="3962400"/>
            <a:ext cx="2057400" cy="2209800"/>
            <a:chOff x="3936" y="2496"/>
            <a:chExt cx="1296" cy="1392"/>
          </a:xfrm>
        </p:grpSpPr>
        <p:sp>
          <p:nvSpPr>
            <p:cNvPr id="34826" name="Rectangle 10"/>
            <p:cNvSpPr>
              <a:spLocks noChangeArrowheads="1"/>
            </p:cNvSpPr>
            <p:nvPr/>
          </p:nvSpPr>
          <p:spPr bwMode="auto"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7" name="Rectangle 11"/>
            <p:cNvSpPr>
              <a:spLocks noChangeArrowheads="1"/>
            </p:cNvSpPr>
            <p:nvPr/>
          </p:nvSpPr>
          <p:spPr bwMode="auto"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822" name="Oval 12"/>
          <p:cNvSpPr>
            <a:spLocks noChangeArrowheads="1"/>
          </p:cNvSpPr>
          <p:nvPr/>
        </p:nvSpPr>
        <p:spPr bwMode="auto">
          <a:xfrm>
            <a:off x="1019175" y="5410200"/>
            <a:ext cx="1752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3" name="Oval 13"/>
          <p:cNvSpPr>
            <a:spLocks noChangeArrowheads="1"/>
          </p:cNvSpPr>
          <p:nvPr/>
        </p:nvSpPr>
        <p:spPr bwMode="auto">
          <a:xfrm>
            <a:off x="6705600" y="5486400"/>
            <a:ext cx="12192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Oval 14"/>
          <p:cNvSpPr>
            <a:spLocks noChangeArrowheads="1"/>
          </p:cNvSpPr>
          <p:nvPr/>
        </p:nvSpPr>
        <p:spPr bwMode="auto">
          <a:xfrm>
            <a:off x="6967538" y="5029200"/>
            <a:ext cx="6858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15">
            <a:extLst>
              <a:ext uri="{FF2B5EF4-FFF2-40B4-BE49-F238E27FC236}">
                <a16:creationId xmlns:a16="http://schemas.microsoft.com/office/drawing/2014/main" id="{BF360764-7CCF-4B96-90E7-EEC4C5122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2022475"/>
            <a:ext cx="1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Move 3: (1, C, B)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EE5308-ED55-4328-BF2C-3CBDFF919A98}"/>
              </a:ext>
            </a:extLst>
          </p:cNvPr>
          <p:cNvSpPr txBox="1"/>
          <p:nvPr/>
        </p:nvSpPr>
        <p:spPr>
          <a:xfrm>
            <a:off x="1680195" y="6268670"/>
            <a:ext cx="1116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69DABD-66CD-4841-92A0-725CA3758501}"/>
              </a:ext>
            </a:extLst>
          </p:cNvPr>
          <p:cNvSpPr txBox="1"/>
          <p:nvPr/>
        </p:nvSpPr>
        <p:spPr>
          <a:xfrm>
            <a:off x="4522440" y="6268670"/>
            <a:ext cx="1116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CE6B55-E53A-4F3B-9B91-274C5954C232}"/>
              </a:ext>
            </a:extLst>
          </p:cNvPr>
          <p:cNvSpPr txBox="1"/>
          <p:nvPr/>
        </p:nvSpPr>
        <p:spPr>
          <a:xfrm>
            <a:off x="7189440" y="6268670"/>
            <a:ext cx="1116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F6A03-45CC-49A0-89E8-6A59FE57E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09500"/>
            <a:ext cx="7886700" cy="1325563"/>
          </a:xfrm>
        </p:spPr>
        <p:txBody>
          <a:bodyPr/>
          <a:lstStyle/>
          <a:p>
            <a:r>
              <a:rPr lang="en-AU" dirty="0"/>
              <a:t>Recursion Tree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462DE2-777F-49F6-87AA-296854B30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916191"/>
            <a:ext cx="2057400" cy="365125"/>
          </a:xfrm>
        </p:spPr>
        <p:txBody>
          <a:bodyPr/>
          <a:lstStyle/>
          <a:p>
            <a:pPr>
              <a:defRPr/>
            </a:pPr>
            <a:fld id="{B19494E9-C817-47CE-A598-C6E7CD21F26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6FE621-C5DB-4E6B-BBF2-D5A9B70FF70C}"/>
              </a:ext>
            </a:extLst>
          </p:cNvPr>
          <p:cNvSpPr/>
          <p:nvPr/>
        </p:nvSpPr>
        <p:spPr>
          <a:xfrm>
            <a:off x="3527884" y="332656"/>
            <a:ext cx="208823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F(5)</a:t>
            </a:r>
            <a:endParaRPr lang="en-US" sz="28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820D6C0-81E4-43EB-8C18-68A2CBA71B84}"/>
              </a:ext>
            </a:extLst>
          </p:cNvPr>
          <p:cNvSpPr/>
          <p:nvPr/>
        </p:nvSpPr>
        <p:spPr>
          <a:xfrm>
            <a:off x="3530172" y="1476968"/>
            <a:ext cx="208823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F(4)</a:t>
            </a:r>
            <a:endParaRPr lang="en-US" sz="28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17B9B13-5CFF-4AB9-8451-6B31A36DB6CF}"/>
              </a:ext>
            </a:extLst>
          </p:cNvPr>
          <p:cNvSpPr/>
          <p:nvPr/>
        </p:nvSpPr>
        <p:spPr>
          <a:xfrm>
            <a:off x="6588224" y="1476968"/>
            <a:ext cx="2088232" cy="72008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3 * 5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A60035-3A1D-4AB3-BDCE-D365CC1E9710}"/>
              </a:ext>
            </a:extLst>
          </p:cNvPr>
          <p:cNvSpPr txBox="1"/>
          <p:nvPr/>
        </p:nvSpPr>
        <p:spPr>
          <a:xfrm>
            <a:off x="5948700" y="1639324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+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138422F-82E1-4F15-8D38-89B707BD2B98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4572000" y="1052736"/>
            <a:ext cx="2288" cy="424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6F0DA88-ACF7-4CB9-A3C2-1A291AC9B64A}"/>
              </a:ext>
            </a:extLst>
          </p:cNvPr>
          <p:cNvSpPr/>
          <p:nvPr/>
        </p:nvSpPr>
        <p:spPr>
          <a:xfrm>
            <a:off x="3525596" y="2636128"/>
            <a:ext cx="208823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F(3)</a:t>
            </a:r>
            <a:endParaRPr lang="en-US" sz="28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4127B7-35DE-4D41-807E-871274FBE078}"/>
              </a:ext>
            </a:extLst>
          </p:cNvPr>
          <p:cNvCxnSpPr/>
          <p:nvPr/>
        </p:nvCxnSpPr>
        <p:spPr>
          <a:xfrm>
            <a:off x="4569712" y="2197048"/>
            <a:ext cx="2288" cy="424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CEE2228-2522-4E71-8CCA-52EE15514CDC}"/>
              </a:ext>
            </a:extLst>
          </p:cNvPr>
          <p:cNvSpPr/>
          <p:nvPr/>
        </p:nvSpPr>
        <p:spPr>
          <a:xfrm>
            <a:off x="6588224" y="2609632"/>
            <a:ext cx="2088232" cy="72008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3 * 4</a:t>
            </a:r>
            <a:endParaRPr 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122C9B-EF8D-46C0-98DC-7F9963586584}"/>
              </a:ext>
            </a:extLst>
          </p:cNvPr>
          <p:cNvSpPr txBox="1"/>
          <p:nvPr/>
        </p:nvSpPr>
        <p:spPr>
          <a:xfrm>
            <a:off x="5949462" y="2686971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+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383BA55-A0BA-4C47-AA25-D79B83D12AD3}"/>
              </a:ext>
            </a:extLst>
          </p:cNvPr>
          <p:cNvSpPr/>
          <p:nvPr/>
        </p:nvSpPr>
        <p:spPr>
          <a:xfrm>
            <a:off x="3524834" y="3718713"/>
            <a:ext cx="208823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F(2)</a:t>
            </a:r>
            <a:endParaRPr lang="en-US" sz="28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5DDAEC4-1504-4284-9760-EACC7BFA8880}"/>
              </a:ext>
            </a:extLst>
          </p:cNvPr>
          <p:cNvSpPr/>
          <p:nvPr/>
        </p:nvSpPr>
        <p:spPr>
          <a:xfrm>
            <a:off x="6588224" y="3718713"/>
            <a:ext cx="2088232" cy="72008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3 * 3</a:t>
            </a:r>
            <a:endParaRPr lang="en-US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6E914D-9764-47DE-95E5-95900B682F44}"/>
              </a:ext>
            </a:extLst>
          </p:cNvPr>
          <p:cNvSpPr txBox="1"/>
          <p:nvPr/>
        </p:nvSpPr>
        <p:spPr>
          <a:xfrm>
            <a:off x="5948700" y="3769556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+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9224A5E-8F43-46E3-B58C-93B9621BE966}"/>
              </a:ext>
            </a:extLst>
          </p:cNvPr>
          <p:cNvSpPr/>
          <p:nvPr/>
        </p:nvSpPr>
        <p:spPr>
          <a:xfrm>
            <a:off x="3525596" y="4774953"/>
            <a:ext cx="208823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F(1)</a:t>
            </a:r>
            <a:endParaRPr lang="en-US" sz="28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2D9D208-CF13-43FD-BD30-CBB7398964E1}"/>
              </a:ext>
            </a:extLst>
          </p:cNvPr>
          <p:cNvSpPr/>
          <p:nvPr/>
        </p:nvSpPr>
        <p:spPr>
          <a:xfrm>
            <a:off x="6588986" y="4774953"/>
            <a:ext cx="2088232" cy="72008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3 * 2</a:t>
            </a:r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B47834-11C1-439A-BF51-20AD5626DD9E}"/>
              </a:ext>
            </a:extLst>
          </p:cNvPr>
          <p:cNvSpPr txBox="1"/>
          <p:nvPr/>
        </p:nvSpPr>
        <p:spPr>
          <a:xfrm>
            <a:off x="5949462" y="4825796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+</a:t>
            </a:r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316FCFA-2944-4368-87A1-4698964C34A9}"/>
              </a:ext>
            </a:extLst>
          </p:cNvPr>
          <p:cNvSpPr/>
          <p:nvPr/>
        </p:nvSpPr>
        <p:spPr>
          <a:xfrm>
            <a:off x="3524834" y="5862425"/>
            <a:ext cx="208823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F(0)</a:t>
            </a:r>
            <a:endParaRPr lang="en-US" sz="28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F88660A-6A71-494E-A4EB-13781AB94774}"/>
              </a:ext>
            </a:extLst>
          </p:cNvPr>
          <p:cNvSpPr/>
          <p:nvPr/>
        </p:nvSpPr>
        <p:spPr>
          <a:xfrm>
            <a:off x="6588224" y="5862425"/>
            <a:ext cx="2088232" cy="72008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3 * 1</a:t>
            </a:r>
            <a:endParaRPr lang="en-US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F8AEB9-AE21-473F-8015-341A3DDE4F44}"/>
              </a:ext>
            </a:extLst>
          </p:cNvPr>
          <p:cNvSpPr txBox="1"/>
          <p:nvPr/>
        </p:nvSpPr>
        <p:spPr>
          <a:xfrm>
            <a:off x="5948700" y="5913268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+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E9F2AC2-A5AC-4FFF-B7DD-EB87925BD1AF}"/>
              </a:ext>
            </a:extLst>
          </p:cNvPr>
          <p:cNvCxnSpPr/>
          <p:nvPr/>
        </p:nvCxnSpPr>
        <p:spPr>
          <a:xfrm>
            <a:off x="4566662" y="3276540"/>
            <a:ext cx="2288" cy="424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F0FEEEA-7463-470F-AA1B-9E09663850BD}"/>
              </a:ext>
            </a:extLst>
          </p:cNvPr>
          <p:cNvCxnSpPr/>
          <p:nvPr/>
        </p:nvCxnSpPr>
        <p:spPr>
          <a:xfrm>
            <a:off x="4573144" y="4405753"/>
            <a:ext cx="2288" cy="424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BA058A9-E923-4914-B14D-03D9CA4B7134}"/>
              </a:ext>
            </a:extLst>
          </p:cNvPr>
          <p:cNvCxnSpPr/>
          <p:nvPr/>
        </p:nvCxnSpPr>
        <p:spPr>
          <a:xfrm>
            <a:off x="4590463" y="5536226"/>
            <a:ext cx="2288" cy="424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1D994FE-21B8-4C7A-B2EE-FAED1C835ED6}"/>
              </a:ext>
            </a:extLst>
          </p:cNvPr>
          <p:cNvSpPr txBox="1"/>
          <p:nvPr/>
        </p:nvSpPr>
        <p:spPr>
          <a:xfrm>
            <a:off x="2634044" y="5913268"/>
            <a:ext cx="936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/>
              <a:t>2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D5F02C-A959-420E-AF41-2F0EC680577B}"/>
              </a:ext>
            </a:extLst>
          </p:cNvPr>
          <p:cNvSpPr txBox="1"/>
          <p:nvPr/>
        </p:nvSpPr>
        <p:spPr>
          <a:xfrm>
            <a:off x="2644833" y="4797340"/>
            <a:ext cx="936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/>
              <a:t>5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533517-9284-45E5-958B-39D3156698F0}"/>
              </a:ext>
            </a:extLst>
          </p:cNvPr>
          <p:cNvSpPr txBox="1"/>
          <p:nvPr/>
        </p:nvSpPr>
        <p:spPr>
          <a:xfrm>
            <a:off x="2558143" y="2581146"/>
            <a:ext cx="936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/>
              <a:t>20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2AA972D-73D8-46D8-AF38-B6F988C04734}"/>
              </a:ext>
            </a:extLst>
          </p:cNvPr>
          <p:cNvSpPr txBox="1"/>
          <p:nvPr/>
        </p:nvSpPr>
        <p:spPr>
          <a:xfrm>
            <a:off x="2512258" y="3724318"/>
            <a:ext cx="936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/>
              <a:t>11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27C521-5A3F-4EFD-AE8A-98319F76BAD9}"/>
              </a:ext>
            </a:extLst>
          </p:cNvPr>
          <p:cNvSpPr txBox="1"/>
          <p:nvPr/>
        </p:nvSpPr>
        <p:spPr>
          <a:xfrm>
            <a:off x="2512258" y="1489162"/>
            <a:ext cx="936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/>
              <a:t>32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2966E7E-314D-4413-B08F-2ECCE895EB5E}"/>
              </a:ext>
            </a:extLst>
          </p:cNvPr>
          <p:cNvSpPr txBox="1"/>
          <p:nvPr/>
        </p:nvSpPr>
        <p:spPr>
          <a:xfrm>
            <a:off x="2771800" y="318512"/>
            <a:ext cx="936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/>
              <a:t>47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5639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Tower of Hanoi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38200" y="3962400"/>
            <a:ext cx="2057400" cy="2209800"/>
            <a:chOff x="528" y="2496"/>
            <a:chExt cx="1296" cy="1392"/>
          </a:xfrm>
        </p:grpSpPr>
        <p:sp>
          <p:nvSpPr>
            <p:cNvPr id="35854" name="Rectangle 4"/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5" name="Rectangle 5"/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3581400" y="3962400"/>
            <a:ext cx="2057400" cy="2209800"/>
            <a:chOff x="2256" y="2496"/>
            <a:chExt cx="1296" cy="1392"/>
          </a:xfrm>
        </p:grpSpPr>
        <p:sp>
          <p:nvSpPr>
            <p:cNvPr id="35852" name="Rectangle 7"/>
            <p:cNvSpPr>
              <a:spLocks noChangeArrowheads="1"/>
            </p:cNvSpPr>
            <p:nvPr/>
          </p:nvSpPr>
          <p:spPr bwMode="auto"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3" name="Rectangle 8"/>
            <p:cNvSpPr>
              <a:spLocks noChangeArrowheads="1"/>
            </p:cNvSpPr>
            <p:nvPr/>
          </p:nvSpPr>
          <p:spPr bwMode="auto"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6248400" y="3962400"/>
            <a:ext cx="2057400" cy="2209800"/>
            <a:chOff x="3936" y="2496"/>
            <a:chExt cx="1296" cy="1392"/>
          </a:xfrm>
        </p:grpSpPr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46" name="Oval 12"/>
          <p:cNvSpPr>
            <a:spLocks noChangeArrowheads="1"/>
          </p:cNvSpPr>
          <p:nvPr/>
        </p:nvSpPr>
        <p:spPr bwMode="auto">
          <a:xfrm>
            <a:off x="3767138" y="5410200"/>
            <a:ext cx="1752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7" name="Oval 13"/>
          <p:cNvSpPr>
            <a:spLocks noChangeArrowheads="1"/>
          </p:cNvSpPr>
          <p:nvPr/>
        </p:nvSpPr>
        <p:spPr bwMode="auto">
          <a:xfrm>
            <a:off x="6705600" y="5486400"/>
            <a:ext cx="12192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8" name="Oval 14"/>
          <p:cNvSpPr>
            <a:spLocks noChangeArrowheads="1"/>
          </p:cNvSpPr>
          <p:nvPr/>
        </p:nvSpPr>
        <p:spPr bwMode="auto">
          <a:xfrm>
            <a:off x="6967538" y="5029200"/>
            <a:ext cx="6858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15">
            <a:extLst>
              <a:ext uri="{FF2B5EF4-FFF2-40B4-BE49-F238E27FC236}">
                <a16:creationId xmlns:a16="http://schemas.microsoft.com/office/drawing/2014/main" id="{748C21CA-ADB1-4D27-A016-35FB7951FC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2022475"/>
            <a:ext cx="17956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Move 4: (3, A, C)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FA1B74-6A95-4A78-9AAB-4EEFC477540D}"/>
              </a:ext>
            </a:extLst>
          </p:cNvPr>
          <p:cNvSpPr txBox="1"/>
          <p:nvPr/>
        </p:nvSpPr>
        <p:spPr>
          <a:xfrm>
            <a:off x="1680195" y="6268670"/>
            <a:ext cx="1116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795EF9-5834-45CD-BF79-272BC4D98D6B}"/>
              </a:ext>
            </a:extLst>
          </p:cNvPr>
          <p:cNvSpPr txBox="1"/>
          <p:nvPr/>
        </p:nvSpPr>
        <p:spPr>
          <a:xfrm>
            <a:off x="4522440" y="6268670"/>
            <a:ext cx="1116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5D4CB7-ED61-4F4B-9CEE-3781AED186D5}"/>
              </a:ext>
            </a:extLst>
          </p:cNvPr>
          <p:cNvSpPr txBox="1"/>
          <p:nvPr/>
        </p:nvSpPr>
        <p:spPr>
          <a:xfrm>
            <a:off x="7189440" y="6268670"/>
            <a:ext cx="1116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Tower of Hanoi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38200" y="3962400"/>
            <a:ext cx="2057400" cy="2209800"/>
            <a:chOff x="528" y="2496"/>
            <a:chExt cx="1296" cy="1392"/>
          </a:xfrm>
        </p:grpSpPr>
        <p:sp>
          <p:nvSpPr>
            <p:cNvPr id="36878" name="Rectangle 4"/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9" name="Rectangle 5"/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3581400" y="3962400"/>
            <a:ext cx="2057400" cy="2209800"/>
            <a:chOff x="2256" y="2496"/>
            <a:chExt cx="1296" cy="1392"/>
          </a:xfrm>
        </p:grpSpPr>
        <p:sp>
          <p:nvSpPr>
            <p:cNvPr id="36876" name="Rectangle 7"/>
            <p:cNvSpPr>
              <a:spLocks noChangeArrowheads="1"/>
            </p:cNvSpPr>
            <p:nvPr/>
          </p:nvSpPr>
          <p:spPr bwMode="auto"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7" name="Rectangle 8"/>
            <p:cNvSpPr>
              <a:spLocks noChangeArrowheads="1"/>
            </p:cNvSpPr>
            <p:nvPr/>
          </p:nvSpPr>
          <p:spPr bwMode="auto"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6248400" y="3962400"/>
            <a:ext cx="2057400" cy="2209800"/>
            <a:chOff x="3936" y="2496"/>
            <a:chExt cx="1296" cy="1392"/>
          </a:xfrm>
        </p:grpSpPr>
        <p:sp>
          <p:nvSpPr>
            <p:cNvPr id="36874" name="Rectangle 10"/>
            <p:cNvSpPr>
              <a:spLocks noChangeArrowheads="1"/>
            </p:cNvSpPr>
            <p:nvPr/>
          </p:nvSpPr>
          <p:spPr bwMode="auto"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5" name="Rectangle 11"/>
            <p:cNvSpPr>
              <a:spLocks noChangeArrowheads="1"/>
            </p:cNvSpPr>
            <p:nvPr/>
          </p:nvSpPr>
          <p:spPr bwMode="auto"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870" name="Oval 12"/>
          <p:cNvSpPr>
            <a:spLocks noChangeArrowheads="1"/>
          </p:cNvSpPr>
          <p:nvPr/>
        </p:nvSpPr>
        <p:spPr bwMode="auto">
          <a:xfrm>
            <a:off x="3767138" y="5410200"/>
            <a:ext cx="1752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1" name="Oval 13"/>
          <p:cNvSpPr>
            <a:spLocks noChangeArrowheads="1"/>
          </p:cNvSpPr>
          <p:nvPr/>
        </p:nvSpPr>
        <p:spPr bwMode="auto">
          <a:xfrm>
            <a:off x="6705600" y="5486400"/>
            <a:ext cx="12192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Oval 14"/>
          <p:cNvSpPr>
            <a:spLocks noChangeArrowheads="1"/>
          </p:cNvSpPr>
          <p:nvPr/>
        </p:nvSpPr>
        <p:spPr bwMode="auto">
          <a:xfrm>
            <a:off x="1566863" y="5472113"/>
            <a:ext cx="6858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15">
            <a:extLst>
              <a:ext uri="{FF2B5EF4-FFF2-40B4-BE49-F238E27FC236}">
                <a16:creationId xmlns:a16="http://schemas.microsoft.com/office/drawing/2014/main" id="{9C80008A-5DE5-46FE-8859-F7426518CF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2022475"/>
            <a:ext cx="17924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Move 5: (1, B, A)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30D6A8-C370-4343-9368-FE7FF332001B}"/>
              </a:ext>
            </a:extLst>
          </p:cNvPr>
          <p:cNvSpPr txBox="1"/>
          <p:nvPr/>
        </p:nvSpPr>
        <p:spPr>
          <a:xfrm>
            <a:off x="1680195" y="6268670"/>
            <a:ext cx="1116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3BEBF7-E7B6-41F5-A356-A7014C8AE144}"/>
              </a:ext>
            </a:extLst>
          </p:cNvPr>
          <p:cNvSpPr txBox="1"/>
          <p:nvPr/>
        </p:nvSpPr>
        <p:spPr>
          <a:xfrm>
            <a:off x="4522440" y="6268670"/>
            <a:ext cx="1116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9544CC-5305-4732-9297-4F9E332ABB54}"/>
              </a:ext>
            </a:extLst>
          </p:cNvPr>
          <p:cNvSpPr txBox="1"/>
          <p:nvPr/>
        </p:nvSpPr>
        <p:spPr>
          <a:xfrm>
            <a:off x="7189440" y="6268670"/>
            <a:ext cx="1116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Tower of Hanoi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38200" y="3962400"/>
            <a:ext cx="2057400" cy="2209800"/>
            <a:chOff x="528" y="2496"/>
            <a:chExt cx="1296" cy="1392"/>
          </a:xfrm>
        </p:grpSpPr>
        <p:sp>
          <p:nvSpPr>
            <p:cNvPr id="37902" name="Rectangle 4"/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3" name="Rectangle 5"/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3581400" y="3962400"/>
            <a:ext cx="2057400" cy="2209800"/>
            <a:chOff x="2256" y="2496"/>
            <a:chExt cx="1296" cy="1392"/>
          </a:xfrm>
        </p:grpSpPr>
        <p:sp>
          <p:nvSpPr>
            <p:cNvPr id="37900" name="Rectangle 7"/>
            <p:cNvSpPr>
              <a:spLocks noChangeArrowheads="1"/>
            </p:cNvSpPr>
            <p:nvPr/>
          </p:nvSpPr>
          <p:spPr bwMode="auto"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1" name="Rectangle 8"/>
            <p:cNvSpPr>
              <a:spLocks noChangeArrowheads="1"/>
            </p:cNvSpPr>
            <p:nvPr/>
          </p:nvSpPr>
          <p:spPr bwMode="auto"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6248400" y="3962400"/>
            <a:ext cx="2057400" cy="2209800"/>
            <a:chOff x="3936" y="2496"/>
            <a:chExt cx="1296" cy="1392"/>
          </a:xfrm>
        </p:grpSpPr>
        <p:sp>
          <p:nvSpPr>
            <p:cNvPr id="37898" name="Rectangle 10"/>
            <p:cNvSpPr>
              <a:spLocks noChangeArrowheads="1"/>
            </p:cNvSpPr>
            <p:nvPr/>
          </p:nvSpPr>
          <p:spPr bwMode="auto"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9" name="Rectangle 11"/>
            <p:cNvSpPr>
              <a:spLocks noChangeArrowheads="1"/>
            </p:cNvSpPr>
            <p:nvPr/>
          </p:nvSpPr>
          <p:spPr bwMode="auto"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894" name="Oval 12"/>
          <p:cNvSpPr>
            <a:spLocks noChangeArrowheads="1"/>
          </p:cNvSpPr>
          <p:nvPr/>
        </p:nvSpPr>
        <p:spPr bwMode="auto">
          <a:xfrm>
            <a:off x="3767138" y="5410200"/>
            <a:ext cx="1752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5" name="Oval 13"/>
          <p:cNvSpPr>
            <a:spLocks noChangeArrowheads="1"/>
          </p:cNvSpPr>
          <p:nvPr/>
        </p:nvSpPr>
        <p:spPr bwMode="auto">
          <a:xfrm>
            <a:off x="4038600" y="4953000"/>
            <a:ext cx="12192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6" name="Oval 14"/>
          <p:cNvSpPr>
            <a:spLocks noChangeArrowheads="1"/>
          </p:cNvSpPr>
          <p:nvPr/>
        </p:nvSpPr>
        <p:spPr bwMode="auto">
          <a:xfrm>
            <a:off x="1566863" y="5472113"/>
            <a:ext cx="6858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15">
            <a:extLst>
              <a:ext uri="{FF2B5EF4-FFF2-40B4-BE49-F238E27FC236}">
                <a16:creationId xmlns:a16="http://schemas.microsoft.com/office/drawing/2014/main" id="{1A65DBF3-7B9C-4A27-BCCE-53CCACF1E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2022475"/>
            <a:ext cx="17828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Move 6: (2, B, C)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B8A5E3-399D-47D1-99AE-C23B6D8484A8}"/>
              </a:ext>
            </a:extLst>
          </p:cNvPr>
          <p:cNvSpPr txBox="1"/>
          <p:nvPr/>
        </p:nvSpPr>
        <p:spPr>
          <a:xfrm>
            <a:off x="1680195" y="6268670"/>
            <a:ext cx="1116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B2FF9D-8BF2-40FA-90C4-46D632515C57}"/>
              </a:ext>
            </a:extLst>
          </p:cNvPr>
          <p:cNvSpPr txBox="1"/>
          <p:nvPr/>
        </p:nvSpPr>
        <p:spPr>
          <a:xfrm>
            <a:off x="4522440" y="6268670"/>
            <a:ext cx="1116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205D1A-94BE-4145-912E-B340992B3CAC}"/>
              </a:ext>
            </a:extLst>
          </p:cNvPr>
          <p:cNvSpPr txBox="1"/>
          <p:nvPr/>
        </p:nvSpPr>
        <p:spPr>
          <a:xfrm>
            <a:off x="7189440" y="6268670"/>
            <a:ext cx="1116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Tower of Hanoi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38200" y="3962400"/>
            <a:ext cx="2057400" cy="2209800"/>
            <a:chOff x="528" y="2496"/>
            <a:chExt cx="1296" cy="1392"/>
          </a:xfrm>
        </p:grpSpPr>
        <p:sp>
          <p:nvSpPr>
            <p:cNvPr id="38926" name="Rectangle 4"/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7" name="Rectangle 5"/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3581400" y="3962400"/>
            <a:ext cx="2057400" cy="2209800"/>
            <a:chOff x="2256" y="2496"/>
            <a:chExt cx="1296" cy="1392"/>
          </a:xfrm>
        </p:grpSpPr>
        <p:sp>
          <p:nvSpPr>
            <p:cNvPr id="38924" name="Rectangle 7"/>
            <p:cNvSpPr>
              <a:spLocks noChangeArrowheads="1"/>
            </p:cNvSpPr>
            <p:nvPr/>
          </p:nvSpPr>
          <p:spPr bwMode="auto"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5" name="Rectangle 8"/>
            <p:cNvSpPr>
              <a:spLocks noChangeArrowheads="1"/>
            </p:cNvSpPr>
            <p:nvPr/>
          </p:nvSpPr>
          <p:spPr bwMode="auto"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6248400" y="3962400"/>
            <a:ext cx="2057400" cy="2209800"/>
            <a:chOff x="3936" y="2496"/>
            <a:chExt cx="1296" cy="1392"/>
          </a:xfrm>
        </p:grpSpPr>
        <p:sp>
          <p:nvSpPr>
            <p:cNvPr id="38922" name="Rectangle 10"/>
            <p:cNvSpPr>
              <a:spLocks noChangeArrowheads="1"/>
            </p:cNvSpPr>
            <p:nvPr/>
          </p:nvSpPr>
          <p:spPr bwMode="auto"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3" name="Rectangle 11"/>
            <p:cNvSpPr>
              <a:spLocks noChangeArrowheads="1"/>
            </p:cNvSpPr>
            <p:nvPr/>
          </p:nvSpPr>
          <p:spPr bwMode="auto"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918" name="Oval 12"/>
          <p:cNvSpPr>
            <a:spLocks noChangeArrowheads="1"/>
          </p:cNvSpPr>
          <p:nvPr/>
        </p:nvSpPr>
        <p:spPr bwMode="auto">
          <a:xfrm>
            <a:off x="3767138" y="5410200"/>
            <a:ext cx="1752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19" name="Oval 13"/>
          <p:cNvSpPr>
            <a:spLocks noChangeArrowheads="1"/>
          </p:cNvSpPr>
          <p:nvPr/>
        </p:nvSpPr>
        <p:spPr bwMode="auto">
          <a:xfrm>
            <a:off x="4038600" y="4953000"/>
            <a:ext cx="12192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0" name="Oval 14"/>
          <p:cNvSpPr>
            <a:spLocks noChangeArrowheads="1"/>
          </p:cNvSpPr>
          <p:nvPr/>
        </p:nvSpPr>
        <p:spPr bwMode="auto">
          <a:xfrm>
            <a:off x="4310063" y="4495800"/>
            <a:ext cx="6858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15">
            <a:extLst>
              <a:ext uri="{FF2B5EF4-FFF2-40B4-BE49-F238E27FC236}">
                <a16:creationId xmlns:a16="http://schemas.microsoft.com/office/drawing/2014/main" id="{E8E52198-D140-4CEE-8687-03F993FB3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2022475"/>
            <a:ext cx="17956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Move 7: (1, A, C)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61BF38-3D48-44C8-B40A-789348321E9B}"/>
              </a:ext>
            </a:extLst>
          </p:cNvPr>
          <p:cNvSpPr txBox="1"/>
          <p:nvPr/>
        </p:nvSpPr>
        <p:spPr>
          <a:xfrm>
            <a:off x="1680195" y="6268670"/>
            <a:ext cx="1116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663A21-F9EB-43CF-8B32-1F8FC28EC398}"/>
              </a:ext>
            </a:extLst>
          </p:cNvPr>
          <p:cNvSpPr txBox="1"/>
          <p:nvPr/>
        </p:nvSpPr>
        <p:spPr>
          <a:xfrm>
            <a:off x="4522440" y="6268670"/>
            <a:ext cx="1116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0E28C1-5DF5-405F-9FC5-EBC337BB6CDA}"/>
              </a:ext>
            </a:extLst>
          </p:cNvPr>
          <p:cNvSpPr txBox="1"/>
          <p:nvPr/>
        </p:nvSpPr>
        <p:spPr>
          <a:xfrm>
            <a:off x="7189440" y="6268670"/>
            <a:ext cx="1116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Example: The Tower of Hanoi</a:t>
            </a:r>
          </a:p>
        </p:txBody>
      </p:sp>
      <p:sp>
        <p:nvSpPr>
          <p:cNvPr id="43011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Recursive Solution: Divide and Conquer</a:t>
            </a:r>
          </a:p>
          <a:p>
            <a:pPr lvl="1"/>
            <a:r>
              <a:rPr lang="en-US" altLang="ko-KR" u="sng" dirty="0">
                <a:ea typeface="굴림" pitchFamily="50" charset="-127"/>
              </a:rPr>
              <a:t>The problem of moving </a:t>
            </a:r>
            <a:r>
              <a:rPr lang="en-US" altLang="ko-KR" b="1" i="1" u="sng" dirty="0">
                <a:solidFill>
                  <a:srgbClr val="CC0000"/>
                </a:solidFill>
                <a:ea typeface="굴림" pitchFamily="50" charset="-127"/>
              </a:rPr>
              <a:t>n</a:t>
            </a:r>
            <a:r>
              <a:rPr lang="en-US" altLang="ko-KR" u="sng" dirty="0">
                <a:ea typeface="굴림" pitchFamily="50" charset="-127"/>
              </a:rPr>
              <a:t> smallest disks from A to C</a:t>
            </a:r>
            <a:r>
              <a:rPr lang="en-US" altLang="ko-KR" dirty="0">
                <a:ea typeface="굴림" pitchFamily="50" charset="-127"/>
              </a:rPr>
              <a:t> can be thought of two subproblems of size </a:t>
            </a:r>
            <a:r>
              <a:rPr lang="en-US" altLang="ko-KR" b="1" i="1" dirty="0">
                <a:solidFill>
                  <a:srgbClr val="CC0000"/>
                </a:solidFill>
                <a:ea typeface="굴림" pitchFamily="50" charset="-127"/>
              </a:rPr>
              <a:t>n</a:t>
            </a:r>
            <a:r>
              <a:rPr lang="en-US" altLang="ko-KR" b="1" dirty="0">
                <a:solidFill>
                  <a:srgbClr val="CC0000"/>
                </a:solidFill>
                <a:ea typeface="굴림" pitchFamily="50" charset="-127"/>
              </a:rPr>
              <a:t> </a:t>
            </a:r>
            <a:r>
              <a:rPr lang="en-US" altLang="ko-KR" b="1" dirty="0">
                <a:solidFill>
                  <a:srgbClr val="CC0000"/>
                </a:solidFill>
                <a:latin typeface="Times New Roman" pitchFamily="18" charset="0"/>
                <a:ea typeface="굴림" pitchFamily="50" charset="-127"/>
              </a:rPr>
              <a:t>–</a:t>
            </a:r>
            <a:r>
              <a:rPr lang="en-US" altLang="ko-KR" b="1" dirty="0">
                <a:solidFill>
                  <a:srgbClr val="CC0000"/>
                </a:solidFill>
                <a:ea typeface="굴림" pitchFamily="50" charset="-127"/>
              </a:rPr>
              <a:t> 1</a:t>
            </a:r>
          </a:p>
          <a:p>
            <a:pPr lvl="2"/>
            <a:r>
              <a:rPr lang="en-US" altLang="ko-KR" dirty="0">
                <a:ea typeface="굴림" pitchFamily="50" charset="-127"/>
              </a:rPr>
              <a:t>First, </a:t>
            </a:r>
            <a:r>
              <a:rPr lang="en-US" altLang="ko-KR" u="sng" dirty="0">
                <a:ea typeface="굴림" pitchFamily="50" charset="-127"/>
              </a:rPr>
              <a:t>move the smallest </a:t>
            </a:r>
            <a:r>
              <a:rPr lang="en-US" altLang="ko-KR" i="1" u="sng" dirty="0">
                <a:solidFill>
                  <a:srgbClr val="CC0000"/>
                </a:solidFill>
                <a:ea typeface="굴림" pitchFamily="50" charset="-127"/>
              </a:rPr>
              <a:t>n -1</a:t>
            </a:r>
            <a:r>
              <a:rPr lang="en-US" altLang="ko-KR" u="sng" dirty="0">
                <a:ea typeface="굴림" pitchFamily="50" charset="-127"/>
              </a:rPr>
              <a:t> disks from A to B</a:t>
            </a:r>
          </a:p>
          <a:p>
            <a:pPr lvl="2"/>
            <a:r>
              <a:rPr lang="en-US" altLang="ko-KR" dirty="0">
                <a:ea typeface="굴림" pitchFamily="50" charset="-127"/>
              </a:rPr>
              <a:t>Then, move the</a:t>
            </a:r>
            <a:r>
              <a:rPr lang="en-US" altLang="ko-KR" dirty="0">
                <a:solidFill>
                  <a:srgbClr val="CC0000"/>
                </a:solidFill>
                <a:ea typeface="굴림" pitchFamily="50" charset="-127"/>
              </a:rPr>
              <a:t> </a:t>
            </a:r>
            <a:r>
              <a:rPr lang="en-US" altLang="ko-KR" i="1" dirty="0">
                <a:solidFill>
                  <a:srgbClr val="CC0000"/>
                </a:solidFill>
                <a:ea typeface="굴림" pitchFamily="50" charset="-127"/>
              </a:rPr>
              <a:t>n</a:t>
            </a:r>
            <a:r>
              <a:rPr lang="en-US" altLang="ko-KR" dirty="0">
                <a:ea typeface="굴림" pitchFamily="50" charset="-127"/>
              </a:rPr>
              <a:t>th disk from A to C</a:t>
            </a:r>
          </a:p>
          <a:p>
            <a:pPr lvl="2"/>
            <a:r>
              <a:rPr lang="en-US" altLang="ko-KR" dirty="0">
                <a:ea typeface="굴림" pitchFamily="50" charset="-127"/>
              </a:rPr>
              <a:t>Finally, </a:t>
            </a:r>
            <a:r>
              <a:rPr lang="en-US" altLang="ko-KR" u="sng" dirty="0">
                <a:ea typeface="굴림" pitchFamily="50" charset="-127"/>
              </a:rPr>
              <a:t>move the smallest </a:t>
            </a:r>
            <a:r>
              <a:rPr lang="en-US" altLang="ko-KR" i="1" u="sng" dirty="0">
                <a:solidFill>
                  <a:srgbClr val="CC0000"/>
                </a:solidFill>
                <a:ea typeface="굴림" pitchFamily="50" charset="-127"/>
              </a:rPr>
              <a:t>n </a:t>
            </a:r>
            <a:r>
              <a:rPr lang="en-US" altLang="ko-KR" i="1" u="sng" dirty="0">
                <a:solidFill>
                  <a:srgbClr val="CC0000"/>
                </a:solidFill>
                <a:latin typeface="Times New Roman" pitchFamily="18" charset="0"/>
                <a:ea typeface="굴림" pitchFamily="50" charset="-127"/>
              </a:rPr>
              <a:t>–</a:t>
            </a:r>
            <a:r>
              <a:rPr lang="en-US" altLang="ko-KR" i="1" u="sng" dirty="0">
                <a:solidFill>
                  <a:srgbClr val="CC0000"/>
                </a:solidFill>
                <a:ea typeface="굴림" pitchFamily="50" charset="-127"/>
              </a:rPr>
              <a:t> 1</a:t>
            </a:r>
            <a:r>
              <a:rPr lang="en-US" altLang="ko-KR" u="sng" dirty="0">
                <a:ea typeface="굴림" pitchFamily="50" charset="-127"/>
              </a:rPr>
              <a:t> disks from B to C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The underlined subproblems can also be solved recursively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The base case is when n </a:t>
            </a:r>
            <a:r>
              <a:rPr lang="en-US" altLang="ko-KR" dirty="0">
                <a:ea typeface="굴림" pitchFamily="50" charset="-127"/>
                <a:cs typeface="Times New Roman" pitchFamily="18" charset="0"/>
              </a:rPr>
              <a:t>≤</a:t>
            </a:r>
            <a:r>
              <a:rPr lang="en-US" altLang="ko-KR" dirty="0">
                <a:ea typeface="굴림" pitchFamily="50" charset="-127"/>
              </a:rPr>
              <a:t> 0.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Sketch of the Algorithm</a:t>
            </a:r>
          </a:p>
        </p:txBody>
      </p:sp>
      <p:sp>
        <p:nvSpPr>
          <p:cNvPr id="44035" name="Rectangle 3"/>
          <p:cNvSpPr>
            <a:spLocks noGrp="1"/>
          </p:cNvSpPr>
          <p:nvPr>
            <p:ph idx="1"/>
          </p:nvPr>
        </p:nvSpPr>
        <p:spPr>
          <a:xfrm>
            <a:off x="304800" y="1447800"/>
            <a:ext cx="8534400" cy="514955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ko-KR" sz="2000" dirty="0">
                <a:ea typeface="굴림" pitchFamily="50" charset="-127"/>
              </a:rPr>
              <a:t>int </a:t>
            </a:r>
            <a:r>
              <a:rPr lang="en-US" altLang="ko-KR" sz="2000" dirty="0" err="1">
                <a:ea typeface="굴림" pitchFamily="50" charset="-127"/>
              </a:rPr>
              <a:t>i</a:t>
            </a:r>
            <a:r>
              <a:rPr lang="en-US" altLang="ko-KR" sz="2000" dirty="0">
                <a:ea typeface="굴림" pitchFamily="50" charset="-127"/>
              </a:rPr>
              <a:t>=1;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ko-KR" sz="2000" dirty="0">
                <a:ea typeface="굴림" pitchFamily="50" charset="-127"/>
              </a:rPr>
              <a:t>void </a:t>
            </a:r>
            <a:r>
              <a:rPr lang="en-US" altLang="ko-KR" sz="2000" dirty="0" err="1">
                <a:ea typeface="굴림" pitchFamily="50" charset="-127"/>
              </a:rPr>
              <a:t>hanoi</a:t>
            </a:r>
            <a:r>
              <a:rPr lang="en-US" altLang="ko-KR" sz="2000" dirty="0">
                <a:ea typeface="굴림" pitchFamily="50" charset="-127"/>
              </a:rPr>
              <a:t>(int n, char a, char c, char b) // a = from, b = aux, c = to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ko-KR" sz="2000" dirty="0">
                <a:ea typeface="굴림" pitchFamily="50" charset="-127"/>
              </a:rPr>
              <a:t>{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ko-KR" sz="2000" dirty="0">
                <a:ea typeface="굴림" pitchFamily="50" charset="-127"/>
              </a:rPr>
              <a:t>   if (n == 1) {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ko-KR" sz="2000" dirty="0">
                <a:ea typeface="굴림" pitchFamily="50" charset="-127"/>
              </a:rPr>
              <a:t>              </a:t>
            </a:r>
            <a:r>
              <a:rPr lang="en-US" altLang="ko-KR" sz="2000" dirty="0" err="1">
                <a:ea typeface="굴림" pitchFamily="50" charset="-127"/>
              </a:rPr>
              <a:t>printf</a:t>
            </a:r>
            <a:r>
              <a:rPr lang="en-US" altLang="ko-KR" sz="2000" dirty="0">
                <a:ea typeface="굴림" pitchFamily="50" charset="-127"/>
              </a:rPr>
              <a:t>(</a:t>
            </a:r>
            <a:r>
              <a:rPr lang="en-US" altLang="ko-KR" sz="2000" dirty="0">
                <a:latin typeface="Times New Roman" pitchFamily="18" charset="0"/>
                <a:ea typeface="굴림" pitchFamily="50" charset="-127"/>
              </a:rPr>
              <a:t>“n moves from </a:t>
            </a:r>
            <a:r>
              <a:rPr lang="en-US" altLang="ko-KR" sz="2000" dirty="0">
                <a:ea typeface="굴림" pitchFamily="50" charset="-127"/>
              </a:rPr>
              <a:t>%c </a:t>
            </a:r>
            <a:r>
              <a:rPr lang="en-US" altLang="ko-KR" sz="2000" dirty="0">
                <a:ea typeface="굴림" pitchFamily="50" charset="-127"/>
                <a:sym typeface="Wingdings" pitchFamily="2" charset="2"/>
              </a:rPr>
              <a:t>to %c\n</a:t>
            </a:r>
            <a:r>
              <a:rPr lang="en-US" altLang="ko-KR" sz="2000" dirty="0">
                <a:latin typeface="Times New Roman" pitchFamily="18" charset="0"/>
                <a:ea typeface="굴림" pitchFamily="50" charset="-127"/>
                <a:sym typeface="Wingdings" pitchFamily="2" charset="2"/>
              </a:rPr>
              <a:t>”</a:t>
            </a:r>
            <a:r>
              <a:rPr lang="en-US" altLang="ko-KR" sz="2000" dirty="0">
                <a:ea typeface="굴림" pitchFamily="50" charset="-127"/>
                <a:sym typeface="Wingdings" pitchFamily="2" charset="2"/>
              </a:rPr>
              <a:t>, a, c); // moving disk n from source to destination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ko-KR" sz="2000" dirty="0">
                <a:ea typeface="굴림" pitchFamily="50" charset="-127"/>
              </a:rPr>
              <a:t>              return;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ko-KR" sz="2000" dirty="0">
                <a:ea typeface="굴림" pitchFamily="50" charset="-127"/>
              </a:rPr>
              <a:t>   }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ko-KR" sz="2000" dirty="0">
                <a:ea typeface="굴림" pitchFamily="50" charset="-127"/>
              </a:rPr>
              <a:t>   if (n &gt; 1) {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ko-KR" sz="2000" dirty="0">
                <a:ea typeface="굴림" pitchFamily="50" charset="-127"/>
              </a:rPr>
              <a:t>		</a:t>
            </a:r>
            <a:r>
              <a:rPr lang="en-US" altLang="ko-KR" sz="2000" dirty="0" err="1">
                <a:ea typeface="굴림" pitchFamily="50" charset="-127"/>
              </a:rPr>
              <a:t>hanoi</a:t>
            </a:r>
            <a:r>
              <a:rPr lang="en-US" altLang="ko-KR" sz="2000" dirty="0">
                <a:ea typeface="굴림" pitchFamily="50" charset="-127"/>
              </a:rPr>
              <a:t>(n-1, a, b, c);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ko-KR" sz="2000" dirty="0">
                <a:ea typeface="굴림" pitchFamily="50" charset="-127"/>
              </a:rPr>
              <a:t>		</a:t>
            </a:r>
            <a:r>
              <a:rPr lang="en-US" altLang="ko-KR" sz="2000" dirty="0" err="1">
                <a:ea typeface="굴림" pitchFamily="50" charset="-127"/>
              </a:rPr>
              <a:t>printf</a:t>
            </a:r>
            <a:r>
              <a:rPr lang="en-US" altLang="ko-KR" sz="2000" dirty="0">
                <a:ea typeface="굴림" pitchFamily="50" charset="-127"/>
              </a:rPr>
              <a:t>(</a:t>
            </a:r>
            <a:r>
              <a:rPr lang="en-US" altLang="ko-KR" sz="2000" dirty="0">
                <a:latin typeface="Times New Roman" pitchFamily="18" charset="0"/>
                <a:ea typeface="굴림" pitchFamily="50" charset="-127"/>
              </a:rPr>
              <a:t>“n moves from </a:t>
            </a:r>
            <a:r>
              <a:rPr lang="en-US" altLang="ko-KR" sz="2000" dirty="0">
                <a:ea typeface="굴림" pitchFamily="50" charset="-127"/>
              </a:rPr>
              <a:t>%c </a:t>
            </a:r>
            <a:r>
              <a:rPr lang="en-US" altLang="ko-KR" sz="2000" dirty="0">
                <a:ea typeface="굴림" pitchFamily="50" charset="-127"/>
                <a:sym typeface="Wingdings" pitchFamily="2" charset="2"/>
              </a:rPr>
              <a:t>to %c\n</a:t>
            </a:r>
            <a:r>
              <a:rPr lang="en-US" altLang="ko-KR" sz="2000" dirty="0">
                <a:latin typeface="Times New Roman" pitchFamily="18" charset="0"/>
                <a:ea typeface="굴림" pitchFamily="50" charset="-127"/>
                <a:sym typeface="Wingdings" pitchFamily="2" charset="2"/>
              </a:rPr>
              <a:t>”</a:t>
            </a:r>
            <a:r>
              <a:rPr lang="en-US" altLang="ko-KR" sz="2000" dirty="0">
                <a:ea typeface="굴림" pitchFamily="50" charset="-127"/>
                <a:sym typeface="Wingdings" pitchFamily="2" charset="2"/>
              </a:rPr>
              <a:t>, a, c); // moving disk n from source to destination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ko-KR" sz="2000" dirty="0">
                <a:ea typeface="굴림" pitchFamily="50" charset="-127"/>
                <a:sym typeface="Wingdings" pitchFamily="2" charset="2"/>
              </a:rPr>
              <a:t>		</a:t>
            </a:r>
            <a:r>
              <a:rPr lang="en-US" altLang="ko-KR" sz="2000" dirty="0" err="1">
                <a:ea typeface="굴림" pitchFamily="50" charset="-127"/>
                <a:sym typeface="Wingdings" pitchFamily="2" charset="2"/>
              </a:rPr>
              <a:t>i</a:t>
            </a:r>
            <a:r>
              <a:rPr lang="en-US" altLang="ko-KR" sz="2000" dirty="0">
                <a:ea typeface="굴림" pitchFamily="50" charset="-127"/>
                <a:sym typeface="Wingdings" pitchFamily="2" charset="2"/>
              </a:rPr>
              <a:t>++;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ko-KR" sz="2000" dirty="0">
                <a:ea typeface="굴림" pitchFamily="50" charset="-127"/>
                <a:sym typeface="Wingdings" pitchFamily="2" charset="2"/>
              </a:rPr>
              <a:t>		</a:t>
            </a:r>
            <a:r>
              <a:rPr lang="en-US" altLang="ko-KR" sz="2000" dirty="0" err="1">
                <a:ea typeface="굴림" pitchFamily="50" charset="-127"/>
                <a:sym typeface="Wingdings" pitchFamily="2" charset="2"/>
              </a:rPr>
              <a:t>hanoi</a:t>
            </a:r>
            <a:r>
              <a:rPr lang="en-US" altLang="ko-KR" sz="2000" dirty="0">
                <a:ea typeface="굴림" pitchFamily="50" charset="-127"/>
                <a:sym typeface="Wingdings" pitchFamily="2" charset="2"/>
              </a:rPr>
              <a:t>(n-1, b, c, a);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ko-KR" sz="2000" dirty="0">
                <a:ea typeface="굴림" pitchFamily="50" charset="-127"/>
                <a:sym typeface="Wingdings" pitchFamily="2" charset="2"/>
              </a:rPr>
              <a:t>	}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ko-KR" sz="2000" dirty="0">
                <a:ea typeface="굴림" pitchFamily="50" charset="-127"/>
                <a:sym typeface="Wingdings" pitchFamily="2" charset="2"/>
              </a:rPr>
              <a:t>}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ko-KR" sz="2000" dirty="0">
                <a:ea typeface="굴림" pitchFamily="50" charset="-127"/>
                <a:sym typeface="Wingdings" pitchFamily="2" charset="2"/>
              </a:rPr>
              <a:t>main() {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ko-KR" sz="2000" dirty="0">
                <a:ea typeface="굴림" pitchFamily="50" charset="-127"/>
              </a:rPr>
              <a:t>	int number;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ko-KR" sz="2000" dirty="0">
                <a:ea typeface="굴림" pitchFamily="50" charset="-127"/>
              </a:rPr>
              <a:t>	</a:t>
            </a:r>
            <a:r>
              <a:rPr lang="en-US" altLang="ko-KR" sz="2000" dirty="0" err="1">
                <a:ea typeface="굴림" pitchFamily="50" charset="-127"/>
              </a:rPr>
              <a:t>printf</a:t>
            </a:r>
            <a:r>
              <a:rPr lang="en-US" altLang="ko-KR" sz="2000" dirty="0">
                <a:ea typeface="굴림" pitchFamily="50" charset="-127"/>
              </a:rPr>
              <a:t>(</a:t>
            </a:r>
            <a:r>
              <a:rPr lang="en-US" altLang="ko-KR" sz="2000" dirty="0">
                <a:latin typeface="Times New Roman" pitchFamily="18" charset="0"/>
                <a:ea typeface="굴림" pitchFamily="50" charset="-127"/>
              </a:rPr>
              <a:t>“</a:t>
            </a:r>
            <a:r>
              <a:rPr lang="en-US" altLang="ko-KR" sz="2000" dirty="0">
                <a:ea typeface="굴림" pitchFamily="50" charset="-127"/>
              </a:rPr>
              <a:t>Enter number of disks : </a:t>
            </a:r>
            <a:r>
              <a:rPr lang="en-US" altLang="ko-KR" sz="2000" dirty="0">
                <a:latin typeface="Times New Roman" pitchFamily="18" charset="0"/>
                <a:ea typeface="굴림" pitchFamily="50" charset="-127"/>
              </a:rPr>
              <a:t>”</a:t>
            </a:r>
            <a:r>
              <a:rPr lang="en-US" altLang="ko-KR" sz="2000" dirty="0">
                <a:ea typeface="굴림" pitchFamily="50" charset="-127"/>
              </a:rPr>
              <a:t>);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ko-KR" sz="2000" dirty="0">
                <a:ea typeface="굴림" pitchFamily="50" charset="-127"/>
              </a:rPr>
              <a:t>	</a:t>
            </a:r>
            <a:r>
              <a:rPr lang="en-US" altLang="ko-KR" sz="2000" dirty="0" err="1">
                <a:ea typeface="굴림" pitchFamily="50" charset="-127"/>
              </a:rPr>
              <a:t>scanf</a:t>
            </a:r>
            <a:r>
              <a:rPr lang="en-US" altLang="ko-KR" sz="2000" dirty="0">
                <a:ea typeface="굴림" pitchFamily="50" charset="-127"/>
              </a:rPr>
              <a:t>(</a:t>
            </a:r>
            <a:r>
              <a:rPr lang="en-US" altLang="ko-KR" sz="2000" dirty="0">
                <a:latin typeface="Times New Roman" pitchFamily="18" charset="0"/>
                <a:ea typeface="굴림" pitchFamily="50" charset="-127"/>
              </a:rPr>
              <a:t>“</a:t>
            </a:r>
            <a:r>
              <a:rPr lang="en-US" altLang="ko-KR" sz="2000" dirty="0">
                <a:ea typeface="굴림" pitchFamily="50" charset="-127"/>
              </a:rPr>
              <a:t>%d</a:t>
            </a:r>
            <a:r>
              <a:rPr lang="en-US" altLang="ko-KR" sz="2000" dirty="0">
                <a:latin typeface="Times New Roman" pitchFamily="18" charset="0"/>
                <a:ea typeface="굴림" pitchFamily="50" charset="-127"/>
              </a:rPr>
              <a:t>”</a:t>
            </a:r>
            <a:r>
              <a:rPr lang="en-US" altLang="ko-KR" sz="2000" dirty="0">
                <a:ea typeface="굴림" pitchFamily="50" charset="-127"/>
              </a:rPr>
              <a:t>, &amp;number);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ko-KR" sz="2000" dirty="0">
                <a:ea typeface="굴림" pitchFamily="50" charset="-127"/>
              </a:rPr>
              <a:t>	</a:t>
            </a:r>
            <a:r>
              <a:rPr lang="en-US" altLang="ko-KR" sz="2000" dirty="0" err="1">
                <a:ea typeface="굴림" pitchFamily="50" charset="-127"/>
              </a:rPr>
              <a:t>hanoi</a:t>
            </a:r>
            <a:r>
              <a:rPr lang="en-US" altLang="ko-KR" sz="2000" dirty="0">
                <a:ea typeface="굴림" pitchFamily="50" charset="-127"/>
              </a:rPr>
              <a:t>(number, </a:t>
            </a:r>
            <a:r>
              <a:rPr lang="en-US" altLang="ko-KR" sz="2000" dirty="0">
                <a:latin typeface="Times New Roman" pitchFamily="18" charset="0"/>
                <a:ea typeface="굴림" pitchFamily="50" charset="-127"/>
              </a:rPr>
              <a:t>‘</a:t>
            </a:r>
            <a:r>
              <a:rPr lang="en-US" altLang="ko-KR" sz="2000" dirty="0">
                <a:ea typeface="굴림" pitchFamily="50" charset="-127"/>
              </a:rPr>
              <a:t>A</a:t>
            </a:r>
            <a:r>
              <a:rPr lang="en-US" altLang="ko-KR" sz="2000" dirty="0">
                <a:latin typeface="Times New Roman" pitchFamily="18" charset="0"/>
                <a:ea typeface="굴림" pitchFamily="50" charset="-127"/>
              </a:rPr>
              <a:t>’</a:t>
            </a:r>
            <a:r>
              <a:rPr lang="en-US" altLang="ko-KR" sz="2000" dirty="0">
                <a:ea typeface="굴림" pitchFamily="50" charset="-127"/>
              </a:rPr>
              <a:t>, </a:t>
            </a:r>
            <a:r>
              <a:rPr lang="en-US" altLang="ko-KR" sz="2000" dirty="0">
                <a:latin typeface="Times New Roman" pitchFamily="18" charset="0"/>
                <a:ea typeface="굴림" pitchFamily="50" charset="-127"/>
              </a:rPr>
              <a:t>‘C’</a:t>
            </a:r>
            <a:r>
              <a:rPr lang="en-US" altLang="ko-KR" sz="2000" dirty="0">
                <a:ea typeface="굴림" pitchFamily="50" charset="-127"/>
              </a:rPr>
              <a:t>, </a:t>
            </a:r>
            <a:r>
              <a:rPr lang="en-US" altLang="ko-KR" sz="2000" dirty="0">
                <a:latin typeface="Times New Roman" pitchFamily="18" charset="0"/>
                <a:ea typeface="굴림" pitchFamily="50" charset="-127"/>
              </a:rPr>
              <a:t>‘B’</a:t>
            </a:r>
            <a:r>
              <a:rPr lang="en-US" altLang="ko-KR" sz="2000" dirty="0">
                <a:ea typeface="굴림" pitchFamily="50" charset="-127"/>
              </a:rPr>
              <a:t>);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ko-KR" sz="2000" dirty="0">
                <a:ea typeface="굴림" pitchFamily="50" charset="-127"/>
              </a:rPr>
              <a:t>}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052513"/>
          </a:xfrm>
        </p:spPr>
        <p:txBody>
          <a:bodyPr/>
          <a:lstStyle/>
          <a:p>
            <a:r>
              <a:rPr lang="en-US" altLang="ko-KR" dirty="0">
                <a:ea typeface="굴림" pitchFamily="50" charset="-127"/>
              </a:rPr>
              <a:t>Tracing the Recursive Calls</a:t>
            </a:r>
            <a:endParaRPr lang="ko-KR" altLang="en-US" dirty="0">
              <a:ea typeface="굴림" pitchFamily="50" charset="-127"/>
            </a:endParaRPr>
          </a:p>
        </p:txBody>
      </p:sp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79613" y="1052513"/>
            <a:ext cx="7019925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323850" y="981075"/>
            <a:ext cx="15128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ko-KR" altLang="en-US" sz="1000"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Tower of Hanoi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38200" y="3962400"/>
            <a:ext cx="2057400" cy="2209800"/>
            <a:chOff x="528" y="2496"/>
            <a:chExt cx="1296" cy="1392"/>
          </a:xfrm>
        </p:grpSpPr>
        <p:sp>
          <p:nvSpPr>
            <p:cNvPr id="39951" name="Rectangle 4"/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2" name="Rectangle 5"/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3581400" y="3962400"/>
            <a:ext cx="2057400" cy="2209800"/>
            <a:chOff x="2256" y="2496"/>
            <a:chExt cx="1296" cy="1392"/>
          </a:xfrm>
        </p:grpSpPr>
        <p:sp>
          <p:nvSpPr>
            <p:cNvPr id="39949" name="Rectangle 7"/>
            <p:cNvSpPr>
              <a:spLocks noChangeArrowheads="1"/>
            </p:cNvSpPr>
            <p:nvPr/>
          </p:nvSpPr>
          <p:spPr bwMode="auto"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0" name="Rectangle 8"/>
            <p:cNvSpPr>
              <a:spLocks noChangeArrowheads="1"/>
            </p:cNvSpPr>
            <p:nvPr/>
          </p:nvSpPr>
          <p:spPr bwMode="auto"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6248400" y="3962400"/>
            <a:ext cx="2057400" cy="2209800"/>
            <a:chOff x="3936" y="2496"/>
            <a:chExt cx="1296" cy="1392"/>
          </a:xfrm>
        </p:grpSpPr>
        <p:sp>
          <p:nvSpPr>
            <p:cNvPr id="39947" name="Rectangle 10"/>
            <p:cNvSpPr>
              <a:spLocks noChangeArrowheads="1"/>
            </p:cNvSpPr>
            <p:nvPr/>
          </p:nvSpPr>
          <p:spPr bwMode="auto"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8" name="Rectangle 11"/>
            <p:cNvSpPr>
              <a:spLocks noChangeArrowheads="1"/>
            </p:cNvSpPr>
            <p:nvPr/>
          </p:nvSpPr>
          <p:spPr bwMode="auto"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804" name="Oval 12"/>
          <p:cNvSpPr>
            <a:spLocks noChangeArrowheads="1"/>
          </p:cNvSpPr>
          <p:nvPr/>
        </p:nvSpPr>
        <p:spPr bwMode="auto">
          <a:xfrm>
            <a:off x="1019175" y="5105400"/>
            <a:ext cx="1752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3000000" lon="0" rev="0"/>
            </a:camera>
            <a:lightRig rig="threePt" dir="t"/>
          </a:scene3d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3805" name="Oval 13"/>
          <p:cNvSpPr>
            <a:spLocks noChangeArrowheads="1"/>
          </p:cNvSpPr>
          <p:nvPr/>
        </p:nvSpPr>
        <p:spPr bwMode="auto">
          <a:xfrm>
            <a:off x="1295400" y="4648200"/>
            <a:ext cx="12192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3000000" lon="0" rev="0"/>
            </a:camera>
            <a:lightRig rig="threePt" dir="t"/>
          </a:scene3d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3806" name="Oval 14"/>
          <p:cNvSpPr>
            <a:spLocks noChangeArrowheads="1"/>
          </p:cNvSpPr>
          <p:nvPr/>
        </p:nvSpPr>
        <p:spPr bwMode="auto">
          <a:xfrm>
            <a:off x="1552575" y="4191000"/>
            <a:ext cx="6858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3000000" lon="0" rev="0"/>
            </a:camera>
            <a:lightRig rig="threePt" dir="t"/>
          </a:scene3d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" name="Oval 12"/>
          <p:cNvSpPr>
            <a:spLocks noChangeArrowheads="1"/>
          </p:cNvSpPr>
          <p:nvPr/>
        </p:nvSpPr>
        <p:spPr bwMode="auto">
          <a:xfrm>
            <a:off x="762000" y="5486400"/>
            <a:ext cx="2286000" cy="381000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3000000" lon="0" rev="0"/>
            </a:camera>
            <a:lightRig rig="threePt" dir="t"/>
          </a:scene3d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9946" name="Rectangle 16"/>
          <p:cNvSpPr>
            <a:spLocks noChangeArrowheads="1"/>
          </p:cNvSpPr>
          <p:nvPr/>
        </p:nvSpPr>
        <p:spPr bwMode="auto">
          <a:xfrm>
            <a:off x="3733800" y="1676400"/>
            <a:ext cx="13223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000000"/>
                </a:solidFill>
              </a:rPr>
              <a:t>Try it 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Tower of Hanoi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38200" y="3962400"/>
            <a:ext cx="2057400" cy="2209800"/>
            <a:chOff x="528" y="2496"/>
            <a:chExt cx="1296" cy="1392"/>
          </a:xfrm>
        </p:grpSpPr>
        <p:sp>
          <p:nvSpPr>
            <p:cNvPr id="40976" name="Rectangle 4"/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7" name="Rectangle 5"/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3581400" y="3962400"/>
            <a:ext cx="2057400" cy="2209800"/>
            <a:chOff x="2256" y="2496"/>
            <a:chExt cx="1296" cy="1392"/>
          </a:xfrm>
        </p:grpSpPr>
        <p:sp>
          <p:nvSpPr>
            <p:cNvPr id="40974" name="Rectangle 7"/>
            <p:cNvSpPr>
              <a:spLocks noChangeArrowheads="1"/>
            </p:cNvSpPr>
            <p:nvPr/>
          </p:nvSpPr>
          <p:spPr bwMode="auto"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5" name="Rectangle 8"/>
            <p:cNvSpPr>
              <a:spLocks noChangeArrowheads="1"/>
            </p:cNvSpPr>
            <p:nvPr/>
          </p:nvSpPr>
          <p:spPr bwMode="auto"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6248400" y="3962400"/>
            <a:ext cx="2057400" cy="2209800"/>
            <a:chOff x="3936" y="2496"/>
            <a:chExt cx="1296" cy="1392"/>
          </a:xfrm>
        </p:grpSpPr>
        <p:sp>
          <p:nvSpPr>
            <p:cNvPr id="40972" name="Rectangle 10"/>
            <p:cNvSpPr>
              <a:spLocks noChangeArrowheads="1"/>
            </p:cNvSpPr>
            <p:nvPr/>
          </p:nvSpPr>
          <p:spPr bwMode="auto"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3" name="Rectangle 11"/>
            <p:cNvSpPr>
              <a:spLocks noChangeArrowheads="1"/>
            </p:cNvSpPr>
            <p:nvPr/>
          </p:nvSpPr>
          <p:spPr bwMode="auto"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804" name="Oval 12"/>
          <p:cNvSpPr>
            <a:spLocks noChangeArrowheads="1"/>
          </p:cNvSpPr>
          <p:nvPr/>
        </p:nvSpPr>
        <p:spPr bwMode="auto">
          <a:xfrm>
            <a:off x="1019175" y="4724400"/>
            <a:ext cx="1752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3000000" lon="0" rev="0"/>
            </a:camera>
            <a:lightRig rig="threePt" dir="t"/>
          </a:scene3d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3805" name="Oval 13"/>
          <p:cNvSpPr>
            <a:spLocks noChangeArrowheads="1"/>
          </p:cNvSpPr>
          <p:nvPr/>
        </p:nvSpPr>
        <p:spPr bwMode="auto">
          <a:xfrm>
            <a:off x="1295400" y="4343400"/>
            <a:ext cx="12192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3000000" lon="0" rev="0"/>
            </a:camera>
            <a:lightRig rig="threePt" dir="t"/>
          </a:scene3d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3806" name="Oval 14"/>
          <p:cNvSpPr>
            <a:spLocks noChangeArrowheads="1"/>
          </p:cNvSpPr>
          <p:nvPr/>
        </p:nvSpPr>
        <p:spPr bwMode="auto">
          <a:xfrm>
            <a:off x="1552575" y="4038600"/>
            <a:ext cx="6858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3000000" lon="0" rev="0"/>
            </a:camera>
            <a:lightRig rig="threePt" dir="t"/>
          </a:scene3d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" name="Oval 12"/>
          <p:cNvSpPr>
            <a:spLocks noChangeArrowheads="1"/>
          </p:cNvSpPr>
          <p:nvPr/>
        </p:nvSpPr>
        <p:spPr bwMode="auto">
          <a:xfrm>
            <a:off x="762000" y="5105400"/>
            <a:ext cx="2286000" cy="381000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3000000" lon="0" rev="0"/>
            </a:camera>
            <a:lightRig rig="threePt" dir="t"/>
          </a:scene3d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0970" name="Rectangle 16"/>
          <p:cNvSpPr>
            <a:spLocks noChangeArrowheads="1"/>
          </p:cNvSpPr>
          <p:nvPr/>
        </p:nvSpPr>
        <p:spPr bwMode="auto">
          <a:xfrm>
            <a:off x="3733800" y="1676400"/>
            <a:ext cx="13223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000000"/>
                </a:solidFill>
              </a:rPr>
              <a:t>Try it </a:t>
            </a:r>
          </a:p>
        </p:txBody>
      </p:sp>
      <p:sp>
        <p:nvSpPr>
          <p:cNvPr id="18" name="Oval 12"/>
          <p:cNvSpPr>
            <a:spLocks noChangeArrowheads="1"/>
          </p:cNvSpPr>
          <p:nvPr/>
        </p:nvSpPr>
        <p:spPr bwMode="auto">
          <a:xfrm>
            <a:off x="502920" y="5532120"/>
            <a:ext cx="2819400" cy="381000"/>
          </a:xfrm>
          <a:prstGeom prst="ellipse">
            <a:avLst/>
          </a:prstGeom>
          <a:solidFill>
            <a:srgbClr val="7030A0"/>
          </a:solidFill>
          <a:ln w="9525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3000000" lon="0" rev="0"/>
            </a:camera>
            <a:lightRig rig="threePt" dir="t"/>
          </a:scene3d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1008B-192A-4955-93E7-D49D2E9CD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Factorial (n) = n!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8F7D8-CB45-432F-A86A-6489EB904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4400" dirty="0"/>
              <a:t>Factorial (n) = n * Factorial (n-1)</a:t>
            </a:r>
          </a:p>
          <a:p>
            <a:r>
              <a:rPr lang="en-US" sz="4400" dirty="0"/>
              <a:t>Factorial (1) = 1</a:t>
            </a:r>
          </a:p>
          <a:p>
            <a:r>
              <a:rPr lang="en-US" sz="4400" dirty="0"/>
              <a:t>Factorial (0) =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EF4F15-2F50-4A41-8BCA-346295C6E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9494E9-C817-47CE-A598-C6E7CD21F26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620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D058E-F595-4C0F-A3D4-9D7A9DEE7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800" dirty="0"/>
              <a:t>Finding a</a:t>
            </a:r>
            <a:r>
              <a:rPr lang="en-AU" sz="4800" baseline="30000" dirty="0"/>
              <a:t>n</a:t>
            </a:r>
            <a:endParaRPr lang="en-US" baseline="30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E517A-A2EE-4DD5-A552-65EB27442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sz="4000" dirty="0"/>
              <a:t>a</a:t>
            </a:r>
            <a:r>
              <a:rPr lang="en-AU" sz="4000" baseline="30000" dirty="0"/>
              <a:t>n </a:t>
            </a:r>
            <a:r>
              <a:rPr lang="en-AU" sz="4000" dirty="0"/>
              <a:t>= a * a </a:t>
            </a:r>
            <a:r>
              <a:rPr lang="en-AU" sz="4000" baseline="30000" dirty="0"/>
              <a:t>n-1</a:t>
            </a:r>
          </a:p>
          <a:p>
            <a:r>
              <a:rPr lang="en-AU" sz="4000" baseline="30000" dirty="0"/>
              <a:t> </a:t>
            </a:r>
            <a:r>
              <a:rPr lang="en-AU" sz="4000" dirty="0"/>
              <a:t>2</a:t>
            </a:r>
            <a:r>
              <a:rPr lang="en-AU" sz="4000" baseline="30000" dirty="0"/>
              <a:t>5</a:t>
            </a:r>
            <a:r>
              <a:rPr lang="en-AU" sz="4000" dirty="0"/>
              <a:t> = 2 * 2</a:t>
            </a:r>
            <a:r>
              <a:rPr lang="en-AU" sz="4000" baseline="30000" dirty="0"/>
              <a:t>4</a:t>
            </a:r>
          </a:p>
          <a:p>
            <a:r>
              <a:rPr lang="en-AU" sz="4000" baseline="30000" dirty="0"/>
              <a:t> </a:t>
            </a:r>
          </a:p>
          <a:p>
            <a:r>
              <a:rPr lang="en-AU" sz="4000" dirty="0"/>
              <a:t>Power(a, n) = a * Power (a, n-1)</a:t>
            </a:r>
          </a:p>
          <a:p>
            <a:r>
              <a:rPr lang="en-AU" sz="4000" dirty="0"/>
              <a:t> Power (a, 0 ) = 1</a:t>
            </a:r>
          </a:p>
          <a:p>
            <a:endParaRPr lang="en-AU" sz="4000" dirty="0"/>
          </a:p>
          <a:p>
            <a:r>
              <a:rPr lang="en-AU" sz="4000" dirty="0"/>
              <a:t> sum = 1;</a:t>
            </a:r>
          </a:p>
          <a:p>
            <a:r>
              <a:rPr lang="en-AU" sz="4000" dirty="0"/>
              <a:t> for(</a:t>
            </a:r>
            <a:r>
              <a:rPr lang="en-AU" sz="4000" dirty="0" err="1"/>
              <a:t>i</a:t>
            </a:r>
            <a:r>
              <a:rPr lang="en-AU" sz="4000" dirty="0"/>
              <a:t>=1; </a:t>
            </a:r>
            <a:r>
              <a:rPr lang="en-AU" sz="4000" dirty="0" err="1"/>
              <a:t>i</a:t>
            </a:r>
            <a:r>
              <a:rPr lang="en-AU" sz="4000" dirty="0"/>
              <a:t>&lt;= n; </a:t>
            </a:r>
            <a:r>
              <a:rPr lang="en-AU" sz="4000" dirty="0" err="1"/>
              <a:t>i</a:t>
            </a:r>
            <a:r>
              <a:rPr lang="en-AU" sz="4000" dirty="0"/>
              <a:t>++)</a:t>
            </a:r>
          </a:p>
          <a:p>
            <a:pPr marL="342900" lvl="1" indent="0">
              <a:buNone/>
            </a:pPr>
            <a:r>
              <a:rPr lang="en-AU" sz="3700" dirty="0"/>
              <a:t>Sum = sum * a;</a:t>
            </a:r>
            <a:endParaRPr lang="en-US" sz="37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5ECEE8-C30B-419E-8EBF-28F596A97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9494E9-C817-47CE-A598-C6E7CD21F26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24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ea typeface="굴림" pitchFamily="50" charset="-127"/>
              </a:rPr>
              <a:t>Recursion: Introduction</a:t>
            </a:r>
          </a:p>
        </p:txBody>
      </p:sp>
      <p:sp>
        <p:nvSpPr>
          <p:cNvPr id="4198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Most mathematical functions are described by a simple formula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C = 5 </a:t>
            </a:r>
            <a:r>
              <a:rPr lang="en-US" altLang="ko-KR" dirty="0">
                <a:ea typeface="굴림" pitchFamily="50" charset="-127"/>
                <a:cs typeface="Times New Roman" pitchFamily="18" charset="0"/>
              </a:rPr>
              <a:t>× (F 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–</a:t>
            </a:r>
            <a:r>
              <a:rPr lang="en-US" altLang="ko-KR" dirty="0">
                <a:ea typeface="굴림" pitchFamily="50" charset="-127"/>
                <a:cs typeface="Times New Roman" pitchFamily="18" charset="0"/>
              </a:rPr>
              <a:t> 32) / 9</a:t>
            </a:r>
          </a:p>
          <a:p>
            <a:pPr lvl="1"/>
            <a:r>
              <a:rPr lang="en-US" altLang="ko-KR" dirty="0">
                <a:ea typeface="굴림" pitchFamily="50" charset="-127"/>
                <a:cs typeface="Times New Roman" pitchFamily="18" charset="0"/>
              </a:rPr>
              <a:t>It is trivial to program the formula</a:t>
            </a:r>
          </a:p>
          <a:p>
            <a:r>
              <a:rPr lang="en-US" altLang="ko-KR" dirty="0">
                <a:ea typeface="굴림" pitchFamily="50" charset="-127"/>
                <a:cs typeface="Times New Roman" pitchFamily="18" charset="0"/>
              </a:rPr>
              <a:t>Mathematical functions are sometimes defined in a less standard form</a:t>
            </a:r>
          </a:p>
          <a:p>
            <a:pPr lvl="1"/>
            <a:r>
              <a:rPr lang="en-US" altLang="ko-KR" dirty="0">
                <a:latin typeface="Times New Roman" pitchFamily="18" charset="0"/>
                <a:ea typeface="굴림" pitchFamily="50" charset="-127"/>
              </a:rPr>
              <a:t>ƒ</a:t>
            </a:r>
            <a:r>
              <a:rPr lang="en-US" altLang="ko-KR" dirty="0">
                <a:ea typeface="굴림" pitchFamily="50" charset="-127"/>
              </a:rPr>
              <a:t>(0) = 0 and </a:t>
            </a:r>
            <a:r>
              <a:rPr lang="en-US" altLang="ko-KR" dirty="0">
                <a:latin typeface="Times New Roman" pitchFamily="18" charset="0"/>
                <a:ea typeface="굴림" pitchFamily="50" charset="-127"/>
              </a:rPr>
              <a:t>ƒ</a:t>
            </a:r>
            <a:r>
              <a:rPr lang="en-US" altLang="ko-KR" dirty="0">
                <a:ea typeface="굴림" pitchFamily="50" charset="-127"/>
              </a:rPr>
              <a:t>(x) = 2</a:t>
            </a:r>
            <a:r>
              <a:rPr lang="en-US" altLang="ko-KR" dirty="0">
                <a:latin typeface="Times New Roman" pitchFamily="18" charset="0"/>
                <a:ea typeface="굴림" pitchFamily="50" charset="-127"/>
              </a:rPr>
              <a:t>ƒ</a:t>
            </a:r>
            <a:r>
              <a:rPr lang="en-US" altLang="ko-KR" dirty="0">
                <a:ea typeface="굴림" pitchFamily="50" charset="-127"/>
              </a:rPr>
              <a:t>(x-1) + x</a:t>
            </a:r>
            <a:r>
              <a:rPr lang="en-US" altLang="ko-KR" baseline="30000" dirty="0">
                <a:ea typeface="굴림" pitchFamily="50" charset="-127"/>
              </a:rPr>
              <a:t>2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Then, </a:t>
            </a:r>
            <a:r>
              <a:rPr lang="en-US" altLang="ko-KR" dirty="0">
                <a:latin typeface="Times New Roman" pitchFamily="18" charset="0"/>
                <a:ea typeface="굴림" pitchFamily="50" charset="-127"/>
              </a:rPr>
              <a:t>ƒ</a:t>
            </a:r>
            <a:r>
              <a:rPr lang="en-US" altLang="ko-KR" dirty="0">
                <a:ea typeface="굴림" pitchFamily="50" charset="-127"/>
              </a:rPr>
              <a:t>(0) = 0, </a:t>
            </a:r>
            <a:r>
              <a:rPr lang="en-US" altLang="ko-KR" dirty="0">
                <a:latin typeface="Times New Roman" pitchFamily="18" charset="0"/>
                <a:ea typeface="굴림" pitchFamily="50" charset="-127"/>
              </a:rPr>
              <a:t>ƒ</a:t>
            </a:r>
            <a:r>
              <a:rPr lang="en-US" altLang="ko-KR" dirty="0">
                <a:ea typeface="굴림" pitchFamily="50" charset="-127"/>
              </a:rPr>
              <a:t>(1) = 1, </a:t>
            </a:r>
            <a:r>
              <a:rPr lang="en-US" altLang="ko-KR" dirty="0">
                <a:latin typeface="Times New Roman" pitchFamily="18" charset="0"/>
                <a:ea typeface="굴림" pitchFamily="50" charset="-127"/>
              </a:rPr>
              <a:t>ƒ</a:t>
            </a:r>
            <a:r>
              <a:rPr lang="en-US" altLang="ko-KR" dirty="0">
                <a:ea typeface="굴림" pitchFamily="50" charset="-127"/>
              </a:rPr>
              <a:t>(2) = 6, </a:t>
            </a:r>
            <a:r>
              <a:rPr lang="en-US" altLang="ko-KR" dirty="0">
                <a:latin typeface="Times New Roman" pitchFamily="18" charset="0"/>
                <a:ea typeface="굴림" pitchFamily="50" charset="-127"/>
              </a:rPr>
              <a:t>ƒ</a:t>
            </a:r>
            <a:r>
              <a:rPr lang="en-US" altLang="ko-KR" dirty="0">
                <a:ea typeface="굴림" pitchFamily="50" charset="-127"/>
              </a:rPr>
              <a:t>(3) = 21, </a:t>
            </a:r>
            <a:r>
              <a:rPr lang="en-US" altLang="ko-KR" dirty="0">
                <a:latin typeface="Times New Roman" pitchFamily="18" charset="0"/>
                <a:ea typeface="굴림" pitchFamily="50" charset="-127"/>
              </a:rPr>
              <a:t>…</a:t>
            </a:r>
            <a:endParaRPr lang="en-US" altLang="ko-KR" dirty="0">
              <a:ea typeface="굴림" pitchFamily="50" charset="-127"/>
            </a:endParaRPr>
          </a:p>
          <a:p>
            <a:r>
              <a:rPr lang="en-US" altLang="ko-KR" dirty="0">
                <a:ea typeface="굴림" pitchFamily="50" charset="-127"/>
              </a:rPr>
              <a:t>A function that is defined in terms of itself is </a:t>
            </a:r>
            <a:r>
              <a:rPr lang="en-US" altLang="ko-KR" i="1" dirty="0">
                <a:solidFill>
                  <a:srgbClr val="CC0000"/>
                </a:solidFill>
                <a:ea typeface="굴림" pitchFamily="50" charset="-127"/>
              </a:rPr>
              <a:t>recursive</a:t>
            </a:r>
            <a:r>
              <a:rPr lang="en-US" altLang="ko-KR" dirty="0">
                <a:ea typeface="굴림" pitchFamily="50" charset="-127"/>
              </a:rPr>
              <a:t>, and C allows recursive functions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Example</a:t>
            </a:r>
            <a:endParaRPr lang="en-US" dirty="0"/>
          </a:p>
        </p:txBody>
      </p:sp>
      <p:sp>
        <p:nvSpPr>
          <p:cNvPr id="6656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Factorial: N! = N * (N-1)!</a:t>
            </a:r>
          </a:p>
          <a:p>
            <a:r>
              <a:rPr lang="en-US" dirty="0"/>
              <a:t>Fibonacci Number: F(n) = F(n-1)+F(n-2)</a:t>
            </a:r>
          </a:p>
          <a:p>
            <a:r>
              <a:rPr lang="en-US" i="1" dirty="0" err="1"/>
              <a:t>x</a:t>
            </a:r>
            <a:r>
              <a:rPr lang="en-US" i="1" baseline="30000" dirty="0" err="1"/>
              <a:t>n</a:t>
            </a:r>
            <a:r>
              <a:rPr lang="en-US" dirty="0"/>
              <a:t> = </a:t>
            </a:r>
            <a:r>
              <a:rPr lang="en-US" i="1" dirty="0"/>
              <a:t>x</a:t>
            </a:r>
            <a:r>
              <a:rPr lang="en-US" dirty="0"/>
              <a:t> × </a:t>
            </a:r>
            <a:r>
              <a:rPr lang="en-US" i="1" dirty="0" err="1"/>
              <a:t>x</a:t>
            </a:r>
            <a:r>
              <a:rPr lang="en-US" i="1" baseline="30000" dirty="0" err="1"/>
              <a:t>n</a:t>
            </a:r>
            <a:r>
              <a:rPr lang="en-US" baseline="30000" dirty="0"/>
              <a:t>–1</a:t>
            </a:r>
            <a:endParaRPr lang="en-US" dirty="0"/>
          </a:p>
          <a:p>
            <a:r>
              <a:rPr lang="en-US" dirty="0"/>
              <a:t>Traversing a Singly linked list and Printing keys</a:t>
            </a:r>
          </a:p>
          <a:p>
            <a:r>
              <a:rPr lang="en-US" dirty="0"/>
              <a:t>Traversing a Singly linked list and Printing keys in reverse order</a:t>
            </a:r>
          </a:p>
          <a:p>
            <a:r>
              <a:rPr lang="en-US" dirty="0"/>
              <a:t>Palindrome</a:t>
            </a:r>
          </a:p>
          <a:p>
            <a:r>
              <a:rPr lang="en-US" dirty="0"/>
              <a:t>Tower of Hanoi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46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ea typeface="굴림" pitchFamily="50" charset="-127"/>
              </a:rPr>
              <a:t>Example: Factorial</a:t>
            </a:r>
          </a:p>
        </p:txBody>
      </p:sp>
      <p:sp>
        <p:nvSpPr>
          <p:cNvPr id="2048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Example: factorials</a:t>
            </a:r>
          </a:p>
          <a:p>
            <a:pPr lvl="1"/>
            <a:r>
              <a:rPr lang="en-US" altLang="ko-KR" sz="2000" dirty="0">
                <a:latin typeface="Lucida Console" pitchFamily="49" charset="0"/>
                <a:ea typeface="굴림" pitchFamily="50" charset="-127"/>
              </a:rPr>
              <a:t>5! = 5 * 4 * 3 * 2 * 1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Notice that</a:t>
            </a:r>
          </a:p>
          <a:p>
            <a:pPr lvl="2"/>
            <a:r>
              <a:rPr lang="en-US" altLang="ko-KR" sz="1800" dirty="0">
                <a:latin typeface="Lucida Console" pitchFamily="49" charset="0"/>
                <a:ea typeface="굴림" pitchFamily="50" charset="-127"/>
              </a:rPr>
              <a:t>5! = 5 * 4!</a:t>
            </a:r>
          </a:p>
          <a:p>
            <a:pPr lvl="2"/>
            <a:r>
              <a:rPr lang="en-US" altLang="ko-KR" sz="1800" dirty="0">
                <a:latin typeface="Lucida Console" pitchFamily="49" charset="0"/>
                <a:ea typeface="굴림" pitchFamily="50" charset="-127"/>
              </a:rPr>
              <a:t>4! = 4 * 3! ...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Can compute factorials recursively using factorials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Solve base case (</a:t>
            </a:r>
            <a:r>
              <a:rPr lang="en-US" altLang="ko-KR" sz="2000" dirty="0">
                <a:latin typeface="Lucida Console" pitchFamily="49" charset="0"/>
                <a:ea typeface="굴림" pitchFamily="50" charset="-127"/>
              </a:rPr>
              <a:t>1! = 0! = 1</a:t>
            </a:r>
            <a:r>
              <a:rPr lang="en-US" altLang="ko-KR" dirty="0">
                <a:ea typeface="굴림" pitchFamily="50" charset="-127"/>
              </a:rPr>
              <a:t>) then plug in</a:t>
            </a:r>
          </a:p>
          <a:p>
            <a:pPr lvl="2"/>
            <a:r>
              <a:rPr lang="en-US" altLang="ko-KR" sz="1800" dirty="0">
                <a:latin typeface="Lucida Console" pitchFamily="49" charset="0"/>
                <a:ea typeface="굴림" pitchFamily="50" charset="-127"/>
              </a:rPr>
              <a:t>2! = 2 * 1! = 2 * 1 = 2;</a:t>
            </a:r>
          </a:p>
          <a:p>
            <a:pPr lvl="2"/>
            <a:r>
              <a:rPr lang="en-US" altLang="ko-KR" sz="1800" dirty="0">
                <a:latin typeface="Lucida Console" pitchFamily="49" charset="0"/>
                <a:ea typeface="굴림" pitchFamily="50" charset="-127"/>
              </a:rPr>
              <a:t>3! = 3 * 2! = 3 * 2 = 6;</a:t>
            </a:r>
          </a:p>
          <a:p>
            <a:pPr lvl="2"/>
            <a:endParaRPr lang="en-US" altLang="ko-KR" sz="1800" dirty="0">
              <a:latin typeface="Lucida Console" pitchFamily="49" charset="0"/>
              <a:ea typeface="굴림" pitchFamily="50" charset="-127"/>
            </a:endParaRPr>
          </a:p>
          <a:p>
            <a:endParaRPr lang="ko-KR" altLang="en-US" dirty="0"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 lIns="92075" tIns="46038" rIns="92075" bIns="46038" anchor="ctr">
            <a:normAutofit/>
          </a:bodyPr>
          <a:lstStyle/>
          <a:p>
            <a:r>
              <a:rPr lang="en-US" sz="3600" dirty="0"/>
              <a:t>Factorial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marL="342900" indent="-342900"/>
            <a:r>
              <a:rPr lang="en-US" dirty="0"/>
              <a:t>The following function computes </a:t>
            </a:r>
            <a:r>
              <a:rPr lang="en-US" i="1" dirty="0"/>
              <a:t>n</a:t>
            </a:r>
            <a:r>
              <a:rPr lang="en-US" dirty="0"/>
              <a:t>! recursively, using the formula </a:t>
            </a:r>
            <a:r>
              <a:rPr lang="en-US" i="1" dirty="0"/>
              <a:t>n</a:t>
            </a:r>
            <a:r>
              <a:rPr lang="en-US" dirty="0"/>
              <a:t>! = </a:t>
            </a:r>
            <a:r>
              <a:rPr lang="en-US" i="1" dirty="0"/>
              <a:t>n</a:t>
            </a:r>
            <a:r>
              <a:rPr lang="en-US" dirty="0"/>
              <a:t> × (</a:t>
            </a:r>
            <a:r>
              <a:rPr lang="en-US" i="1" dirty="0"/>
              <a:t>n</a:t>
            </a:r>
            <a:r>
              <a:rPr lang="en-US" dirty="0"/>
              <a:t> – 1)!:</a:t>
            </a:r>
          </a:p>
          <a:p>
            <a:pPr marL="342900" indent="-342900">
              <a:lnSpc>
                <a:spcPct val="80000"/>
              </a:lnSpc>
              <a:spcBef>
                <a:spcPts val="1200"/>
              </a:spcBef>
              <a:buFont typeface="Wingdings 2" pitchFamily="18" charset="2"/>
              <a:buNone/>
            </a:pPr>
            <a:r>
              <a:rPr lang="en-US" sz="23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3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300" dirty="0">
                <a:latin typeface="Courier New" pitchFamily="49" charset="0"/>
                <a:cs typeface="Courier New" pitchFamily="49" charset="0"/>
              </a:rPr>
              <a:t> factorial(</a:t>
            </a:r>
            <a:r>
              <a:rPr lang="en-US" sz="23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300" dirty="0">
                <a:latin typeface="Courier New" pitchFamily="49" charset="0"/>
                <a:cs typeface="Courier New" pitchFamily="49" charset="0"/>
              </a:rPr>
              <a:t> n)</a:t>
            </a:r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buFont typeface="Wingdings 2" pitchFamily="18" charset="2"/>
              <a:buNone/>
            </a:pPr>
            <a:r>
              <a:rPr lang="en-US" sz="2300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buFont typeface="Wingdings 2" pitchFamily="18" charset="2"/>
              <a:buNone/>
            </a:pPr>
            <a:r>
              <a:rPr lang="en-US" sz="23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3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300" dirty="0">
                <a:latin typeface="Courier New" pitchFamily="49" charset="0"/>
                <a:cs typeface="Courier New" pitchFamily="49" charset="0"/>
              </a:rPr>
              <a:t> t;</a:t>
            </a:r>
          </a:p>
          <a:p>
            <a:pPr marL="342900" indent="-342900">
              <a:lnSpc>
                <a:spcPct val="80000"/>
              </a:lnSpc>
              <a:spcBef>
                <a:spcPct val="0"/>
              </a:spcBef>
              <a:buFont typeface="Wingdings 2" pitchFamily="18" charset="2"/>
              <a:buNone/>
            </a:pPr>
            <a:r>
              <a:rPr lang="en-US" sz="2300" dirty="0">
                <a:latin typeface="Courier New" pitchFamily="49" charset="0"/>
                <a:cs typeface="Courier New" pitchFamily="49" charset="0"/>
              </a:rPr>
              <a:t>	  if (n &lt;= 1) </a:t>
            </a:r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buFont typeface="Wingdings 2" pitchFamily="18" charset="2"/>
              <a:buNone/>
            </a:pPr>
            <a:r>
              <a:rPr lang="en-US" sz="2300" dirty="0">
                <a:latin typeface="Courier New" pitchFamily="49" charset="0"/>
                <a:cs typeface="Courier New" pitchFamily="49" charset="0"/>
              </a:rPr>
              <a:t>	    t=1;</a:t>
            </a:r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buFont typeface="Wingdings 2" pitchFamily="18" charset="2"/>
              <a:buNone/>
            </a:pPr>
            <a:r>
              <a:rPr lang="en-US" sz="2300" dirty="0">
                <a:latin typeface="Courier New" pitchFamily="49" charset="0"/>
                <a:cs typeface="Courier New" pitchFamily="49" charset="0"/>
              </a:rPr>
              <a:t>	  else</a:t>
            </a:r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buFont typeface="Wingdings 2" pitchFamily="18" charset="2"/>
              <a:buNone/>
            </a:pPr>
            <a:r>
              <a:rPr lang="en-US" sz="2300" dirty="0">
                <a:latin typeface="Courier New" pitchFamily="49" charset="0"/>
                <a:cs typeface="Courier New" pitchFamily="49" charset="0"/>
              </a:rPr>
              <a:t>      t=n * factorial(n-1);</a:t>
            </a:r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buFont typeface="Wingdings 2" pitchFamily="18" charset="2"/>
              <a:buNone/>
            </a:pPr>
            <a:r>
              <a:rPr lang="en-US" sz="2300" dirty="0">
                <a:latin typeface="Courier New" pitchFamily="49" charset="0"/>
                <a:cs typeface="Courier New" pitchFamily="49" charset="0"/>
              </a:rPr>
              <a:t>	  return t;</a:t>
            </a:r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buFont typeface="Wingdings 2" pitchFamily="18" charset="2"/>
              <a:buNone/>
            </a:pPr>
            <a:r>
              <a:rPr lang="en-US" sz="2300" dirty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marL="342900" indent="-342900">
              <a:lnSpc>
                <a:spcPct val="80000"/>
              </a:lnSpc>
              <a:spcBef>
                <a:spcPct val="0"/>
              </a:spcBef>
              <a:buFont typeface="Wingdings 2" pitchFamily="18" charset="2"/>
              <a:buNone/>
            </a:pPr>
            <a:r>
              <a:rPr lang="en-US" sz="2300" dirty="0"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5219</TotalTime>
  <Words>1956</Words>
  <Application>Microsoft Office PowerPoint</Application>
  <PresentationFormat>On-screen Show (4:3)</PresentationFormat>
  <Paragraphs>281</Paragraphs>
  <Slides>38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38</vt:i4>
      </vt:variant>
    </vt:vector>
  </HeadingPairs>
  <TitlesOfParts>
    <vt:vector size="50" baseType="lpstr">
      <vt:lpstr>Arial</vt:lpstr>
      <vt:lpstr>Calibri</vt:lpstr>
      <vt:lpstr>Calibri Light</vt:lpstr>
      <vt:lpstr>Courier New</vt:lpstr>
      <vt:lpstr>Lucida Console</vt:lpstr>
      <vt:lpstr>Times New Roman</vt:lpstr>
      <vt:lpstr>Wingdings 2</vt:lpstr>
      <vt:lpstr>Office Theme</vt:lpstr>
      <vt:lpstr>Equation</vt:lpstr>
      <vt:lpstr>PhotoHouse</vt:lpstr>
      <vt:lpstr>Clip</vt:lpstr>
      <vt:lpstr>ClipArt</vt:lpstr>
      <vt:lpstr>CSE 225</vt:lpstr>
      <vt:lpstr>Some Recursive Formulas</vt:lpstr>
      <vt:lpstr>Recursion Tree</vt:lpstr>
      <vt:lpstr>Factorial (n) = n!</vt:lpstr>
      <vt:lpstr>Finding an</vt:lpstr>
      <vt:lpstr>Recursion: Introduction</vt:lpstr>
      <vt:lpstr>Example</vt:lpstr>
      <vt:lpstr>Example: Factorial</vt:lpstr>
      <vt:lpstr>Factorial</vt:lpstr>
      <vt:lpstr>Recursion </vt:lpstr>
      <vt:lpstr>Factorial()</vt:lpstr>
      <vt:lpstr>Fundamental Rules of Recursion</vt:lpstr>
      <vt:lpstr>Example: Power of a Number</vt:lpstr>
      <vt:lpstr>Recursion</vt:lpstr>
      <vt:lpstr>Recursive Functions: f(x)=2*f(x-1)+x2</vt:lpstr>
      <vt:lpstr>Recursion Example: Fibonacci Series</vt:lpstr>
      <vt:lpstr>Example Using Recursion: The Fibonacci Series</vt:lpstr>
      <vt:lpstr>Recursion vs. Iteration</vt:lpstr>
      <vt:lpstr>Example Problem: GCD</vt:lpstr>
      <vt:lpstr>Problem: Decimal to Binary using Recursion</vt:lpstr>
      <vt:lpstr>Solution</vt:lpstr>
      <vt:lpstr>Fibonacci</vt:lpstr>
      <vt:lpstr>The Tower Of Hanoi</vt:lpstr>
      <vt:lpstr>Once upon a time!</vt:lpstr>
      <vt:lpstr>What does legend say??</vt:lpstr>
      <vt:lpstr>Tower of Hanoi</vt:lpstr>
      <vt:lpstr>Tower of Hanoi</vt:lpstr>
      <vt:lpstr>Tower of Hanoi</vt:lpstr>
      <vt:lpstr>Tower of Hanoi</vt:lpstr>
      <vt:lpstr>Tower of Hanoi</vt:lpstr>
      <vt:lpstr>Tower of Hanoi</vt:lpstr>
      <vt:lpstr>Tower of Hanoi</vt:lpstr>
      <vt:lpstr>Tower of Hanoi</vt:lpstr>
      <vt:lpstr>Example: The Tower of Hanoi</vt:lpstr>
      <vt:lpstr>Sketch of the Algorithm</vt:lpstr>
      <vt:lpstr>Tracing the Recursive Calls</vt:lpstr>
      <vt:lpstr>Tower of Hanoi</vt:lpstr>
      <vt:lpstr>Tower of Hanoi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</dc:title>
  <dc:creator>iaizenberg</dc:creator>
  <cp:lastModifiedBy>Dr. Mohammad Rezwanul Huq</cp:lastModifiedBy>
  <cp:revision>88</cp:revision>
  <dcterms:created xsi:type="dcterms:W3CDTF">2006-09-12T16:56:56Z</dcterms:created>
  <dcterms:modified xsi:type="dcterms:W3CDTF">2022-03-14T06:56:46Z</dcterms:modified>
</cp:coreProperties>
</file>