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3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6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7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8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9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0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1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22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47.xml" ContentType="application/vnd.openxmlformats-officedocument.presentationml.tags+xml"/>
  <Override PartName="/ppt/notesSlides/notesSlide2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30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3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3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33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3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7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38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731" r:id="rId1"/>
  </p:sldMasterIdLst>
  <p:notesMasterIdLst>
    <p:notesMasterId r:id="rId60"/>
  </p:notesMasterIdLst>
  <p:handoutMasterIdLst>
    <p:handoutMasterId r:id="rId61"/>
  </p:handoutMasterIdLst>
  <p:sldIdLst>
    <p:sldId id="328" r:id="rId2"/>
    <p:sldId id="257" r:id="rId3"/>
    <p:sldId id="293" r:id="rId4"/>
    <p:sldId id="265" r:id="rId5"/>
    <p:sldId id="26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267" r:id="rId26"/>
    <p:sldId id="313" r:id="rId27"/>
    <p:sldId id="314" r:id="rId28"/>
    <p:sldId id="268" r:id="rId29"/>
    <p:sldId id="269" r:id="rId30"/>
    <p:sldId id="315" r:id="rId31"/>
    <p:sldId id="316" r:id="rId32"/>
    <p:sldId id="317" r:id="rId33"/>
    <p:sldId id="318" r:id="rId34"/>
    <p:sldId id="319" r:id="rId35"/>
    <p:sldId id="320" r:id="rId36"/>
    <p:sldId id="272" r:id="rId37"/>
    <p:sldId id="321" r:id="rId38"/>
    <p:sldId id="322" r:id="rId39"/>
    <p:sldId id="323" r:id="rId40"/>
    <p:sldId id="324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alibri Light" panose="020F0302020204030204" pitchFamily="34" charset="0"/>
      <p:regular r:id="rId66"/>
      <p:italic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CC"/>
    <a:srgbClr val="FF0000"/>
    <a:srgbClr val="99CCFF"/>
    <a:srgbClr val="FFFF99"/>
    <a:srgbClr val="FF66FF"/>
    <a:srgbClr val="66FF66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5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2F159AE-C061-4723-ACEC-30413C26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BF607E2-746F-49FA-8635-8D717F35D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F0C52-2DFA-4912-AC39-03E36FD537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93E5A-8F3E-4224-9AF9-2335595E686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7A3B4-8FC0-4262-A8FE-43AE24A972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13842-5052-49E8-80FA-FB3493D4527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688C8-002A-421C-9A6F-C7BD31A682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F628A-F6EB-4295-A666-61E0923D7D5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8AE6E-EAE4-4DD4-9748-E937F20C55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AC2AE-FC44-4037-B235-2984656B0981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B74E-72AB-4556-BB91-A14916F0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19409-3303-4DFA-99FC-789157B76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914B-CA17-406E-98B1-546112FF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C01D3F-378D-4E3A-AB8B-6B1E2FB62522}" type="datetime1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21AB-32AF-4A59-BC3C-10646BDD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6D68-7FC7-4EFD-A8C4-3C6CD651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8C50-5EE6-4897-8770-F91D6C30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D1C4-F618-4ACF-8BE2-64F73258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5D322-BCE9-4C97-8011-103180359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7B8F-38AD-4316-AD57-AFAB0284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80D3-450A-4C4E-8396-E9036A6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6277-D0BE-4512-BCB6-0E76535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9220A1-D5D8-459F-ACB7-0E4D7F2880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6F7D3-1F31-405D-92D5-4EE15000C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2924C-F572-444E-A7D2-908F61C55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D2BD-064B-414F-A354-5749B57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1009-C652-42BC-8AA6-635E0828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AF86-9F6F-4AB3-BE3B-082F85A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5AC2B-E3A4-47C7-8D66-DCA8BD558E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11E-607B-4216-BABE-FB0F3CA9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F603-C96F-4834-BE7C-98DE7587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B7847-127E-4384-AAD3-EED44E99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33FC8-5328-4861-BC52-476160B5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B8E7-EB20-4800-8E18-24FC0E1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54365-2083-4E35-A0A3-14F2A9E08D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C6FF-7397-4C6C-9F63-0B88922D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825A-37BD-4D62-83BD-C34D78570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2357-73BC-4808-B409-F6F90C81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E320-33FD-4CBF-A787-60E4C203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1F85-BC6E-4388-B4A0-950800B9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DB0C1-D993-4004-88BE-0724805B97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53FB-EF56-449B-AD11-E36BACEF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B1DB-059C-44BC-B0BC-7789FB63E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F6038-280F-46F0-8C55-841659624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38B29-51C5-420B-8CE9-4843516E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5E63-8AF0-45AC-B3E4-9214BD0E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F8C4D-9D62-41B5-8C15-5AA6FD73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3EC1-5418-46FA-A9C5-07837A3E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EAFAA-3C8C-4959-BA81-CD478DE4F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0F4FE-A654-49A1-BD10-8BFD7FD7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F80ED-7558-42EF-ADC4-227CB960F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3790B-38B6-4B49-81AD-14F83B2E9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8C4E2-1C56-4ECF-ABE8-16C4F111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BBFA3-4BBE-455A-9AE0-F0362232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06AD7-17B9-44B5-BAFE-71CB4B2C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60584-195E-47BF-98F3-E76EED868E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357-4BE4-4C81-9AAF-2DD9090D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3065C-F2E2-43DA-9E0D-6A9D680C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83F9C-13B3-4F96-A35A-61087595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4EA2B-98AF-444E-9042-74386994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B5365E-51C4-483E-A72A-C440879477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B8598-576E-49F8-8563-417D162F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059FB-68D6-4370-BF2D-E05F1D86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4504-BB9F-4524-B42F-7EBE123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BFA48-B57A-44BE-9193-2D8FE3F7B3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EEA5-D7BD-43E6-9C39-6A2D6A84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5E93-BABC-4443-872F-065B8E18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EC293-C12D-4A50-B7F0-39FBF550A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FA9F-3785-464F-A16D-F2F9D6C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68F7-3B5B-4F0C-9652-DB8A46A8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9F2E-8555-4E05-8F52-9288FE4A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E7459-CB36-4296-8469-12614C3FDE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7F2D-E902-4EF9-9DBC-C00F07CA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E3758-E1CF-4774-BFEE-4568E461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B0166-2843-4E7D-8AD5-F9FE3A33C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8CF5F-D4FE-4B39-8700-C637A408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268D-1826-430A-84FB-F544A16A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BB031-2471-4451-AAC4-199B1ACE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8277C-68B3-4680-9C9F-416767A30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3F331-D215-4206-94D5-C69AB960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4CA48-89BF-4E91-B54C-7B599E5D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8659-A1D6-49A9-A9DE-6A48CA639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A079-5056-4B79-99EA-670ED57A4DC7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9A202-5A3B-462A-9990-8C6A0D541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5B60-3A19-452C-B5C9-59BFD6334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BCFA3A-16D2-4255-BA4C-F82C0D8F66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notesSlide" Target="../notesSlides/notesSlide14.xml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9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12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13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14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0417" y="406400"/>
            <a:ext cx="6858000" cy="2387600"/>
          </a:xfrm>
        </p:spPr>
        <p:txBody>
          <a:bodyPr>
            <a:normAutofit/>
          </a:bodyPr>
          <a:lstStyle/>
          <a:p>
            <a:r>
              <a:rPr lang="en-US" sz="6000" b="1">
                <a:latin typeface="+mn-lt"/>
              </a:rPr>
              <a:t>CSE 225</a:t>
            </a:r>
            <a:endParaRPr lang="en-US" sz="6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Queue, Deque and Priority Queue</a:t>
            </a:r>
            <a:endParaRPr lang="en-US" sz="3600" b="1" dirty="0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1371600" y="1371600"/>
            <a:ext cx="44450" cy="10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63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408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817719" y="1762860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660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56502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4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5084379" y="2160518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3941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70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57400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590697" y="1715602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82630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2" y="5334000"/>
            <a:ext cx="1714435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5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5821914" y="2132865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1208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87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57400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292316" y="1735907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82630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2" y="5334000"/>
            <a:ext cx="2052917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6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507714" y="2112706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2770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99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408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978116" y="1753889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660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2" y="5334000"/>
            <a:ext cx="1714435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7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193514" y="2112706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8340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99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408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21971" y="1727495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660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633882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8, Queue Full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848600" y="2132865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77140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3196668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15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57400" y="50463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75933" y="2165035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82630" y="4339668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31987" y="55626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46422" y="55626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829015" y="254961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892809" y="872850"/>
            <a:ext cx="4949772" cy="153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queue delete operation is known as </a:t>
            </a:r>
            <a:r>
              <a:rPr lang="en-US" dirty="0" err="1"/>
              <a:t>dequeue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2440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23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667000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02976" y="1750756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992230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1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756058" y="2135335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95328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44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124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02976" y="1765996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37376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2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756058" y="2150575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53876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56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56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0982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02976" y="1730838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44234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3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756058" y="2115417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7190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63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63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800600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02976" y="1726807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125830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4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756058" y="2111386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079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/>
              <a:t>Queues, and </a:t>
            </a:r>
            <a:r>
              <a:rPr lang="en-US" dirty="0" err="1"/>
              <a:t>Deques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queue</a:t>
            </a:r>
            <a:r>
              <a:rPr lang="en-US" dirty="0"/>
              <a:t> is a first in, first out (</a:t>
            </a:r>
            <a:r>
              <a:rPr lang="en-US" dirty="0">
                <a:solidFill>
                  <a:schemeClr val="tx2"/>
                </a:solidFill>
              </a:rPr>
              <a:t>FIFO</a:t>
            </a:r>
            <a:r>
              <a:rPr lang="en-US" dirty="0"/>
              <a:t>) data structure</a:t>
            </a:r>
          </a:p>
          <a:p>
            <a:pPr lvl="1" eaLnBrk="1" hangingPunct="1"/>
            <a:r>
              <a:rPr lang="en-US" dirty="0"/>
              <a:t>Items are removed from a queue in the same order as they were inserted	</a:t>
            </a:r>
          </a:p>
          <a:p>
            <a:pPr eaLnBrk="1" hangingPunct="1"/>
            <a:r>
              <a:rPr lang="en-US" dirty="0"/>
              <a:t>A </a:t>
            </a:r>
            <a:r>
              <a:rPr lang="en-US" dirty="0" err="1">
                <a:solidFill>
                  <a:schemeClr val="tx2"/>
                </a:solidFill>
              </a:rPr>
              <a:t>deque</a:t>
            </a:r>
            <a:r>
              <a:rPr lang="en-US" dirty="0"/>
              <a:t> is a double-ended queue—items can be inserted and removed at either end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04FBB-2164-4091-B3E0-8F7635DF5030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70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486400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15440" y="1752933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811630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5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868522" y="2137512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720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87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1556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83510" y="1802921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4808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6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936592" y="21875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778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99</a:t>
                </a:r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99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8414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602377" y="1750756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1666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3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7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855459" y="2135335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03697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04800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401911" y="4683838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78111" y="1767344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727141" y="397714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828800" y="5334000"/>
            <a:ext cx="136346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8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700118" y="5334000"/>
            <a:ext cx="132908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8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7731193" y="2151923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5304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IsEmpty()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74710" y="139065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Empty Queue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664355" y="4317123"/>
            <a:ext cx="6412845" cy="1321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When, Front = Rear, it is an empty queue.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9758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793037" cy="727075"/>
          </a:xfrm>
        </p:spPr>
        <p:txBody>
          <a:bodyPr/>
          <a:lstStyle/>
          <a:p>
            <a:pPr eaLnBrk="1" hangingPunct="1"/>
            <a:r>
              <a:rPr lang="en-US"/>
              <a:t>Circular arrays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371600"/>
            <a:ext cx="7848600" cy="914400"/>
          </a:xfrm>
        </p:spPr>
        <p:txBody>
          <a:bodyPr/>
          <a:lstStyle/>
          <a:p>
            <a:pPr eaLnBrk="1" hangingPunct="1"/>
            <a:r>
              <a:rPr lang="en-US" sz="2400"/>
              <a:t>We can treat the array holding the queue elements as circular (joined at the ends)</a:t>
            </a:r>
          </a:p>
        </p:txBody>
      </p:sp>
      <p:sp>
        <p:nvSpPr>
          <p:cNvPr id="24603" name="Rectangle 27"/>
          <p:cNvSpPr>
            <a:spLocks noGrp="1" noChangeArrowheads="1"/>
          </p:cNvSpPr>
          <p:nvPr>
            <p:ph sz="half" idx="2"/>
          </p:nvPr>
        </p:nvSpPr>
        <p:spPr>
          <a:xfrm>
            <a:off x="685800" y="4800600"/>
            <a:ext cx="7772400" cy="1752600"/>
          </a:xfrm>
        </p:spPr>
        <p:txBody>
          <a:bodyPr/>
          <a:lstStyle/>
          <a:p>
            <a:pPr eaLnBrk="1" hangingPunct="1"/>
            <a:r>
              <a:rPr lang="en-US" sz="2400"/>
              <a:t>Elements were added to this queue in the order </a:t>
            </a:r>
            <a:r>
              <a:rPr lang="en-US" sz="2400">
                <a:latin typeface="Consolas" pitchFamily="49" charset="0"/>
              </a:rPr>
              <a:t>11</a:t>
            </a:r>
            <a:r>
              <a:rPr lang="en-US" sz="2400"/>
              <a:t>, </a:t>
            </a:r>
            <a:r>
              <a:rPr lang="en-US" sz="2400">
                <a:latin typeface="Consolas" pitchFamily="49" charset="0"/>
              </a:rPr>
              <a:t>22</a:t>
            </a:r>
            <a:r>
              <a:rPr lang="en-US" sz="2400"/>
              <a:t>, </a:t>
            </a:r>
            <a:r>
              <a:rPr lang="en-US" sz="2400">
                <a:latin typeface="Consolas" pitchFamily="49" charset="0"/>
              </a:rPr>
              <a:t>33</a:t>
            </a:r>
            <a:r>
              <a:rPr lang="en-US" sz="2400"/>
              <a:t>, </a:t>
            </a:r>
            <a:r>
              <a:rPr lang="en-US" sz="2400">
                <a:latin typeface="Consolas" pitchFamily="49" charset="0"/>
              </a:rPr>
              <a:t>44</a:t>
            </a:r>
            <a:r>
              <a:rPr lang="en-US" sz="2400"/>
              <a:t>, </a:t>
            </a:r>
            <a:r>
              <a:rPr lang="en-US" sz="2400">
                <a:latin typeface="Consolas" pitchFamily="49" charset="0"/>
              </a:rPr>
              <a:t>55</a:t>
            </a:r>
            <a:r>
              <a:rPr lang="en-US" sz="2400"/>
              <a:t>, and will be removed in the same order</a:t>
            </a:r>
          </a:p>
          <a:p>
            <a:pPr eaLnBrk="1" hangingPunct="1"/>
            <a:r>
              <a:rPr lang="en-US" sz="2400"/>
              <a:t>Use: </a:t>
            </a:r>
            <a:r>
              <a:rPr lang="en-US" sz="2400">
                <a:solidFill>
                  <a:schemeClr val="accent2"/>
                </a:solidFill>
                <a:latin typeface="Consolas" pitchFamily="49" charset="0"/>
              </a:rPr>
              <a:t>front = (front + 1) % myQueue.length;</a:t>
            </a:r>
            <a:br>
              <a:rPr lang="en-US" sz="240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/>
              <a:t>and: </a:t>
            </a:r>
            <a:r>
              <a:rPr lang="en-US" sz="2400">
                <a:solidFill>
                  <a:schemeClr val="accent2"/>
                </a:solidFill>
                <a:latin typeface="Consolas" pitchFamily="49" charset="0"/>
              </a:rPr>
              <a:t>rear = (rear + 1) % myQueue.length;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07C34-4647-4F6D-B9D0-AC33733BDF98}" type="slidenum">
              <a:rPr lang="en-US" smtClean="0">
                <a:latin typeface="Arial" pitchFamily="34" charset="0"/>
              </a:rPr>
              <a:pPr/>
              <a:t>25</a:t>
            </a:fld>
            <a:endParaRPr lang="en-US">
              <a:latin typeface="Arial" pitchFamily="34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09600" y="2497138"/>
            <a:ext cx="8169275" cy="2155825"/>
            <a:chOff x="384" y="1573"/>
            <a:chExt cx="5146" cy="1358"/>
          </a:xfrm>
        </p:grpSpPr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1549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44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1981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55</a:t>
              </a: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413" y="211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845" y="211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3277" y="2112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3709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11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4141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22</a:t>
              </a: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4573" y="2112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33</a:t>
              </a:r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1693" y="1872"/>
              <a:ext cx="334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nsolas" pitchFamily="49" charset="0"/>
                </a:rPr>
                <a:t>0   1    2    3    4    5    6    7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84" y="2112"/>
              <a:ext cx="97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myQueue:</a:t>
              </a:r>
            </a:p>
          </p:txBody>
        </p:sp>
        <p:grpSp>
          <p:nvGrpSpPr>
            <p:cNvPr id="14353" name="Group 24"/>
            <p:cNvGrpSpPr>
              <a:grpSpLocks/>
            </p:cNvGrpSpPr>
            <p:nvPr/>
          </p:nvGrpSpPr>
          <p:grpSpPr bwMode="auto">
            <a:xfrm>
              <a:off x="960" y="2545"/>
              <a:ext cx="1197" cy="383"/>
              <a:chOff x="2451" y="2785"/>
              <a:chExt cx="1197" cy="383"/>
            </a:xfrm>
          </p:grpSpPr>
          <p:sp>
            <p:nvSpPr>
              <p:cNvPr id="14359" name="Text Box 17"/>
              <p:cNvSpPr txBox="1">
                <a:spLocks noChangeArrowheads="1"/>
              </p:cNvSpPr>
              <p:nvPr/>
            </p:nvSpPr>
            <p:spPr bwMode="auto">
              <a:xfrm>
                <a:off x="2451" y="2880"/>
                <a:ext cx="105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rear = 1</a:t>
                </a:r>
              </a:p>
            </p:txBody>
          </p:sp>
          <p:sp>
            <p:nvSpPr>
              <p:cNvPr id="14360" name="Freeform 18"/>
              <p:cNvSpPr>
                <a:spLocks/>
              </p:cNvSpPr>
              <p:nvPr/>
            </p:nvSpPr>
            <p:spPr bwMode="auto">
              <a:xfrm flipH="1">
                <a:off x="3406" y="2785"/>
                <a:ext cx="242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54" name="Group 22"/>
            <p:cNvGrpSpPr>
              <a:grpSpLocks/>
            </p:cNvGrpSpPr>
            <p:nvPr/>
          </p:nvGrpSpPr>
          <p:grpSpPr bwMode="auto">
            <a:xfrm>
              <a:off x="2592" y="2544"/>
              <a:ext cx="1296" cy="387"/>
              <a:chOff x="480" y="2784"/>
              <a:chExt cx="1296" cy="387"/>
            </a:xfrm>
          </p:grpSpPr>
          <p:sp>
            <p:nvSpPr>
              <p:cNvPr id="14357" name="Text Box 20"/>
              <p:cNvSpPr txBox="1">
                <a:spLocks noChangeArrowheads="1"/>
              </p:cNvSpPr>
              <p:nvPr/>
            </p:nvSpPr>
            <p:spPr bwMode="auto">
              <a:xfrm>
                <a:off x="480" y="2880"/>
                <a:ext cx="1152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front = 5</a:t>
                </a:r>
              </a:p>
            </p:txBody>
          </p:sp>
          <p:sp>
            <p:nvSpPr>
              <p:cNvPr id="14358" name="Freeform 21"/>
              <p:cNvSpPr>
                <a:spLocks/>
              </p:cNvSpPr>
              <p:nvPr/>
            </p:nvSpPr>
            <p:spPr bwMode="auto">
              <a:xfrm flipH="1">
                <a:off x="1534" y="2784"/>
                <a:ext cx="242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5" name="Line 25"/>
            <p:cNvSpPr>
              <a:spLocks noChangeShapeType="1"/>
            </p:cNvSpPr>
            <p:nvPr/>
          </p:nvSpPr>
          <p:spPr bwMode="auto">
            <a:xfrm>
              <a:off x="1392" y="2160"/>
              <a:ext cx="3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Freeform 26"/>
            <p:cNvSpPr>
              <a:spLocks/>
            </p:cNvSpPr>
            <p:nvPr/>
          </p:nvSpPr>
          <p:spPr bwMode="auto">
            <a:xfrm>
              <a:off x="906" y="1573"/>
              <a:ext cx="4624" cy="595"/>
            </a:xfrm>
            <a:custGeom>
              <a:avLst/>
              <a:gdLst>
                <a:gd name="T0" fmla="*/ 4408 w 4624"/>
                <a:gd name="T1" fmla="*/ 587 h 595"/>
                <a:gd name="T2" fmla="*/ 4566 w 4624"/>
                <a:gd name="T3" fmla="*/ 508 h 595"/>
                <a:gd name="T4" fmla="*/ 4592 w 4624"/>
                <a:gd name="T5" fmla="*/ 284 h 595"/>
                <a:gd name="T6" fmla="*/ 4374 w 4624"/>
                <a:gd name="T7" fmla="*/ 107 h 595"/>
                <a:gd name="T8" fmla="*/ 3267 w 4624"/>
                <a:gd name="T9" fmla="*/ 40 h 595"/>
                <a:gd name="T10" fmla="*/ 1638 w 4624"/>
                <a:gd name="T11" fmla="*/ 11 h 595"/>
                <a:gd name="T12" fmla="*/ 294 w 4624"/>
                <a:gd name="T13" fmla="*/ 107 h 595"/>
                <a:gd name="T14" fmla="*/ 24 w 4624"/>
                <a:gd name="T15" fmla="*/ 343 h 595"/>
                <a:gd name="T16" fmla="*/ 149 w 4624"/>
                <a:gd name="T17" fmla="*/ 554 h 595"/>
                <a:gd name="T18" fmla="*/ 390 w 4624"/>
                <a:gd name="T19" fmla="*/ 587 h 5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24"/>
                <a:gd name="T31" fmla="*/ 0 h 595"/>
                <a:gd name="T32" fmla="*/ 4624 w 4624"/>
                <a:gd name="T33" fmla="*/ 595 h 5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24" h="595">
                  <a:moveTo>
                    <a:pt x="4408" y="587"/>
                  </a:moveTo>
                  <a:cubicBezTo>
                    <a:pt x="4434" y="574"/>
                    <a:pt x="4535" y="559"/>
                    <a:pt x="4566" y="508"/>
                  </a:cubicBezTo>
                  <a:cubicBezTo>
                    <a:pt x="4597" y="457"/>
                    <a:pt x="4624" y="351"/>
                    <a:pt x="4592" y="284"/>
                  </a:cubicBezTo>
                  <a:cubicBezTo>
                    <a:pt x="4560" y="217"/>
                    <a:pt x="4595" y="148"/>
                    <a:pt x="4374" y="107"/>
                  </a:cubicBezTo>
                  <a:cubicBezTo>
                    <a:pt x="4153" y="66"/>
                    <a:pt x="3723" y="56"/>
                    <a:pt x="3267" y="40"/>
                  </a:cubicBezTo>
                  <a:cubicBezTo>
                    <a:pt x="2811" y="24"/>
                    <a:pt x="2134" y="0"/>
                    <a:pt x="1638" y="11"/>
                  </a:cubicBezTo>
                  <a:cubicBezTo>
                    <a:pt x="1142" y="22"/>
                    <a:pt x="563" y="52"/>
                    <a:pt x="294" y="107"/>
                  </a:cubicBezTo>
                  <a:cubicBezTo>
                    <a:pt x="25" y="162"/>
                    <a:pt x="48" y="269"/>
                    <a:pt x="24" y="343"/>
                  </a:cubicBezTo>
                  <a:cubicBezTo>
                    <a:pt x="0" y="417"/>
                    <a:pt x="88" y="513"/>
                    <a:pt x="149" y="554"/>
                  </a:cubicBezTo>
                  <a:cubicBezTo>
                    <a:pt x="210" y="595"/>
                    <a:pt x="340" y="580"/>
                    <a:pt x="390" y="587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5" autoUpdateAnimBg="0"/>
      <p:bldP spid="24603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5232341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 9 ,6 ,15 ,26 ,78</a:t>
            </a:r>
          </a:p>
        </p:txBody>
      </p:sp>
      <p:sp>
        <p:nvSpPr>
          <p:cNvPr id="3" name="Oval 2"/>
          <p:cNvSpPr/>
          <p:nvPr/>
        </p:nvSpPr>
        <p:spPr>
          <a:xfrm>
            <a:off x="2614448" y="2369889"/>
            <a:ext cx="3329152" cy="2731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3401299" y="2966448"/>
            <a:ext cx="1776563" cy="15590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Enqueue()</a:t>
            </a:r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>
            <a:off x="4279024" y="2369889"/>
            <a:ext cx="10557" cy="59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7"/>
            <a:endCxn id="3" idx="7"/>
          </p:cNvCxnSpPr>
          <p:nvPr/>
        </p:nvCxnSpPr>
        <p:spPr>
          <a:xfrm flipV="1">
            <a:off x="4917690" y="2769841"/>
            <a:ext cx="538367" cy="42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6"/>
            <a:endCxn id="3" idx="6"/>
          </p:cNvCxnSpPr>
          <p:nvPr/>
        </p:nvCxnSpPr>
        <p:spPr>
          <a:xfrm flipV="1">
            <a:off x="5177862" y="3735412"/>
            <a:ext cx="765738" cy="1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1"/>
            <a:endCxn id="3" idx="1"/>
          </p:cNvCxnSpPr>
          <p:nvPr/>
        </p:nvCxnSpPr>
        <p:spPr>
          <a:xfrm flipH="1" flipV="1">
            <a:off x="3101991" y="2769841"/>
            <a:ext cx="559480" cy="42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3" idx="2"/>
          </p:cNvCxnSpPr>
          <p:nvPr/>
        </p:nvCxnSpPr>
        <p:spPr>
          <a:xfrm flipH="1" flipV="1">
            <a:off x="2614448" y="3735412"/>
            <a:ext cx="786851" cy="1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3"/>
            <a:endCxn id="3" idx="3"/>
          </p:cNvCxnSpPr>
          <p:nvPr/>
        </p:nvCxnSpPr>
        <p:spPr>
          <a:xfrm flipH="1">
            <a:off x="3101991" y="4297197"/>
            <a:ext cx="559480" cy="40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4"/>
            <a:endCxn id="3" idx="4"/>
          </p:cNvCxnSpPr>
          <p:nvPr/>
        </p:nvCxnSpPr>
        <p:spPr>
          <a:xfrm flipH="1">
            <a:off x="4279024" y="4525518"/>
            <a:ext cx="10557" cy="57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5"/>
            <a:endCxn id="3" idx="5"/>
          </p:cNvCxnSpPr>
          <p:nvPr/>
        </p:nvCxnSpPr>
        <p:spPr>
          <a:xfrm>
            <a:off x="4917690" y="4297197"/>
            <a:ext cx="538367" cy="40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48488" y="3043535"/>
            <a:ext cx="42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10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850238" y="1600200"/>
            <a:ext cx="120657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</a:t>
            </a:r>
          </a:p>
        </p:txBody>
      </p:sp>
      <p:sp>
        <p:nvSpPr>
          <p:cNvPr id="109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313124" y="4860964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00600" y="20484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02720" y="29628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867400" y="40296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00600" y="50202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88120" y="5024735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362200" y="28866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62200" y="4034135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388120" y="20484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105400" y="3881735"/>
            <a:ext cx="64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460480" y="4501515"/>
            <a:ext cx="64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26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589660" y="2520315"/>
            <a:ext cx="42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9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33692" y="4439373"/>
            <a:ext cx="64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78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5248488" y="2048470"/>
            <a:ext cx="618912" cy="46166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313430" y="4471035"/>
            <a:ext cx="484645" cy="466129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913267" y="5043848"/>
            <a:ext cx="4630540" cy="1252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Here ,</a:t>
            </a:r>
          </a:p>
          <a:p>
            <a:pPr marL="0" indent="0">
              <a:buNone/>
            </a:pPr>
            <a:r>
              <a:rPr lang="en-US" sz="2400" dirty="0"/>
              <a:t>Rear= 5 &amp; Front =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186948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Dequeue()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5232341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Deleting  9</a:t>
            </a:r>
          </a:p>
        </p:txBody>
      </p:sp>
      <p:sp>
        <p:nvSpPr>
          <p:cNvPr id="3" name="Oval 2"/>
          <p:cNvSpPr/>
          <p:nvPr/>
        </p:nvSpPr>
        <p:spPr>
          <a:xfrm>
            <a:off x="2614448" y="2369889"/>
            <a:ext cx="3329152" cy="27310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3401299" y="2966448"/>
            <a:ext cx="1776563" cy="15590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Dequeue()</a:t>
            </a:r>
          </a:p>
        </p:txBody>
      </p:sp>
      <p:cxnSp>
        <p:nvCxnSpPr>
          <p:cNvPr id="6" name="Straight Connector 5"/>
          <p:cNvCxnSpPr>
            <a:stCxn id="3" idx="0"/>
            <a:endCxn id="4" idx="0"/>
          </p:cNvCxnSpPr>
          <p:nvPr/>
        </p:nvCxnSpPr>
        <p:spPr>
          <a:xfrm>
            <a:off x="4279024" y="2369889"/>
            <a:ext cx="10557" cy="59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7"/>
            <a:endCxn id="3" idx="7"/>
          </p:cNvCxnSpPr>
          <p:nvPr/>
        </p:nvCxnSpPr>
        <p:spPr>
          <a:xfrm flipV="1">
            <a:off x="4917690" y="2769841"/>
            <a:ext cx="538367" cy="42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6"/>
            <a:endCxn id="3" idx="6"/>
          </p:cNvCxnSpPr>
          <p:nvPr/>
        </p:nvCxnSpPr>
        <p:spPr>
          <a:xfrm flipV="1">
            <a:off x="5177862" y="3735412"/>
            <a:ext cx="765738" cy="1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1"/>
            <a:endCxn id="3" idx="1"/>
          </p:cNvCxnSpPr>
          <p:nvPr/>
        </p:nvCxnSpPr>
        <p:spPr>
          <a:xfrm flipH="1" flipV="1">
            <a:off x="3101991" y="2769841"/>
            <a:ext cx="559480" cy="42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3" idx="2"/>
          </p:cNvCxnSpPr>
          <p:nvPr/>
        </p:nvCxnSpPr>
        <p:spPr>
          <a:xfrm flipH="1" flipV="1">
            <a:off x="2614448" y="3735412"/>
            <a:ext cx="786851" cy="1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3"/>
            <a:endCxn id="3" idx="3"/>
          </p:cNvCxnSpPr>
          <p:nvPr/>
        </p:nvCxnSpPr>
        <p:spPr>
          <a:xfrm flipH="1">
            <a:off x="3101991" y="4297197"/>
            <a:ext cx="559480" cy="40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4"/>
            <a:endCxn id="3" idx="4"/>
          </p:cNvCxnSpPr>
          <p:nvPr/>
        </p:nvCxnSpPr>
        <p:spPr>
          <a:xfrm flipH="1">
            <a:off x="4279024" y="4525518"/>
            <a:ext cx="10557" cy="57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5"/>
            <a:endCxn id="3" idx="5"/>
          </p:cNvCxnSpPr>
          <p:nvPr/>
        </p:nvCxnSpPr>
        <p:spPr>
          <a:xfrm>
            <a:off x="4917690" y="4297197"/>
            <a:ext cx="538367" cy="40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48488" y="3043535"/>
            <a:ext cx="42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</a:t>
            </a:r>
          </a:p>
        </p:txBody>
      </p:sp>
      <p:sp>
        <p:nvSpPr>
          <p:cNvPr id="10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37222" y="2057400"/>
            <a:ext cx="120657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</a:t>
            </a:r>
          </a:p>
        </p:txBody>
      </p:sp>
      <p:sp>
        <p:nvSpPr>
          <p:cNvPr id="109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168504" y="4794884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00600" y="20484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02720" y="29628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867400" y="40296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00600" y="50202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88120" y="5024735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362200" y="28866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62200" y="4034135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388120" y="2048470"/>
            <a:ext cx="42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105400" y="3881735"/>
            <a:ext cx="64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460480" y="4501515"/>
            <a:ext cx="64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33692" y="4439373"/>
            <a:ext cx="64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78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5791200" y="2510135"/>
            <a:ext cx="618912" cy="46166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2168810" y="4404955"/>
            <a:ext cx="484645" cy="466129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913267" y="5043848"/>
            <a:ext cx="4630540" cy="1252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Here ,</a:t>
            </a:r>
          </a:p>
          <a:p>
            <a:pPr marL="0" indent="0">
              <a:buNone/>
            </a:pPr>
            <a:r>
              <a:rPr lang="en-US" sz="2400" dirty="0"/>
              <a:t>Rear= 4 &amp; Front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1633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pPr eaLnBrk="1" hangingPunct="1"/>
            <a:r>
              <a:rPr lang="en-US"/>
              <a:t>Full and empty queues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7772400" cy="838200"/>
          </a:xfrm>
        </p:spPr>
        <p:txBody>
          <a:bodyPr/>
          <a:lstStyle/>
          <a:p>
            <a:pPr eaLnBrk="1" hangingPunct="1"/>
            <a:r>
              <a:rPr lang="en-US" sz="2400"/>
              <a:t>If the queue were to become completely full, it would look like this: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1000" y="3733800"/>
            <a:ext cx="8574088" cy="904875"/>
          </a:xfrm>
        </p:spPr>
        <p:txBody>
          <a:bodyPr/>
          <a:lstStyle/>
          <a:p>
            <a:pPr eaLnBrk="1" hangingPunct="1"/>
            <a:r>
              <a:rPr lang="en-US" sz="2400" dirty="0"/>
              <a:t>If we were then to remove all eight elements, making the queue completely empty, it would look like this: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27870-1A76-4C5C-83AC-C3293A987FB2}" type="slidenum">
              <a:rPr lang="en-US" smtClean="0">
                <a:latin typeface="Arial" pitchFamily="34" charset="0"/>
              </a:rPr>
              <a:pPr/>
              <a:t>28</a:t>
            </a:fld>
            <a:endParaRPr lang="en-US">
              <a:latin typeface="Arial" pitchFamily="34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09600" y="1981200"/>
            <a:ext cx="7924800" cy="1681163"/>
            <a:chOff x="384" y="1248"/>
            <a:chExt cx="4992" cy="1059"/>
          </a:xfrm>
        </p:grpSpPr>
        <p:sp>
          <p:nvSpPr>
            <p:cNvPr id="15384" name="Rectangle 6"/>
            <p:cNvSpPr>
              <a:spLocks noChangeArrowheads="1"/>
            </p:cNvSpPr>
            <p:nvPr/>
          </p:nvSpPr>
          <p:spPr bwMode="auto">
            <a:xfrm>
              <a:off x="1549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44</a:t>
              </a:r>
            </a:p>
          </p:txBody>
        </p:sp>
        <p:sp>
          <p:nvSpPr>
            <p:cNvPr id="15385" name="Rectangle 7"/>
            <p:cNvSpPr>
              <a:spLocks noChangeArrowheads="1"/>
            </p:cNvSpPr>
            <p:nvPr/>
          </p:nvSpPr>
          <p:spPr bwMode="auto">
            <a:xfrm>
              <a:off x="1981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55</a:t>
              </a:r>
            </a:p>
          </p:txBody>
        </p:sp>
        <p:sp>
          <p:nvSpPr>
            <p:cNvPr id="15386" name="Rectangle 8"/>
            <p:cNvSpPr>
              <a:spLocks noChangeArrowheads="1"/>
            </p:cNvSpPr>
            <p:nvPr/>
          </p:nvSpPr>
          <p:spPr bwMode="auto">
            <a:xfrm>
              <a:off x="2413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66</a:t>
              </a:r>
            </a:p>
          </p:txBody>
        </p:sp>
        <p:sp>
          <p:nvSpPr>
            <p:cNvPr id="15387" name="Rectangle 9"/>
            <p:cNvSpPr>
              <a:spLocks noChangeArrowheads="1"/>
            </p:cNvSpPr>
            <p:nvPr/>
          </p:nvSpPr>
          <p:spPr bwMode="auto">
            <a:xfrm>
              <a:off x="2845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77</a:t>
              </a:r>
            </a:p>
          </p:txBody>
        </p:sp>
        <p:sp>
          <p:nvSpPr>
            <p:cNvPr id="15388" name="Rectangle 10"/>
            <p:cNvSpPr>
              <a:spLocks noChangeArrowheads="1"/>
            </p:cNvSpPr>
            <p:nvPr/>
          </p:nvSpPr>
          <p:spPr bwMode="auto">
            <a:xfrm>
              <a:off x="3277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88</a:t>
              </a:r>
            </a:p>
          </p:txBody>
        </p:sp>
        <p:sp>
          <p:nvSpPr>
            <p:cNvPr id="15389" name="Rectangle 11"/>
            <p:cNvSpPr>
              <a:spLocks noChangeArrowheads="1"/>
            </p:cNvSpPr>
            <p:nvPr/>
          </p:nvSpPr>
          <p:spPr bwMode="auto">
            <a:xfrm>
              <a:off x="3709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11</a:t>
              </a:r>
            </a:p>
          </p:txBody>
        </p:sp>
        <p:sp>
          <p:nvSpPr>
            <p:cNvPr id="15390" name="Rectangle 12"/>
            <p:cNvSpPr>
              <a:spLocks noChangeArrowheads="1"/>
            </p:cNvSpPr>
            <p:nvPr/>
          </p:nvSpPr>
          <p:spPr bwMode="auto">
            <a:xfrm>
              <a:off x="4141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22</a:t>
              </a:r>
            </a:p>
          </p:txBody>
        </p:sp>
        <p:sp>
          <p:nvSpPr>
            <p:cNvPr id="15391" name="Rectangle 13"/>
            <p:cNvSpPr>
              <a:spLocks noChangeArrowheads="1"/>
            </p:cNvSpPr>
            <p:nvPr/>
          </p:nvSpPr>
          <p:spPr bwMode="auto">
            <a:xfrm>
              <a:off x="4573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33</a:t>
              </a:r>
            </a:p>
          </p:txBody>
        </p:sp>
        <p:sp>
          <p:nvSpPr>
            <p:cNvPr id="15392" name="Text Box 14"/>
            <p:cNvSpPr txBox="1">
              <a:spLocks noChangeArrowheads="1"/>
            </p:cNvSpPr>
            <p:nvPr/>
          </p:nvSpPr>
          <p:spPr bwMode="auto">
            <a:xfrm>
              <a:off x="1693" y="1248"/>
              <a:ext cx="334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nsolas" pitchFamily="49" charset="0"/>
                </a:rPr>
                <a:t>0   1    2    3    4    5    6    7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393" name="Text Box 15"/>
            <p:cNvSpPr txBox="1">
              <a:spLocks noChangeArrowheads="1"/>
            </p:cNvSpPr>
            <p:nvPr/>
          </p:nvSpPr>
          <p:spPr bwMode="auto">
            <a:xfrm>
              <a:off x="384" y="1488"/>
              <a:ext cx="97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myQueue:</a:t>
              </a:r>
            </a:p>
          </p:txBody>
        </p:sp>
        <p:grpSp>
          <p:nvGrpSpPr>
            <p:cNvPr id="15394" name="Group 16"/>
            <p:cNvGrpSpPr>
              <a:grpSpLocks/>
            </p:cNvGrpSpPr>
            <p:nvPr/>
          </p:nvGrpSpPr>
          <p:grpSpPr bwMode="auto">
            <a:xfrm>
              <a:off x="2355" y="1921"/>
              <a:ext cx="1485" cy="328"/>
              <a:chOff x="2499" y="2785"/>
              <a:chExt cx="1485" cy="328"/>
            </a:xfrm>
          </p:grpSpPr>
          <p:sp>
            <p:nvSpPr>
              <p:cNvPr id="15397" name="Text Box 17"/>
              <p:cNvSpPr txBox="1">
                <a:spLocks noChangeArrowheads="1"/>
              </p:cNvSpPr>
              <p:nvPr/>
            </p:nvSpPr>
            <p:spPr bwMode="auto">
              <a:xfrm>
                <a:off x="2499" y="2880"/>
                <a:ext cx="1056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accent2"/>
                    </a:solidFill>
                    <a:latin typeface="Consolas" pitchFamily="49" charset="0"/>
                  </a:rPr>
                  <a:t>rear = 5</a:t>
                </a:r>
              </a:p>
            </p:txBody>
          </p:sp>
          <p:sp>
            <p:nvSpPr>
              <p:cNvPr id="15398" name="Freeform 18"/>
              <p:cNvSpPr>
                <a:spLocks/>
              </p:cNvSpPr>
              <p:nvPr/>
            </p:nvSpPr>
            <p:spPr bwMode="auto">
              <a:xfrm flipH="1">
                <a:off x="3406" y="2785"/>
                <a:ext cx="578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95" name="Text Box 20"/>
            <p:cNvSpPr txBox="1">
              <a:spLocks noChangeArrowheads="1"/>
            </p:cNvSpPr>
            <p:nvPr/>
          </p:nvSpPr>
          <p:spPr bwMode="auto">
            <a:xfrm>
              <a:off x="4176" y="2016"/>
              <a:ext cx="120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accent2"/>
                  </a:solidFill>
                  <a:latin typeface="Consolas" pitchFamily="49" charset="0"/>
                </a:rPr>
                <a:t>front = 5</a:t>
              </a:r>
            </a:p>
          </p:txBody>
        </p:sp>
        <p:sp>
          <p:nvSpPr>
            <p:cNvPr id="15396" name="Freeform 21"/>
            <p:cNvSpPr>
              <a:spLocks/>
            </p:cNvSpPr>
            <p:nvPr/>
          </p:nvSpPr>
          <p:spPr bwMode="auto">
            <a:xfrm>
              <a:off x="3934" y="1920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09600" y="4724400"/>
            <a:ext cx="8001000" cy="1681163"/>
            <a:chOff x="384" y="2976"/>
            <a:chExt cx="5040" cy="1059"/>
          </a:xfrm>
        </p:grpSpPr>
        <p:sp>
          <p:nvSpPr>
            <p:cNvPr id="15369" name="Rectangle 26"/>
            <p:cNvSpPr>
              <a:spLocks noChangeArrowheads="1"/>
            </p:cNvSpPr>
            <p:nvPr/>
          </p:nvSpPr>
          <p:spPr bwMode="auto">
            <a:xfrm>
              <a:off x="1549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0" name="Rectangle 27"/>
            <p:cNvSpPr>
              <a:spLocks noChangeArrowheads="1"/>
            </p:cNvSpPr>
            <p:nvPr/>
          </p:nvSpPr>
          <p:spPr bwMode="auto">
            <a:xfrm>
              <a:off x="1981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1" name="Rectangle 28"/>
            <p:cNvSpPr>
              <a:spLocks noChangeArrowheads="1"/>
            </p:cNvSpPr>
            <p:nvPr/>
          </p:nvSpPr>
          <p:spPr bwMode="auto">
            <a:xfrm>
              <a:off x="2413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2" name="Rectangle 29"/>
            <p:cNvSpPr>
              <a:spLocks noChangeArrowheads="1"/>
            </p:cNvSpPr>
            <p:nvPr/>
          </p:nvSpPr>
          <p:spPr bwMode="auto">
            <a:xfrm>
              <a:off x="2845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3" name="Rectangle 30"/>
            <p:cNvSpPr>
              <a:spLocks noChangeArrowheads="1"/>
            </p:cNvSpPr>
            <p:nvPr/>
          </p:nvSpPr>
          <p:spPr bwMode="auto">
            <a:xfrm>
              <a:off x="3277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4" name="Rectangle 31"/>
            <p:cNvSpPr>
              <a:spLocks noChangeArrowheads="1"/>
            </p:cNvSpPr>
            <p:nvPr/>
          </p:nvSpPr>
          <p:spPr bwMode="auto">
            <a:xfrm>
              <a:off x="3709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5" name="Rectangle 32"/>
            <p:cNvSpPr>
              <a:spLocks noChangeArrowheads="1"/>
            </p:cNvSpPr>
            <p:nvPr/>
          </p:nvSpPr>
          <p:spPr bwMode="auto">
            <a:xfrm>
              <a:off x="4141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6" name="Rectangle 33"/>
            <p:cNvSpPr>
              <a:spLocks noChangeArrowheads="1"/>
            </p:cNvSpPr>
            <p:nvPr/>
          </p:nvSpPr>
          <p:spPr bwMode="auto">
            <a:xfrm>
              <a:off x="4573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5377" name="Text Box 34"/>
            <p:cNvSpPr txBox="1">
              <a:spLocks noChangeArrowheads="1"/>
            </p:cNvSpPr>
            <p:nvPr/>
          </p:nvSpPr>
          <p:spPr bwMode="auto">
            <a:xfrm>
              <a:off x="1693" y="2976"/>
              <a:ext cx="334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nsolas" pitchFamily="49" charset="0"/>
                </a:rPr>
                <a:t>0    1   2    3    4    5    6    7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5378" name="Text Box 35"/>
            <p:cNvSpPr txBox="1">
              <a:spLocks noChangeArrowheads="1"/>
            </p:cNvSpPr>
            <p:nvPr/>
          </p:nvSpPr>
          <p:spPr bwMode="auto">
            <a:xfrm>
              <a:off x="384" y="3216"/>
              <a:ext cx="97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myQueue:</a:t>
              </a:r>
            </a:p>
          </p:txBody>
        </p:sp>
        <p:grpSp>
          <p:nvGrpSpPr>
            <p:cNvPr id="15379" name="Group 36"/>
            <p:cNvGrpSpPr>
              <a:grpSpLocks/>
            </p:cNvGrpSpPr>
            <p:nvPr/>
          </p:nvGrpSpPr>
          <p:grpSpPr bwMode="auto">
            <a:xfrm>
              <a:off x="2307" y="3649"/>
              <a:ext cx="1533" cy="328"/>
              <a:chOff x="2499" y="2785"/>
              <a:chExt cx="1533" cy="328"/>
            </a:xfrm>
          </p:grpSpPr>
          <p:sp>
            <p:nvSpPr>
              <p:cNvPr id="15382" name="Text Box 37"/>
              <p:cNvSpPr txBox="1">
                <a:spLocks noChangeArrowheads="1"/>
              </p:cNvSpPr>
              <p:nvPr/>
            </p:nvSpPr>
            <p:spPr bwMode="auto">
              <a:xfrm>
                <a:off x="2499" y="2880"/>
                <a:ext cx="1056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accent2"/>
                    </a:solidFill>
                    <a:latin typeface="Consolas" pitchFamily="49" charset="0"/>
                  </a:rPr>
                  <a:t>rear = 5</a:t>
                </a:r>
              </a:p>
            </p:txBody>
          </p:sp>
          <p:sp>
            <p:nvSpPr>
              <p:cNvPr id="15383" name="Freeform 38"/>
              <p:cNvSpPr>
                <a:spLocks/>
              </p:cNvSpPr>
              <p:nvPr/>
            </p:nvSpPr>
            <p:spPr bwMode="auto">
              <a:xfrm flipH="1">
                <a:off x="3406" y="2785"/>
                <a:ext cx="626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80" name="Text Box 39"/>
            <p:cNvSpPr txBox="1">
              <a:spLocks noChangeArrowheads="1"/>
            </p:cNvSpPr>
            <p:nvPr/>
          </p:nvSpPr>
          <p:spPr bwMode="auto">
            <a:xfrm>
              <a:off x="4176" y="3744"/>
              <a:ext cx="124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front = 5</a:t>
              </a:r>
            </a:p>
          </p:txBody>
        </p:sp>
        <p:sp>
          <p:nvSpPr>
            <p:cNvPr id="15381" name="Freeform 40"/>
            <p:cNvSpPr>
              <a:spLocks/>
            </p:cNvSpPr>
            <p:nvPr/>
          </p:nvSpPr>
          <p:spPr bwMode="auto">
            <a:xfrm>
              <a:off x="3934" y="3648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609600" y="6172200"/>
            <a:ext cx="32004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This is a problem!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5" autoUpdateAnimBg="0"/>
      <p:bldP spid="26628" grpId="0" build="p" bldLvl="4" autoUpdateAnimBg="0"/>
      <p:bldP spid="2666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pPr eaLnBrk="1" hangingPunct="1"/>
            <a:r>
              <a:rPr lang="en-US" dirty="0"/>
              <a:t>Full and empty queues: solutions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pPr eaLnBrk="1" hangingPunct="1"/>
            <a:r>
              <a:rPr lang="en-US" sz="2400" b="1"/>
              <a:t>Solution #1:</a:t>
            </a:r>
            <a:r>
              <a:rPr lang="en-US" sz="2400"/>
              <a:t> Keep an additional variable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1000" y="3635375"/>
            <a:ext cx="8574088" cy="1135063"/>
          </a:xfrm>
        </p:spPr>
        <p:txBody>
          <a:bodyPr/>
          <a:lstStyle/>
          <a:p>
            <a:pPr eaLnBrk="1" hangingPunct="1"/>
            <a:r>
              <a:rPr lang="en-US" sz="2400" b="1" dirty="0"/>
              <a:t>Solution #2:</a:t>
            </a:r>
            <a:r>
              <a:rPr lang="en-US" sz="2400" dirty="0"/>
              <a:t> (Slightly more efficient) Keep a gap between elements: consider the queue full when it has </a:t>
            </a:r>
            <a:r>
              <a:rPr lang="en-US" sz="2400" dirty="0">
                <a:latin typeface="Consolas" pitchFamily="49" charset="0"/>
              </a:rPr>
              <a:t>n-1</a:t>
            </a:r>
            <a:r>
              <a:rPr lang="en-US" sz="2400" dirty="0"/>
              <a:t> elements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12627C-9A27-420D-BB7D-85F3F3958E51}" type="slidenum">
              <a:rPr lang="en-US" smtClean="0">
                <a:latin typeface="Arial" pitchFamily="34" charset="0"/>
              </a:rPr>
              <a:pPr/>
              <a:t>29</a:t>
            </a:fld>
            <a:endParaRPr lang="en-US">
              <a:latin typeface="Arial" pitchFamily="34" charset="0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09600" y="1981200"/>
            <a:ext cx="7924800" cy="1681163"/>
            <a:chOff x="384" y="1248"/>
            <a:chExt cx="4992" cy="1059"/>
          </a:xfrm>
        </p:grpSpPr>
        <p:sp>
          <p:nvSpPr>
            <p:cNvPr id="16408" name="Rectangle 6"/>
            <p:cNvSpPr>
              <a:spLocks noChangeArrowheads="1"/>
            </p:cNvSpPr>
            <p:nvPr/>
          </p:nvSpPr>
          <p:spPr bwMode="auto">
            <a:xfrm>
              <a:off x="1549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44</a:t>
              </a:r>
            </a:p>
          </p:txBody>
        </p:sp>
        <p:sp>
          <p:nvSpPr>
            <p:cNvPr id="16409" name="Rectangle 7"/>
            <p:cNvSpPr>
              <a:spLocks noChangeArrowheads="1"/>
            </p:cNvSpPr>
            <p:nvPr/>
          </p:nvSpPr>
          <p:spPr bwMode="auto">
            <a:xfrm>
              <a:off x="1981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55</a:t>
              </a:r>
            </a:p>
          </p:txBody>
        </p:sp>
        <p:sp>
          <p:nvSpPr>
            <p:cNvPr id="16410" name="Rectangle 8"/>
            <p:cNvSpPr>
              <a:spLocks noChangeArrowheads="1"/>
            </p:cNvSpPr>
            <p:nvPr/>
          </p:nvSpPr>
          <p:spPr bwMode="auto">
            <a:xfrm>
              <a:off x="2413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66</a:t>
              </a:r>
            </a:p>
          </p:txBody>
        </p:sp>
        <p:sp>
          <p:nvSpPr>
            <p:cNvPr id="16411" name="Rectangle 9"/>
            <p:cNvSpPr>
              <a:spLocks noChangeArrowheads="1"/>
            </p:cNvSpPr>
            <p:nvPr/>
          </p:nvSpPr>
          <p:spPr bwMode="auto">
            <a:xfrm>
              <a:off x="2845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77</a:t>
              </a:r>
            </a:p>
          </p:txBody>
        </p:sp>
        <p:sp>
          <p:nvSpPr>
            <p:cNvPr id="16412" name="Rectangle 10"/>
            <p:cNvSpPr>
              <a:spLocks noChangeArrowheads="1"/>
            </p:cNvSpPr>
            <p:nvPr/>
          </p:nvSpPr>
          <p:spPr bwMode="auto">
            <a:xfrm>
              <a:off x="3277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88</a:t>
              </a:r>
            </a:p>
          </p:txBody>
        </p:sp>
        <p:sp>
          <p:nvSpPr>
            <p:cNvPr id="16413" name="Rectangle 11"/>
            <p:cNvSpPr>
              <a:spLocks noChangeArrowheads="1"/>
            </p:cNvSpPr>
            <p:nvPr/>
          </p:nvSpPr>
          <p:spPr bwMode="auto">
            <a:xfrm>
              <a:off x="3709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11</a:t>
              </a: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4141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22</a:t>
              </a: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573" y="1488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33</a:t>
              </a:r>
            </a:p>
          </p:txBody>
        </p:sp>
        <p:sp>
          <p:nvSpPr>
            <p:cNvPr id="16416" name="Text Box 14"/>
            <p:cNvSpPr txBox="1">
              <a:spLocks noChangeArrowheads="1"/>
            </p:cNvSpPr>
            <p:nvPr/>
          </p:nvSpPr>
          <p:spPr bwMode="auto">
            <a:xfrm>
              <a:off x="1693" y="1248"/>
              <a:ext cx="334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nsolas" pitchFamily="49" charset="0"/>
                </a:rPr>
                <a:t>0   1    2    3    4    5    6    7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6417" name="Text Box 15"/>
            <p:cNvSpPr txBox="1">
              <a:spLocks noChangeArrowheads="1"/>
            </p:cNvSpPr>
            <p:nvPr/>
          </p:nvSpPr>
          <p:spPr bwMode="auto">
            <a:xfrm>
              <a:off x="384" y="1488"/>
              <a:ext cx="97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myQueue:</a:t>
              </a:r>
            </a:p>
          </p:txBody>
        </p:sp>
        <p:grpSp>
          <p:nvGrpSpPr>
            <p:cNvPr id="16418" name="Group 16"/>
            <p:cNvGrpSpPr>
              <a:grpSpLocks/>
            </p:cNvGrpSpPr>
            <p:nvPr/>
          </p:nvGrpSpPr>
          <p:grpSpPr bwMode="auto">
            <a:xfrm>
              <a:off x="2355" y="1921"/>
              <a:ext cx="1485" cy="328"/>
              <a:chOff x="2499" y="2785"/>
              <a:chExt cx="1485" cy="328"/>
            </a:xfrm>
          </p:grpSpPr>
          <p:sp>
            <p:nvSpPr>
              <p:cNvPr id="16423" name="Text Box 17"/>
              <p:cNvSpPr txBox="1">
                <a:spLocks noChangeArrowheads="1"/>
              </p:cNvSpPr>
              <p:nvPr/>
            </p:nvSpPr>
            <p:spPr bwMode="auto">
              <a:xfrm>
                <a:off x="2499" y="2880"/>
                <a:ext cx="1056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accent2"/>
                    </a:solidFill>
                    <a:latin typeface="Consolas" pitchFamily="49" charset="0"/>
                  </a:rPr>
                  <a:t>rear = 5</a:t>
                </a:r>
              </a:p>
            </p:txBody>
          </p:sp>
          <p:sp>
            <p:nvSpPr>
              <p:cNvPr id="16424" name="Freeform 18"/>
              <p:cNvSpPr>
                <a:spLocks/>
              </p:cNvSpPr>
              <p:nvPr/>
            </p:nvSpPr>
            <p:spPr bwMode="auto">
              <a:xfrm flipH="1">
                <a:off x="3406" y="2785"/>
                <a:ext cx="578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19" name="Group 58"/>
            <p:cNvGrpSpPr>
              <a:grpSpLocks/>
            </p:cNvGrpSpPr>
            <p:nvPr/>
          </p:nvGrpSpPr>
          <p:grpSpPr bwMode="auto">
            <a:xfrm>
              <a:off x="3934" y="1920"/>
              <a:ext cx="1442" cy="387"/>
              <a:chOff x="3552" y="1920"/>
              <a:chExt cx="1442" cy="387"/>
            </a:xfrm>
          </p:grpSpPr>
          <p:sp>
            <p:nvSpPr>
              <p:cNvPr id="16421" name="Text Box 19"/>
              <p:cNvSpPr txBox="1">
                <a:spLocks noChangeArrowheads="1"/>
              </p:cNvSpPr>
              <p:nvPr/>
            </p:nvSpPr>
            <p:spPr bwMode="auto">
              <a:xfrm>
                <a:off x="3794" y="2016"/>
                <a:ext cx="1200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front = 5</a:t>
                </a:r>
              </a:p>
            </p:txBody>
          </p:sp>
          <p:sp>
            <p:nvSpPr>
              <p:cNvPr id="16422" name="Freeform 20"/>
              <p:cNvSpPr>
                <a:spLocks/>
              </p:cNvSpPr>
              <p:nvPr/>
            </p:nvSpPr>
            <p:spPr bwMode="auto">
              <a:xfrm>
                <a:off x="3552" y="1920"/>
                <a:ext cx="242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20" name="Text Box 38"/>
            <p:cNvSpPr txBox="1">
              <a:spLocks noChangeArrowheads="1"/>
            </p:cNvSpPr>
            <p:nvPr/>
          </p:nvSpPr>
          <p:spPr bwMode="auto">
            <a:xfrm>
              <a:off x="912" y="2016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count = 8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609600" y="4724400"/>
            <a:ext cx="7848600" cy="1681163"/>
            <a:chOff x="384" y="2976"/>
            <a:chExt cx="4944" cy="1059"/>
          </a:xfrm>
        </p:grpSpPr>
        <p:sp>
          <p:nvSpPr>
            <p:cNvPr id="16392" name="Rectangle 42"/>
            <p:cNvSpPr>
              <a:spLocks noChangeArrowheads="1"/>
            </p:cNvSpPr>
            <p:nvPr/>
          </p:nvSpPr>
          <p:spPr bwMode="auto">
            <a:xfrm>
              <a:off x="1549" y="3216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44</a:t>
              </a:r>
            </a:p>
          </p:txBody>
        </p:sp>
        <p:sp>
          <p:nvSpPr>
            <p:cNvPr id="16393" name="Rectangle 43"/>
            <p:cNvSpPr>
              <a:spLocks noChangeArrowheads="1"/>
            </p:cNvSpPr>
            <p:nvPr/>
          </p:nvSpPr>
          <p:spPr bwMode="auto">
            <a:xfrm>
              <a:off x="1981" y="3216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55</a:t>
              </a:r>
            </a:p>
          </p:txBody>
        </p:sp>
        <p:sp>
          <p:nvSpPr>
            <p:cNvPr id="16394" name="Rectangle 44"/>
            <p:cNvSpPr>
              <a:spLocks noChangeArrowheads="1"/>
            </p:cNvSpPr>
            <p:nvPr/>
          </p:nvSpPr>
          <p:spPr bwMode="auto">
            <a:xfrm>
              <a:off x="2413" y="3216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66</a:t>
              </a:r>
            </a:p>
          </p:txBody>
        </p:sp>
        <p:sp>
          <p:nvSpPr>
            <p:cNvPr id="16395" name="Rectangle 45"/>
            <p:cNvSpPr>
              <a:spLocks noChangeArrowheads="1"/>
            </p:cNvSpPr>
            <p:nvPr/>
          </p:nvSpPr>
          <p:spPr bwMode="auto">
            <a:xfrm>
              <a:off x="2845" y="3216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77</a:t>
              </a:r>
            </a:p>
          </p:txBody>
        </p:sp>
        <p:sp>
          <p:nvSpPr>
            <p:cNvPr id="16396" name="Rectangle 46"/>
            <p:cNvSpPr>
              <a:spLocks noChangeArrowheads="1"/>
            </p:cNvSpPr>
            <p:nvPr/>
          </p:nvSpPr>
          <p:spPr bwMode="auto">
            <a:xfrm>
              <a:off x="3277" y="3216"/>
              <a:ext cx="431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onsolas" pitchFamily="49" charset="0"/>
              </a:endParaRPr>
            </a:p>
          </p:txBody>
        </p:sp>
        <p:sp>
          <p:nvSpPr>
            <p:cNvPr id="16397" name="Rectangle 47"/>
            <p:cNvSpPr>
              <a:spLocks noChangeArrowheads="1"/>
            </p:cNvSpPr>
            <p:nvPr/>
          </p:nvSpPr>
          <p:spPr bwMode="auto">
            <a:xfrm>
              <a:off x="3709" y="3216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11</a:t>
              </a:r>
            </a:p>
          </p:txBody>
        </p:sp>
        <p:sp>
          <p:nvSpPr>
            <p:cNvPr id="16398" name="Rectangle 48"/>
            <p:cNvSpPr>
              <a:spLocks noChangeArrowheads="1"/>
            </p:cNvSpPr>
            <p:nvPr/>
          </p:nvSpPr>
          <p:spPr bwMode="auto">
            <a:xfrm>
              <a:off x="4141" y="3216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22</a:t>
              </a:r>
            </a:p>
          </p:txBody>
        </p:sp>
        <p:sp>
          <p:nvSpPr>
            <p:cNvPr id="16399" name="Rectangle 49"/>
            <p:cNvSpPr>
              <a:spLocks noChangeArrowheads="1"/>
            </p:cNvSpPr>
            <p:nvPr/>
          </p:nvSpPr>
          <p:spPr bwMode="auto">
            <a:xfrm>
              <a:off x="4573" y="3216"/>
              <a:ext cx="431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33</a:t>
              </a:r>
            </a:p>
          </p:txBody>
        </p:sp>
        <p:sp>
          <p:nvSpPr>
            <p:cNvPr id="16400" name="Text Box 50"/>
            <p:cNvSpPr txBox="1">
              <a:spLocks noChangeArrowheads="1"/>
            </p:cNvSpPr>
            <p:nvPr/>
          </p:nvSpPr>
          <p:spPr bwMode="auto">
            <a:xfrm>
              <a:off x="1693" y="2976"/>
              <a:ext cx="334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onsolas" pitchFamily="49" charset="0"/>
                </a:rPr>
                <a:t>0   1    2    3    4    5    6    7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16401" name="Text Box 51"/>
            <p:cNvSpPr txBox="1">
              <a:spLocks noChangeArrowheads="1"/>
            </p:cNvSpPr>
            <p:nvPr/>
          </p:nvSpPr>
          <p:spPr bwMode="auto">
            <a:xfrm>
              <a:off x="384" y="3216"/>
              <a:ext cx="97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myQueue:</a:t>
              </a:r>
            </a:p>
          </p:txBody>
        </p:sp>
        <p:grpSp>
          <p:nvGrpSpPr>
            <p:cNvPr id="16402" name="Group 52"/>
            <p:cNvGrpSpPr>
              <a:grpSpLocks/>
            </p:cNvGrpSpPr>
            <p:nvPr/>
          </p:nvGrpSpPr>
          <p:grpSpPr bwMode="auto">
            <a:xfrm>
              <a:off x="1872" y="3649"/>
              <a:ext cx="1539" cy="328"/>
              <a:chOff x="2499" y="2785"/>
              <a:chExt cx="1539" cy="328"/>
            </a:xfrm>
          </p:grpSpPr>
          <p:sp>
            <p:nvSpPr>
              <p:cNvPr id="16406" name="Text Box 53"/>
              <p:cNvSpPr txBox="1">
                <a:spLocks noChangeArrowheads="1"/>
              </p:cNvSpPr>
              <p:nvPr/>
            </p:nvSpPr>
            <p:spPr bwMode="auto">
              <a:xfrm>
                <a:off x="2499" y="2880"/>
                <a:ext cx="1056" cy="23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accent2"/>
                    </a:solidFill>
                    <a:latin typeface="Consolas" pitchFamily="49" charset="0"/>
                  </a:rPr>
                  <a:t>rear = 4</a:t>
                </a:r>
              </a:p>
            </p:txBody>
          </p:sp>
          <p:sp>
            <p:nvSpPr>
              <p:cNvPr id="16407" name="Freeform 54"/>
              <p:cNvSpPr>
                <a:spLocks/>
              </p:cNvSpPr>
              <p:nvPr/>
            </p:nvSpPr>
            <p:spPr bwMode="auto">
              <a:xfrm flipH="1">
                <a:off x="3406" y="2785"/>
                <a:ext cx="632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3" name="Group 59"/>
            <p:cNvGrpSpPr>
              <a:grpSpLocks/>
            </p:cNvGrpSpPr>
            <p:nvPr/>
          </p:nvGrpSpPr>
          <p:grpSpPr bwMode="auto">
            <a:xfrm>
              <a:off x="3934" y="3648"/>
              <a:ext cx="1394" cy="387"/>
              <a:chOff x="3504" y="3648"/>
              <a:chExt cx="1394" cy="387"/>
            </a:xfrm>
          </p:grpSpPr>
          <p:sp>
            <p:nvSpPr>
              <p:cNvPr id="16404" name="Text Box 55"/>
              <p:cNvSpPr txBox="1">
                <a:spLocks noChangeArrowheads="1"/>
              </p:cNvSpPr>
              <p:nvPr/>
            </p:nvSpPr>
            <p:spPr bwMode="auto">
              <a:xfrm>
                <a:off x="3746" y="3744"/>
                <a:ext cx="1152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Consolas" pitchFamily="49" charset="0"/>
                  </a:rPr>
                  <a:t>front = 5</a:t>
                </a:r>
              </a:p>
            </p:txBody>
          </p:sp>
          <p:sp>
            <p:nvSpPr>
              <p:cNvPr id="16405" name="Freeform 56"/>
              <p:cNvSpPr>
                <a:spLocks/>
              </p:cNvSpPr>
              <p:nvPr/>
            </p:nvSpPr>
            <p:spPr bwMode="auto">
              <a:xfrm>
                <a:off x="3504" y="3648"/>
                <a:ext cx="242" cy="242"/>
              </a:xfrm>
              <a:custGeom>
                <a:avLst/>
                <a:gdLst>
                  <a:gd name="T0" fmla="*/ 248 w 240"/>
                  <a:gd name="T1" fmla="*/ 248 h 240"/>
                  <a:gd name="T2" fmla="*/ 48 w 240"/>
                  <a:gd name="T3" fmla="*/ 200 h 240"/>
                  <a:gd name="T4" fmla="*/ 0 w 240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240"/>
                  <a:gd name="T11" fmla="*/ 240 w 24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240">
                    <a:moveTo>
                      <a:pt x="240" y="240"/>
                    </a:moveTo>
                    <a:cubicBezTo>
                      <a:pt x="164" y="236"/>
                      <a:pt x="88" y="232"/>
                      <a:pt x="48" y="192"/>
                    </a:cubicBezTo>
                    <a:cubicBezTo>
                      <a:pt x="8" y="152"/>
                      <a:pt x="4" y="7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5" autoUpdateAnimBg="0"/>
      <p:bldP spid="27652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+mn-lt"/>
              </a:rPr>
              <a:t>Queue Operations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+mj-lt"/>
              </a:rPr>
              <a:t>Enqueue() : Add an element to the rear of 		                the queue.	</a:t>
            </a:r>
          </a:p>
          <a:p>
            <a:r>
              <a:rPr lang="en-US" sz="3000" dirty="0">
                <a:latin typeface="+mj-lt"/>
              </a:rPr>
              <a:t>Dequeue() : Remove and returns the element 		      at the front of the queue.</a:t>
            </a:r>
          </a:p>
          <a:p>
            <a:r>
              <a:rPr lang="en-US" sz="3000" dirty="0" err="1"/>
              <a:t>isEmpty</a:t>
            </a:r>
            <a:r>
              <a:rPr lang="en-US" sz="3000" dirty="0"/>
              <a:t>()   : returns true if queue is empty.</a:t>
            </a:r>
          </a:p>
          <a:p>
            <a:r>
              <a:rPr lang="en-US" sz="3000" dirty="0" err="1">
                <a:latin typeface="+mj-lt"/>
              </a:rPr>
              <a:t>isFull</a:t>
            </a:r>
            <a:r>
              <a:rPr lang="en-US" sz="3000" dirty="0">
                <a:latin typeface="+mj-lt"/>
              </a:rPr>
              <a:t>()        : returns true if queue is full.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54365-2083-4E35-A0A3-14F2A9E08D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4747877"/>
            <a:ext cx="2991173" cy="19577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031327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79438"/>
            <a:ext cx="8001000" cy="2316162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priority queue</a:t>
            </a:r>
            <a:r>
              <a:rPr lang="en-US" sz="2800" dirty="0"/>
              <a:t> is an abstract data type which is like a regular queue or stack data structure, but where additionally each element has a "priority" associated with it.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15" y="3124200"/>
            <a:ext cx="7182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In a </a:t>
            </a:r>
            <a:r>
              <a:rPr lang="en-US" sz="2800" b="1" dirty="0"/>
              <a:t>priority queue</a:t>
            </a:r>
            <a:r>
              <a:rPr lang="en-US" sz="2800" dirty="0"/>
              <a:t>, an element with high priority is served before an element with low priority. If two elements have the same priority, they are served according to their order in the queue.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95400" y="228600"/>
            <a:ext cx="7315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Priority Queue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97965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Insertion Operation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762000" y="3377273"/>
            <a:ext cx="7727950" cy="609600"/>
            <a:chOff x="384" y="2352"/>
            <a:chExt cx="4868" cy="384"/>
          </a:xfrm>
        </p:grpSpPr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432" y="2352"/>
              <a:ext cx="4820" cy="384"/>
              <a:chOff x="432" y="2352"/>
              <a:chExt cx="4820" cy="38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40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3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95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38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82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NULL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45413" y="5029200"/>
            <a:ext cx="1311987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Head (front)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8019549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954587" y="337201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3656272" y="2095132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>
                <a:latin typeface="Consolas" pitchFamily="49" charset="0"/>
              </a:rPr>
              <a:t>prio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4342072" y="2095132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data</a:t>
            </a: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5027872" y="2095132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add</a:t>
            </a:r>
          </a:p>
        </p:txBody>
      </p:sp>
      <p:sp>
        <p:nvSpPr>
          <p:cNvPr id="3" name="Oval 2"/>
          <p:cNvSpPr/>
          <p:nvPr/>
        </p:nvSpPr>
        <p:spPr>
          <a:xfrm>
            <a:off x="2438400" y="3581400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81600" y="3589601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3682073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71690" y="3706546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839787" y="2209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3673" y="2886019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755813" y="5046362"/>
            <a:ext cx="1159587" cy="821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Tail (rear)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030810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3944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7238" y="49299"/>
            <a:ext cx="8077200" cy="1143000"/>
          </a:xfrm>
        </p:spPr>
        <p:txBody>
          <a:bodyPr/>
          <a:lstStyle/>
          <a:p>
            <a:r>
              <a:rPr lang="en-US" u="sng" dirty="0"/>
              <a:t>Insertion Operation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762000" y="3377273"/>
            <a:ext cx="7727950" cy="609600"/>
            <a:chOff x="384" y="2352"/>
            <a:chExt cx="4868" cy="384"/>
          </a:xfrm>
        </p:grpSpPr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432" y="2352"/>
              <a:ext cx="4820" cy="384"/>
              <a:chOff x="432" y="2352"/>
              <a:chExt cx="4820" cy="38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40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3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95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38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82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NULL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45413" y="50292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8019549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954587" y="337201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38400" y="3581400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81600" y="3589601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71690" y="3706546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839787" y="2209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3673" y="2886019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755813" y="50463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030810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787" y="1258301"/>
            <a:ext cx="458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Inserting 87 with priority 2</a:t>
            </a:r>
          </a:p>
        </p:txBody>
      </p:sp>
      <p:cxnSp>
        <p:nvCxnSpPr>
          <p:cNvPr id="44" name="Straight Arrow Connector 43"/>
          <p:cNvCxnSpPr>
            <a:stCxn id="3" idx="4"/>
          </p:cNvCxnSpPr>
          <p:nvPr/>
        </p:nvCxnSpPr>
        <p:spPr>
          <a:xfrm>
            <a:off x="2583445" y="3766344"/>
            <a:ext cx="0" cy="653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56"/>
          <p:cNvSpPr>
            <a:spLocks noChangeArrowheads="1"/>
          </p:cNvSpPr>
          <p:nvPr/>
        </p:nvSpPr>
        <p:spPr bwMode="auto">
          <a:xfrm>
            <a:off x="3536480" y="4601519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65" name="Rectangle 54"/>
          <p:cNvSpPr>
            <a:spLocks noChangeArrowheads="1"/>
          </p:cNvSpPr>
          <p:nvPr/>
        </p:nvSpPr>
        <p:spPr bwMode="auto">
          <a:xfrm>
            <a:off x="2208213" y="4601519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2</a:t>
            </a:r>
          </a:p>
        </p:txBody>
      </p:sp>
      <p:sp>
        <p:nvSpPr>
          <p:cNvPr id="66" name="Rectangle 55"/>
          <p:cNvSpPr>
            <a:spLocks noChangeArrowheads="1"/>
          </p:cNvSpPr>
          <p:nvPr/>
        </p:nvSpPr>
        <p:spPr bwMode="auto">
          <a:xfrm>
            <a:off x="2894013" y="4601519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87</a:t>
            </a:r>
          </a:p>
        </p:txBody>
      </p:sp>
      <p:sp>
        <p:nvSpPr>
          <p:cNvPr id="67" name="Oval 66"/>
          <p:cNvSpPr/>
          <p:nvPr/>
        </p:nvSpPr>
        <p:spPr>
          <a:xfrm>
            <a:off x="3733541" y="4840697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886200" y="4092973"/>
            <a:ext cx="6219" cy="774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4437" y="5379901"/>
            <a:ext cx="126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(Inserting)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64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7238" y="49299"/>
            <a:ext cx="8077200" cy="1143000"/>
          </a:xfrm>
        </p:spPr>
        <p:txBody>
          <a:bodyPr/>
          <a:lstStyle/>
          <a:p>
            <a:r>
              <a:rPr lang="en-US" u="sng" dirty="0"/>
              <a:t>Insertion Operation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762000" y="3377273"/>
            <a:ext cx="7727950" cy="609600"/>
            <a:chOff x="384" y="2352"/>
            <a:chExt cx="4868" cy="384"/>
          </a:xfrm>
        </p:grpSpPr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432" y="2352"/>
              <a:ext cx="4820" cy="384"/>
              <a:chOff x="432" y="2352"/>
              <a:chExt cx="4820" cy="38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40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95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38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82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45413" y="50292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867149" y="5579762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954587" y="337201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5235735" y="1258301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2</a:t>
            </a:r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5921535" y="1258301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87</a:t>
            </a: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6607335" y="1258301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dirty="0">
              <a:latin typeface="Consolas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438400" y="3581400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81600" y="3589601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3682073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71690" y="3706546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839787" y="2209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3673" y="2886019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603413" y="64179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030810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61063" y="1497479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1787" y="1258301"/>
            <a:ext cx="458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Inserting 87 with priority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6845" y="5638800"/>
            <a:ext cx="216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will be inserted </a:t>
            </a: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6324600" y="4876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Rectangle 60"/>
          <p:cNvSpPr>
            <a:spLocks noChangeArrowheads="1"/>
          </p:cNvSpPr>
          <p:nvPr/>
        </p:nvSpPr>
        <p:spPr bwMode="auto">
          <a:xfrm>
            <a:off x="7011988" y="4876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8" name="Rectangle 61"/>
          <p:cNvSpPr>
            <a:spLocks noChangeArrowheads="1"/>
          </p:cNvSpPr>
          <p:nvPr/>
        </p:nvSpPr>
        <p:spPr bwMode="auto">
          <a:xfrm>
            <a:off x="7697788" y="4876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NULL</a:t>
            </a:r>
          </a:p>
        </p:txBody>
      </p:sp>
      <p:sp>
        <p:nvSpPr>
          <p:cNvPr id="40" name="Oval 39"/>
          <p:cNvSpPr/>
          <p:nvPr/>
        </p:nvSpPr>
        <p:spPr>
          <a:xfrm>
            <a:off x="8011210" y="3614074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084" y="3799018"/>
            <a:ext cx="1098810" cy="1001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1868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50601" y="2984772"/>
            <a:ext cx="2429458" cy="14435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87238" y="49299"/>
            <a:ext cx="8077200" cy="1143000"/>
          </a:xfrm>
        </p:spPr>
        <p:txBody>
          <a:bodyPr/>
          <a:lstStyle/>
          <a:p>
            <a:r>
              <a:rPr lang="en-US" u="sng" dirty="0"/>
              <a:t>Deletion Operation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762000" y="3377273"/>
            <a:ext cx="7727950" cy="609600"/>
            <a:chOff x="384" y="2352"/>
            <a:chExt cx="4868" cy="384"/>
          </a:xfrm>
        </p:grpSpPr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432" y="2352"/>
              <a:ext cx="4820" cy="384"/>
              <a:chOff x="432" y="2352"/>
              <a:chExt cx="4820" cy="38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40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87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95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38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82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45413" y="50292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8147844" y="5764671"/>
            <a:ext cx="172743" cy="353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954587" y="337201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38400" y="3581400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81600" y="3589601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3682073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71690" y="3706546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839787" y="2209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3673" y="2886019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908213" y="61722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030810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7387" y="1258301"/>
            <a:ext cx="754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Normally Deletion operation occurs at head pointer</a:t>
            </a:r>
          </a:p>
        </p:txBody>
      </p:sp>
      <p:sp>
        <p:nvSpPr>
          <p:cNvPr id="33" name="Oval 32"/>
          <p:cNvSpPr/>
          <p:nvPr/>
        </p:nvSpPr>
        <p:spPr>
          <a:xfrm>
            <a:off x="8002799" y="3614074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4"/>
          <p:cNvSpPr>
            <a:spLocks noChangeArrowheads="1"/>
          </p:cNvSpPr>
          <p:nvPr/>
        </p:nvSpPr>
        <p:spPr bwMode="auto">
          <a:xfrm>
            <a:off x="6478587" y="5029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4</a:t>
            </a: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7164387" y="5029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20</a:t>
            </a:r>
          </a:p>
        </p:txBody>
      </p:sp>
      <p:sp>
        <p:nvSpPr>
          <p:cNvPr id="40" name="Rectangle 56"/>
          <p:cNvSpPr>
            <a:spLocks noChangeArrowheads="1"/>
          </p:cNvSpPr>
          <p:nvPr/>
        </p:nvSpPr>
        <p:spPr bwMode="auto">
          <a:xfrm>
            <a:off x="7850187" y="5029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NULL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20693" y="3747161"/>
            <a:ext cx="1292692" cy="1131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127337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u="sng" dirty="0"/>
              <a:t>Deletion Operation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762000" y="3377273"/>
            <a:ext cx="7727950" cy="609600"/>
            <a:chOff x="384" y="2352"/>
            <a:chExt cx="4868" cy="384"/>
          </a:xfrm>
        </p:grpSpPr>
        <p:grpSp>
          <p:nvGrpSpPr>
            <p:cNvPr id="6" name="Group 75"/>
            <p:cNvGrpSpPr>
              <a:grpSpLocks/>
            </p:cNvGrpSpPr>
            <p:nvPr/>
          </p:nvGrpSpPr>
          <p:grpSpPr bwMode="auto">
            <a:xfrm>
              <a:off x="432" y="2352"/>
              <a:ext cx="4820" cy="384"/>
              <a:chOff x="432" y="2352"/>
              <a:chExt cx="4820" cy="38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87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129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3</a:t>
                </a: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50</a:t>
                </a:r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956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38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82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dirty="0"/>
                  <a:t>NULL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45413" y="50292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8019549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954587" y="337201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38400" y="3581400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81600" y="3589601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3682073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71690" y="3706546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839787" y="22098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153673" y="2886019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755813" y="50463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030810" y="42240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87787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Deques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deque</a:t>
            </a:r>
            <a:r>
              <a:rPr lang="en-US"/>
              <a:t> is a </a:t>
            </a:r>
            <a:r>
              <a:rPr lang="en-US" u="sng"/>
              <a:t>d</a:t>
            </a:r>
            <a:r>
              <a:rPr lang="en-US"/>
              <a:t>ouble-</a:t>
            </a:r>
            <a:r>
              <a:rPr lang="en-US" u="sng"/>
              <a:t>e</a:t>
            </a:r>
            <a:r>
              <a:rPr lang="en-US"/>
              <a:t>nded </a:t>
            </a:r>
            <a:r>
              <a:rPr lang="en-US" u="sng"/>
              <a:t>que</a:t>
            </a:r>
            <a:r>
              <a:rPr lang="en-US"/>
              <a:t>ue</a:t>
            </a:r>
          </a:p>
          <a:p>
            <a:pPr eaLnBrk="1" hangingPunct="1"/>
            <a:r>
              <a:rPr lang="en-US"/>
              <a:t>Insertions </a:t>
            </a:r>
            <a:r>
              <a:rPr lang="en-US" i="1"/>
              <a:t>and</a:t>
            </a:r>
            <a:r>
              <a:rPr lang="en-US"/>
              <a:t> deletions can occur at </a:t>
            </a:r>
            <a:r>
              <a:rPr lang="en-US" i="1"/>
              <a:t>either</a:t>
            </a:r>
            <a:r>
              <a:rPr lang="en-US"/>
              <a:t> end</a:t>
            </a:r>
          </a:p>
          <a:p>
            <a:pPr eaLnBrk="1" hangingPunct="1"/>
            <a:r>
              <a:rPr lang="en-US"/>
              <a:t>Implementation is similar to that for queues</a:t>
            </a:r>
          </a:p>
          <a:p>
            <a:pPr eaLnBrk="1" hangingPunct="1"/>
            <a:r>
              <a:rPr lang="en-US"/>
              <a:t>Deques are not heavily used</a:t>
            </a:r>
          </a:p>
          <a:p>
            <a:pPr eaLnBrk="1" hangingPunct="1"/>
            <a:r>
              <a:rPr lang="en-US"/>
              <a:t>You should know what a deque is, but we won’t explore them much further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308306-6593-4207-A746-9910024307B3}" type="slidenum">
              <a:rPr lang="en-US" smtClean="0">
                <a:latin typeface="Arial" pitchFamily="34" charset="0"/>
              </a:rPr>
              <a:pPr/>
              <a:t>36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Insertion at Front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1981200" y="3902472"/>
            <a:ext cx="5408613" cy="609600"/>
            <a:chOff x="864" y="2352"/>
            <a:chExt cx="3407" cy="384"/>
          </a:xfrm>
        </p:grpSpPr>
        <p:sp>
          <p:nvSpPr>
            <p:cNvPr id="41" name="Rectangle 55"/>
            <p:cNvSpPr>
              <a:spLocks noChangeArrowheads="1"/>
            </p:cNvSpPr>
            <p:nvPr/>
          </p:nvSpPr>
          <p:spPr bwMode="auto">
            <a:xfrm>
              <a:off x="864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onsolas" pitchFamily="49" charset="0"/>
                </a:rPr>
                <a:t>40</a:t>
              </a:r>
            </a:p>
          </p:txBody>
        </p:sp>
        <p:sp>
          <p:nvSpPr>
            <p:cNvPr id="42" name="Rectangle 56"/>
            <p:cNvSpPr>
              <a:spLocks noChangeArrowheads="1"/>
            </p:cNvSpPr>
            <p:nvPr/>
          </p:nvSpPr>
          <p:spPr bwMode="auto">
            <a:xfrm>
              <a:off x="1296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dirty="0">
                <a:latin typeface="Consolas" pitchFamily="49" charset="0"/>
              </a:endParaRP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216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4" name="Rectangle 60"/>
            <p:cNvSpPr>
              <a:spLocks noChangeArrowheads="1"/>
            </p:cNvSpPr>
            <p:nvPr/>
          </p:nvSpPr>
          <p:spPr bwMode="auto">
            <a:xfrm>
              <a:off x="3408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5" name="Rectangle 61"/>
            <p:cNvSpPr>
              <a:spLocks noChangeArrowheads="1"/>
            </p:cNvSpPr>
            <p:nvPr/>
          </p:nvSpPr>
          <p:spPr bwMode="auto">
            <a:xfrm>
              <a:off x="384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</p:grpSp>
      <p:sp>
        <p:nvSpPr>
          <p:cNvPr id="5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49669" y="55626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6704013" y="47574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4648200" y="3902472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" name="Rectangle 55"/>
          <p:cNvSpPr>
            <a:spLocks noChangeArrowheads="1"/>
          </p:cNvSpPr>
          <p:nvPr/>
        </p:nvSpPr>
        <p:spPr bwMode="auto">
          <a:xfrm>
            <a:off x="3963987" y="266962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data</a:t>
            </a:r>
          </a:p>
        </p:txBody>
      </p:sp>
      <p:sp>
        <p:nvSpPr>
          <p:cNvPr id="63" name="Rectangle 56"/>
          <p:cNvSpPr>
            <a:spLocks noChangeArrowheads="1"/>
          </p:cNvSpPr>
          <p:nvPr/>
        </p:nvSpPr>
        <p:spPr bwMode="auto">
          <a:xfrm>
            <a:off x="4649787" y="266962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add</a:t>
            </a:r>
          </a:p>
        </p:txBody>
      </p:sp>
      <p:sp>
        <p:nvSpPr>
          <p:cNvPr id="64" name="Oval 63"/>
          <p:cNvSpPr/>
          <p:nvPr/>
        </p:nvSpPr>
        <p:spPr>
          <a:xfrm>
            <a:off x="2888526" y="41021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73653" y="41021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117126" y="420285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65178" y="418254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1982787" y="2743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310331" y="3352800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04913" y="55797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Down Arrow 70"/>
          <p:cNvSpPr/>
          <p:nvPr/>
        </p:nvSpPr>
        <p:spPr>
          <a:xfrm>
            <a:off x="2196598" y="4752199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rved Left Arrow 72"/>
          <p:cNvSpPr/>
          <p:nvPr/>
        </p:nvSpPr>
        <p:spPr>
          <a:xfrm flipH="1" flipV="1">
            <a:off x="838200" y="4117461"/>
            <a:ext cx="920961" cy="8355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32680" y="516860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64870" y="993228"/>
            <a:ext cx="6593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a Node containing data and then point it to the node </a:t>
            </a:r>
            <a:r>
              <a:rPr lang="en-US" sz="2000" dirty="0"/>
              <a:t>which</a:t>
            </a:r>
            <a:r>
              <a:rPr lang="en-US" dirty="0"/>
              <a:t> is pointed to the head pointer.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head pointer will point the created node.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491067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Insertion at Rear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1981200" y="3902472"/>
            <a:ext cx="5408613" cy="609600"/>
            <a:chOff x="864" y="2352"/>
            <a:chExt cx="3407" cy="384"/>
          </a:xfrm>
        </p:grpSpPr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864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onsolas" pitchFamily="49" charset="0"/>
                </a:rPr>
                <a:t>40</a:t>
              </a:r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>
              <a:off x="1296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dirty="0">
                <a:latin typeface="Consolas" pitchFamily="49" charset="0"/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216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408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7" name="Rectangle 61"/>
            <p:cNvSpPr>
              <a:spLocks noChangeArrowheads="1"/>
            </p:cNvSpPr>
            <p:nvPr/>
          </p:nvSpPr>
          <p:spPr bwMode="auto">
            <a:xfrm>
              <a:off x="384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49669" y="55626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704013" y="47574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648200" y="3902472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3963987" y="266962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data</a:t>
            </a: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4649787" y="2669628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add</a:t>
            </a:r>
          </a:p>
        </p:txBody>
      </p:sp>
      <p:sp>
        <p:nvSpPr>
          <p:cNvPr id="3" name="Oval 2"/>
          <p:cNvSpPr/>
          <p:nvPr/>
        </p:nvSpPr>
        <p:spPr>
          <a:xfrm>
            <a:off x="2888526" y="41021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73653" y="41021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17126" y="420285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65178" y="418254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1982787" y="2743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10331" y="3352800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404913" y="55797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196598" y="4752199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rved Left Arrow 36"/>
          <p:cNvSpPr/>
          <p:nvPr/>
        </p:nvSpPr>
        <p:spPr>
          <a:xfrm>
            <a:off x="7620000" y="3419044"/>
            <a:ext cx="978776" cy="941075"/>
          </a:xfrm>
          <a:prstGeom prst="curvedLeftArrow">
            <a:avLst>
              <a:gd name="adj1" fmla="val 2380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9813" y="28956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719920" y="1219200"/>
            <a:ext cx="7738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a Node containing data and then point it to the node </a:t>
            </a:r>
            <a:r>
              <a:rPr lang="en-US" sz="2000" dirty="0"/>
              <a:t>which</a:t>
            </a:r>
            <a:r>
              <a:rPr lang="en-US" dirty="0"/>
              <a:t> is pointed to the head pointer if head is NULL  otherwise , check till the NULL pointer and then insert at that pointer.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410556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Deletion Operation at Front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1981200" y="3902472"/>
            <a:ext cx="5408613" cy="609600"/>
            <a:chOff x="864" y="2352"/>
            <a:chExt cx="3407" cy="384"/>
          </a:xfrm>
        </p:grpSpPr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864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onsolas" pitchFamily="49" charset="0"/>
                </a:rPr>
                <a:t>40</a:t>
              </a:r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>
              <a:off x="1296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dirty="0">
                <a:latin typeface="Consolas" pitchFamily="49" charset="0"/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216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408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7" name="Rectangle 61"/>
            <p:cNvSpPr>
              <a:spLocks noChangeArrowheads="1"/>
            </p:cNvSpPr>
            <p:nvPr/>
          </p:nvSpPr>
          <p:spPr bwMode="auto">
            <a:xfrm>
              <a:off x="384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949669" y="55626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911913" y="47574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648200" y="3902472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4038600" y="2362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data</a:t>
            </a: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4724400" y="2362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add</a:t>
            </a:r>
          </a:p>
        </p:txBody>
      </p:sp>
      <p:sp>
        <p:nvSpPr>
          <p:cNvPr id="3" name="Oval 2"/>
          <p:cNvSpPr/>
          <p:nvPr/>
        </p:nvSpPr>
        <p:spPr>
          <a:xfrm>
            <a:off x="2888526" y="41021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873653" y="41021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17126" y="420285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065178" y="418254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1982787" y="27432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10331" y="3352800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612813" y="55797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2196598" y="4752199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rved Left Arrow 37"/>
          <p:cNvSpPr/>
          <p:nvPr/>
        </p:nvSpPr>
        <p:spPr>
          <a:xfrm flipH="1" flipV="1">
            <a:off x="838198" y="3266643"/>
            <a:ext cx="920961" cy="8355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9455" y="2863334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708" y="1219200"/>
            <a:ext cx="7462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a node temp then point it to head .Then head will </a:t>
            </a:r>
          </a:p>
          <a:p>
            <a:pPr marL="285750" indent="-285750"/>
            <a:r>
              <a:rPr lang="en-US" dirty="0"/>
              <a:t>     point to head-&gt;next .</a:t>
            </a:r>
          </a:p>
          <a:p>
            <a:r>
              <a:rPr lang="en-US" dirty="0"/>
              <a:t>     Then we have to free temp.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4988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implementation of 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371600"/>
            <a:ext cx="8574088" cy="15065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/>
              <a:t>A </a:t>
            </a:r>
            <a:r>
              <a:rPr lang="en-US" sz="2400">
                <a:solidFill>
                  <a:schemeClr val="tx2"/>
                </a:solidFill>
              </a:rPr>
              <a:t>queue</a:t>
            </a:r>
            <a:r>
              <a:rPr lang="en-US" sz="2400"/>
              <a:t> is a first in, first out (</a:t>
            </a:r>
            <a:r>
              <a:rPr lang="en-US" sz="2400">
                <a:solidFill>
                  <a:schemeClr val="tx2"/>
                </a:solidFill>
              </a:rPr>
              <a:t>FIFO</a:t>
            </a:r>
            <a:r>
              <a:rPr lang="en-US" sz="2400"/>
              <a:t>) data structure</a:t>
            </a:r>
          </a:p>
          <a:p>
            <a:pPr eaLnBrk="1" hangingPunct="1"/>
            <a:r>
              <a:rPr lang="en-US" sz="2400"/>
              <a:t>This is accomplished by inserting at one end (the </a:t>
            </a:r>
            <a:r>
              <a:rPr lang="en-US" sz="2400">
                <a:solidFill>
                  <a:schemeClr val="tx2"/>
                </a:solidFill>
              </a:rPr>
              <a:t>rear</a:t>
            </a:r>
            <a:r>
              <a:rPr lang="en-US" sz="2400"/>
              <a:t>) and deleting from the other (the </a:t>
            </a:r>
            <a:r>
              <a:rPr lang="en-US" sz="2400">
                <a:solidFill>
                  <a:schemeClr val="tx2"/>
                </a:solidFill>
              </a:rPr>
              <a:t>front</a:t>
            </a:r>
            <a:r>
              <a:rPr lang="en-US" sz="2400"/>
              <a:t>)</a:t>
            </a:r>
          </a:p>
        </p:txBody>
      </p:sp>
      <p:sp>
        <p:nvSpPr>
          <p:cNvPr id="20529" name="Rectangle 49"/>
          <p:cNvSpPr>
            <a:spLocks noGrp="1" noChangeArrowheads="1"/>
          </p:cNvSpPr>
          <p:nvPr>
            <p:ph sz="half" idx="2"/>
          </p:nvPr>
        </p:nvSpPr>
        <p:spPr>
          <a:xfrm>
            <a:off x="685800" y="5334000"/>
            <a:ext cx="8305800" cy="838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To insert:</a:t>
            </a:r>
            <a:r>
              <a:rPr lang="en-US" sz="2400" dirty="0"/>
              <a:t> put new element in  location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</a:rPr>
              <a:t>4</a:t>
            </a:r>
            <a:r>
              <a:rPr lang="en-US" sz="2400" dirty="0"/>
              <a:t>, and set </a:t>
            </a:r>
            <a:r>
              <a:rPr lang="en-US" sz="2400" dirty="0">
                <a:solidFill>
                  <a:schemeClr val="accent2"/>
                </a:solidFill>
              </a:rPr>
              <a:t>rear</a:t>
            </a:r>
            <a:r>
              <a:rPr lang="en-US" sz="2400" dirty="0"/>
              <a:t> to </a:t>
            </a:r>
            <a:r>
              <a:rPr lang="en-US" sz="2400" dirty="0">
                <a:solidFill>
                  <a:schemeClr val="accent2"/>
                </a:solidFill>
              </a:rPr>
              <a:t>4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To delete:</a:t>
            </a:r>
            <a:r>
              <a:rPr lang="en-US" sz="2400" dirty="0"/>
              <a:t> take element from location </a:t>
            </a:r>
            <a:r>
              <a:rPr lang="en-US" sz="2400" dirty="0">
                <a:solidFill>
                  <a:schemeClr val="accent2"/>
                </a:solidFill>
              </a:rPr>
              <a:t>0</a:t>
            </a:r>
            <a:r>
              <a:rPr lang="en-US" sz="2400" dirty="0"/>
              <a:t>, and set </a:t>
            </a:r>
            <a:r>
              <a:rPr lang="en-US" sz="2400" dirty="0">
                <a:solidFill>
                  <a:schemeClr val="accent2"/>
                </a:solidFill>
              </a:rPr>
              <a:t>front</a:t>
            </a:r>
            <a:r>
              <a:rPr lang="en-US" sz="2400" dirty="0"/>
              <a:t> to </a:t>
            </a:r>
            <a:r>
              <a:rPr lang="en-US" sz="2400" dirty="0">
                <a:solidFill>
                  <a:schemeClr val="accent2"/>
                </a:solidFill>
              </a:rPr>
              <a:t>1</a:t>
            </a:r>
            <a:r>
              <a:rPr lang="en-US" sz="2400" dirty="0"/>
              <a:t> 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FC1950-07E5-478A-8F91-8398ED162E65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609600" y="3352800"/>
            <a:ext cx="7391400" cy="990600"/>
            <a:chOff x="384" y="2112"/>
            <a:chExt cx="4656" cy="624"/>
          </a:xfrm>
        </p:grpSpPr>
        <p:grpSp>
          <p:nvGrpSpPr>
            <p:cNvPr id="12301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2303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17</a:t>
                </a:r>
              </a:p>
            </p:txBody>
          </p:sp>
          <p:sp>
            <p:nvSpPr>
              <p:cNvPr id="12304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305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97</a:t>
                </a:r>
              </a:p>
            </p:txBody>
          </p:sp>
          <p:sp>
            <p:nvSpPr>
              <p:cNvPr id="12306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2307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12302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973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myQueue: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872038" y="4421188"/>
            <a:ext cx="2138362" cy="608012"/>
            <a:chOff x="2458" y="1489"/>
            <a:chExt cx="1347" cy="383"/>
          </a:xfrm>
        </p:grpSpPr>
        <p:sp>
          <p:nvSpPr>
            <p:cNvPr id="12299" name="Text Box 68"/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rear = 3</a:t>
              </a:r>
            </a:p>
          </p:txBody>
        </p:sp>
        <p:sp>
          <p:nvSpPr>
            <p:cNvPr id="12300" name="Freeform 69"/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85800" y="4419600"/>
            <a:ext cx="2133600" cy="614363"/>
            <a:chOff x="960" y="3025"/>
            <a:chExt cx="1344" cy="387"/>
          </a:xfrm>
        </p:grpSpPr>
        <p:sp>
          <p:nvSpPr>
            <p:cNvPr id="12297" name="Text Box 71"/>
            <p:cNvSpPr txBox="1">
              <a:spLocks noChangeArrowheads="1"/>
            </p:cNvSpPr>
            <p:nvPr/>
          </p:nvSpPr>
          <p:spPr bwMode="auto">
            <a:xfrm>
              <a:off x="960" y="3121"/>
              <a:ext cx="1296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front = 0</a:t>
              </a:r>
            </a:p>
          </p:txBody>
        </p:sp>
        <p:sp>
          <p:nvSpPr>
            <p:cNvPr id="12298" name="Freeform 72"/>
            <p:cNvSpPr>
              <a:spLocks/>
            </p:cNvSpPr>
            <p:nvPr/>
          </p:nvSpPr>
          <p:spPr bwMode="auto">
            <a:xfrm flipH="1">
              <a:off x="2062" y="3025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5" autoUpdateAnimBg="0"/>
      <p:bldP spid="20529" grpId="0" build="p" bldLvl="4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Deletion Operation at Rear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1721726" y="4359672"/>
            <a:ext cx="5408613" cy="609600"/>
            <a:chOff x="864" y="2352"/>
            <a:chExt cx="3407" cy="384"/>
          </a:xfrm>
        </p:grpSpPr>
        <p:sp>
          <p:nvSpPr>
            <p:cNvPr id="11" name="Rectangle 55"/>
            <p:cNvSpPr>
              <a:spLocks noChangeArrowheads="1"/>
            </p:cNvSpPr>
            <p:nvPr/>
          </p:nvSpPr>
          <p:spPr bwMode="auto">
            <a:xfrm>
              <a:off x="864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onsolas" pitchFamily="49" charset="0"/>
                </a:rPr>
                <a:t>40</a:t>
              </a:r>
            </a:p>
          </p:txBody>
        </p:sp>
        <p:sp>
          <p:nvSpPr>
            <p:cNvPr id="12" name="Rectangle 56"/>
            <p:cNvSpPr>
              <a:spLocks noChangeArrowheads="1"/>
            </p:cNvSpPr>
            <p:nvPr/>
          </p:nvSpPr>
          <p:spPr bwMode="auto">
            <a:xfrm>
              <a:off x="1296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en-US" dirty="0">
                <a:latin typeface="Consolas" pitchFamily="49" charset="0"/>
              </a:endParaRPr>
            </a:p>
          </p:txBody>
        </p:sp>
        <p:sp>
          <p:nvSpPr>
            <p:cNvPr id="14" name="Rectangle 58"/>
            <p:cNvSpPr>
              <a:spLocks noChangeArrowheads="1"/>
            </p:cNvSpPr>
            <p:nvPr/>
          </p:nvSpPr>
          <p:spPr bwMode="auto">
            <a:xfrm>
              <a:off x="216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408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7" name="Rectangle 61"/>
            <p:cNvSpPr>
              <a:spLocks noChangeArrowheads="1"/>
            </p:cNvSpPr>
            <p:nvPr/>
          </p:nvSpPr>
          <p:spPr bwMode="auto">
            <a:xfrm>
              <a:off x="3840" y="2352"/>
              <a:ext cx="43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dirty="0"/>
                <a:t>NULL</a:t>
              </a:r>
            </a:p>
          </p:txBody>
        </p:sp>
      </p:grpSp>
      <p:sp>
        <p:nvSpPr>
          <p:cNvPr id="20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690195" y="60198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6652439" y="5214654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9"/>
          <p:cNvSpPr>
            <a:spLocks noChangeArrowheads="1"/>
          </p:cNvSpPr>
          <p:nvPr/>
        </p:nvSpPr>
        <p:spPr bwMode="auto">
          <a:xfrm>
            <a:off x="4388726" y="4359672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3704513" y="32004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data</a:t>
            </a: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4390313" y="32004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add</a:t>
            </a:r>
          </a:p>
        </p:txBody>
      </p:sp>
      <p:sp>
        <p:nvSpPr>
          <p:cNvPr id="3" name="Oval 2"/>
          <p:cNvSpPr/>
          <p:nvPr/>
        </p:nvSpPr>
        <p:spPr>
          <a:xfrm>
            <a:off x="2629052" y="45593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14179" y="4559385"/>
            <a:ext cx="290090" cy="1849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57652" y="466005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805704" y="4639748"/>
            <a:ext cx="89969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1723313" y="3200400"/>
            <a:ext cx="684213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>
                <a:latin typeface="Consolas" pitchFamily="49" charset="0"/>
              </a:rPr>
              <a:t>Head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50857" y="3810000"/>
            <a:ext cx="10864" cy="495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53339" y="6036962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1937124" y="5209399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rved Left Arrow 43"/>
          <p:cNvSpPr/>
          <p:nvPr/>
        </p:nvSpPr>
        <p:spPr>
          <a:xfrm>
            <a:off x="7403224" y="4684924"/>
            <a:ext cx="978776" cy="941075"/>
          </a:xfrm>
          <a:prstGeom prst="curvedLeftArrow">
            <a:avLst>
              <a:gd name="adj1" fmla="val 2380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3872" y="5700934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1" y="12954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If head is NULL then queue is empty.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If head-&gt;next is NULL  then head=NULL.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Otherwise,  create a node temp.Then, we will check temp-&gt;next-&gt;next .If it is not </a:t>
            </a:r>
          </a:p>
          <a:p>
            <a:r>
              <a:rPr lang="en-US" sz="2000" dirty="0"/>
              <a:t>NULL then we will set temp= temp-&gt;next. Then if we find NULL then we </a:t>
            </a:r>
          </a:p>
          <a:p>
            <a:r>
              <a:rPr lang="en-US" sz="2000" dirty="0"/>
              <a:t>free(temp-&gt;next).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60749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QUEUING THEORY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Queuing Theory</a:t>
            </a:r>
            <a:r>
              <a:rPr lang="en-US" sz="2800"/>
              <a:t> is a field of applied mathematics and computer science that is used to predict the performance of queues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F5D7DC-67B5-4E2D-8FF7-D9917744BC41}" type="slidenum">
              <a:rPr lang="en-US" smtClean="0"/>
              <a:pPr eaLnBrk="1" hangingPunct="1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single-server queue</a:t>
            </a:r>
            <a:r>
              <a:rPr lang="en-US" sz="2800"/>
              <a:t> can provide service to only one customer at a time (hot food vendor on street corner).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multi-server queue</a:t>
            </a:r>
            <a:r>
              <a:rPr lang="en-US" sz="2800"/>
              <a:t> can provide service to many customers at a time (bank, post-office).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solidFill>
                  <a:srgbClr val="0000FF"/>
                </a:solidFill>
              </a:rPr>
              <a:t>Multiqueues</a:t>
            </a:r>
            <a:r>
              <a:rPr lang="en-US" sz="2800"/>
              <a:t> – multiple single-server queues (a grocery store).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customer</a:t>
            </a:r>
            <a:r>
              <a:rPr lang="en-US" sz="2800"/>
              <a:t> is any person or thing needing the service.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>
                <a:solidFill>
                  <a:srgbClr val="0000FF"/>
                </a:solidFill>
              </a:rPr>
              <a:t>service</a:t>
            </a:r>
            <a:r>
              <a:rPr lang="en-US" sz="2800"/>
              <a:t> is any activity needed to accomplish the required result.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56153C-29C6-44E2-B000-CE92BE882195}" type="slidenum">
              <a:rPr lang="en-US" smtClean="0"/>
              <a:pPr eaLnBrk="1" hangingPunct="1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rate at which customers arrive in the queue for service is known as the </a:t>
            </a:r>
            <a:r>
              <a:rPr lang="en-US">
                <a:solidFill>
                  <a:srgbClr val="0000FF"/>
                </a:solidFill>
              </a:rPr>
              <a:t>arrival rate</a:t>
            </a:r>
            <a:r>
              <a:rPr lang="en-US"/>
              <a:t>. It may be random or regular.</a:t>
            </a:r>
          </a:p>
          <a:p>
            <a:pPr eaLnBrk="1" hangingPunct="1"/>
            <a:r>
              <a:rPr lang="en-US">
                <a:solidFill>
                  <a:srgbClr val="0000FF"/>
                </a:solidFill>
              </a:rPr>
              <a:t>Service time</a:t>
            </a:r>
            <a:r>
              <a:rPr lang="en-US"/>
              <a:t> is the average time required to complete the processing of a customer request.</a:t>
            </a:r>
          </a:p>
          <a:p>
            <a:pPr eaLnBrk="1" hangingPunct="1"/>
            <a:endParaRPr lang="en-US"/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2830C2-6275-470D-A4F2-2A0D0F953904}" type="slidenum">
              <a:rPr lang="en-US" smtClean="0"/>
              <a:pPr eaLnBrk="1" hangingPunct="1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In an ideal situation, customers would arrive at a rate that matches the service time.</a:t>
            </a:r>
          </a:p>
          <a:p>
            <a:pPr eaLnBrk="1" hangingPunct="1"/>
            <a:r>
              <a:rPr lang="en-US" sz="2800"/>
              <a:t>However, things are seldom ideal. Sometimes the server can be idle because there are no customers to be served. At other times there will be many customers to be served.</a:t>
            </a:r>
          </a:p>
          <a:p>
            <a:pPr eaLnBrk="1" hangingPunct="1"/>
            <a:r>
              <a:rPr lang="en-US" sz="2800"/>
              <a:t>If we can predict the patterns, we may be able to minimize idle servers and waiting customers.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285FEC-FC54-47F6-9ADE-A19A19C79FA8}" type="slidenum">
              <a:rPr lang="en-US" smtClean="0"/>
              <a:pPr eaLnBrk="1" hangingPunct="1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One of the main tasks in Queuing Theory is </a:t>
            </a:r>
            <a:r>
              <a:rPr lang="en-US" sz="2800">
                <a:solidFill>
                  <a:srgbClr val="7030A0"/>
                </a:solidFill>
              </a:rPr>
              <a:t>to predict</a:t>
            </a:r>
            <a:r>
              <a:rPr lang="en-US" sz="2800"/>
              <a:t> such patterns.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Specifically, it attempts to predict </a:t>
            </a:r>
            <a:r>
              <a:rPr lang="en-US" sz="2800">
                <a:solidFill>
                  <a:srgbClr val="FF0066"/>
                </a:solidFill>
              </a:rPr>
              <a:t>queue time </a:t>
            </a:r>
            <a:r>
              <a:rPr lang="en-US" sz="2800"/>
              <a:t>(which is defined as </a:t>
            </a:r>
            <a:r>
              <a:rPr lang="en-US" sz="2800">
                <a:solidFill>
                  <a:srgbClr val="0000FF"/>
                </a:solidFill>
              </a:rPr>
              <a:t>the average length of time customers wait in the queue</a:t>
            </a:r>
            <a:r>
              <a:rPr lang="en-US" sz="2800"/>
              <a:t>), the </a:t>
            </a:r>
            <a:r>
              <a:rPr lang="en-US" sz="2800">
                <a:solidFill>
                  <a:srgbClr val="FF0066"/>
                </a:solidFill>
              </a:rPr>
              <a:t>average size </a:t>
            </a:r>
            <a:r>
              <a:rPr lang="en-US" sz="2800"/>
              <a:t>of the queue, and the </a:t>
            </a:r>
            <a:r>
              <a:rPr lang="en-US" sz="2800">
                <a:solidFill>
                  <a:srgbClr val="FF0066"/>
                </a:solidFill>
              </a:rPr>
              <a:t>maximum queue si</a:t>
            </a:r>
            <a:r>
              <a:rPr lang="en-US" sz="2800">
                <a:solidFill>
                  <a:srgbClr val="7030A0"/>
                </a:solidFill>
              </a:rPr>
              <a:t>ze</a:t>
            </a:r>
            <a:r>
              <a:rPr lang="en-US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These predictions are based on the two factors: the </a:t>
            </a:r>
            <a:r>
              <a:rPr lang="en-US" sz="2800">
                <a:solidFill>
                  <a:srgbClr val="7030A0"/>
                </a:solidFill>
              </a:rPr>
              <a:t>arrival rate </a:t>
            </a:r>
            <a:r>
              <a:rPr lang="en-US" sz="2800"/>
              <a:t>and the </a:t>
            </a:r>
            <a:r>
              <a:rPr lang="en-US" sz="2800">
                <a:solidFill>
                  <a:srgbClr val="7030A0"/>
                </a:solidFill>
              </a:rPr>
              <a:t>average service time </a:t>
            </a:r>
            <a:r>
              <a:rPr lang="en-US" sz="2800"/>
              <a:t>(</a:t>
            </a:r>
            <a:r>
              <a:rPr lang="en-US" sz="2800">
                <a:solidFill>
                  <a:srgbClr val="009900"/>
                </a:solidFill>
              </a:rPr>
              <a:t>the average of the total service time between idle periods</a:t>
            </a:r>
            <a:r>
              <a:rPr lang="en-US" sz="2800"/>
              <a:t>) 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D3D8B4-8CB1-4D15-97CC-265D931E61AC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Given </a:t>
            </a:r>
            <a:r>
              <a:rPr lang="en-US">
                <a:solidFill>
                  <a:srgbClr val="0000FF"/>
                </a:solidFill>
              </a:rPr>
              <a:t>queue time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service time</a:t>
            </a:r>
            <a:r>
              <a:rPr lang="en-US"/>
              <a:t>, we know </a:t>
            </a:r>
            <a:r>
              <a:rPr lang="en-US">
                <a:solidFill>
                  <a:srgbClr val="0000FF"/>
                </a:solidFill>
              </a:rPr>
              <a:t>response time</a:t>
            </a:r>
            <a:r>
              <a:rPr lang="en-US"/>
              <a:t>, - a measure of the average time from the point at which customers enter the queue until the moment they leave the server.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5D145A-692D-48FD-8044-DDAC5B346958}" type="slidenum">
              <a:rPr lang="en-US" smtClean="0"/>
              <a:pPr eaLnBrk="1" hangingPunct="1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A102F9-8171-4735-B8C2-D7511631B10A}" type="slidenum">
              <a:rPr lang="en-US" smtClean="0"/>
              <a:pPr eaLnBrk="1" hangingPunct="1"/>
              <a:t>47</a:t>
            </a:fld>
            <a:endParaRPr lang="en-US"/>
          </a:p>
        </p:txBody>
      </p:sp>
      <p:pic>
        <p:nvPicPr>
          <p:cNvPr id="35843" name="Picture 2" descr="Fig04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Queuing Theory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two factors that most affect the performance of queues are the </a:t>
            </a:r>
            <a:r>
              <a:rPr lang="en-US" b="1">
                <a:solidFill>
                  <a:srgbClr val="0000FF"/>
                </a:solidFill>
              </a:rPr>
              <a:t>arrival rate</a:t>
            </a:r>
            <a:r>
              <a:rPr lang="en-US"/>
              <a:t> and the </a:t>
            </a:r>
            <a:r>
              <a:rPr lang="en-US" b="1">
                <a:solidFill>
                  <a:srgbClr val="0000FF"/>
                </a:solidFill>
              </a:rPr>
              <a:t>service time</a:t>
            </a:r>
            <a:r>
              <a:rPr lang="en-US"/>
              <a:t>.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253F44-D7CB-4999-AFA8-F3DDEE903DB1}" type="slidenum">
              <a:rPr lang="en-US" smtClean="0"/>
              <a:pPr eaLnBrk="1" hangingPunct="1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152742-40A6-4B3E-8D49-32E0C9AE30C3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 b="1">
              <a:latin typeface="Times New Roman" pitchFamily="18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28600" y="354013"/>
            <a:ext cx="551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b="1"/>
              <a:t>4-5   </a:t>
            </a:r>
            <a:r>
              <a:rPr lang="en-US" sz="3600" b="1">
                <a:solidFill>
                  <a:srgbClr val="FF0066"/>
                </a:solidFill>
              </a:rPr>
              <a:t>Queue Applications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b="1">
              <a:latin typeface="Times New Roman" pitchFamily="18" charset="0"/>
            </a:endParaRP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52400" y="1574800"/>
            <a:ext cx="83518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 i="1">
                <a:latin typeface="Times New Roman" pitchFamily="18" charset="0"/>
              </a:rPr>
              <a:t>We develop two queue applications. The first shows how to use a </a:t>
            </a:r>
          </a:p>
          <a:p>
            <a:r>
              <a:rPr lang="en-US" sz="2400" b="1" i="1">
                <a:latin typeface="Times New Roman" pitchFamily="18" charset="0"/>
              </a:rPr>
              <a:t>queue to categorize data. The second is a queue simulator, </a:t>
            </a:r>
            <a:br>
              <a:rPr lang="en-US" sz="2400" b="1" i="1">
                <a:latin typeface="Times New Roman" pitchFamily="18" charset="0"/>
              </a:rPr>
            </a:br>
            <a:r>
              <a:rPr lang="en-US" sz="2400" b="1" i="1">
                <a:latin typeface="Times New Roman" pitchFamily="18" charset="0"/>
              </a:rPr>
              <a:t>which is an excellent tool to simulate the performance and to</a:t>
            </a:r>
          </a:p>
          <a:p>
            <a:r>
              <a:rPr lang="en-US" sz="2400" b="1" i="1">
                <a:latin typeface="Times New Roman" pitchFamily="18" charset="0"/>
              </a:rPr>
              <a:t>increase our understanding of its operation.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304800" y="3581400"/>
            <a:ext cx="457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 Categorizing Data</a:t>
            </a:r>
          </a:p>
          <a:p>
            <a:pPr eaLnBrk="0" hangingPunct="0">
              <a:buFontTx/>
              <a:buChar char="•"/>
            </a:pPr>
            <a:r>
              <a:rPr lang="en-US" sz="2800" b="1">
                <a:solidFill>
                  <a:srgbClr val="009900"/>
                </a:solidFill>
                <a:latin typeface="Times New Roman" pitchFamily="18" charset="0"/>
              </a:rPr>
              <a:t> Queue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27075"/>
          </a:xfrm>
        </p:spPr>
        <p:txBody>
          <a:bodyPr/>
          <a:lstStyle/>
          <a:p>
            <a:pPr eaLnBrk="1" hangingPunct="1"/>
            <a:r>
              <a:rPr lang="en-US"/>
              <a:t>Array implementation of queues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118100"/>
            <a:ext cx="8574088" cy="9525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Notice how the array contents “crawl” to the right as elements are inserted and deleted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This will be a problem after a while!</a:t>
            </a: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AEC9D-E032-467B-AE43-9F60602DF8FA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33400" y="2900363"/>
            <a:ext cx="7716838" cy="609600"/>
            <a:chOff x="336" y="1827"/>
            <a:chExt cx="4861" cy="384"/>
          </a:xfrm>
        </p:grpSpPr>
        <p:sp>
          <p:nvSpPr>
            <p:cNvPr id="13348" name="Rectangle 15"/>
            <p:cNvSpPr>
              <a:spLocks noChangeArrowheads="1"/>
            </p:cNvSpPr>
            <p:nvPr/>
          </p:nvSpPr>
          <p:spPr bwMode="auto">
            <a:xfrm>
              <a:off x="1741" y="1827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17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349" name="Rectangle 16"/>
            <p:cNvSpPr>
              <a:spLocks noChangeArrowheads="1"/>
            </p:cNvSpPr>
            <p:nvPr/>
          </p:nvSpPr>
          <p:spPr bwMode="auto">
            <a:xfrm>
              <a:off x="2173" y="1827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23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350" name="Rectangle 17"/>
            <p:cNvSpPr>
              <a:spLocks noChangeArrowheads="1"/>
            </p:cNvSpPr>
            <p:nvPr/>
          </p:nvSpPr>
          <p:spPr bwMode="auto">
            <a:xfrm>
              <a:off x="2605" y="1827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97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351" name="Rectangle 18"/>
            <p:cNvSpPr>
              <a:spLocks noChangeArrowheads="1"/>
            </p:cNvSpPr>
            <p:nvPr/>
          </p:nvSpPr>
          <p:spPr bwMode="auto">
            <a:xfrm>
              <a:off x="3037" y="1827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44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352" name="Rectangle 19"/>
            <p:cNvSpPr>
              <a:spLocks noChangeArrowheads="1"/>
            </p:cNvSpPr>
            <p:nvPr/>
          </p:nvSpPr>
          <p:spPr bwMode="auto">
            <a:xfrm>
              <a:off x="3469" y="1827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nsolas" pitchFamily="49" charset="0"/>
                </a:rPr>
                <a:t>333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3353" name="Rectangle 20"/>
            <p:cNvSpPr>
              <a:spLocks noChangeArrowheads="1"/>
            </p:cNvSpPr>
            <p:nvPr/>
          </p:nvSpPr>
          <p:spPr bwMode="auto">
            <a:xfrm>
              <a:off x="3901" y="1827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21"/>
            <p:cNvSpPr>
              <a:spLocks noChangeArrowheads="1"/>
            </p:cNvSpPr>
            <p:nvPr/>
          </p:nvSpPr>
          <p:spPr bwMode="auto">
            <a:xfrm>
              <a:off x="4333" y="1827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22"/>
            <p:cNvSpPr>
              <a:spLocks noChangeArrowheads="1"/>
            </p:cNvSpPr>
            <p:nvPr/>
          </p:nvSpPr>
          <p:spPr bwMode="auto">
            <a:xfrm>
              <a:off x="4765" y="1827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Text Box 23"/>
            <p:cNvSpPr txBox="1">
              <a:spLocks noChangeArrowheads="1"/>
            </p:cNvSpPr>
            <p:nvPr/>
          </p:nvSpPr>
          <p:spPr bwMode="auto">
            <a:xfrm>
              <a:off x="336" y="1875"/>
              <a:ext cx="12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After insertion: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533400" y="3738563"/>
            <a:ext cx="7716838" cy="1298575"/>
            <a:chOff x="336" y="2355"/>
            <a:chExt cx="4861" cy="818"/>
          </a:xfrm>
        </p:grpSpPr>
        <p:grpSp>
          <p:nvGrpSpPr>
            <p:cNvPr id="13334" name="Group 52"/>
            <p:cNvGrpSpPr>
              <a:grpSpLocks/>
            </p:cNvGrpSpPr>
            <p:nvPr/>
          </p:nvGrpSpPr>
          <p:grpSpPr bwMode="auto">
            <a:xfrm>
              <a:off x="336" y="2355"/>
              <a:ext cx="4861" cy="384"/>
              <a:chOff x="336" y="2355"/>
              <a:chExt cx="4861" cy="384"/>
            </a:xfrm>
          </p:grpSpPr>
          <p:sp>
            <p:nvSpPr>
              <p:cNvPr id="13339" name="Rectangle 25"/>
              <p:cNvSpPr>
                <a:spLocks noChangeArrowheads="1"/>
              </p:cNvSpPr>
              <p:nvPr/>
            </p:nvSpPr>
            <p:spPr bwMode="auto">
              <a:xfrm>
                <a:off x="1741" y="2355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40" name="Rectangle 26"/>
              <p:cNvSpPr>
                <a:spLocks noChangeArrowheads="1"/>
              </p:cNvSpPr>
              <p:nvPr/>
            </p:nvSpPr>
            <p:spPr bwMode="auto">
              <a:xfrm>
                <a:off x="2173" y="2355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23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41" name="Rectangle 27"/>
              <p:cNvSpPr>
                <a:spLocks noChangeArrowheads="1"/>
              </p:cNvSpPr>
              <p:nvPr/>
            </p:nvSpPr>
            <p:spPr bwMode="auto">
              <a:xfrm>
                <a:off x="2605" y="2355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97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42" name="Rectangle 28"/>
              <p:cNvSpPr>
                <a:spLocks noChangeArrowheads="1"/>
              </p:cNvSpPr>
              <p:nvPr/>
            </p:nvSpPr>
            <p:spPr bwMode="auto">
              <a:xfrm>
                <a:off x="3037" y="2355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44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43" name="Rectangle 29"/>
              <p:cNvSpPr>
                <a:spLocks noChangeArrowheads="1"/>
              </p:cNvSpPr>
              <p:nvPr/>
            </p:nvSpPr>
            <p:spPr bwMode="auto">
              <a:xfrm>
                <a:off x="3469" y="2355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333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44" name="Rectangle 30"/>
              <p:cNvSpPr>
                <a:spLocks noChangeArrowheads="1"/>
              </p:cNvSpPr>
              <p:nvPr/>
            </p:nvSpPr>
            <p:spPr bwMode="auto">
              <a:xfrm>
                <a:off x="3901" y="2355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Rectangle 31"/>
              <p:cNvSpPr>
                <a:spLocks noChangeArrowheads="1"/>
              </p:cNvSpPr>
              <p:nvPr/>
            </p:nvSpPr>
            <p:spPr bwMode="auto">
              <a:xfrm>
                <a:off x="4333" y="2355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Rectangle 32"/>
              <p:cNvSpPr>
                <a:spLocks noChangeArrowheads="1"/>
              </p:cNvSpPr>
              <p:nvPr/>
            </p:nvSpPr>
            <p:spPr bwMode="auto">
              <a:xfrm>
                <a:off x="4765" y="2355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Text Box 33"/>
              <p:cNvSpPr txBox="1">
                <a:spLocks noChangeArrowheads="1"/>
              </p:cNvSpPr>
              <p:nvPr/>
            </p:nvSpPr>
            <p:spPr bwMode="auto">
              <a:xfrm>
                <a:off x="336" y="2403"/>
                <a:ext cx="129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After deletion:</a:t>
                </a:r>
              </a:p>
            </p:txBody>
          </p:sp>
        </p:grpSp>
        <p:sp>
          <p:nvSpPr>
            <p:cNvPr id="13335" name="Text Box 36"/>
            <p:cNvSpPr txBox="1">
              <a:spLocks noChangeArrowheads="1"/>
            </p:cNvSpPr>
            <p:nvPr/>
          </p:nvSpPr>
          <p:spPr bwMode="auto">
            <a:xfrm>
              <a:off x="3936" y="2883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rear = 4</a:t>
              </a:r>
            </a:p>
          </p:txBody>
        </p:sp>
        <p:sp>
          <p:nvSpPr>
            <p:cNvPr id="13336" name="Freeform 37"/>
            <p:cNvSpPr>
              <a:spLocks/>
            </p:cNvSpPr>
            <p:nvPr/>
          </p:nvSpPr>
          <p:spPr bwMode="auto">
            <a:xfrm>
              <a:off x="3645" y="2788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Text Box 39"/>
            <p:cNvSpPr txBox="1">
              <a:spLocks noChangeArrowheads="1"/>
            </p:cNvSpPr>
            <p:nvPr/>
          </p:nvSpPr>
          <p:spPr bwMode="auto">
            <a:xfrm>
              <a:off x="1008" y="2882"/>
              <a:ext cx="1152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front = 1</a:t>
              </a:r>
            </a:p>
          </p:txBody>
        </p:sp>
        <p:sp>
          <p:nvSpPr>
            <p:cNvPr id="13338" name="Freeform 40"/>
            <p:cNvSpPr>
              <a:spLocks/>
            </p:cNvSpPr>
            <p:nvPr/>
          </p:nvSpPr>
          <p:spPr bwMode="auto">
            <a:xfrm flipH="1">
              <a:off x="2110" y="2787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33400" y="1295400"/>
            <a:ext cx="7716838" cy="1376363"/>
            <a:chOff x="336" y="816"/>
            <a:chExt cx="4861" cy="867"/>
          </a:xfrm>
        </p:grpSpPr>
        <p:grpSp>
          <p:nvGrpSpPr>
            <p:cNvPr id="13320" name="Group 49"/>
            <p:cNvGrpSpPr>
              <a:grpSpLocks/>
            </p:cNvGrpSpPr>
            <p:nvPr/>
          </p:nvGrpSpPr>
          <p:grpSpPr bwMode="auto">
            <a:xfrm>
              <a:off x="336" y="1299"/>
              <a:ext cx="4861" cy="384"/>
              <a:chOff x="336" y="1299"/>
              <a:chExt cx="4861" cy="384"/>
            </a:xfrm>
          </p:grpSpPr>
          <p:sp>
            <p:nvSpPr>
              <p:cNvPr id="13325" name="Rectangle 5"/>
              <p:cNvSpPr>
                <a:spLocks noChangeArrowheads="1"/>
              </p:cNvSpPr>
              <p:nvPr/>
            </p:nvSpPr>
            <p:spPr bwMode="auto">
              <a:xfrm>
                <a:off x="1741" y="1299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17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6" name="Rectangle 6"/>
              <p:cNvSpPr>
                <a:spLocks noChangeArrowheads="1"/>
              </p:cNvSpPr>
              <p:nvPr/>
            </p:nvSpPr>
            <p:spPr bwMode="auto">
              <a:xfrm>
                <a:off x="2173" y="1299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23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7" name="Rectangle 7"/>
              <p:cNvSpPr>
                <a:spLocks noChangeArrowheads="1"/>
              </p:cNvSpPr>
              <p:nvPr/>
            </p:nvSpPr>
            <p:spPr bwMode="auto">
              <a:xfrm>
                <a:off x="2605" y="1299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97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8" name="Rectangle 8"/>
              <p:cNvSpPr>
                <a:spLocks noChangeArrowheads="1"/>
              </p:cNvSpPr>
              <p:nvPr/>
            </p:nvSpPr>
            <p:spPr bwMode="auto">
              <a:xfrm>
                <a:off x="3037" y="1299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nsolas" pitchFamily="49" charset="0"/>
                  </a:rPr>
                  <a:t>44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329" name="Rectangle 9"/>
              <p:cNvSpPr>
                <a:spLocks noChangeArrowheads="1"/>
              </p:cNvSpPr>
              <p:nvPr/>
            </p:nvSpPr>
            <p:spPr bwMode="auto">
              <a:xfrm>
                <a:off x="3469" y="1299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Rectangle 10"/>
              <p:cNvSpPr>
                <a:spLocks noChangeArrowheads="1"/>
              </p:cNvSpPr>
              <p:nvPr/>
            </p:nvSpPr>
            <p:spPr bwMode="auto">
              <a:xfrm>
                <a:off x="3901" y="1299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Rectangle 11"/>
              <p:cNvSpPr>
                <a:spLocks noChangeArrowheads="1"/>
              </p:cNvSpPr>
              <p:nvPr/>
            </p:nvSpPr>
            <p:spPr bwMode="auto">
              <a:xfrm>
                <a:off x="4333" y="1299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Rectangle 12"/>
              <p:cNvSpPr>
                <a:spLocks noChangeArrowheads="1"/>
              </p:cNvSpPr>
              <p:nvPr/>
            </p:nvSpPr>
            <p:spPr bwMode="auto">
              <a:xfrm>
                <a:off x="4765" y="1299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Text Box 13"/>
              <p:cNvSpPr txBox="1">
                <a:spLocks noChangeArrowheads="1"/>
              </p:cNvSpPr>
              <p:nvPr/>
            </p:nvSpPr>
            <p:spPr bwMode="auto">
              <a:xfrm>
                <a:off x="336" y="1347"/>
                <a:ext cx="129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Times New Roman" pitchFamily="18" charset="0"/>
                  </a:rPr>
                  <a:t>Initial queue:</a:t>
                </a:r>
              </a:p>
            </p:txBody>
          </p:sp>
        </p:grpSp>
        <p:sp>
          <p:nvSpPr>
            <p:cNvPr id="13321" name="Text Box 42"/>
            <p:cNvSpPr txBox="1">
              <a:spLocks noChangeArrowheads="1"/>
            </p:cNvSpPr>
            <p:nvPr/>
          </p:nvSpPr>
          <p:spPr bwMode="auto">
            <a:xfrm>
              <a:off x="3552" y="816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rear = 3</a:t>
              </a:r>
            </a:p>
          </p:txBody>
        </p:sp>
        <p:sp>
          <p:nvSpPr>
            <p:cNvPr id="13322" name="Freeform 43"/>
            <p:cNvSpPr>
              <a:spLocks/>
            </p:cNvSpPr>
            <p:nvPr/>
          </p:nvSpPr>
          <p:spPr bwMode="auto">
            <a:xfrm flipV="1">
              <a:off x="3261" y="1009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Text Box 45"/>
            <p:cNvSpPr txBox="1">
              <a:spLocks noChangeArrowheads="1"/>
            </p:cNvSpPr>
            <p:nvPr/>
          </p:nvSpPr>
          <p:spPr bwMode="auto">
            <a:xfrm>
              <a:off x="576" y="864"/>
              <a:ext cx="1200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Consolas" pitchFamily="49" charset="0"/>
                </a:rPr>
                <a:t>front = 0</a:t>
              </a:r>
            </a:p>
          </p:txBody>
        </p:sp>
        <p:sp>
          <p:nvSpPr>
            <p:cNvPr id="13324" name="Freeform 46"/>
            <p:cNvSpPr>
              <a:spLocks/>
            </p:cNvSpPr>
            <p:nvPr/>
          </p:nvSpPr>
          <p:spPr bwMode="auto">
            <a:xfrm flipH="1" flipV="1">
              <a:off x="1726" y="1008"/>
              <a:ext cx="242" cy="242"/>
            </a:xfrm>
            <a:custGeom>
              <a:avLst/>
              <a:gdLst>
                <a:gd name="T0" fmla="*/ 248 w 240"/>
                <a:gd name="T1" fmla="*/ 248 h 240"/>
                <a:gd name="T2" fmla="*/ 48 w 240"/>
                <a:gd name="T3" fmla="*/ 200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4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Categorizing Data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00FF"/>
                </a:solidFill>
              </a:rPr>
              <a:t>Categorizing Data</a:t>
            </a:r>
            <a:r>
              <a:rPr lang="en-US"/>
              <a:t> is the rearrangement of data without destroying their basic sequence.</a:t>
            </a:r>
          </a:p>
          <a:p>
            <a:pPr eaLnBrk="1" hangingPunct="1"/>
            <a:r>
              <a:rPr lang="en-US"/>
              <a:t>As an example: suppose, it is necessary to rearrange a list of numbers grouping them, while maintaining original order in each group (</a:t>
            </a:r>
            <a:r>
              <a:rPr lang="en-US">
                <a:solidFill>
                  <a:srgbClr val="7030A0"/>
                </a:solidFill>
              </a:rPr>
              <a:t>multiple-queue application</a:t>
            </a:r>
            <a:r>
              <a:rPr lang="en-US"/>
              <a:t>).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80022F-DDB5-47C6-AD93-90431FBC3FB3}" type="slidenum">
              <a:rPr lang="en-US" smtClean="0"/>
              <a:pPr eaLnBrk="1" hangingPunct="1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Categorizing Data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85112E-FBEC-4B9F-88B1-C831DD462E01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468313" y="1557338"/>
            <a:ext cx="799147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Initial list of numbers: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/>
              <a:t>3 22 12 6 10 34 65 29 9 30 81 4 5 19 20 57 44 99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395288" y="3284538"/>
            <a:ext cx="8280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We need to categorize them into four different groups: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 1</a:t>
            </a:r>
            <a:r>
              <a:rPr lang="en-US" sz="2400"/>
              <a:t>: less than 10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 2</a:t>
            </a:r>
            <a:r>
              <a:rPr lang="en-US" sz="2400"/>
              <a:t>: between 10 and 19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 3</a:t>
            </a:r>
            <a:r>
              <a:rPr lang="en-US" sz="2400"/>
              <a:t>: between 20 and 29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7030A0"/>
                </a:solidFill>
              </a:rPr>
              <a:t>Group4</a:t>
            </a:r>
            <a:r>
              <a:rPr lang="en-US" sz="2400"/>
              <a:t>: 30 and greater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| 3 6 9 4 5 | 12 10 19 | 22 29 20 | 34 65 30 81 57 44 99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66"/>
                </a:solidFill>
              </a:rPr>
              <a:t>Categorizing Data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solution: we build a queue for each of the four categories. We than store the numbers in the appropriate queue as we read them.</a:t>
            </a:r>
          </a:p>
          <a:p>
            <a:pPr eaLnBrk="1" hangingPunct="1"/>
            <a:r>
              <a:rPr lang="en-US"/>
              <a:t>After all the data have been processed, we print each queue to demonstrate that we categorized data correctly.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51EAD2-8BBE-43E0-AFFE-7DD0974B7E18}" type="slidenum">
              <a:rPr lang="en-US" smtClean="0"/>
              <a:pPr eaLnBrk="1" hangingPunct="1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8B3DDE-DEED-449A-9E05-640537DCBE50}" type="slidenum">
              <a:rPr lang="en-US" smtClean="0"/>
              <a:pPr eaLnBrk="1" hangingPunct="1"/>
              <a:t>53</a:t>
            </a:fld>
            <a:endParaRPr lang="en-US"/>
          </a:p>
        </p:txBody>
      </p:sp>
      <p:pic>
        <p:nvPicPr>
          <p:cNvPr id="41987" name="Picture 2" descr="Al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772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DB59B9-BFB6-4B7A-9316-A3382B19866B}" type="slidenum">
              <a:rPr lang="en-US" smtClean="0"/>
              <a:pPr eaLnBrk="1" hangingPunct="1"/>
              <a:t>54</a:t>
            </a:fld>
            <a:endParaRPr lang="en-US"/>
          </a:p>
        </p:txBody>
      </p:sp>
      <p:pic>
        <p:nvPicPr>
          <p:cNvPr id="43011" name="Picture 2" descr="Alg04-1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4740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6A7C99-B26B-4FB6-B926-D2BC93539BF6}" type="slidenum">
              <a:rPr lang="en-US" smtClean="0"/>
              <a:pPr eaLnBrk="1" hangingPunct="1"/>
              <a:t>55</a:t>
            </a:fld>
            <a:endParaRPr lang="en-US"/>
          </a:p>
        </p:txBody>
      </p:sp>
      <p:pic>
        <p:nvPicPr>
          <p:cNvPr id="44035" name="Picture 2" descr="Alg04-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763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122A94-B41D-4C02-AE2F-AF7B3FF75882}" type="slidenum">
              <a:rPr lang="en-US" smtClean="0"/>
              <a:pPr eaLnBrk="1" hangingPunct="1"/>
              <a:t>56</a:t>
            </a:fld>
            <a:endParaRPr lang="en-US"/>
          </a:p>
        </p:txBody>
      </p:sp>
      <p:pic>
        <p:nvPicPr>
          <p:cNvPr id="45059" name="Picture 2" descr="Fig0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78218"/>
          <a:stretch>
            <a:fillRect/>
          </a:stretch>
        </p:blipFill>
        <p:spPr bwMode="auto">
          <a:xfrm>
            <a:off x="533400" y="2286000"/>
            <a:ext cx="8305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3" descr="Fig0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3" r="41954"/>
          <a:stretch>
            <a:fillRect/>
          </a:stretch>
        </p:blipFill>
        <p:spPr bwMode="auto">
          <a:xfrm>
            <a:off x="457200" y="838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F91281-E29A-4594-AD03-157BEF62C503}" type="slidenum">
              <a:rPr lang="en-US" smtClean="0"/>
              <a:pPr eaLnBrk="1" hangingPunct="1"/>
              <a:t>57</a:t>
            </a:fld>
            <a:endParaRPr lang="en-US"/>
          </a:p>
        </p:txBody>
      </p:sp>
      <p:pic>
        <p:nvPicPr>
          <p:cNvPr id="46083" name="Picture 2" descr="Pro04-1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t="59746"/>
          <a:stretch>
            <a:fillRect/>
          </a:stretch>
        </p:blipFill>
        <p:spPr bwMode="auto">
          <a:xfrm>
            <a:off x="685800" y="1676400"/>
            <a:ext cx="79248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 descr="Pro04-1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95" b="96591"/>
          <a:stretch>
            <a:fillRect/>
          </a:stretch>
        </p:blipFill>
        <p:spPr bwMode="auto">
          <a:xfrm>
            <a:off x="533400" y="533400"/>
            <a:ext cx="43418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5886DF-1C8D-40FA-8151-BE73D3CDE412}" type="slidenum">
              <a:rPr lang="en-US" smtClean="0"/>
              <a:pPr eaLnBrk="1" hangingPunct="1"/>
              <a:t>58</a:t>
            </a:fld>
            <a:endParaRPr lang="en-US"/>
          </a:p>
        </p:txBody>
      </p:sp>
      <p:pic>
        <p:nvPicPr>
          <p:cNvPr id="47107" name="Picture 2" descr="Fig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t="23085" b="5214"/>
          <a:stretch>
            <a:fillRect/>
          </a:stretch>
        </p:blipFill>
        <p:spPr bwMode="auto">
          <a:xfrm>
            <a:off x="381000" y="838200"/>
            <a:ext cx="8305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3" descr="Fig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73" r="41954"/>
          <a:stretch>
            <a:fillRect/>
          </a:stretch>
        </p:blipFill>
        <p:spPr bwMode="auto">
          <a:xfrm>
            <a:off x="533400" y="2286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4724400" y="228600"/>
            <a:ext cx="176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latin typeface="Times New Roman" pitchFamily="18" charset="0"/>
              </a:rPr>
              <a:t>(Continued)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996273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15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107672" y="4820200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200459" y="1879233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432902" y="4113506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154621" y="5738179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661120" y="5738179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Rear=0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453541" y="2263812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078612" y="1148255"/>
            <a:ext cx="4949772" cy="1530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queue insert operation is known as </a:t>
            </a:r>
            <a:r>
              <a:rPr lang="en-US" dirty="0" err="1"/>
              <a:t>enqueue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2723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23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408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60319" y="1700041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660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2" y="5334000"/>
            <a:ext cx="1563433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1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986606" y="207199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1398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44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40813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05674" y="1770173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66043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2" y="5334000"/>
            <a:ext cx="1671917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2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3700118" y="212849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7562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1143000"/>
          </a:xfrm>
        </p:spPr>
        <p:txBody>
          <a:bodyPr/>
          <a:lstStyle/>
          <a:p>
            <a:r>
              <a:rPr lang="en-US" dirty="0"/>
              <a:t>Enqueue()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E2B5F-2AB0-483E-934B-286B0255C9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329665" y="2819400"/>
            <a:ext cx="7391400" cy="990600"/>
            <a:chOff x="384" y="2112"/>
            <a:chExt cx="4656" cy="624"/>
          </a:xfrm>
        </p:grpSpPr>
        <p:grpSp>
          <p:nvGrpSpPr>
            <p:cNvPr id="4" name="Group 75"/>
            <p:cNvGrpSpPr>
              <a:grpSpLocks/>
            </p:cNvGrpSpPr>
            <p:nvPr/>
          </p:nvGrpSpPr>
          <p:grpSpPr bwMode="auto">
            <a:xfrm>
              <a:off x="1549" y="2112"/>
              <a:ext cx="3491" cy="624"/>
              <a:chOff x="1549" y="2112"/>
              <a:chExt cx="3491" cy="624"/>
            </a:xfrm>
          </p:grpSpPr>
          <p:sp>
            <p:nvSpPr>
              <p:cNvPr id="10" name="Rectangle 54"/>
              <p:cNvSpPr>
                <a:spLocks noChangeArrowheads="1"/>
              </p:cNvSpPr>
              <p:nvPr/>
            </p:nvSpPr>
            <p:spPr bwMode="auto">
              <a:xfrm>
                <a:off x="1549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15</a:t>
                </a:r>
              </a:p>
            </p:txBody>
          </p:sp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1981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23</a:t>
                </a:r>
              </a:p>
            </p:txBody>
          </p:sp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2413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onsolas" pitchFamily="49" charset="0"/>
                  </a:rPr>
                  <a:t>44</a:t>
                </a:r>
              </a:p>
            </p:txBody>
          </p:sp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2845" y="2352"/>
                <a:ext cx="431" cy="38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dirty="0">
                  <a:latin typeface="Consolas" pitchFamily="49" charset="0"/>
                </a:endParaRPr>
              </a:p>
            </p:txBody>
          </p:sp>
          <p:sp>
            <p:nvSpPr>
              <p:cNvPr id="14" name="Rectangle 58"/>
              <p:cNvSpPr>
                <a:spLocks noChangeArrowheads="1"/>
              </p:cNvSpPr>
              <p:nvPr/>
            </p:nvSpPr>
            <p:spPr bwMode="auto">
              <a:xfrm>
                <a:off x="3277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59"/>
              <p:cNvSpPr>
                <a:spLocks noChangeArrowheads="1"/>
              </p:cNvSpPr>
              <p:nvPr/>
            </p:nvSpPr>
            <p:spPr bwMode="auto">
              <a:xfrm>
                <a:off x="3709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60"/>
              <p:cNvSpPr>
                <a:spLocks noChangeArrowheads="1"/>
              </p:cNvSpPr>
              <p:nvPr/>
            </p:nvSpPr>
            <p:spPr bwMode="auto">
              <a:xfrm>
                <a:off x="4141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61"/>
              <p:cNvSpPr>
                <a:spLocks noChangeArrowheads="1"/>
              </p:cNvSpPr>
              <p:nvPr/>
            </p:nvSpPr>
            <p:spPr bwMode="auto">
              <a:xfrm>
                <a:off x="4573" y="2352"/>
                <a:ext cx="431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4"/>
              <p:cNvSpPr txBox="1">
                <a:spLocks noChangeArrowheads="1"/>
              </p:cNvSpPr>
              <p:nvPr/>
            </p:nvSpPr>
            <p:spPr bwMode="auto">
              <a:xfrm>
                <a:off x="1693" y="2112"/>
                <a:ext cx="3347" cy="25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dirty="0">
                    <a:latin typeface="Consolas" pitchFamily="49" charset="0"/>
                  </a:rPr>
                  <a:t>0   1    2    3    4    5    6    7</a:t>
                </a:r>
              </a:p>
            </p:txBody>
          </p:sp>
        </p:grpSp>
        <p:sp>
          <p:nvSpPr>
            <p:cNvPr id="9" name="Text Box 65"/>
            <p:cNvSpPr txBox="1">
              <a:spLocks noChangeArrowheads="1"/>
            </p:cNvSpPr>
            <p:nvPr/>
          </p:nvSpPr>
          <p:spPr bwMode="auto">
            <a:xfrm>
              <a:off x="384" y="2352"/>
              <a:ext cx="11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schemeClr val="accent2"/>
                </a:solidFill>
                <a:latin typeface="Consolas" pitchFamily="49" charset="0"/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81319" y="1143000"/>
            <a:ext cx="3011489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Inserting 56</a:t>
            </a:r>
          </a:p>
        </p:txBody>
      </p:sp>
      <p:sp>
        <p:nvSpPr>
          <p:cNvPr id="20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57400" y="4669094"/>
            <a:ext cx="854787" cy="363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Front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125310" y="1724899"/>
            <a:ext cx="893379" cy="380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Rear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382630" y="3962400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1985682" y="5334000"/>
            <a:ext cx="1696399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Front= 0</a:t>
            </a:r>
          </a:p>
        </p:txBody>
      </p:sp>
      <p:sp>
        <p:nvSpPr>
          <p:cNvPr id="28" name="Subtitle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700118" y="5334000"/>
            <a:ext cx="120657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Rear= 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372844" y="2123568"/>
            <a:ext cx="256589" cy="706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7562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 animBg="1"/>
      <p:bldP spid="27" grpId="0"/>
      <p:bldP spid="28" grpId="0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2191</Words>
  <Application>Microsoft Office PowerPoint</Application>
  <PresentationFormat>On-screen Show (4:3)</PresentationFormat>
  <Paragraphs>628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Calibri</vt:lpstr>
      <vt:lpstr>Times New Roman</vt:lpstr>
      <vt:lpstr>Arial</vt:lpstr>
      <vt:lpstr>Consolas</vt:lpstr>
      <vt:lpstr>Calibri Light</vt:lpstr>
      <vt:lpstr>Wingdings</vt:lpstr>
      <vt:lpstr>Office Theme</vt:lpstr>
      <vt:lpstr>CSE 225</vt:lpstr>
      <vt:lpstr>Queues, and Deques</vt:lpstr>
      <vt:lpstr>Queue Operations</vt:lpstr>
      <vt:lpstr>Array implementation of queues</vt:lpstr>
      <vt:lpstr>Array implementation of queues</vt:lpstr>
      <vt:lpstr>Enqueue()</vt:lpstr>
      <vt:lpstr>Enqueue()</vt:lpstr>
      <vt:lpstr>Enqueue()</vt:lpstr>
      <vt:lpstr>Enqueue()</vt:lpstr>
      <vt:lpstr>Enqueue()</vt:lpstr>
      <vt:lpstr>Enqueue()</vt:lpstr>
      <vt:lpstr>Enqueue()</vt:lpstr>
      <vt:lpstr>Enqueue()</vt:lpstr>
      <vt:lpstr>Enqueue()</vt:lpstr>
      <vt:lpstr>Dequeue()</vt:lpstr>
      <vt:lpstr>Dequeue()</vt:lpstr>
      <vt:lpstr>Dequeue()</vt:lpstr>
      <vt:lpstr>Dequeue()</vt:lpstr>
      <vt:lpstr>Dequeue()</vt:lpstr>
      <vt:lpstr>Dequeue()</vt:lpstr>
      <vt:lpstr>Dequeue()</vt:lpstr>
      <vt:lpstr>Dequeue()</vt:lpstr>
      <vt:lpstr>Dequeue()</vt:lpstr>
      <vt:lpstr>IsEmpty()</vt:lpstr>
      <vt:lpstr>Circular arrays</vt:lpstr>
      <vt:lpstr>Enqueue()</vt:lpstr>
      <vt:lpstr>Dequeue()</vt:lpstr>
      <vt:lpstr>Full and empty queues</vt:lpstr>
      <vt:lpstr>Full and empty queues: solutions</vt:lpstr>
      <vt:lpstr>a priority queue is an abstract data type which is like a regular queue or stack data structure, but where additionally each element has a "priority" associated with it. </vt:lpstr>
      <vt:lpstr>Insertion Operation</vt:lpstr>
      <vt:lpstr>Insertion Operation</vt:lpstr>
      <vt:lpstr>Insertion Operation</vt:lpstr>
      <vt:lpstr>Deletion Operation</vt:lpstr>
      <vt:lpstr>Deletion Operation</vt:lpstr>
      <vt:lpstr>Deques</vt:lpstr>
      <vt:lpstr>Insertion at Front</vt:lpstr>
      <vt:lpstr>Insertion at Rear</vt:lpstr>
      <vt:lpstr>Deletion Operation at Front</vt:lpstr>
      <vt:lpstr>Deletion Operation at Rear</vt:lpstr>
      <vt:lpstr>QUEUING THEORY</vt:lpstr>
      <vt:lpstr>Queuing Theory</vt:lpstr>
      <vt:lpstr>Queuing Theory</vt:lpstr>
      <vt:lpstr>Queuing Theory</vt:lpstr>
      <vt:lpstr>Queuing Theory</vt:lpstr>
      <vt:lpstr>Queuing Theory</vt:lpstr>
      <vt:lpstr>PowerPoint Presentation</vt:lpstr>
      <vt:lpstr>Queuing Theory</vt:lpstr>
      <vt:lpstr>PowerPoint Presentation</vt:lpstr>
      <vt:lpstr>Categorizing Data</vt:lpstr>
      <vt:lpstr>Categorizing Data</vt:lpstr>
      <vt:lpstr>Categorizing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Stacks, Queues, and Deques</dc:title>
  <dc:creator>David Matuszek</dc:creator>
  <cp:lastModifiedBy>Rezwan Huq</cp:lastModifiedBy>
  <cp:revision>52</cp:revision>
  <cp:lastPrinted>2002-02-17T04:09:35Z</cp:lastPrinted>
  <dcterms:created xsi:type="dcterms:W3CDTF">2002-02-16T18:21:11Z</dcterms:created>
  <dcterms:modified xsi:type="dcterms:W3CDTF">2019-11-04T20:50:30Z</dcterms:modified>
</cp:coreProperties>
</file>