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7"/>
  </p:notesMasterIdLst>
  <p:sldIdLst>
    <p:sldId id="256" r:id="rId2"/>
    <p:sldId id="257" r:id="rId3"/>
    <p:sldId id="258" r:id="rId4"/>
    <p:sldId id="259" r:id="rId5"/>
    <p:sldId id="260" r:id="rId6"/>
    <p:sldId id="275" r:id="rId7"/>
    <p:sldId id="276" r:id="rId8"/>
    <p:sldId id="278" r:id="rId9"/>
    <p:sldId id="264" r:id="rId10"/>
    <p:sldId id="268" r:id="rId11"/>
    <p:sldId id="271" r:id="rId12"/>
    <p:sldId id="272" r:id="rId13"/>
    <p:sldId id="273" r:id="rId14"/>
    <p:sldId id="274" r:id="rId15"/>
    <p:sldId id="284" r:id="rId16"/>
    <p:sldId id="285" r:id="rId17"/>
    <p:sldId id="286" r:id="rId18"/>
    <p:sldId id="287" r:id="rId19"/>
    <p:sldId id="288" r:id="rId20"/>
    <p:sldId id="289" r:id="rId21"/>
    <p:sldId id="290" r:id="rId22"/>
    <p:sldId id="291" r:id="rId23"/>
    <p:sldId id="292" r:id="rId24"/>
    <p:sldId id="293" r:id="rId25"/>
    <p:sldId id="304" r:id="rId26"/>
    <p:sldId id="305" r:id="rId27"/>
    <p:sldId id="306" r:id="rId28"/>
    <p:sldId id="307" r:id="rId29"/>
    <p:sldId id="308" r:id="rId30"/>
    <p:sldId id="309" r:id="rId31"/>
    <p:sldId id="310" r:id="rId32"/>
    <p:sldId id="294" r:id="rId33"/>
    <p:sldId id="295" r:id="rId34"/>
    <p:sldId id="296" r:id="rId35"/>
    <p:sldId id="297" r:id="rId36"/>
    <p:sldId id="298" r:id="rId37"/>
    <p:sldId id="299" r:id="rId38"/>
    <p:sldId id="300" r:id="rId39"/>
    <p:sldId id="301" r:id="rId40"/>
    <p:sldId id="302" r:id="rId41"/>
    <p:sldId id="303" r:id="rId42"/>
    <p:sldId id="279" r:id="rId43"/>
    <p:sldId id="280" r:id="rId44"/>
    <p:sldId id="281" r:id="rId45"/>
    <p:sldId id="282" r:id="rId46"/>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48" autoAdjust="0"/>
  </p:normalViewPr>
  <p:slideViewPr>
    <p:cSldViewPr>
      <p:cViewPr varScale="1">
        <p:scale>
          <a:sx n="84" d="100"/>
          <a:sy n="84" d="100"/>
        </p:scale>
        <p:origin x="1426"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335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3895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So, a heap is a complete binary tree. Each node in a heap contains a key, and these keys must be organized in a particular manner. Notice that this is </a:t>
            </a:r>
            <a:r>
              <a:rPr lang="en-GB" altLang="en-US" u="sng" smtClean="0">
                <a:latin typeface="Arial" panose="020B0604020202020204" pitchFamily="34" charset="0"/>
                <a:ea typeface="Arial Unicode MS" panose="020B0604020202020204" pitchFamily="34" charset="-128"/>
                <a:cs typeface="Arial Unicode MS" panose="020B0604020202020204" pitchFamily="34" charset="-128"/>
              </a:rPr>
              <a:t>not</a:t>
            </a: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 a binary search tree, but the keys do follow some semblance of order.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Can you see what rule is being enforced here?</a:t>
            </a:r>
          </a:p>
        </p:txBody>
      </p:sp>
      <p:sp>
        <p:nvSpPr>
          <p:cNvPr id="4505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68676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heap property requires that each node's key is &gt;= to the keys of its children.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This is a handy property because the biggest node is always at the top. Because of this, a heap can easily implement a priority queue (where we need quick access to the highest priority item).</a:t>
            </a:r>
          </a:p>
        </p:txBody>
      </p:sp>
      <p:sp>
        <p:nvSpPr>
          <p:cNvPr id="4608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742717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734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77324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Following the usual technique for implementing a complete binary tree, the data from the root is stored in the first entry of the array.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5837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10091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next two nodes go in the next two locations of the array.</a:t>
            </a:r>
          </a:p>
        </p:txBody>
      </p:sp>
      <p:sp>
        <p:nvSpPr>
          <p:cNvPr id="5939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388393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and so on.</a:t>
            </a:r>
          </a:p>
        </p:txBody>
      </p:sp>
      <p:sp>
        <p:nvSpPr>
          <p:cNvPr id="6041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359533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As with any partially-filled array, we are only concerned with the front part of the array. If the tree has five nodes, then we are only concerned with the entries in the first five components of the array.</a:t>
            </a:r>
          </a:p>
        </p:txBody>
      </p:sp>
      <p:sp>
        <p:nvSpPr>
          <p:cNvPr id="6144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54588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With this implementation of a heap, there are no pointers. The only way that we know that the array is a heap is the manner in which we manipulate it.</a:t>
            </a:r>
          </a:p>
        </p:txBody>
      </p:sp>
      <p:sp>
        <p:nvSpPr>
          <p:cNvPr id="6246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77554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manipulations are the same manipulations that you've used for a complete binary tree, making it easy to compute the index where various nodes are stored.</a:t>
            </a:r>
          </a:p>
        </p:txBody>
      </p:sp>
      <p:sp>
        <p:nvSpPr>
          <p:cNvPr id="6349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228605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We can add new elements to a heap whenever we like. Because the heap is a complete binary search tree, we must add the new element at the next available location, filling in the levels from left-to-right.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In this example, I have just added the new element with a key of 42.</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Of course, we now have a problem: The heap property is no longer valid. The 42 is bigger than its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To fix the problem, we will push the new node upwards until it reaches an acceptable location.</a:t>
            </a:r>
          </a:p>
        </p:txBody>
      </p:sp>
      <p:sp>
        <p:nvSpPr>
          <p:cNvPr id="4710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419344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first node of a complete binary tree is always the root...</a:t>
            </a:r>
          </a:p>
        </p:txBody>
      </p:sp>
      <p:sp>
        <p:nvSpPr>
          <p:cNvPr id="3686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594994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Here we have pushed the 42 upward one level, swapping it with its smaller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We can't stop here though, because the parent 35 is still smaller than the new node 42.</a:t>
            </a:r>
          </a:p>
        </p:txBody>
      </p:sp>
      <p:sp>
        <p:nvSpPr>
          <p:cNvPr id="4813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88826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Can we stop now?  Yes, because the 42 is less than or equal to its parent. </a:t>
            </a:r>
          </a:p>
        </p:txBody>
      </p:sp>
      <p:sp>
        <p:nvSpPr>
          <p:cNvPr id="4915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981278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In general, there are two conditions that can stop the pushing upward: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1. We reach a spot where the parent is &gt;= the new node, or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2. We reach the root.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This process is called </a:t>
            </a:r>
            <a:r>
              <a:rPr lang="en-GB" altLang="en-US" u="sng" smtClean="0">
                <a:latin typeface="Arial" panose="020B0604020202020204" pitchFamily="34" charset="0"/>
                <a:ea typeface="Arial Unicode MS" panose="020B0604020202020204" pitchFamily="34" charset="-128"/>
                <a:cs typeface="Arial Unicode MS" panose="020B0604020202020204" pitchFamily="34" charset="-128"/>
              </a:rPr>
              <a:t>reheapification upward </a:t>
            </a: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(I didn't just make up that name, really).</a:t>
            </a:r>
          </a:p>
        </p:txBody>
      </p:sp>
      <p:sp>
        <p:nvSpPr>
          <p:cNvPr id="5017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873604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We can also remove the top node from a heap. The first step of the removal is to move the last node of the tree onto the root. In this example we move the 27 onto the root.</a:t>
            </a:r>
          </a:p>
        </p:txBody>
      </p:sp>
      <p:sp>
        <p:nvSpPr>
          <p:cNvPr id="5120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45364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Now the 27 is on top of the heap, and the original root (45) is no longer around. But the heap property is once again violated. </a:t>
            </a:r>
          </a:p>
        </p:txBody>
      </p:sp>
      <p:sp>
        <p:nvSpPr>
          <p:cNvPr id="5222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16357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We'll fix the problem by pushing the out-of-place node downward. Perhaps you can guess what the downward pushing is called....</a:t>
            </a:r>
            <a:r>
              <a:rPr lang="en-GB" altLang="en-US" u="sng" smtClean="0">
                <a:latin typeface="Arial" panose="020B0604020202020204" pitchFamily="34" charset="0"/>
                <a:ea typeface="Arial Unicode MS" panose="020B0604020202020204" pitchFamily="34" charset="-128"/>
                <a:cs typeface="Arial Unicode MS" panose="020B0604020202020204" pitchFamily="34" charset="-128"/>
              </a:rPr>
              <a:t>reheapification downward</a:t>
            </a: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t>
            </a:r>
          </a:p>
        </p:txBody>
      </p:sp>
      <p:sp>
        <p:nvSpPr>
          <p:cNvPr id="5325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899226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When we push a node downward it is important to swap it with its largest child.  (Otherwise we are creating extra problems by placing the smaller child on top of the larger child.) This is what the tree looks like after one swap.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Should I continue with the reheapification downward?</a:t>
            </a:r>
          </a:p>
        </p:txBody>
      </p:sp>
      <p:sp>
        <p:nvSpPr>
          <p:cNvPr id="5427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4110373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Yes, I swap again, and now the 27 is in an acceptable location.</a:t>
            </a:r>
          </a:p>
        </p:txBody>
      </p:sp>
      <p:sp>
        <p:nvSpPr>
          <p:cNvPr id="5529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37600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Reheapification downward can stop under two circumstances: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1. The children all have keys that are &lt;= the out-of-place node.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2. The out-of-place node reaches a leaf.</a:t>
            </a:r>
          </a:p>
        </p:txBody>
      </p:sp>
      <p:sp>
        <p:nvSpPr>
          <p:cNvPr id="5632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00436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 second node is always the left child of the root...</a:t>
            </a:r>
          </a:p>
        </p:txBody>
      </p:sp>
      <p:sp>
        <p:nvSpPr>
          <p:cNvPr id="3789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2108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...then the right child of the root...</a:t>
            </a:r>
          </a:p>
        </p:txBody>
      </p:sp>
      <p:sp>
        <p:nvSpPr>
          <p:cNvPr id="3891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945331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...and so on. The nodes always fill each level from left-to-right...</a:t>
            </a:r>
          </a:p>
          <a:p>
            <a:pPr marL="1828800" lvl="4" indent="0">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3993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99595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...from left-to-right...</a:t>
            </a:r>
          </a:p>
        </p:txBody>
      </p:sp>
      <p:sp>
        <p:nvSpPr>
          <p:cNvPr id="4096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19256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...from left-to-right...</a:t>
            </a:r>
          </a:p>
        </p:txBody>
      </p:sp>
      <p:sp>
        <p:nvSpPr>
          <p:cNvPr id="4198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401820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...from left-to-right...</a:t>
            </a:r>
          </a:p>
        </p:txBody>
      </p:sp>
      <p:sp>
        <p:nvSpPr>
          <p:cNvPr id="4301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78667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...and when a level is filled you start the next level at the left.</a:t>
            </a:r>
          </a:p>
        </p:txBody>
      </p:sp>
      <p:sp>
        <p:nvSpPr>
          <p:cNvPr id="4403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0310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D10E52F-20E1-480C-8628-43300E0AB16B}" type="datetime1">
              <a:rPr lang="en-US" smtClean="0"/>
              <a:pPr/>
              <a:t>4/2/2021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51B797-28EA-4BDB-B1DA-9688128D2F2A}" type="datetime1">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3A51E8-0F01-4D69-B4F3-56FE8CCFA7DE}" type="datetime1">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99036-F48C-4F22-B7DF-167D2A4BFFF9}" type="datetime1">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879E2C-B35C-433D-B3EB-05BA502DC88A}" type="datetime1">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7DD4FB-6AC6-450F-97FE-F05DFBEE650C}" type="datetime1">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162B21-BF70-4111-8B6D-14B96259F733}" type="datetime1">
              <a:rPr lang="en-US" smtClean="0"/>
              <a:pPr/>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1935BE-51AA-4318-B8B6-E5680E6D4CC7}" type="datetime1">
              <a:rPr lang="en-US" smtClean="0"/>
              <a:pPr/>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DE0EE-1A7F-4988-BA1A-B75FBB043542}" type="datetime1">
              <a:rPr lang="en-US" smtClean="0"/>
              <a:pPr/>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C39805-D33A-43F1-8B00-8027BF89B42A}" type="datetime1">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BF355D-E95D-4FC0-B22F-EEDA19F83BE5}" type="datetime1">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marL="7279640">
              <a:lnSpc>
                <a:spcPct val="100000"/>
              </a:lnSpc>
            </a:pPr>
            <a:fld id="{81D60167-4931-47E6-BA6A-407CBD079E47}" type="slidenum">
              <a:rPr lang="en-US" smtClean="0"/>
              <a:pPr marL="7279640">
                <a:lnSpc>
                  <a:spcPct val="100000"/>
                </a:lnSpc>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D101DF-A8B1-431A-825E-C8FEC49DD5FA}" type="datetime1">
              <a:rPr lang="en-US" smtClean="0"/>
              <a:pPr/>
              <a:t>4/2/2021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7279640">
              <a:lnSpc>
                <a:spcPct val="100000"/>
              </a:lnSpc>
            </a:pPr>
            <a:fld id="{81D60167-4931-47E6-BA6A-407CBD079E47}" type="slidenum">
              <a:rPr lang="en-US" smtClean="0"/>
              <a:pPr marL="7279640">
                <a:lnSpc>
                  <a:spcPct val="100000"/>
                </a:lnSpc>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7200" y="670919"/>
            <a:ext cx="8153400" cy="2831544"/>
          </a:xfrm>
          <a:prstGeom prst="rect">
            <a:avLst/>
          </a:prstGeom>
        </p:spPr>
        <p:txBody>
          <a:bodyPr vert="horz" wrap="square" lIns="0" tIns="0" rIns="0" bIns="0" rtlCol="0">
            <a:spAutoFit/>
          </a:bodyPr>
          <a:lstStyle/>
          <a:p>
            <a:pPr marL="12700" algn="ctr">
              <a:lnSpc>
                <a:spcPct val="100000"/>
              </a:lnSpc>
            </a:pPr>
            <a:r>
              <a:rPr sz="4000" b="1" dirty="0">
                <a:latin typeface="Times New Roman" pitchFamily="18" charset="0"/>
                <a:cs typeface="Times New Roman" pitchFamily="18" charset="0"/>
              </a:rPr>
              <a:t>Data</a:t>
            </a:r>
            <a:r>
              <a:rPr sz="4000" b="1" spc="175" dirty="0">
                <a:latin typeface="Times New Roman" pitchFamily="18" charset="0"/>
                <a:cs typeface="Times New Roman" pitchFamily="18" charset="0"/>
              </a:rPr>
              <a:t> </a:t>
            </a:r>
            <a:r>
              <a:rPr sz="4000" b="1" spc="-5" dirty="0">
                <a:latin typeface="Times New Roman" pitchFamily="18" charset="0"/>
                <a:cs typeface="Times New Roman" pitchFamily="18" charset="0"/>
              </a:rPr>
              <a:t>Structur</a:t>
            </a:r>
            <a:r>
              <a:rPr sz="4000" b="1" dirty="0">
                <a:latin typeface="Times New Roman" pitchFamily="18" charset="0"/>
                <a:cs typeface="Times New Roman" pitchFamily="18" charset="0"/>
              </a:rPr>
              <a:t>e</a:t>
            </a:r>
            <a:r>
              <a:rPr sz="4000" b="1" spc="204" dirty="0">
                <a:latin typeface="Times New Roman" pitchFamily="18" charset="0"/>
                <a:cs typeface="Times New Roman" pitchFamily="18" charset="0"/>
              </a:rPr>
              <a:t> </a:t>
            </a:r>
            <a:r>
              <a:rPr sz="4000" b="1" dirty="0" smtClean="0">
                <a:latin typeface="Times New Roman" pitchFamily="18" charset="0"/>
                <a:cs typeface="Times New Roman" pitchFamily="18" charset="0"/>
              </a:rPr>
              <a:t>and</a:t>
            </a:r>
            <a:r>
              <a:rPr lang="en-US" sz="4000" b="1" dirty="0" smtClean="0">
                <a:latin typeface="Times New Roman" pitchFamily="18" charset="0"/>
                <a:cs typeface="Times New Roman" pitchFamily="18" charset="0"/>
              </a:rPr>
              <a:t> </a:t>
            </a:r>
            <a:r>
              <a:rPr sz="4000" b="1" spc="-5" dirty="0" smtClean="0">
                <a:latin typeface="Times New Roman" pitchFamily="18" charset="0"/>
                <a:cs typeface="Times New Roman" pitchFamily="18" charset="0"/>
              </a:rPr>
              <a:t>Algorith</a:t>
            </a:r>
            <a:r>
              <a:rPr sz="4000" b="1" dirty="0" smtClean="0">
                <a:latin typeface="Times New Roman" pitchFamily="18" charset="0"/>
                <a:cs typeface="Times New Roman" pitchFamily="18" charset="0"/>
              </a:rPr>
              <a:t>m</a:t>
            </a:r>
            <a:r>
              <a:rPr sz="4000" b="1" spc="200" dirty="0" smtClean="0">
                <a:latin typeface="Times New Roman" pitchFamily="18" charset="0"/>
                <a:cs typeface="Times New Roman" pitchFamily="18" charset="0"/>
              </a:rPr>
              <a:t> </a:t>
            </a:r>
            <a:r>
              <a:rPr lang="en-US" b="1" spc="200" dirty="0" smtClean="0">
                <a:latin typeface="Times New Roman" pitchFamily="18" charset="0"/>
                <a:cs typeface="Times New Roman" pitchFamily="18" charset="0"/>
              </a:rPr>
              <a:t/>
            </a:r>
            <a:br>
              <a:rPr lang="en-US" b="1" spc="200" dirty="0" smtClean="0">
                <a:latin typeface="Times New Roman" pitchFamily="18" charset="0"/>
                <a:cs typeface="Times New Roman" pitchFamily="18" charset="0"/>
              </a:rPr>
            </a:br>
            <a:r>
              <a:rPr lang="en-US" b="1" spc="-5" dirty="0" smtClean="0">
                <a:latin typeface="Times New Roman" pitchFamily="18" charset="0"/>
                <a:cs typeface="Times New Roman" pitchFamily="18" charset="0"/>
              </a:rPr>
              <a:t/>
            </a:r>
            <a:br>
              <a:rPr lang="en-US" b="1" spc="-5" dirty="0" smtClean="0">
                <a:latin typeface="Times New Roman" pitchFamily="18" charset="0"/>
                <a:cs typeface="Times New Roman" pitchFamily="18" charset="0"/>
              </a:rPr>
            </a:br>
            <a:r>
              <a:rPr lang="en-US" spc="-5" smtClean="0">
                <a:latin typeface="Times New Roman" pitchFamily="18" charset="0"/>
                <a:cs typeface="Times New Roman" pitchFamily="18" charset="0"/>
              </a:rPr>
              <a:t/>
            </a:r>
            <a:br>
              <a:rPr lang="en-US" spc="-5" smtClean="0">
                <a:latin typeface="Times New Roman" pitchFamily="18" charset="0"/>
                <a:cs typeface="Times New Roman" pitchFamily="18" charset="0"/>
              </a:rPr>
            </a:br>
            <a:r>
              <a:rPr lang="en-US" sz="3200" spc="-5" smtClean="0">
                <a:solidFill>
                  <a:schemeClr val="bg1"/>
                </a:solidFill>
                <a:latin typeface="Times New Roman" pitchFamily="18" charset="0"/>
                <a:cs typeface="Times New Roman" pitchFamily="18" charset="0"/>
              </a:rPr>
              <a:t>BST</a:t>
            </a:r>
            <a:r>
              <a:rPr lang="en-US" sz="3200" spc="-5">
                <a:solidFill>
                  <a:schemeClr val="bg1"/>
                </a:solidFill>
                <a:latin typeface="Times New Roman" pitchFamily="18" charset="0"/>
                <a:cs typeface="Times New Roman" pitchFamily="18" charset="0"/>
              </a:rPr>
              <a:t> </a:t>
            </a:r>
            <a:r>
              <a:rPr lang="en-US" sz="3200" spc="-5" smtClean="0">
                <a:solidFill>
                  <a:schemeClr val="bg1"/>
                </a:solidFill>
                <a:latin typeface="Times New Roman" pitchFamily="18" charset="0"/>
                <a:cs typeface="Times New Roman" pitchFamily="18" charset="0"/>
              </a:rPr>
              <a:t>and Heap</a:t>
            </a:r>
            <a:endParaRPr sz="3200" b="1" spc="-5"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fontScale="90000"/>
          </a:bodyPr>
          <a:lstStyle/>
          <a:p>
            <a:r>
              <a:rPr lang="en-US" dirty="0" smtClean="0"/>
              <a:t/>
            </a:r>
            <a:br>
              <a:rPr lang="en-US" dirty="0" smtClean="0"/>
            </a:br>
            <a:r>
              <a:rPr lang="en-US" b="1" dirty="0" smtClean="0">
                <a:solidFill>
                  <a:schemeClr val="tx1"/>
                </a:solidFill>
              </a:rPr>
              <a:t>Applications of Trees</a:t>
            </a:r>
            <a:endParaRPr lang="en-US" dirty="0">
              <a:solidFill>
                <a:schemeClr val="tx1"/>
              </a:solidFill>
            </a:endParaRPr>
          </a:p>
        </p:txBody>
      </p:sp>
      <p:sp>
        <p:nvSpPr>
          <p:cNvPr id="3" name="Content Placeholder 2"/>
          <p:cNvSpPr>
            <a:spLocks noGrp="1"/>
          </p:cNvSpPr>
          <p:nvPr>
            <p:ph idx="1"/>
          </p:nvPr>
        </p:nvSpPr>
        <p:spPr>
          <a:xfrm>
            <a:off x="533400" y="1447800"/>
            <a:ext cx="8153400" cy="4876800"/>
          </a:xfrm>
        </p:spPr>
        <p:txBody>
          <a:bodyPr>
            <a:normAutofit fontScale="70000" lnSpcReduction="20000"/>
          </a:bodyPr>
          <a:lstStyle/>
          <a:p>
            <a:pPr>
              <a:buNone/>
            </a:pPr>
            <a:r>
              <a:rPr lang="en-US" dirty="0" smtClean="0"/>
              <a:t>1.  Compiler Design.</a:t>
            </a:r>
          </a:p>
          <a:p>
            <a:pPr>
              <a:buNone/>
            </a:pPr>
            <a:r>
              <a:rPr lang="en-US" dirty="0" smtClean="0"/>
              <a:t>2.  Unix / Linux.</a:t>
            </a:r>
          </a:p>
          <a:p>
            <a:pPr marL="514350" indent="-514350">
              <a:buAutoNum type="arabicPeriod" startAt="3"/>
            </a:pPr>
            <a:r>
              <a:rPr lang="en-US" dirty="0" smtClean="0"/>
              <a:t>Database Management.</a:t>
            </a:r>
          </a:p>
          <a:p>
            <a:pPr marL="514350" indent="-514350">
              <a:buAutoNum type="arabicPeriod" startAt="3"/>
            </a:pPr>
            <a:r>
              <a:rPr lang="en-US" dirty="0"/>
              <a:t>dynamic dictionary</a:t>
            </a:r>
            <a:endParaRPr lang="en-US" dirty="0" smtClean="0"/>
          </a:p>
          <a:p>
            <a:pPr>
              <a:buNone/>
            </a:pPr>
            <a:r>
              <a:rPr lang="en-US" dirty="0" smtClean="0"/>
              <a:t>4.  Trees are very important data structures in computing.</a:t>
            </a:r>
          </a:p>
          <a:p>
            <a:pPr>
              <a:buNone/>
            </a:pPr>
            <a:r>
              <a:rPr lang="en-US" dirty="0" smtClean="0"/>
              <a:t>5.  They are suitable for:</a:t>
            </a:r>
          </a:p>
          <a:p>
            <a:pPr marL="514350" indent="-514350">
              <a:buNone/>
            </a:pPr>
            <a:r>
              <a:rPr lang="en-US" dirty="0" smtClean="0"/>
              <a:t>a.  Hierarchical structure representation, e.g.,</a:t>
            </a:r>
          </a:p>
          <a:p>
            <a:pPr marL="514350" indent="-514350">
              <a:buNone/>
            </a:pPr>
            <a:r>
              <a:rPr lang="en-US" dirty="0" smtClean="0"/>
              <a:t>        </a:t>
            </a:r>
            <a:r>
              <a:rPr lang="en-US" dirty="0" err="1" smtClean="0"/>
              <a:t>i</a:t>
            </a:r>
            <a:r>
              <a:rPr lang="en-US" dirty="0" smtClean="0"/>
              <a:t>.  File directory.</a:t>
            </a:r>
          </a:p>
          <a:p>
            <a:pPr marL="514350" indent="-514350">
              <a:buNone/>
            </a:pPr>
            <a:r>
              <a:rPr lang="en-US" dirty="0" smtClean="0"/>
              <a:t>        ii. Organizational structure of an institution.</a:t>
            </a:r>
          </a:p>
          <a:p>
            <a:pPr marL="514350" indent="-514350">
              <a:buNone/>
            </a:pPr>
            <a:r>
              <a:rPr lang="en-US" dirty="0" smtClean="0"/>
              <a:t>        iii. Class inheritance tree. </a:t>
            </a:r>
          </a:p>
          <a:p>
            <a:pPr marL="571500" indent="-571500">
              <a:buNone/>
            </a:pPr>
            <a:r>
              <a:rPr lang="en-US" dirty="0" smtClean="0"/>
              <a:t>b.  Problem representation, e.g.,</a:t>
            </a:r>
          </a:p>
          <a:p>
            <a:pPr>
              <a:buNone/>
            </a:pPr>
            <a:r>
              <a:rPr lang="en-US" dirty="0" smtClean="0"/>
              <a:t>       </a:t>
            </a:r>
            <a:r>
              <a:rPr lang="en-US" dirty="0" err="1" smtClean="0"/>
              <a:t>i</a:t>
            </a:r>
            <a:r>
              <a:rPr lang="en-US" dirty="0" smtClean="0"/>
              <a:t>.  Expression tree.</a:t>
            </a:r>
          </a:p>
          <a:p>
            <a:pPr>
              <a:buNone/>
            </a:pPr>
            <a:r>
              <a:rPr lang="en-US" dirty="0" smtClean="0"/>
              <a:t>       ii.  Decision tree.</a:t>
            </a:r>
          </a:p>
          <a:p>
            <a:pPr marL="514350" indent="-514350">
              <a:buNone/>
            </a:pPr>
            <a:r>
              <a:rPr lang="en-US" dirty="0" smtClean="0"/>
              <a:t>C.  Efficient algorithmic solutions, e.g., </a:t>
            </a:r>
          </a:p>
          <a:p>
            <a:pPr marL="514350" indent="-514350">
              <a:buNone/>
            </a:pPr>
            <a:r>
              <a:rPr lang="en-US" dirty="0" smtClean="0"/>
              <a:t>         </a:t>
            </a:r>
            <a:r>
              <a:rPr lang="en-US" dirty="0" err="1" smtClean="0"/>
              <a:t>i</a:t>
            </a:r>
            <a:r>
              <a:rPr lang="en-US" dirty="0" smtClean="0"/>
              <a:t>.  Search trees.</a:t>
            </a:r>
          </a:p>
          <a:p>
            <a:pPr>
              <a:buNone/>
            </a:pPr>
            <a:r>
              <a:rPr lang="en-US" dirty="0" smtClean="0"/>
              <a:t>        ii.  Efficient priority queues via heaps.</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smtClean="0"/>
              <a:t>Binary Heap</a:t>
            </a:r>
            <a:endParaRPr lang="en-US" dirty="0"/>
          </a:p>
        </p:txBody>
      </p:sp>
      <p:sp>
        <p:nvSpPr>
          <p:cNvPr id="3" name="Content Placeholder 2"/>
          <p:cNvSpPr>
            <a:spLocks noGrp="1"/>
          </p:cNvSpPr>
          <p:nvPr>
            <p:ph idx="1"/>
          </p:nvPr>
        </p:nvSpPr>
        <p:spPr/>
        <p:txBody>
          <a:bodyPr>
            <a:normAutofit/>
          </a:bodyPr>
          <a:lstStyle/>
          <a:p>
            <a:pPr>
              <a:buNone/>
            </a:pPr>
            <a:r>
              <a:rPr lang="en-US" dirty="0" smtClean="0"/>
              <a:t>A </a:t>
            </a:r>
            <a:r>
              <a:rPr lang="en-US" b="1" dirty="0" smtClean="0"/>
              <a:t>heap </a:t>
            </a:r>
            <a:r>
              <a:rPr lang="en-US" dirty="0" smtClean="0"/>
              <a:t>is a specialized complete tree structure that satisfies the </a:t>
            </a:r>
            <a:r>
              <a:rPr lang="en-US" i="1" dirty="0" smtClean="0"/>
              <a:t>heap property:</a:t>
            </a:r>
            <a:endParaRPr lang="en-US" dirty="0" smtClean="0"/>
          </a:p>
          <a:p>
            <a:pPr>
              <a:buNone/>
            </a:pPr>
            <a:r>
              <a:rPr lang="en-US" dirty="0" smtClean="0"/>
              <a:t>it is empty </a:t>
            </a:r>
            <a:r>
              <a:rPr lang="en-US" i="1" dirty="0" smtClean="0"/>
              <a:t>or</a:t>
            </a:r>
            <a:r>
              <a:rPr lang="en-US" dirty="0" smtClean="0"/>
              <a:t> the key in the root is larger than that in either child and both </a:t>
            </a:r>
            <a:r>
              <a:rPr lang="en-US" dirty="0" err="1" smtClean="0"/>
              <a:t>subtrees</a:t>
            </a:r>
            <a:r>
              <a:rPr lang="en-US" dirty="0" smtClean="0"/>
              <a:t> have the heap property.</a:t>
            </a:r>
          </a:p>
          <a:p>
            <a:pPr>
              <a:buNone/>
            </a:pPr>
            <a:r>
              <a:rPr lang="en-US" dirty="0" smtClean="0"/>
              <a:t>In general heap is a group of things placed or thrown, one on top of the other.</a:t>
            </a:r>
          </a:p>
          <a:p>
            <a:pPr>
              <a:buNone/>
            </a:pPr>
            <a:r>
              <a:rPr lang="en-US" dirty="0" smtClean="0"/>
              <a:t>In data structures a heap  is a binary tree storing keys at its nodes.</a:t>
            </a:r>
          </a:p>
          <a:p>
            <a:pPr>
              <a:buNone/>
            </a:pPr>
            <a:r>
              <a:rPr lang="en-US" dirty="0" smtClean="0"/>
              <a:t>Heaps are based on the concepts of a complete tree</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b="1" dirty="0" smtClean="0"/>
              <a:t>Heap Order Property :</a:t>
            </a:r>
            <a:endParaRPr lang="en-US" dirty="0"/>
          </a:p>
        </p:txBody>
      </p:sp>
      <p:sp>
        <p:nvSpPr>
          <p:cNvPr id="3" name="Content Placeholder 2"/>
          <p:cNvSpPr>
            <a:spLocks noGrp="1"/>
          </p:cNvSpPr>
          <p:nvPr>
            <p:ph idx="1"/>
          </p:nvPr>
        </p:nvSpPr>
        <p:spPr>
          <a:xfrm>
            <a:off x="306355" y="1518570"/>
            <a:ext cx="8229600" cy="4389120"/>
          </a:xfrm>
        </p:spPr>
        <p:txBody>
          <a:bodyPr>
            <a:normAutofit fontScale="85000" lnSpcReduction="20000"/>
          </a:bodyPr>
          <a:lstStyle/>
          <a:p>
            <a:pPr>
              <a:buNone/>
            </a:pPr>
            <a:r>
              <a:rPr lang="en-US" dirty="0" smtClean="0"/>
              <a:t>The property that allows operations to be performed quickly is a heap order property.</a:t>
            </a:r>
          </a:p>
          <a:p>
            <a:pPr>
              <a:buNone/>
            </a:pPr>
            <a:r>
              <a:rPr lang="en-US" dirty="0" err="1" smtClean="0"/>
              <a:t>Mintree</a:t>
            </a:r>
            <a:r>
              <a:rPr lang="en-US" dirty="0" smtClean="0"/>
              <a:t>:</a:t>
            </a:r>
          </a:p>
          <a:p>
            <a:pPr>
              <a:buNone/>
            </a:pPr>
            <a:r>
              <a:rPr lang="en-US" dirty="0" smtClean="0"/>
              <a:t>Parent should have lesser value than children. </a:t>
            </a:r>
            <a:endParaRPr lang="bn-IN" dirty="0" smtClean="0"/>
          </a:p>
          <a:p>
            <a:pPr>
              <a:buNone/>
            </a:pPr>
            <a:r>
              <a:rPr lang="en-US" dirty="0" err="1" smtClean="0"/>
              <a:t>Maxtree</a:t>
            </a:r>
            <a:r>
              <a:rPr lang="en-US" dirty="0" smtClean="0"/>
              <a:t>:</a:t>
            </a:r>
          </a:p>
          <a:p>
            <a:pPr>
              <a:buNone/>
            </a:pPr>
            <a:r>
              <a:rPr lang="en-US" dirty="0" smtClean="0"/>
              <a:t>Parent should have greater value than children.</a:t>
            </a:r>
          </a:p>
          <a:p>
            <a:pPr>
              <a:buNone/>
            </a:pPr>
            <a:r>
              <a:rPr lang="en-US" dirty="0" smtClean="0"/>
              <a:t>These two properties are known as heap properties</a:t>
            </a:r>
          </a:p>
          <a:p>
            <a:pPr>
              <a:buNone/>
            </a:pPr>
            <a:r>
              <a:rPr lang="en-US" dirty="0" smtClean="0"/>
              <a:t> Max-heap</a:t>
            </a:r>
          </a:p>
          <a:p>
            <a:pPr>
              <a:buNone/>
            </a:pPr>
            <a:r>
              <a:rPr lang="en-US" dirty="0" smtClean="0"/>
              <a:t> Min-heap</a:t>
            </a:r>
          </a:p>
          <a:p>
            <a:pPr>
              <a:buNone/>
            </a:pPr>
            <a:r>
              <a:rPr lang="en-US" b="1" dirty="0" smtClean="0"/>
              <a:t>Min-heap:</a:t>
            </a:r>
            <a:endParaRPr lang="en-US" dirty="0" smtClean="0"/>
          </a:p>
          <a:p>
            <a:pPr>
              <a:buNone/>
            </a:pPr>
            <a:r>
              <a:rPr lang="en-US" dirty="0" smtClean="0"/>
              <a:t>The smallest element is always in the root node. Each node must have a key that is less or equal to the key of each of its children.</a:t>
            </a:r>
          </a:p>
          <a:p>
            <a:pPr>
              <a:buNone/>
            </a:pPr>
            <a:r>
              <a:rPr lang="en-US" dirty="0" smtClean="0"/>
              <a:t>Examples</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r>
              <a:rPr lang="en-US" dirty="0" smtClean="0"/>
              <a:t>Example </a:t>
            </a:r>
            <a:endParaRPr lang="en-US" dirty="0"/>
          </a:p>
        </p:txBody>
      </p:sp>
      <p:pic>
        <p:nvPicPr>
          <p:cNvPr id="5" name="Content Placeholder 4" descr="heap.jpg"/>
          <p:cNvPicPr>
            <a:picLocks noGrp="1" noChangeAspect="1"/>
          </p:cNvPicPr>
          <p:nvPr>
            <p:ph idx="1"/>
          </p:nvPr>
        </p:nvPicPr>
        <p:blipFill>
          <a:blip r:embed="rId2" cstate="print"/>
          <a:stretch>
            <a:fillRect/>
          </a:stretch>
        </p:blipFill>
        <p:spPr>
          <a:xfrm>
            <a:off x="1153607" y="1935163"/>
            <a:ext cx="6836785" cy="4389437"/>
          </a:xfrm>
        </p:spPr>
      </p:pic>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b="1" dirty="0" smtClean="0"/>
              <a:t>Max-Heap: </a:t>
            </a:r>
            <a:endParaRPr lang="en-US" dirty="0"/>
          </a:p>
        </p:txBody>
      </p:sp>
      <p:sp>
        <p:nvSpPr>
          <p:cNvPr id="3" name="Content Placeholder 2"/>
          <p:cNvSpPr>
            <a:spLocks noGrp="1"/>
          </p:cNvSpPr>
          <p:nvPr>
            <p:ph idx="1"/>
          </p:nvPr>
        </p:nvSpPr>
        <p:spPr>
          <a:xfrm>
            <a:off x="381000" y="1143000"/>
            <a:ext cx="8229600" cy="4389120"/>
          </a:xfrm>
        </p:spPr>
        <p:txBody>
          <a:bodyPr/>
          <a:lstStyle/>
          <a:p>
            <a:r>
              <a:rPr lang="en-US" dirty="0" smtClean="0"/>
              <a:t>The largest Element is always in  the root node.</a:t>
            </a:r>
          </a:p>
          <a:p>
            <a:r>
              <a:rPr lang="en-US" dirty="0" smtClean="0"/>
              <a:t>Each node must have a key that is greater or equal to the key of each of its children.</a:t>
            </a:r>
          </a:p>
          <a:p>
            <a:pPr>
              <a:buNone/>
            </a:pPr>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14</a:t>
            </a:fld>
            <a:endParaRPr lang="en-US" dirty="0"/>
          </a:p>
        </p:txBody>
      </p:sp>
      <p:pic>
        <p:nvPicPr>
          <p:cNvPr id="5" name="Picture 4" descr="maxheap.jpg"/>
          <p:cNvPicPr>
            <a:picLocks noChangeAspect="1"/>
          </p:cNvPicPr>
          <p:nvPr/>
        </p:nvPicPr>
        <p:blipFill>
          <a:blip r:embed="rId2" cstate="print"/>
          <a:stretch>
            <a:fillRect/>
          </a:stretch>
        </p:blipFill>
        <p:spPr>
          <a:xfrm>
            <a:off x="1752600" y="2514600"/>
            <a:ext cx="6324600" cy="40605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4099" name="Rectangle 2"/>
          <p:cNvSpPr>
            <a:spLocks noGrp="1" noChangeArrowheads="1"/>
          </p:cNvSpPr>
          <p:nvPr>
            <p:ph type="body" idx="1"/>
          </p:nvPr>
        </p:nvSpPr>
        <p:spPr>
          <a:xfrm>
            <a:off x="685800" y="1981200"/>
            <a:ext cx="4724400" cy="11430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A </a:t>
            </a:r>
            <a:r>
              <a:rPr lang="en-GB" altLang="en-US" b="1" u="sng" dirty="0" smtClean="0">
                <a:solidFill>
                  <a:srgbClr val="FF8000"/>
                </a:solidFill>
                <a:effectLst/>
              </a:rPr>
              <a:t>heap</a:t>
            </a:r>
            <a:r>
              <a:rPr lang="en-GB" altLang="en-US" dirty="0" smtClean="0">
                <a:effectLst/>
              </a:rPr>
              <a:t> is a certain kind of complete binary tree.</a:t>
            </a:r>
          </a:p>
        </p:txBody>
      </p:sp>
      <p:grpSp>
        <p:nvGrpSpPr>
          <p:cNvPr id="4100" name="Group 3"/>
          <p:cNvGrpSpPr>
            <a:grpSpLocks/>
          </p:cNvGrpSpPr>
          <p:nvPr/>
        </p:nvGrpSpPr>
        <p:grpSpPr bwMode="auto">
          <a:xfrm>
            <a:off x="2871788" y="4610100"/>
            <a:ext cx="3186112" cy="1570038"/>
            <a:chOff x="1809" y="2904"/>
            <a:chExt cx="2007" cy="989"/>
          </a:xfrm>
        </p:grpSpPr>
        <p:sp>
          <p:nvSpPr>
            <p:cNvPr id="512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4104"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When a complete</a:t>
              </a:r>
            </a:p>
            <a:p>
              <a:pPr algn="ctr">
                <a:buClr>
                  <a:srgbClr val="E0E0E0"/>
                </a:buClr>
                <a:buSzPct val="100000"/>
                <a:buFont typeface="Arial" panose="020B0604020202020204" pitchFamily="34" charset="0"/>
                <a:buNone/>
              </a:pPr>
              <a:r>
                <a:rPr lang="en-GB" altLang="en-US" sz="2400">
                  <a:solidFill>
                    <a:schemeClr val="tx1"/>
                  </a:solidFill>
                </a:rPr>
                <a:t>binary tree is built,</a:t>
              </a:r>
            </a:p>
            <a:p>
              <a:pPr algn="ctr">
                <a:buClr>
                  <a:srgbClr val="E0E0E0"/>
                </a:buClr>
                <a:buSzPct val="100000"/>
                <a:buFont typeface="Arial" panose="020B0604020202020204" pitchFamily="34" charset="0"/>
                <a:buNone/>
              </a:pPr>
              <a:r>
                <a:rPr lang="en-GB" altLang="en-US" sz="2400">
                  <a:solidFill>
                    <a:schemeClr val="tx1"/>
                  </a:solidFill>
                </a:rPr>
                <a:t>its first node must be</a:t>
              </a:r>
            </a:p>
            <a:p>
              <a:pPr algn="ctr">
                <a:buClr>
                  <a:srgbClr val="E0E0E0"/>
                </a:buClr>
                <a:buSzPct val="100000"/>
                <a:buFont typeface="Arial" panose="020B0604020202020204" pitchFamily="34" charset="0"/>
                <a:buNone/>
              </a:pPr>
              <a:r>
                <a:rPr lang="en-GB" altLang="en-US" sz="2400">
                  <a:solidFill>
                    <a:schemeClr val="tx1"/>
                  </a:solidFill>
                </a:rPr>
                <a:t>the root.</a:t>
              </a:r>
            </a:p>
          </p:txBody>
        </p:sp>
      </p:grpSp>
      <p:sp>
        <p:nvSpPr>
          <p:cNvPr id="4101" name="AutoShape 6"/>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02" name="AutoShape 7"/>
          <p:cNvSpPr>
            <a:spLocks noChangeArrowheads="1"/>
          </p:cNvSpPr>
          <p:nvPr/>
        </p:nvSpPr>
        <p:spPr bwMode="auto">
          <a:xfrm>
            <a:off x="7299325" y="1081088"/>
            <a:ext cx="7762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Root</a:t>
            </a:r>
          </a:p>
        </p:txBody>
      </p:sp>
    </p:spTree>
    <p:extLst>
      <p:ext uri="{BB962C8B-B14F-4D97-AF65-F5344CB8AC3E}">
        <p14:creationId xmlns:p14="http://schemas.microsoft.com/office/powerpoint/2010/main" val="1543589829"/>
      </p:ext>
    </p:extLst>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1"/>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5124" name="Rectangle 3"/>
          <p:cNvSpPr>
            <a:spLocks noGrp="1" noChangeArrowheads="1"/>
          </p:cNvSpPr>
          <p:nvPr>
            <p:ph type="body" idx="1"/>
          </p:nvPr>
        </p:nvSpPr>
        <p:spPr>
          <a:xfrm>
            <a:off x="76200" y="1981200"/>
            <a:ext cx="3581400" cy="838200"/>
          </a:xfrm>
        </p:spPr>
        <p:txBody>
          <a:bodyPr>
            <a:normAutofit/>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Complete binary tree.</a:t>
            </a:r>
          </a:p>
        </p:txBody>
      </p:sp>
      <p:sp>
        <p:nvSpPr>
          <p:cNvPr id="5125" name="AutoShape 4"/>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6" name="AutoShape 5"/>
          <p:cNvSpPr>
            <a:spLocks noChangeArrowheads="1"/>
          </p:cNvSpPr>
          <p:nvPr/>
        </p:nvSpPr>
        <p:spPr bwMode="auto">
          <a:xfrm>
            <a:off x="4271963" y="1857375"/>
            <a:ext cx="1377950"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Left child</a:t>
            </a:r>
          </a:p>
          <a:p>
            <a:pPr>
              <a:buClr>
                <a:srgbClr val="E0E0E0"/>
              </a:buClr>
              <a:buSzPct val="100000"/>
              <a:buFont typeface="Times New Roman" panose="02020603050405020304" pitchFamily="18" charset="0"/>
              <a:buNone/>
            </a:pPr>
            <a:r>
              <a:rPr lang="en-GB" altLang="en-US" sz="2400"/>
              <a:t>of the</a:t>
            </a:r>
          </a:p>
          <a:p>
            <a:pPr>
              <a:buClr>
                <a:srgbClr val="E0E0E0"/>
              </a:buClr>
              <a:buSzPct val="100000"/>
              <a:buFont typeface="Times New Roman" panose="02020603050405020304" pitchFamily="18" charset="0"/>
              <a:buNone/>
            </a:pPr>
            <a:r>
              <a:rPr lang="en-GB" altLang="en-US" sz="2400"/>
              <a:t>root</a:t>
            </a:r>
          </a:p>
        </p:txBody>
      </p:sp>
      <p:grpSp>
        <p:nvGrpSpPr>
          <p:cNvPr id="5127" name="Group 6"/>
          <p:cNvGrpSpPr>
            <a:grpSpLocks/>
          </p:cNvGrpSpPr>
          <p:nvPr/>
        </p:nvGrpSpPr>
        <p:grpSpPr bwMode="auto">
          <a:xfrm>
            <a:off x="2871788" y="4610100"/>
            <a:ext cx="3186112" cy="1570038"/>
            <a:chOff x="1809" y="2904"/>
            <a:chExt cx="2007" cy="989"/>
          </a:xfrm>
        </p:grpSpPr>
        <p:sp>
          <p:nvSpPr>
            <p:cNvPr id="615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5130"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second node is</a:t>
              </a:r>
            </a:p>
            <a:p>
              <a:pPr algn="ctr">
                <a:buClr>
                  <a:srgbClr val="E0E0E0"/>
                </a:buClr>
                <a:buSzPct val="100000"/>
                <a:buFont typeface="Arial" panose="020B0604020202020204" pitchFamily="34" charset="0"/>
                <a:buNone/>
              </a:pPr>
              <a:r>
                <a:rPr lang="en-GB" altLang="en-US" sz="2400">
                  <a:solidFill>
                    <a:schemeClr val="tx1"/>
                  </a:solidFill>
                </a:rPr>
                <a:t>always the left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5128" name="AutoShape 9"/>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863019121"/>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1"/>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6148" name="Rectangle 3"/>
          <p:cNvSpPr>
            <a:spLocks noGrp="1" noChangeArrowheads="1"/>
          </p:cNvSpPr>
          <p:nvPr>
            <p:ph type="body" idx="1"/>
          </p:nvPr>
        </p:nvSpPr>
        <p:spPr>
          <a:xfrm>
            <a:off x="228600" y="1981200"/>
            <a:ext cx="3505200" cy="9144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Complete binary tree.</a:t>
            </a:r>
          </a:p>
        </p:txBody>
      </p:sp>
      <p:sp>
        <p:nvSpPr>
          <p:cNvPr id="6149" name="AutoShape 4"/>
          <p:cNvSpPr>
            <a:spLocks noChangeArrowheads="1"/>
          </p:cNvSpPr>
          <p:nvPr/>
        </p:nvSpPr>
        <p:spPr bwMode="auto">
          <a:xfrm>
            <a:off x="7580313" y="1919288"/>
            <a:ext cx="1547812"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E0E0E0"/>
              </a:buClr>
              <a:buSzPct val="100000"/>
              <a:buFont typeface="Times New Roman" panose="02020603050405020304" pitchFamily="18" charset="0"/>
              <a:buNone/>
            </a:pPr>
            <a:r>
              <a:rPr lang="en-GB" altLang="en-US" sz="2400"/>
              <a:t>Right child</a:t>
            </a:r>
          </a:p>
          <a:p>
            <a:pPr algn="r">
              <a:buClr>
                <a:srgbClr val="E0E0E0"/>
              </a:buClr>
              <a:buSzPct val="100000"/>
              <a:buFont typeface="Times New Roman" panose="02020603050405020304" pitchFamily="18" charset="0"/>
              <a:buNone/>
            </a:pPr>
            <a:r>
              <a:rPr lang="en-GB" altLang="en-US" sz="2400"/>
              <a:t>of the</a:t>
            </a:r>
          </a:p>
          <a:p>
            <a:pPr algn="r">
              <a:buClr>
                <a:srgbClr val="E0E0E0"/>
              </a:buClr>
              <a:buSzPct val="100000"/>
              <a:buFont typeface="Times New Roman" panose="02020603050405020304" pitchFamily="18" charset="0"/>
              <a:buNone/>
            </a:pPr>
            <a:r>
              <a:rPr lang="en-GB" altLang="en-US" sz="2400"/>
              <a:t>root</a:t>
            </a:r>
          </a:p>
        </p:txBody>
      </p:sp>
      <p:grpSp>
        <p:nvGrpSpPr>
          <p:cNvPr id="6150" name="Group 5"/>
          <p:cNvGrpSpPr>
            <a:grpSpLocks/>
          </p:cNvGrpSpPr>
          <p:nvPr/>
        </p:nvGrpSpPr>
        <p:grpSpPr bwMode="auto">
          <a:xfrm>
            <a:off x="2871788" y="4610100"/>
            <a:ext cx="3186112" cy="1570038"/>
            <a:chOff x="1809" y="2904"/>
            <a:chExt cx="2007" cy="989"/>
          </a:xfrm>
        </p:grpSpPr>
        <p:sp>
          <p:nvSpPr>
            <p:cNvPr id="7174" name="AutoShape 6"/>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6156" name="AutoShape 7"/>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third node is</a:t>
              </a:r>
            </a:p>
            <a:p>
              <a:pPr algn="ctr">
                <a:buClr>
                  <a:srgbClr val="E0E0E0"/>
                </a:buClr>
                <a:buSzPct val="100000"/>
                <a:buFont typeface="Arial" panose="020B0604020202020204" pitchFamily="34" charset="0"/>
                <a:buNone/>
              </a:pPr>
              <a:r>
                <a:rPr lang="en-GB" altLang="en-US" sz="2400">
                  <a:solidFill>
                    <a:schemeClr val="tx1"/>
                  </a:solidFill>
                </a:rPr>
                <a:t>always the right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6151" name="AutoShape 8"/>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52" name="Line 9"/>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AutoShape 10"/>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54" name="AutoShape 11"/>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189935550"/>
      </p:ext>
    </p:extLst>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p:cNvGrpSpPr>
            <a:grpSpLocks/>
          </p:cNvGrpSpPr>
          <p:nvPr/>
        </p:nvGrpSpPr>
        <p:grpSpPr bwMode="auto">
          <a:xfrm>
            <a:off x="4679950" y="2941638"/>
            <a:ext cx="1157288" cy="1103312"/>
            <a:chOff x="2948" y="1853"/>
            <a:chExt cx="729" cy="695"/>
          </a:xfrm>
        </p:grpSpPr>
        <p:sp>
          <p:nvSpPr>
            <p:cNvPr id="7181" name="Line 2"/>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AutoShape 3"/>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7171"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7172" name="Rectangle 5"/>
          <p:cNvSpPr>
            <a:spLocks noGrp="1" noChangeArrowheads="1"/>
          </p:cNvSpPr>
          <p:nvPr>
            <p:ph type="body" idx="1"/>
          </p:nvPr>
        </p:nvSpPr>
        <p:spPr>
          <a:xfrm>
            <a:off x="76200" y="1981200"/>
            <a:ext cx="3429000" cy="1150938"/>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Complete binary tree.</a:t>
            </a:r>
          </a:p>
        </p:txBody>
      </p:sp>
      <p:grpSp>
        <p:nvGrpSpPr>
          <p:cNvPr id="7173" name="Group 6"/>
          <p:cNvGrpSpPr>
            <a:grpSpLocks/>
          </p:cNvGrpSpPr>
          <p:nvPr/>
        </p:nvGrpSpPr>
        <p:grpSpPr bwMode="auto">
          <a:xfrm>
            <a:off x="2871788" y="4610100"/>
            <a:ext cx="3186112" cy="1570038"/>
            <a:chOff x="1809" y="2904"/>
            <a:chExt cx="2007" cy="989"/>
          </a:xfrm>
        </p:grpSpPr>
        <p:sp>
          <p:nvSpPr>
            <p:cNvPr id="8199"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8200"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The next nodes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always fill the next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level from left-to-right</a:t>
              </a:r>
              <a:r>
                <a:rPr lang="en-GB" sz="2400">
                  <a:solidFill>
                    <a:schemeClr val="tx1"/>
                  </a:solidFill>
                  <a:effectLst>
                    <a:outerShdw blurRad="38100" dist="38100" dir="2700000" algn="tl">
                      <a:srgbClr val="FFFFFF"/>
                    </a:outerShdw>
                  </a:effectLst>
                  <a:latin typeface="Times New Roman" pitchFamily="16" charset="0"/>
                  <a:ea typeface="+mn-ea"/>
                  <a:cs typeface="+mn-cs"/>
                </a:rPr>
                <a:t>.</a:t>
              </a:r>
            </a:p>
          </p:txBody>
        </p:sp>
      </p:grpSp>
      <p:sp>
        <p:nvSpPr>
          <p:cNvPr id="7174" name="Line 9"/>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AutoShape 10"/>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176" name="Line 11"/>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AutoShape 12"/>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178" name="AutoShape 13"/>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879585796"/>
      </p:ext>
    </p:extLst>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
          <p:cNvGrpSpPr>
            <a:grpSpLocks/>
          </p:cNvGrpSpPr>
          <p:nvPr/>
        </p:nvGrpSpPr>
        <p:grpSpPr bwMode="auto">
          <a:xfrm>
            <a:off x="5516563" y="2941638"/>
            <a:ext cx="1157287" cy="1103312"/>
            <a:chOff x="3475" y="1853"/>
            <a:chExt cx="729" cy="695"/>
          </a:xfrm>
        </p:grpSpPr>
        <p:sp>
          <p:nvSpPr>
            <p:cNvPr id="8208" name="Line 2"/>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AutoShape 3"/>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8195"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8196" name="Rectangle 5"/>
          <p:cNvSpPr>
            <a:spLocks noGrp="1" noChangeArrowheads="1"/>
          </p:cNvSpPr>
          <p:nvPr>
            <p:ph type="body" idx="1"/>
          </p:nvPr>
        </p:nvSpPr>
        <p:spPr>
          <a:xfrm>
            <a:off x="0" y="1981200"/>
            <a:ext cx="3336925" cy="7620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Complete binary tree.</a:t>
            </a:r>
          </a:p>
        </p:txBody>
      </p:sp>
      <p:grpSp>
        <p:nvGrpSpPr>
          <p:cNvPr id="8197" name="Group 6"/>
          <p:cNvGrpSpPr>
            <a:grpSpLocks/>
          </p:cNvGrpSpPr>
          <p:nvPr/>
        </p:nvGrpSpPr>
        <p:grpSpPr bwMode="auto">
          <a:xfrm>
            <a:off x="2871788" y="4610100"/>
            <a:ext cx="3186112" cy="1570038"/>
            <a:chOff x="1809" y="2904"/>
            <a:chExt cx="2007" cy="989"/>
          </a:xfrm>
        </p:grpSpPr>
        <p:sp>
          <p:nvSpPr>
            <p:cNvPr id="9223"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8207"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8198" name="Group 9"/>
          <p:cNvGrpSpPr>
            <a:grpSpLocks/>
          </p:cNvGrpSpPr>
          <p:nvPr/>
        </p:nvGrpSpPr>
        <p:grpSpPr bwMode="auto">
          <a:xfrm>
            <a:off x="4679950" y="2941638"/>
            <a:ext cx="1157288" cy="1103312"/>
            <a:chOff x="2948" y="1853"/>
            <a:chExt cx="729" cy="695"/>
          </a:xfrm>
        </p:grpSpPr>
        <p:sp>
          <p:nvSpPr>
            <p:cNvPr id="8204" name="Line 10"/>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AutoShape 1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8199" name="Line 12"/>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AutoShape 13"/>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01" name="Line 1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AutoShape 15"/>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03" name="AutoShape 16"/>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895547330"/>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b="1" dirty="0" smtClean="0"/>
              <a:t>Binary search tree </a:t>
            </a:r>
            <a:r>
              <a:rPr lang="en-US" dirty="0" smtClean="0"/>
              <a:t>(</a:t>
            </a:r>
            <a:r>
              <a:rPr lang="en-US" b="1" dirty="0" smtClean="0"/>
              <a:t>BST</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Binary search tree (BST) </a:t>
            </a:r>
            <a:r>
              <a:rPr lang="en-US" dirty="0" smtClean="0"/>
              <a:t>is a node-based binary tree data structure which has the following properties:</a:t>
            </a:r>
          </a:p>
          <a:p>
            <a:pPr>
              <a:buFont typeface="Wingdings" pitchFamily="2" charset="2"/>
              <a:buChar char="Ø"/>
            </a:pPr>
            <a:r>
              <a:rPr lang="en-US" dirty="0" smtClean="0"/>
              <a:t>   The left sub tree of  a node contains only nodes with keys less than the root node's key.</a:t>
            </a:r>
          </a:p>
          <a:p>
            <a:pPr>
              <a:buFont typeface="Wingdings" pitchFamily="2" charset="2"/>
              <a:buChar char="Ø"/>
            </a:pPr>
            <a:r>
              <a:rPr lang="en-US" dirty="0" smtClean="0"/>
              <a:t> The right sub-tree of a node contains only nodes with keys greater than the root node's key.</a:t>
            </a:r>
          </a:p>
          <a:p>
            <a:pPr>
              <a:buFont typeface="Wingdings" pitchFamily="2" charset="2"/>
              <a:buChar char="Ø"/>
            </a:pPr>
            <a:r>
              <a:rPr lang="en-US" dirty="0" smtClean="0"/>
              <a:t> Both the left and right sub-trees must also be binary search trees.</a:t>
            </a:r>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9219" name="Rectangle 2"/>
          <p:cNvSpPr>
            <a:spLocks noGrp="1" noChangeArrowheads="1"/>
          </p:cNvSpPr>
          <p:nvPr>
            <p:ph type="body" idx="1"/>
          </p:nvPr>
        </p:nvSpPr>
        <p:spPr>
          <a:xfrm>
            <a:off x="152400" y="1981200"/>
            <a:ext cx="3352800" cy="7620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Complete binary tree.</a:t>
            </a:r>
          </a:p>
        </p:txBody>
      </p:sp>
      <p:grpSp>
        <p:nvGrpSpPr>
          <p:cNvPr id="9220" name="Group 3"/>
          <p:cNvGrpSpPr>
            <a:grpSpLocks/>
          </p:cNvGrpSpPr>
          <p:nvPr/>
        </p:nvGrpSpPr>
        <p:grpSpPr bwMode="auto">
          <a:xfrm>
            <a:off x="2871788" y="4610100"/>
            <a:ext cx="3186112" cy="1570038"/>
            <a:chOff x="1809" y="2904"/>
            <a:chExt cx="2007" cy="989"/>
          </a:xfrm>
        </p:grpSpPr>
        <p:sp>
          <p:nvSpPr>
            <p:cNvPr id="1024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9236"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9221" name="Group 6"/>
          <p:cNvGrpSpPr>
            <a:grpSpLocks/>
          </p:cNvGrpSpPr>
          <p:nvPr/>
        </p:nvGrpSpPr>
        <p:grpSpPr bwMode="auto">
          <a:xfrm>
            <a:off x="6892925" y="2941638"/>
            <a:ext cx="1157288" cy="1103312"/>
            <a:chOff x="4342" y="1853"/>
            <a:chExt cx="729" cy="695"/>
          </a:xfrm>
        </p:grpSpPr>
        <p:sp>
          <p:nvSpPr>
            <p:cNvPr id="9233" name="Line 7"/>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AutoShape 8"/>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9222" name="Group 9"/>
          <p:cNvGrpSpPr>
            <a:grpSpLocks/>
          </p:cNvGrpSpPr>
          <p:nvPr/>
        </p:nvGrpSpPr>
        <p:grpSpPr bwMode="auto">
          <a:xfrm>
            <a:off x="5516563" y="2941638"/>
            <a:ext cx="1157287" cy="1103312"/>
            <a:chOff x="3475" y="1853"/>
            <a:chExt cx="729" cy="695"/>
          </a:xfrm>
        </p:grpSpPr>
        <p:sp>
          <p:nvSpPr>
            <p:cNvPr id="9231" name="Line 10"/>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AutoShape 11"/>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9223" name="Group 12"/>
          <p:cNvGrpSpPr>
            <a:grpSpLocks/>
          </p:cNvGrpSpPr>
          <p:nvPr/>
        </p:nvGrpSpPr>
        <p:grpSpPr bwMode="auto">
          <a:xfrm>
            <a:off x="4679950" y="2941638"/>
            <a:ext cx="1157288" cy="1103312"/>
            <a:chOff x="2948" y="1853"/>
            <a:chExt cx="729" cy="695"/>
          </a:xfrm>
        </p:grpSpPr>
        <p:sp>
          <p:nvSpPr>
            <p:cNvPr id="9229" name="Line 13"/>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AutoShape 1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9224" name="Line 15"/>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AutoShape 16"/>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226" name="Line 1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8"/>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228" name="AutoShape 19"/>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3913297219"/>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7697788" y="2941638"/>
            <a:ext cx="1157287" cy="1103312"/>
            <a:chOff x="4849" y="1853"/>
            <a:chExt cx="729" cy="695"/>
          </a:xfrm>
        </p:grpSpPr>
        <p:sp>
          <p:nvSpPr>
            <p:cNvPr id="10262" name="Line 2"/>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AutoShape 3"/>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0243"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10244" name="Rectangle 5"/>
          <p:cNvSpPr>
            <a:spLocks noGrp="1" noChangeArrowheads="1"/>
          </p:cNvSpPr>
          <p:nvPr>
            <p:ph type="body" idx="1"/>
          </p:nvPr>
        </p:nvSpPr>
        <p:spPr>
          <a:xfrm>
            <a:off x="228600" y="1981200"/>
            <a:ext cx="3108325" cy="762000"/>
          </a:xfrm>
        </p:spPr>
        <p:txBody>
          <a:bodyPr>
            <a:normAutofit fontScale="92500"/>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Complete binary tree.</a:t>
            </a:r>
          </a:p>
        </p:txBody>
      </p:sp>
      <p:grpSp>
        <p:nvGrpSpPr>
          <p:cNvPr id="10245" name="Group 6"/>
          <p:cNvGrpSpPr>
            <a:grpSpLocks/>
          </p:cNvGrpSpPr>
          <p:nvPr/>
        </p:nvGrpSpPr>
        <p:grpSpPr bwMode="auto">
          <a:xfrm>
            <a:off x="2871788" y="4610100"/>
            <a:ext cx="3186112" cy="1570038"/>
            <a:chOff x="1809" y="2904"/>
            <a:chExt cx="2007" cy="989"/>
          </a:xfrm>
        </p:grpSpPr>
        <p:sp>
          <p:nvSpPr>
            <p:cNvPr id="1127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0261"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10246" name="Group 9"/>
          <p:cNvGrpSpPr>
            <a:grpSpLocks/>
          </p:cNvGrpSpPr>
          <p:nvPr/>
        </p:nvGrpSpPr>
        <p:grpSpPr bwMode="auto">
          <a:xfrm>
            <a:off x="6892925" y="2941638"/>
            <a:ext cx="1157288" cy="1103312"/>
            <a:chOff x="4342" y="1853"/>
            <a:chExt cx="729" cy="695"/>
          </a:xfrm>
        </p:grpSpPr>
        <p:sp>
          <p:nvSpPr>
            <p:cNvPr id="10258"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0247" name="Group 12"/>
          <p:cNvGrpSpPr>
            <a:grpSpLocks/>
          </p:cNvGrpSpPr>
          <p:nvPr/>
        </p:nvGrpSpPr>
        <p:grpSpPr bwMode="auto">
          <a:xfrm>
            <a:off x="5516563" y="2941638"/>
            <a:ext cx="1157287" cy="1103312"/>
            <a:chOff x="3475" y="1853"/>
            <a:chExt cx="729" cy="695"/>
          </a:xfrm>
        </p:grpSpPr>
        <p:sp>
          <p:nvSpPr>
            <p:cNvPr id="10256"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0248" name="Group 15"/>
          <p:cNvGrpSpPr>
            <a:grpSpLocks/>
          </p:cNvGrpSpPr>
          <p:nvPr/>
        </p:nvGrpSpPr>
        <p:grpSpPr bwMode="auto">
          <a:xfrm>
            <a:off x="4679950" y="2941638"/>
            <a:ext cx="1157288" cy="1103312"/>
            <a:chOff x="2948" y="1853"/>
            <a:chExt cx="729" cy="695"/>
          </a:xfrm>
        </p:grpSpPr>
        <p:sp>
          <p:nvSpPr>
            <p:cNvPr id="10254"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0249" name="Line 18"/>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AutoShape 19"/>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51" name="Line 2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AutoShape 21"/>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53" name="AutoShape 22"/>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1142683920"/>
      </p:ext>
    </p:extLst>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p:cNvGrpSpPr>
            <a:grpSpLocks/>
          </p:cNvGrpSpPr>
          <p:nvPr/>
        </p:nvGrpSpPr>
        <p:grpSpPr bwMode="auto">
          <a:xfrm>
            <a:off x="3917950" y="3883025"/>
            <a:ext cx="1157288" cy="1103313"/>
            <a:chOff x="2468" y="2446"/>
            <a:chExt cx="729" cy="695"/>
          </a:xfrm>
        </p:grpSpPr>
        <p:sp>
          <p:nvSpPr>
            <p:cNvPr id="11286" name="Line 2"/>
            <p:cNvSpPr>
              <a:spLocks noChangeShapeType="1"/>
            </p:cNvSpPr>
            <p:nvPr/>
          </p:nvSpPr>
          <p:spPr bwMode="auto">
            <a:xfrm flipH="1">
              <a:off x="2842" y="2446"/>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AutoShape 3"/>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1267" name="Group 4"/>
          <p:cNvGrpSpPr>
            <a:grpSpLocks/>
          </p:cNvGrpSpPr>
          <p:nvPr/>
        </p:nvGrpSpPr>
        <p:grpSpPr bwMode="auto">
          <a:xfrm>
            <a:off x="7697788" y="2941638"/>
            <a:ext cx="1157287" cy="1103312"/>
            <a:chOff x="4849" y="1853"/>
            <a:chExt cx="729" cy="695"/>
          </a:xfrm>
        </p:grpSpPr>
        <p:sp>
          <p:nvSpPr>
            <p:cNvPr id="11284" name="Line 5"/>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AutoShape 6"/>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1268" name="Rectangle 7"/>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11269" name="Rectangle 8"/>
          <p:cNvSpPr>
            <a:spLocks noGrp="1" noChangeArrowheads="1"/>
          </p:cNvSpPr>
          <p:nvPr>
            <p:ph type="body" idx="1"/>
          </p:nvPr>
        </p:nvSpPr>
        <p:spPr>
          <a:xfrm>
            <a:off x="76200" y="1745456"/>
            <a:ext cx="3505200" cy="639763"/>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Complete binary tree.</a:t>
            </a:r>
          </a:p>
        </p:txBody>
      </p:sp>
      <p:grpSp>
        <p:nvGrpSpPr>
          <p:cNvPr id="11270" name="Group 9"/>
          <p:cNvGrpSpPr>
            <a:grpSpLocks/>
          </p:cNvGrpSpPr>
          <p:nvPr/>
        </p:nvGrpSpPr>
        <p:grpSpPr bwMode="auto">
          <a:xfrm>
            <a:off x="6892925" y="2941638"/>
            <a:ext cx="1157288" cy="1103312"/>
            <a:chOff x="4342" y="1853"/>
            <a:chExt cx="729" cy="695"/>
          </a:xfrm>
        </p:grpSpPr>
        <p:sp>
          <p:nvSpPr>
            <p:cNvPr id="11282"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1271" name="Group 12"/>
          <p:cNvGrpSpPr>
            <a:grpSpLocks/>
          </p:cNvGrpSpPr>
          <p:nvPr/>
        </p:nvGrpSpPr>
        <p:grpSpPr bwMode="auto">
          <a:xfrm>
            <a:off x="5516563" y="2941638"/>
            <a:ext cx="1157287" cy="1103312"/>
            <a:chOff x="3475" y="1853"/>
            <a:chExt cx="729" cy="695"/>
          </a:xfrm>
        </p:grpSpPr>
        <p:sp>
          <p:nvSpPr>
            <p:cNvPr id="11280"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1272" name="Group 15"/>
          <p:cNvGrpSpPr>
            <a:grpSpLocks/>
          </p:cNvGrpSpPr>
          <p:nvPr/>
        </p:nvGrpSpPr>
        <p:grpSpPr bwMode="auto">
          <a:xfrm>
            <a:off x="4679950" y="2941638"/>
            <a:ext cx="1157288" cy="1103312"/>
            <a:chOff x="2948" y="1853"/>
            <a:chExt cx="729" cy="695"/>
          </a:xfrm>
        </p:grpSpPr>
        <p:sp>
          <p:nvSpPr>
            <p:cNvPr id="11278"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1273" name="Line 18"/>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AutoShape 19"/>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1275" name="Line 2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21"/>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1277" name="AutoShape 22"/>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40898640"/>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62707" y="-131762"/>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Heaps</a:t>
            </a:r>
          </a:p>
        </p:txBody>
      </p:sp>
      <p:sp>
        <p:nvSpPr>
          <p:cNvPr id="12291" name="Rectangle 2"/>
          <p:cNvSpPr>
            <a:spLocks noGrp="1" noChangeArrowheads="1"/>
          </p:cNvSpPr>
          <p:nvPr>
            <p:ph type="body" idx="1"/>
          </p:nvPr>
        </p:nvSpPr>
        <p:spPr>
          <a:xfrm>
            <a:off x="-13491" y="1053910"/>
            <a:ext cx="4270374" cy="860425"/>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A heap is a </a:t>
            </a:r>
            <a:r>
              <a:rPr lang="en-GB" altLang="en-US" b="1" u="sng" dirty="0" smtClean="0">
                <a:solidFill>
                  <a:srgbClr val="FF8000"/>
                </a:solidFill>
                <a:effectLst/>
              </a:rPr>
              <a:t>certain</a:t>
            </a:r>
            <a:r>
              <a:rPr lang="en-GB" altLang="en-US" dirty="0" smtClean="0">
                <a:effectLst/>
              </a:rPr>
              <a:t> kind of complete binary tree.</a:t>
            </a:r>
          </a:p>
        </p:txBody>
      </p:sp>
      <p:grpSp>
        <p:nvGrpSpPr>
          <p:cNvPr id="12292" name="Group 3"/>
          <p:cNvGrpSpPr>
            <a:grpSpLocks/>
          </p:cNvGrpSpPr>
          <p:nvPr/>
        </p:nvGrpSpPr>
        <p:grpSpPr bwMode="auto">
          <a:xfrm>
            <a:off x="4975225" y="4610100"/>
            <a:ext cx="3186113" cy="1570038"/>
            <a:chOff x="3134" y="2904"/>
            <a:chExt cx="2007" cy="989"/>
          </a:xfrm>
        </p:grpSpPr>
        <p:sp>
          <p:nvSpPr>
            <p:cNvPr id="13316"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2325"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Each node in a heap</a:t>
              </a:r>
            </a:p>
            <a:p>
              <a:pPr algn="ctr">
                <a:buClr>
                  <a:srgbClr val="E0E0E0"/>
                </a:buClr>
                <a:buSzPct val="100000"/>
                <a:buFont typeface="Arial" panose="020B0604020202020204" pitchFamily="34" charset="0"/>
                <a:buNone/>
              </a:pPr>
              <a:r>
                <a:rPr lang="en-GB" altLang="en-US" sz="2400">
                  <a:solidFill>
                    <a:schemeClr val="tx1"/>
                  </a:solidFill>
                </a:rPr>
                <a:t>contains a key that</a:t>
              </a:r>
            </a:p>
            <a:p>
              <a:pPr algn="ctr">
                <a:buClr>
                  <a:srgbClr val="E0E0E0"/>
                </a:buClr>
                <a:buSzPct val="100000"/>
                <a:buFont typeface="Arial" panose="020B0604020202020204" pitchFamily="34" charset="0"/>
                <a:buNone/>
              </a:pPr>
              <a:r>
                <a:rPr lang="en-GB" altLang="en-US" sz="2400">
                  <a:solidFill>
                    <a:schemeClr val="tx1"/>
                  </a:solidFill>
                </a:rPr>
                <a:t>can be compared to</a:t>
              </a:r>
            </a:p>
            <a:p>
              <a:pPr algn="ctr">
                <a:buClr>
                  <a:srgbClr val="E0E0E0"/>
                </a:buClr>
                <a:buSzPct val="100000"/>
                <a:buFont typeface="Arial" panose="020B0604020202020204" pitchFamily="34" charset="0"/>
                <a:buNone/>
              </a:pPr>
              <a:r>
                <a:rPr lang="en-GB" altLang="en-US" sz="2400">
                  <a:solidFill>
                    <a:schemeClr val="tx1"/>
                  </a:solidFill>
                </a:rPr>
                <a:t>other nodes' keys.</a:t>
              </a:r>
            </a:p>
          </p:txBody>
        </p:sp>
      </p:grpSp>
      <p:sp>
        <p:nvSpPr>
          <p:cNvPr id="12293" name="Line 6"/>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4" name="Group 7"/>
          <p:cNvGrpSpPr>
            <a:grpSpLocks/>
          </p:cNvGrpSpPr>
          <p:nvPr/>
        </p:nvGrpSpPr>
        <p:grpSpPr bwMode="auto">
          <a:xfrm>
            <a:off x="3917950" y="4254500"/>
            <a:ext cx="793750" cy="731838"/>
            <a:chOff x="2468" y="2680"/>
            <a:chExt cx="500" cy="461"/>
          </a:xfrm>
        </p:grpSpPr>
        <p:sp>
          <p:nvSpPr>
            <p:cNvPr id="12322"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23"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2295" name="Line 10"/>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6" name="Group 11"/>
          <p:cNvGrpSpPr>
            <a:grpSpLocks/>
          </p:cNvGrpSpPr>
          <p:nvPr/>
        </p:nvGrpSpPr>
        <p:grpSpPr bwMode="auto">
          <a:xfrm>
            <a:off x="8061325" y="3313113"/>
            <a:ext cx="793750" cy="731837"/>
            <a:chOff x="5078" y="2087"/>
            <a:chExt cx="500" cy="461"/>
          </a:xfrm>
        </p:grpSpPr>
        <p:sp>
          <p:nvSpPr>
            <p:cNvPr id="12320"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21"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2297" name="Line 14"/>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8" name="Group 15"/>
          <p:cNvGrpSpPr>
            <a:grpSpLocks/>
          </p:cNvGrpSpPr>
          <p:nvPr/>
        </p:nvGrpSpPr>
        <p:grpSpPr bwMode="auto">
          <a:xfrm>
            <a:off x="6892925" y="3313113"/>
            <a:ext cx="793750" cy="731837"/>
            <a:chOff x="4342" y="2087"/>
            <a:chExt cx="500" cy="461"/>
          </a:xfrm>
        </p:grpSpPr>
        <p:sp>
          <p:nvSpPr>
            <p:cNvPr id="12318"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9"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2299" name="Line 18"/>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0" name="Group 19"/>
          <p:cNvGrpSpPr>
            <a:grpSpLocks/>
          </p:cNvGrpSpPr>
          <p:nvPr/>
        </p:nvGrpSpPr>
        <p:grpSpPr bwMode="auto">
          <a:xfrm>
            <a:off x="5880100" y="3313113"/>
            <a:ext cx="793750" cy="731837"/>
            <a:chOff x="3704" y="2087"/>
            <a:chExt cx="500" cy="461"/>
          </a:xfrm>
        </p:grpSpPr>
        <p:sp>
          <p:nvSpPr>
            <p:cNvPr id="12316"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7"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2301" name="Line 22"/>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2" name="Group 23"/>
          <p:cNvGrpSpPr>
            <a:grpSpLocks/>
          </p:cNvGrpSpPr>
          <p:nvPr/>
        </p:nvGrpSpPr>
        <p:grpSpPr bwMode="auto">
          <a:xfrm>
            <a:off x="4679950" y="3313113"/>
            <a:ext cx="793750" cy="731837"/>
            <a:chOff x="2948" y="2087"/>
            <a:chExt cx="500" cy="461"/>
          </a:xfrm>
        </p:grpSpPr>
        <p:sp>
          <p:nvSpPr>
            <p:cNvPr id="12314"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5"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2303" name="Line 26"/>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4" name="Group 27"/>
          <p:cNvGrpSpPr>
            <a:grpSpLocks/>
          </p:cNvGrpSpPr>
          <p:nvPr/>
        </p:nvGrpSpPr>
        <p:grpSpPr bwMode="auto">
          <a:xfrm>
            <a:off x="7437438" y="2398713"/>
            <a:ext cx="793750" cy="731837"/>
            <a:chOff x="4685" y="1511"/>
            <a:chExt cx="500" cy="461"/>
          </a:xfrm>
        </p:grpSpPr>
        <p:sp>
          <p:nvSpPr>
            <p:cNvPr id="12312"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3"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2305" name="Line 3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6" name="Group 31"/>
          <p:cNvGrpSpPr>
            <a:grpSpLocks/>
          </p:cNvGrpSpPr>
          <p:nvPr/>
        </p:nvGrpSpPr>
        <p:grpSpPr bwMode="auto">
          <a:xfrm>
            <a:off x="6376988" y="1331913"/>
            <a:ext cx="793750" cy="731837"/>
            <a:chOff x="4017" y="839"/>
            <a:chExt cx="500" cy="461"/>
          </a:xfrm>
        </p:grpSpPr>
        <p:sp>
          <p:nvSpPr>
            <p:cNvPr id="12310"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1"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2307" name="Group 34"/>
          <p:cNvGrpSpPr>
            <a:grpSpLocks/>
          </p:cNvGrpSpPr>
          <p:nvPr/>
        </p:nvGrpSpPr>
        <p:grpSpPr bwMode="auto">
          <a:xfrm>
            <a:off x="5273675" y="2398713"/>
            <a:ext cx="793750" cy="731837"/>
            <a:chOff x="3322" y="1511"/>
            <a:chExt cx="500" cy="461"/>
          </a:xfrm>
        </p:grpSpPr>
        <p:sp>
          <p:nvSpPr>
            <p:cNvPr id="12308"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09"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1787248550"/>
      </p:ext>
    </p:extLst>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1750" y="-254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Heaps</a:t>
            </a:r>
          </a:p>
        </p:txBody>
      </p:sp>
      <p:sp>
        <p:nvSpPr>
          <p:cNvPr id="13315" name="Rectangle 2"/>
          <p:cNvSpPr>
            <a:spLocks noGrp="1" noChangeArrowheads="1"/>
          </p:cNvSpPr>
          <p:nvPr>
            <p:ph type="body" idx="1"/>
          </p:nvPr>
        </p:nvSpPr>
        <p:spPr>
          <a:xfrm>
            <a:off x="85726" y="1239964"/>
            <a:ext cx="3962400" cy="838200"/>
          </a:xfrm>
        </p:spPr>
        <p:txBody>
          <a:bodyPr>
            <a:normAutofit lnSpcReduction="10000"/>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smtClean="0">
                <a:effectLst/>
              </a:rPr>
              <a:t>A heap is a </a:t>
            </a:r>
            <a:r>
              <a:rPr lang="en-GB" altLang="en-US" b="1" u="sng" dirty="0" smtClean="0">
                <a:solidFill>
                  <a:srgbClr val="FF8000"/>
                </a:solidFill>
                <a:effectLst/>
              </a:rPr>
              <a:t>certain</a:t>
            </a:r>
            <a:r>
              <a:rPr lang="en-GB" altLang="en-US" dirty="0" smtClean="0">
                <a:effectLst/>
              </a:rPr>
              <a:t> kind of complete binary tree.</a:t>
            </a:r>
          </a:p>
        </p:txBody>
      </p:sp>
      <p:grpSp>
        <p:nvGrpSpPr>
          <p:cNvPr id="13316" name="Group 3"/>
          <p:cNvGrpSpPr>
            <a:grpSpLocks/>
          </p:cNvGrpSpPr>
          <p:nvPr/>
        </p:nvGrpSpPr>
        <p:grpSpPr bwMode="auto">
          <a:xfrm>
            <a:off x="4975225" y="4610100"/>
            <a:ext cx="3186113" cy="1570038"/>
            <a:chOff x="3134" y="2904"/>
            <a:chExt cx="2007" cy="989"/>
          </a:xfrm>
        </p:grpSpPr>
        <p:sp>
          <p:nvSpPr>
            <p:cNvPr id="14340"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3349"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"heap property"</a:t>
              </a:r>
            </a:p>
            <a:p>
              <a:pPr algn="ctr">
                <a:buClr>
                  <a:srgbClr val="E0E0E0"/>
                </a:buClr>
                <a:buSzPct val="100000"/>
                <a:buFont typeface="Arial" panose="020B0604020202020204" pitchFamily="34" charset="0"/>
                <a:buNone/>
              </a:pPr>
              <a:r>
                <a:rPr lang="en-GB" altLang="en-US" sz="2400">
                  <a:solidFill>
                    <a:schemeClr val="tx1"/>
                  </a:solidFill>
                </a:rPr>
                <a:t>requires that each</a:t>
              </a:r>
            </a:p>
            <a:p>
              <a:pPr algn="ctr">
                <a:buClr>
                  <a:srgbClr val="E0E0E0"/>
                </a:buClr>
                <a:buSzPct val="100000"/>
                <a:buFont typeface="Arial" panose="020B0604020202020204" pitchFamily="34" charset="0"/>
                <a:buNone/>
              </a:pPr>
              <a:r>
                <a:rPr lang="en-GB" altLang="en-US" sz="2400">
                  <a:solidFill>
                    <a:schemeClr val="tx1"/>
                  </a:solidFill>
                </a:rPr>
                <a:t>node's key is &gt;= the</a:t>
              </a:r>
            </a:p>
            <a:p>
              <a:pPr algn="ctr">
                <a:buClr>
                  <a:srgbClr val="E0E0E0"/>
                </a:buClr>
                <a:buSzPct val="100000"/>
                <a:buFont typeface="Arial" panose="020B0604020202020204" pitchFamily="34" charset="0"/>
                <a:buNone/>
              </a:pPr>
              <a:r>
                <a:rPr lang="en-GB" altLang="en-US" sz="2400">
                  <a:solidFill>
                    <a:schemeClr val="tx1"/>
                  </a:solidFill>
                </a:rPr>
                <a:t>keys of its children</a:t>
              </a:r>
            </a:p>
          </p:txBody>
        </p:sp>
      </p:grpSp>
      <p:sp>
        <p:nvSpPr>
          <p:cNvPr id="13317" name="Line 6"/>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18" name="Group 7"/>
          <p:cNvGrpSpPr>
            <a:grpSpLocks/>
          </p:cNvGrpSpPr>
          <p:nvPr/>
        </p:nvGrpSpPr>
        <p:grpSpPr bwMode="auto">
          <a:xfrm>
            <a:off x="3917950" y="4254500"/>
            <a:ext cx="793750" cy="731838"/>
            <a:chOff x="2468" y="2680"/>
            <a:chExt cx="500" cy="461"/>
          </a:xfrm>
        </p:grpSpPr>
        <p:sp>
          <p:nvSpPr>
            <p:cNvPr id="13346"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7"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3319" name="Line 10"/>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0" name="Group 11"/>
          <p:cNvGrpSpPr>
            <a:grpSpLocks/>
          </p:cNvGrpSpPr>
          <p:nvPr/>
        </p:nvGrpSpPr>
        <p:grpSpPr bwMode="auto">
          <a:xfrm>
            <a:off x="8061325" y="3313113"/>
            <a:ext cx="793750" cy="731837"/>
            <a:chOff x="5078" y="2087"/>
            <a:chExt cx="500" cy="461"/>
          </a:xfrm>
        </p:grpSpPr>
        <p:sp>
          <p:nvSpPr>
            <p:cNvPr id="13344"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5"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3321" name="Line 14"/>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2" name="Group 15"/>
          <p:cNvGrpSpPr>
            <a:grpSpLocks/>
          </p:cNvGrpSpPr>
          <p:nvPr/>
        </p:nvGrpSpPr>
        <p:grpSpPr bwMode="auto">
          <a:xfrm>
            <a:off x="6892925" y="3313113"/>
            <a:ext cx="793750" cy="731837"/>
            <a:chOff x="4342" y="2087"/>
            <a:chExt cx="500" cy="461"/>
          </a:xfrm>
        </p:grpSpPr>
        <p:sp>
          <p:nvSpPr>
            <p:cNvPr id="13342"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3"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3323" name="Line 18"/>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4" name="Group 19"/>
          <p:cNvGrpSpPr>
            <a:grpSpLocks/>
          </p:cNvGrpSpPr>
          <p:nvPr/>
        </p:nvGrpSpPr>
        <p:grpSpPr bwMode="auto">
          <a:xfrm>
            <a:off x="5880100" y="3313113"/>
            <a:ext cx="793750" cy="731837"/>
            <a:chOff x="3704" y="2087"/>
            <a:chExt cx="500" cy="461"/>
          </a:xfrm>
        </p:grpSpPr>
        <p:sp>
          <p:nvSpPr>
            <p:cNvPr id="13340"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1"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3325" name="Line 22"/>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6" name="Group 23"/>
          <p:cNvGrpSpPr>
            <a:grpSpLocks/>
          </p:cNvGrpSpPr>
          <p:nvPr/>
        </p:nvGrpSpPr>
        <p:grpSpPr bwMode="auto">
          <a:xfrm>
            <a:off x="4679950" y="3313113"/>
            <a:ext cx="793750" cy="731837"/>
            <a:chOff x="2948" y="2087"/>
            <a:chExt cx="500" cy="461"/>
          </a:xfrm>
        </p:grpSpPr>
        <p:sp>
          <p:nvSpPr>
            <p:cNvPr id="13338"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9"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3327" name="Line 26"/>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8" name="Group 27"/>
          <p:cNvGrpSpPr>
            <a:grpSpLocks/>
          </p:cNvGrpSpPr>
          <p:nvPr/>
        </p:nvGrpSpPr>
        <p:grpSpPr bwMode="auto">
          <a:xfrm>
            <a:off x="7437438" y="2398713"/>
            <a:ext cx="793750" cy="731837"/>
            <a:chOff x="4685" y="1511"/>
            <a:chExt cx="500" cy="461"/>
          </a:xfrm>
        </p:grpSpPr>
        <p:sp>
          <p:nvSpPr>
            <p:cNvPr id="13336"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7"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3329" name="Line 3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0" name="Group 31"/>
          <p:cNvGrpSpPr>
            <a:grpSpLocks/>
          </p:cNvGrpSpPr>
          <p:nvPr/>
        </p:nvGrpSpPr>
        <p:grpSpPr bwMode="auto">
          <a:xfrm>
            <a:off x="6376988" y="1331913"/>
            <a:ext cx="793750" cy="731837"/>
            <a:chOff x="4017" y="839"/>
            <a:chExt cx="500" cy="461"/>
          </a:xfrm>
        </p:grpSpPr>
        <p:sp>
          <p:nvSpPr>
            <p:cNvPr id="13334"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5"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3331" name="Group 34"/>
          <p:cNvGrpSpPr>
            <a:grpSpLocks/>
          </p:cNvGrpSpPr>
          <p:nvPr/>
        </p:nvGrpSpPr>
        <p:grpSpPr bwMode="auto">
          <a:xfrm>
            <a:off x="5273675" y="2398713"/>
            <a:ext cx="793750" cy="731837"/>
            <a:chOff x="3322" y="1511"/>
            <a:chExt cx="500" cy="461"/>
          </a:xfrm>
        </p:grpSpPr>
        <p:sp>
          <p:nvSpPr>
            <p:cNvPr id="13332"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3"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1646374232"/>
      </p:ext>
    </p:extLst>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393638" y="41147"/>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Implementing a Heap</a:t>
            </a:r>
          </a:p>
        </p:txBody>
      </p:sp>
      <p:sp>
        <p:nvSpPr>
          <p:cNvPr id="25602" name="Rectangle 2"/>
          <p:cNvSpPr>
            <a:spLocks noGrp="1" noChangeArrowheads="1"/>
          </p:cNvSpPr>
          <p:nvPr>
            <p:ph type="body" idx="1"/>
          </p:nvPr>
        </p:nvSpPr>
        <p:spPr>
          <a:xfrm>
            <a:off x="152400" y="1981200"/>
            <a:ext cx="3810000" cy="4114800"/>
          </a:xfrm>
        </p:spPr>
        <p:txBody>
          <a:bodyPr/>
          <a:lstStyle/>
          <a:p>
            <a:pPr>
              <a:lnSpc>
                <a:spcPct val="95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ea typeface="+mn-ea"/>
              </a:rPr>
              <a:t>We will store the data from the nodes in a partially-filled array.</a:t>
            </a:r>
          </a:p>
        </p:txBody>
      </p:sp>
      <p:sp>
        <p:nvSpPr>
          <p:cNvPr id="24580"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81"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4588"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9" name="Line 12"/>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0" name="Group 13"/>
          <p:cNvGrpSpPr>
            <a:grpSpLocks/>
          </p:cNvGrpSpPr>
          <p:nvPr/>
        </p:nvGrpSpPr>
        <p:grpSpPr bwMode="auto">
          <a:xfrm>
            <a:off x="5880100" y="3313113"/>
            <a:ext cx="793750" cy="731837"/>
            <a:chOff x="3704" y="2087"/>
            <a:chExt cx="500" cy="461"/>
          </a:xfrm>
        </p:grpSpPr>
        <p:sp>
          <p:nvSpPr>
            <p:cNvPr id="24606"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7"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4591"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2" name="Group 17"/>
          <p:cNvGrpSpPr>
            <a:grpSpLocks/>
          </p:cNvGrpSpPr>
          <p:nvPr/>
        </p:nvGrpSpPr>
        <p:grpSpPr bwMode="auto">
          <a:xfrm>
            <a:off x="4679950" y="3313113"/>
            <a:ext cx="793750" cy="731837"/>
            <a:chOff x="2948" y="2087"/>
            <a:chExt cx="500" cy="461"/>
          </a:xfrm>
        </p:grpSpPr>
        <p:sp>
          <p:nvSpPr>
            <p:cNvPr id="24604"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5"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4593" name="Line 20"/>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4" name="Group 21"/>
          <p:cNvGrpSpPr>
            <a:grpSpLocks/>
          </p:cNvGrpSpPr>
          <p:nvPr/>
        </p:nvGrpSpPr>
        <p:grpSpPr bwMode="auto">
          <a:xfrm>
            <a:off x="7437438" y="2398713"/>
            <a:ext cx="793750" cy="731837"/>
            <a:chOff x="4685" y="1511"/>
            <a:chExt cx="500" cy="461"/>
          </a:xfrm>
        </p:grpSpPr>
        <p:sp>
          <p:nvSpPr>
            <p:cNvPr id="24602"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3"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4595"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6" name="Group 25"/>
          <p:cNvGrpSpPr>
            <a:grpSpLocks/>
          </p:cNvGrpSpPr>
          <p:nvPr/>
        </p:nvGrpSpPr>
        <p:grpSpPr bwMode="auto">
          <a:xfrm>
            <a:off x="6376988" y="1331913"/>
            <a:ext cx="793750" cy="731837"/>
            <a:chOff x="4017" y="839"/>
            <a:chExt cx="500" cy="461"/>
          </a:xfrm>
        </p:grpSpPr>
        <p:sp>
          <p:nvSpPr>
            <p:cNvPr id="24600"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1"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4597" name="Group 28"/>
          <p:cNvGrpSpPr>
            <a:grpSpLocks/>
          </p:cNvGrpSpPr>
          <p:nvPr/>
        </p:nvGrpSpPr>
        <p:grpSpPr bwMode="auto">
          <a:xfrm>
            <a:off x="5273675" y="2398713"/>
            <a:ext cx="793750" cy="731837"/>
            <a:chOff x="3322" y="1511"/>
            <a:chExt cx="500" cy="461"/>
          </a:xfrm>
        </p:grpSpPr>
        <p:sp>
          <p:nvSpPr>
            <p:cNvPr id="24598"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99"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83771665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2257425" y="1782763"/>
            <a:ext cx="4021138" cy="2741612"/>
            <a:chOff x="1422" y="1123"/>
            <a:chExt cx="2533" cy="1727"/>
          </a:xfrm>
        </p:grpSpPr>
        <p:sp>
          <p:nvSpPr>
            <p:cNvPr id="25634" name="AutoShape 2"/>
            <p:cNvSpPr>
              <a:spLocks noChangeArrowheads="1"/>
            </p:cNvSpPr>
            <p:nvPr/>
          </p:nvSpPr>
          <p:spPr bwMode="auto">
            <a:xfrm>
              <a:off x="1422" y="1123"/>
              <a:ext cx="2534" cy="1728"/>
            </a:xfrm>
            <a:prstGeom prst="roundRect">
              <a:avLst>
                <a:gd name="adj" fmla="val 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35" name="Freeform 3"/>
            <p:cNvSpPr>
              <a:spLocks/>
            </p:cNvSpPr>
            <p:nvPr/>
          </p:nvSpPr>
          <p:spPr bwMode="auto">
            <a:xfrm>
              <a:off x="1422" y="1123"/>
              <a:ext cx="2534" cy="1728"/>
            </a:xfrm>
            <a:custGeom>
              <a:avLst/>
              <a:gdLst>
                <a:gd name="T0" fmla="*/ 11174 w 11175"/>
                <a:gd name="T1" fmla="*/ 0 h 7621"/>
                <a:gd name="T2" fmla="*/ 10891 w 11175"/>
                <a:gd name="T3" fmla="*/ 2 h 7621"/>
                <a:gd name="T4" fmla="*/ 10608 w 11175"/>
                <a:gd name="T5" fmla="*/ 10 h 7621"/>
                <a:gd name="T6" fmla="*/ 10326 w 11175"/>
                <a:gd name="T7" fmla="*/ 22 h 7621"/>
                <a:gd name="T8" fmla="*/ 10044 w 11175"/>
                <a:gd name="T9" fmla="*/ 39 h 7621"/>
                <a:gd name="T10" fmla="*/ 9762 w 11175"/>
                <a:gd name="T11" fmla="*/ 61 h 7621"/>
                <a:gd name="T12" fmla="*/ 9482 w 11175"/>
                <a:gd name="T13" fmla="*/ 88 h 7621"/>
                <a:gd name="T14" fmla="*/ 9203 w 11175"/>
                <a:gd name="T15" fmla="*/ 120 h 7621"/>
                <a:gd name="T16" fmla="*/ 8925 w 11175"/>
                <a:gd name="T17" fmla="*/ 156 h 7621"/>
                <a:gd name="T18" fmla="*/ 8648 w 11175"/>
                <a:gd name="T19" fmla="*/ 197 h 7621"/>
                <a:gd name="T20" fmla="*/ 8373 w 11175"/>
                <a:gd name="T21" fmla="*/ 243 h 7621"/>
                <a:gd name="T22" fmla="*/ 8100 w 11175"/>
                <a:gd name="T23" fmla="*/ 294 h 7621"/>
                <a:gd name="T24" fmla="*/ 7829 w 11175"/>
                <a:gd name="T25" fmla="*/ 349 h 7621"/>
                <a:gd name="T26" fmla="*/ 7560 w 11175"/>
                <a:gd name="T27" fmla="*/ 410 h 7621"/>
                <a:gd name="T28" fmla="*/ 7293 w 11175"/>
                <a:gd name="T29" fmla="*/ 474 h 7621"/>
                <a:gd name="T30" fmla="*/ 7029 w 11175"/>
                <a:gd name="T31" fmla="*/ 544 h 7621"/>
                <a:gd name="T32" fmla="*/ 6767 w 11175"/>
                <a:gd name="T33" fmla="*/ 618 h 7621"/>
                <a:gd name="T34" fmla="*/ 6509 w 11175"/>
                <a:gd name="T35" fmla="*/ 696 h 7621"/>
                <a:gd name="T36" fmla="*/ 6253 w 11175"/>
                <a:gd name="T37" fmla="*/ 779 h 7621"/>
                <a:gd name="T38" fmla="*/ 6000 w 11175"/>
                <a:gd name="T39" fmla="*/ 866 h 7621"/>
                <a:gd name="T40" fmla="*/ 5751 w 11175"/>
                <a:gd name="T41" fmla="*/ 957 h 7621"/>
                <a:gd name="T42" fmla="*/ 5505 w 11175"/>
                <a:gd name="T43" fmla="*/ 1053 h 7621"/>
                <a:gd name="T44" fmla="*/ 5263 w 11175"/>
                <a:gd name="T45" fmla="*/ 1153 h 7621"/>
                <a:gd name="T46" fmla="*/ 5025 w 11175"/>
                <a:gd name="T47" fmla="*/ 1258 h 7621"/>
                <a:gd name="T48" fmla="*/ 4791 w 11175"/>
                <a:gd name="T49" fmla="*/ 1366 h 7621"/>
                <a:gd name="T50" fmla="*/ 4560 w 11175"/>
                <a:gd name="T51" fmla="*/ 1478 h 7621"/>
                <a:gd name="T52" fmla="*/ 4334 w 11175"/>
                <a:gd name="T53" fmla="*/ 1594 h 7621"/>
                <a:gd name="T54" fmla="*/ 4113 w 11175"/>
                <a:gd name="T55" fmla="*/ 1714 h 7621"/>
                <a:gd name="T56" fmla="*/ 3896 w 11175"/>
                <a:gd name="T57" fmla="*/ 1838 h 7621"/>
                <a:gd name="T58" fmla="*/ 3683 w 11175"/>
                <a:gd name="T59" fmla="*/ 1966 h 7621"/>
                <a:gd name="T60" fmla="*/ 3475 w 11175"/>
                <a:gd name="T61" fmla="*/ 2097 h 7621"/>
                <a:gd name="T62" fmla="*/ 3273 w 11175"/>
                <a:gd name="T63" fmla="*/ 2232 h 7621"/>
                <a:gd name="T64" fmla="*/ 3075 w 11175"/>
                <a:gd name="T65" fmla="*/ 2370 h 7621"/>
                <a:gd name="T66" fmla="*/ 2883 w 11175"/>
                <a:gd name="T67" fmla="*/ 2512 h 7621"/>
                <a:gd name="T68" fmla="*/ 2696 w 11175"/>
                <a:gd name="T69" fmla="*/ 2657 h 7621"/>
                <a:gd name="T70" fmla="*/ 2514 w 11175"/>
                <a:gd name="T71" fmla="*/ 2805 h 7621"/>
                <a:gd name="T72" fmla="*/ 2338 w 11175"/>
                <a:gd name="T73" fmla="*/ 2956 h 7621"/>
                <a:gd name="T74" fmla="*/ 2167 w 11175"/>
                <a:gd name="T75" fmla="*/ 3110 h 7621"/>
                <a:gd name="T76" fmla="*/ 2003 w 11175"/>
                <a:gd name="T77" fmla="*/ 3267 h 7621"/>
                <a:gd name="T78" fmla="*/ 1844 w 11175"/>
                <a:gd name="T79" fmla="*/ 3427 h 7621"/>
                <a:gd name="T80" fmla="*/ 1691 w 11175"/>
                <a:gd name="T81" fmla="*/ 3589 h 7621"/>
                <a:gd name="T82" fmla="*/ 1545 w 11175"/>
                <a:gd name="T83" fmla="*/ 3754 h 7621"/>
                <a:gd name="T84" fmla="*/ 1404 w 11175"/>
                <a:gd name="T85" fmla="*/ 3922 h 7621"/>
                <a:gd name="T86" fmla="*/ 1270 w 11175"/>
                <a:gd name="T87" fmla="*/ 4092 h 7621"/>
                <a:gd name="T88" fmla="*/ 1142 w 11175"/>
                <a:gd name="T89" fmla="*/ 4264 h 7621"/>
                <a:gd name="T90" fmla="*/ 1020 w 11175"/>
                <a:gd name="T91" fmla="*/ 4439 h 7621"/>
                <a:gd name="T92" fmla="*/ 906 w 11175"/>
                <a:gd name="T93" fmla="*/ 4615 h 7621"/>
                <a:gd name="T94" fmla="*/ 797 w 11175"/>
                <a:gd name="T95" fmla="*/ 4793 h 7621"/>
                <a:gd name="T96" fmla="*/ 696 w 11175"/>
                <a:gd name="T97" fmla="*/ 4974 h 7621"/>
                <a:gd name="T98" fmla="*/ 601 w 11175"/>
                <a:gd name="T99" fmla="*/ 5155 h 7621"/>
                <a:gd name="T100" fmla="*/ 512 w 11175"/>
                <a:gd name="T101" fmla="*/ 5339 h 7621"/>
                <a:gd name="T102" fmla="*/ 431 w 11175"/>
                <a:gd name="T103" fmla="*/ 5524 h 7621"/>
                <a:gd name="T104" fmla="*/ 357 w 11175"/>
                <a:gd name="T105" fmla="*/ 5710 h 7621"/>
                <a:gd name="T106" fmla="*/ 289 w 11175"/>
                <a:gd name="T107" fmla="*/ 5898 h 7621"/>
                <a:gd name="T108" fmla="*/ 229 w 11175"/>
                <a:gd name="T109" fmla="*/ 6086 h 7621"/>
                <a:gd name="T110" fmla="*/ 175 w 11175"/>
                <a:gd name="T111" fmla="*/ 6276 h 7621"/>
                <a:gd name="T112" fmla="*/ 129 w 11175"/>
                <a:gd name="T113" fmla="*/ 6466 h 7621"/>
                <a:gd name="T114" fmla="*/ 90 w 11175"/>
                <a:gd name="T115" fmla="*/ 6657 h 7621"/>
                <a:gd name="T116" fmla="*/ 57 w 11175"/>
                <a:gd name="T117" fmla="*/ 6849 h 7621"/>
                <a:gd name="T118" fmla="*/ 32 w 11175"/>
                <a:gd name="T119" fmla="*/ 7041 h 7621"/>
                <a:gd name="T120" fmla="*/ 14 w 11175"/>
                <a:gd name="T121" fmla="*/ 7234 h 7621"/>
                <a:gd name="T122" fmla="*/ 4 w 11175"/>
                <a:gd name="T123" fmla="*/ 7427 h 7621"/>
                <a:gd name="T124" fmla="*/ 0 w 11175"/>
                <a:gd name="T125" fmla="*/ 7620 h 76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175"/>
                <a:gd name="T190" fmla="*/ 0 h 7621"/>
                <a:gd name="T191" fmla="*/ 11175 w 11175"/>
                <a:gd name="T192" fmla="*/ 7621 h 76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175" h="7621">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603"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6629" name="Rectangle 5"/>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ea typeface="+mn-ea"/>
              </a:rPr>
              <a:t>Data from the root goes in the</a:t>
            </a:r>
            <a:r>
              <a:rPr lang="en-GB" smtClean="0">
                <a:effectLst/>
                <a:ea typeface="+mn-ea"/>
              </a:rPr>
              <a:t>        </a:t>
            </a:r>
            <a:r>
              <a:rPr lang="en-GB" smtClean="0">
                <a:ea typeface="+mn-ea"/>
              </a:rPr>
              <a:t> first              location                 of the               array.</a:t>
            </a:r>
          </a:p>
        </p:txBody>
      </p:sp>
      <p:sp>
        <p:nvSpPr>
          <p:cNvPr id="25605" name="AutoShape 6"/>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06" name="Line 7"/>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8"/>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9"/>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10"/>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1"/>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AutoShape 13"/>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5613" name="Freeform 14"/>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5" name="Group 16"/>
          <p:cNvGrpSpPr>
            <a:grpSpLocks/>
          </p:cNvGrpSpPr>
          <p:nvPr/>
        </p:nvGrpSpPr>
        <p:grpSpPr bwMode="auto">
          <a:xfrm>
            <a:off x="5880100" y="3313113"/>
            <a:ext cx="793750" cy="731837"/>
            <a:chOff x="3704" y="2087"/>
            <a:chExt cx="500" cy="461"/>
          </a:xfrm>
        </p:grpSpPr>
        <p:sp>
          <p:nvSpPr>
            <p:cNvPr id="25632"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33"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5616"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7" name="Group 20"/>
          <p:cNvGrpSpPr>
            <a:grpSpLocks/>
          </p:cNvGrpSpPr>
          <p:nvPr/>
        </p:nvGrpSpPr>
        <p:grpSpPr bwMode="auto">
          <a:xfrm>
            <a:off x="4679950" y="3313113"/>
            <a:ext cx="793750" cy="731837"/>
            <a:chOff x="2948" y="2087"/>
            <a:chExt cx="500" cy="461"/>
          </a:xfrm>
        </p:grpSpPr>
        <p:sp>
          <p:nvSpPr>
            <p:cNvPr id="25630"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31"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5618"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9" name="Group 24"/>
          <p:cNvGrpSpPr>
            <a:grpSpLocks/>
          </p:cNvGrpSpPr>
          <p:nvPr/>
        </p:nvGrpSpPr>
        <p:grpSpPr bwMode="auto">
          <a:xfrm>
            <a:off x="7437438" y="2398713"/>
            <a:ext cx="793750" cy="731837"/>
            <a:chOff x="4685" y="1511"/>
            <a:chExt cx="500" cy="461"/>
          </a:xfrm>
        </p:grpSpPr>
        <p:sp>
          <p:nvSpPr>
            <p:cNvPr id="25628"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29"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5620"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21" name="Group 28"/>
          <p:cNvGrpSpPr>
            <a:grpSpLocks/>
          </p:cNvGrpSpPr>
          <p:nvPr/>
        </p:nvGrpSpPr>
        <p:grpSpPr bwMode="auto">
          <a:xfrm>
            <a:off x="6376988" y="1331913"/>
            <a:ext cx="793750" cy="731837"/>
            <a:chOff x="4017" y="839"/>
            <a:chExt cx="500" cy="461"/>
          </a:xfrm>
        </p:grpSpPr>
        <p:sp>
          <p:nvSpPr>
            <p:cNvPr id="25626"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27"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5622" name="Group 31"/>
          <p:cNvGrpSpPr>
            <a:grpSpLocks/>
          </p:cNvGrpSpPr>
          <p:nvPr/>
        </p:nvGrpSpPr>
        <p:grpSpPr bwMode="auto">
          <a:xfrm>
            <a:off x="5273675" y="2398713"/>
            <a:ext cx="793750" cy="731837"/>
            <a:chOff x="3322" y="1511"/>
            <a:chExt cx="500" cy="461"/>
          </a:xfrm>
        </p:grpSpPr>
        <p:sp>
          <p:nvSpPr>
            <p:cNvPr id="25624"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25"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5623" name="AutoShape 34"/>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Tree>
    <p:extLst>
      <p:ext uri="{BB962C8B-B14F-4D97-AF65-F5344CB8AC3E}">
        <p14:creationId xmlns:p14="http://schemas.microsoft.com/office/powerpoint/2010/main" val="33710225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
          <p:cNvGrpSpPr>
            <a:grpSpLocks/>
          </p:cNvGrpSpPr>
          <p:nvPr/>
        </p:nvGrpSpPr>
        <p:grpSpPr bwMode="auto">
          <a:xfrm>
            <a:off x="3001963" y="2743200"/>
            <a:ext cx="2406650" cy="1903413"/>
            <a:chOff x="1891" y="1728"/>
            <a:chExt cx="1516" cy="1199"/>
          </a:xfrm>
        </p:grpSpPr>
        <p:sp>
          <p:nvSpPr>
            <p:cNvPr id="26663" name="AutoShape 2"/>
            <p:cNvSpPr>
              <a:spLocks noChangeArrowheads="1"/>
            </p:cNvSpPr>
            <p:nvPr/>
          </p:nvSpPr>
          <p:spPr bwMode="auto">
            <a:xfrm>
              <a:off x="1891" y="1728"/>
              <a:ext cx="1517" cy="1200"/>
            </a:xfrm>
            <a:prstGeom prst="roundRect">
              <a:avLst>
                <a:gd name="adj" fmla="val 8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64" name="Freeform 3"/>
            <p:cNvSpPr>
              <a:spLocks/>
            </p:cNvSpPr>
            <p:nvPr/>
          </p:nvSpPr>
          <p:spPr bwMode="auto">
            <a:xfrm>
              <a:off x="1891" y="1728"/>
              <a:ext cx="1517" cy="1200"/>
            </a:xfrm>
            <a:custGeom>
              <a:avLst/>
              <a:gdLst>
                <a:gd name="T0" fmla="*/ 6689 w 6690"/>
                <a:gd name="T1" fmla="*/ 0 h 5293"/>
                <a:gd name="T2" fmla="*/ 6520 w 6690"/>
                <a:gd name="T3" fmla="*/ 2 h 5293"/>
                <a:gd name="T4" fmla="*/ 6350 w 6690"/>
                <a:gd name="T5" fmla="*/ 7 h 5293"/>
                <a:gd name="T6" fmla="*/ 6181 w 6690"/>
                <a:gd name="T7" fmla="*/ 15 h 5293"/>
                <a:gd name="T8" fmla="*/ 6012 w 6690"/>
                <a:gd name="T9" fmla="*/ 27 h 5293"/>
                <a:gd name="T10" fmla="*/ 5844 w 6690"/>
                <a:gd name="T11" fmla="*/ 42 h 5293"/>
                <a:gd name="T12" fmla="*/ 5676 w 6690"/>
                <a:gd name="T13" fmla="*/ 61 h 5293"/>
                <a:gd name="T14" fmla="*/ 5509 w 6690"/>
                <a:gd name="T15" fmla="*/ 83 h 5293"/>
                <a:gd name="T16" fmla="*/ 5343 w 6690"/>
                <a:gd name="T17" fmla="*/ 108 h 5293"/>
                <a:gd name="T18" fmla="*/ 5177 w 6690"/>
                <a:gd name="T19" fmla="*/ 137 h 5293"/>
                <a:gd name="T20" fmla="*/ 5012 w 6690"/>
                <a:gd name="T21" fmla="*/ 169 h 5293"/>
                <a:gd name="T22" fmla="*/ 4849 w 6690"/>
                <a:gd name="T23" fmla="*/ 204 h 5293"/>
                <a:gd name="T24" fmla="*/ 4687 w 6690"/>
                <a:gd name="T25" fmla="*/ 243 h 5293"/>
                <a:gd name="T26" fmla="*/ 4526 w 6690"/>
                <a:gd name="T27" fmla="*/ 284 h 5293"/>
                <a:gd name="T28" fmla="*/ 4366 w 6690"/>
                <a:gd name="T29" fmla="*/ 329 h 5293"/>
                <a:gd name="T30" fmla="*/ 4208 w 6690"/>
                <a:gd name="T31" fmla="*/ 378 h 5293"/>
                <a:gd name="T32" fmla="*/ 4051 w 6690"/>
                <a:gd name="T33" fmla="*/ 429 h 5293"/>
                <a:gd name="T34" fmla="*/ 3896 w 6690"/>
                <a:gd name="T35" fmla="*/ 483 h 5293"/>
                <a:gd name="T36" fmla="*/ 3743 w 6690"/>
                <a:gd name="T37" fmla="*/ 541 h 5293"/>
                <a:gd name="T38" fmla="*/ 3592 w 6690"/>
                <a:gd name="T39" fmla="*/ 601 h 5293"/>
                <a:gd name="T40" fmla="*/ 3443 w 6690"/>
                <a:gd name="T41" fmla="*/ 665 h 5293"/>
                <a:gd name="T42" fmla="*/ 3296 w 6690"/>
                <a:gd name="T43" fmla="*/ 732 h 5293"/>
                <a:gd name="T44" fmla="*/ 3151 w 6690"/>
                <a:gd name="T45" fmla="*/ 801 h 5293"/>
                <a:gd name="T46" fmla="*/ 3008 w 6690"/>
                <a:gd name="T47" fmla="*/ 873 h 5293"/>
                <a:gd name="T48" fmla="*/ 2868 w 6690"/>
                <a:gd name="T49" fmla="*/ 949 h 5293"/>
                <a:gd name="T50" fmla="*/ 2730 w 6690"/>
                <a:gd name="T51" fmla="*/ 1026 h 5293"/>
                <a:gd name="T52" fmla="*/ 2595 w 6690"/>
                <a:gd name="T53" fmla="*/ 1107 h 5293"/>
                <a:gd name="T54" fmla="*/ 2462 w 6690"/>
                <a:gd name="T55" fmla="*/ 1191 h 5293"/>
                <a:gd name="T56" fmla="*/ 2332 w 6690"/>
                <a:gd name="T57" fmla="*/ 1277 h 5293"/>
                <a:gd name="T58" fmla="*/ 2205 w 6690"/>
                <a:gd name="T59" fmla="*/ 1365 h 5293"/>
                <a:gd name="T60" fmla="*/ 2081 w 6690"/>
                <a:gd name="T61" fmla="*/ 1456 h 5293"/>
                <a:gd name="T62" fmla="*/ 1959 w 6690"/>
                <a:gd name="T63" fmla="*/ 1550 h 5293"/>
                <a:gd name="T64" fmla="*/ 1841 w 6690"/>
                <a:gd name="T65" fmla="*/ 1646 h 5293"/>
                <a:gd name="T66" fmla="*/ 1726 w 6690"/>
                <a:gd name="T67" fmla="*/ 1744 h 5293"/>
                <a:gd name="T68" fmla="*/ 1614 w 6690"/>
                <a:gd name="T69" fmla="*/ 1845 h 5293"/>
                <a:gd name="T70" fmla="*/ 1505 w 6690"/>
                <a:gd name="T71" fmla="*/ 1948 h 5293"/>
                <a:gd name="T72" fmla="*/ 1400 w 6690"/>
                <a:gd name="T73" fmla="*/ 2053 h 5293"/>
                <a:gd name="T74" fmla="*/ 1297 w 6690"/>
                <a:gd name="T75" fmla="*/ 2160 h 5293"/>
                <a:gd name="T76" fmla="*/ 1199 w 6690"/>
                <a:gd name="T77" fmla="*/ 2269 h 5293"/>
                <a:gd name="T78" fmla="*/ 1104 w 6690"/>
                <a:gd name="T79" fmla="*/ 2380 h 5293"/>
                <a:gd name="T80" fmla="*/ 1012 w 6690"/>
                <a:gd name="T81" fmla="*/ 2493 h 5293"/>
                <a:gd name="T82" fmla="*/ 925 w 6690"/>
                <a:gd name="T83" fmla="*/ 2607 h 5293"/>
                <a:gd name="T84" fmla="*/ 840 w 6690"/>
                <a:gd name="T85" fmla="*/ 2724 h 5293"/>
                <a:gd name="T86" fmla="*/ 760 w 6690"/>
                <a:gd name="T87" fmla="*/ 2842 h 5293"/>
                <a:gd name="T88" fmla="*/ 684 w 6690"/>
                <a:gd name="T89" fmla="*/ 2961 h 5293"/>
                <a:gd name="T90" fmla="*/ 611 w 6690"/>
                <a:gd name="T91" fmla="*/ 3083 h 5293"/>
                <a:gd name="T92" fmla="*/ 542 w 6690"/>
                <a:gd name="T93" fmla="*/ 3205 h 5293"/>
                <a:gd name="T94" fmla="*/ 477 w 6690"/>
                <a:gd name="T95" fmla="*/ 3329 h 5293"/>
                <a:gd name="T96" fmla="*/ 416 w 6690"/>
                <a:gd name="T97" fmla="*/ 3454 h 5293"/>
                <a:gd name="T98" fmla="*/ 360 w 6690"/>
                <a:gd name="T99" fmla="*/ 3580 h 5293"/>
                <a:gd name="T100" fmla="*/ 307 w 6690"/>
                <a:gd name="T101" fmla="*/ 3708 h 5293"/>
                <a:gd name="T102" fmla="*/ 258 w 6690"/>
                <a:gd name="T103" fmla="*/ 3836 h 5293"/>
                <a:gd name="T104" fmla="*/ 214 w 6690"/>
                <a:gd name="T105" fmla="*/ 3966 h 5293"/>
                <a:gd name="T106" fmla="*/ 173 w 6690"/>
                <a:gd name="T107" fmla="*/ 4096 h 5293"/>
                <a:gd name="T108" fmla="*/ 137 w 6690"/>
                <a:gd name="T109" fmla="*/ 4227 h 5293"/>
                <a:gd name="T110" fmla="*/ 105 w 6690"/>
                <a:gd name="T111" fmla="*/ 4358 h 5293"/>
                <a:gd name="T112" fmla="*/ 77 w 6690"/>
                <a:gd name="T113" fmla="*/ 4491 h 5293"/>
                <a:gd name="T114" fmla="*/ 54 w 6690"/>
                <a:gd name="T115" fmla="*/ 4623 h 5293"/>
                <a:gd name="T116" fmla="*/ 34 w 6690"/>
                <a:gd name="T117" fmla="*/ 4757 h 5293"/>
                <a:gd name="T118" fmla="*/ 19 w 6690"/>
                <a:gd name="T119" fmla="*/ 4890 h 5293"/>
                <a:gd name="T120" fmla="*/ 9 w 6690"/>
                <a:gd name="T121" fmla="*/ 5024 h 5293"/>
                <a:gd name="T122" fmla="*/ 2 w 6690"/>
                <a:gd name="T123" fmla="*/ 5158 h 5293"/>
                <a:gd name="T124" fmla="*/ 0 w 6690"/>
                <a:gd name="T125" fmla="*/ 5292 h 52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90"/>
                <a:gd name="T190" fmla="*/ 0 h 5293"/>
                <a:gd name="T191" fmla="*/ 6690 w 6690"/>
                <a:gd name="T192" fmla="*/ 5293 h 52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90" h="5293">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27" name="Rectangle 4"/>
          <p:cNvSpPr>
            <a:spLocks noGrp="1" noChangeArrowheads="1"/>
          </p:cNvSpPr>
          <p:nvPr>
            <p:ph type="title"/>
          </p:nvPr>
        </p:nvSpPr>
        <p:spPr>
          <a:xfrm>
            <a:off x="304800" y="342900"/>
            <a:ext cx="7772400" cy="595313"/>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Implementing a Heap</a:t>
            </a:r>
          </a:p>
        </p:txBody>
      </p:sp>
      <p:sp>
        <p:nvSpPr>
          <p:cNvPr id="27653" name="Rectangle 5"/>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ea typeface="+mn-ea"/>
              </a:rPr>
              <a:t>Data from the next row goes</a:t>
            </a:r>
            <a:r>
              <a:rPr lang="en-GB" smtClean="0">
                <a:effectLst/>
                <a:ea typeface="+mn-ea"/>
              </a:rPr>
              <a:t> </a:t>
            </a:r>
            <a:r>
              <a:rPr lang="en-GB" smtClean="0">
                <a:ea typeface="+mn-ea"/>
              </a:rPr>
              <a:t>in the </a:t>
            </a:r>
            <a:r>
              <a:rPr lang="en-GB" smtClean="0">
                <a:effectLst/>
                <a:ea typeface="+mn-ea"/>
              </a:rPr>
              <a:t>next two array locations.                  </a:t>
            </a:r>
          </a:p>
        </p:txBody>
      </p:sp>
      <p:sp>
        <p:nvSpPr>
          <p:cNvPr id="26629" name="AutoShape 6"/>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30" name="Line 7"/>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8"/>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9"/>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10"/>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1"/>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AutoShape 13"/>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6637" name="Freeform 14"/>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8"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6"/>
          <p:cNvGrpSpPr>
            <a:grpSpLocks/>
          </p:cNvGrpSpPr>
          <p:nvPr/>
        </p:nvGrpSpPr>
        <p:grpSpPr bwMode="auto">
          <a:xfrm>
            <a:off x="5880100" y="3313113"/>
            <a:ext cx="793750" cy="731837"/>
            <a:chOff x="3704" y="2087"/>
            <a:chExt cx="500" cy="461"/>
          </a:xfrm>
        </p:grpSpPr>
        <p:sp>
          <p:nvSpPr>
            <p:cNvPr id="2666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6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6640"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1" name="Group 20"/>
          <p:cNvGrpSpPr>
            <a:grpSpLocks/>
          </p:cNvGrpSpPr>
          <p:nvPr/>
        </p:nvGrpSpPr>
        <p:grpSpPr bwMode="auto">
          <a:xfrm>
            <a:off x="4679950" y="3313113"/>
            <a:ext cx="793750" cy="731837"/>
            <a:chOff x="2948" y="2087"/>
            <a:chExt cx="500" cy="461"/>
          </a:xfrm>
        </p:grpSpPr>
        <p:sp>
          <p:nvSpPr>
            <p:cNvPr id="2665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6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6642"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3" name="Group 24"/>
          <p:cNvGrpSpPr>
            <a:grpSpLocks/>
          </p:cNvGrpSpPr>
          <p:nvPr/>
        </p:nvGrpSpPr>
        <p:grpSpPr bwMode="auto">
          <a:xfrm>
            <a:off x="7437438" y="2398713"/>
            <a:ext cx="793750" cy="731837"/>
            <a:chOff x="4685" y="1511"/>
            <a:chExt cx="500" cy="461"/>
          </a:xfrm>
        </p:grpSpPr>
        <p:sp>
          <p:nvSpPr>
            <p:cNvPr id="2665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6644"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5" name="Group 28"/>
          <p:cNvGrpSpPr>
            <a:grpSpLocks/>
          </p:cNvGrpSpPr>
          <p:nvPr/>
        </p:nvGrpSpPr>
        <p:grpSpPr bwMode="auto">
          <a:xfrm>
            <a:off x="6376988" y="1331913"/>
            <a:ext cx="793750" cy="731837"/>
            <a:chOff x="4017" y="839"/>
            <a:chExt cx="500" cy="461"/>
          </a:xfrm>
        </p:grpSpPr>
        <p:sp>
          <p:nvSpPr>
            <p:cNvPr id="2665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6646" name="Group 31"/>
          <p:cNvGrpSpPr>
            <a:grpSpLocks/>
          </p:cNvGrpSpPr>
          <p:nvPr/>
        </p:nvGrpSpPr>
        <p:grpSpPr bwMode="auto">
          <a:xfrm>
            <a:off x="5273675" y="2398713"/>
            <a:ext cx="793750" cy="731837"/>
            <a:chOff x="3322" y="1511"/>
            <a:chExt cx="500" cy="461"/>
          </a:xfrm>
        </p:grpSpPr>
        <p:sp>
          <p:nvSpPr>
            <p:cNvPr id="26653"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6647" name="AutoShape 34"/>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nvGrpSpPr>
          <p:cNvPr id="26648" name="Group 35"/>
          <p:cNvGrpSpPr>
            <a:grpSpLocks/>
          </p:cNvGrpSpPr>
          <p:nvPr/>
        </p:nvGrpSpPr>
        <p:grpSpPr bwMode="auto">
          <a:xfrm>
            <a:off x="4433888" y="3108325"/>
            <a:ext cx="3317875" cy="1906588"/>
            <a:chOff x="2793" y="1958"/>
            <a:chExt cx="2090" cy="1201"/>
          </a:xfrm>
        </p:grpSpPr>
        <p:sp>
          <p:nvSpPr>
            <p:cNvPr id="26651" name="AutoShape 36"/>
            <p:cNvSpPr>
              <a:spLocks noChangeArrowheads="1"/>
            </p:cNvSpPr>
            <p:nvPr/>
          </p:nvSpPr>
          <p:spPr bwMode="auto">
            <a:xfrm rot="5400000">
              <a:off x="3240" y="1514"/>
              <a:ext cx="1202" cy="2091"/>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2" name="Freeform 37"/>
            <p:cNvSpPr>
              <a:spLocks/>
            </p:cNvSpPr>
            <p:nvPr/>
          </p:nvSpPr>
          <p:spPr bwMode="auto">
            <a:xfrm>
              <a:off x="2793" y="1958"/>
              <a:ext cx="2091" cy="1202"/>
            </a:xfrm>
            <a:custGeom>
              <a:avLst/>
              <a:gdLst>
                <a:gd name="T0" fmla="*/ 0 w 9222"/>
                <a:gd name="T1" fmla="*/ 5301 h 5302"/>
                <a:gd name="T2" fmla="*/ 234 w 9222"/>
                <a:gd name="T3" fmla="*/ 5299 h 5302"/>
                <a:gd name="T4" fmla="*/ 467 w 9222"/>
                <a:gd name="T5" fmla="*/ 5294 h 5302"/>
                <a:gd name="T6" fmla="*/ 700 w 9222"/>
                <a:gd name="T7" fmla="*/ 5286 h 5302"/>
                <a:gd name="T8" fmla="*/ 933 w 9222"/>
                <a:gd name="T9" fmla="*/ 5274 h 5302"/>
                <a:gd name="T10" fmla="*/ 1165 w 9222"/>
                <a:gd name="T11" fmla="*/ 5259 h 5302"/>
                <a:gd name="T12" fmla="*/ 1396 w 9222"/>
                <a:gd name="T13" fmla="*/ 5240 h 5302"/>
                <a:gd name="T14" fmla="*/ 1627 w 9222"/>
                <a:gd name="T15" fmla="*/ 5218 h 5302"/>
                <a:gd name="T16" fmla="*/ 1856 w 9222"/>
                <a:gd name="T17" fmla="*/ 5192 h 5302"/>
                <a:gd name="T18" fmla="*/ 2084 w 9222"/>
                <a:gd name="T19" fmla="*/ 5164 h 5302"/>
                <a:gd name="T20" fmla="*/ 2311 w 9222"/>
                <a:gd name="T21" fmla="*/ 5132 h 5302"/>
                <a:gd name="T22" fmla="*/ 2537 w 9222"/>
                <a:gd name="T23" fmla="*/ 5096 h 5302"/>
                <a:gd name="T24" fmla="*/ 2760 w 9222"/>
                <a:gd name="T25" fmla="*/ 5058 h 5302"/>
                <a:gd name="T26" fmla="*/ 2982 w 9222"/>
                <a:gd name="T27" fmla="*/ 5016 h 5302"/>
                <a:gd name="T28" fmla="*/ 3203 w 9222"/>
                <a:gd name="T29" fmla="*/ 4971 h 5302"/>
                <a:gd name="T30" fmla="*/ 3421 w 9222"/>
                <a:gd name="T31" fmla="*/ 4923 h 5302"/>
                <a:gd name="T32" fmla="*/ 3636 w 9222"/>
                <a:gd name="T33" fmla="*/ 4871 h 5302"/>
                <a:gd name="T34" fmla="*/ 3850 w 9222"/>
                <a:gd name="T35" fmla="*/ 4817 h 5302"/>
                <a:gd name="T36" fmla="*/ 4061 w 9222"/>
                <a:gd name="T37" fmla="*/ 4759 h 5302"/>
                <a:gd name="T38" fmla="*/ 4269 w 9222"/>
                <a:gd name="T39" fmla="*/ 4699 h 5302"/>
                <a:gd name="T40" fmla="*/ 4475 w 9222"/>
                <a:gd name="T41" fmla="*/ 4635 h 5302"/>
                <a:gd name="T42" fmla="*/ 4678 w 9222"/>
                <a:gd name="T43" fmla="*/ 4568 h 5302"/>
                <a:gd name="T44" fmla="*/ 4878 w 9222"/>
                <a:gd name="T45" fmla="*/ 4499 h 5302"/>
                <a:gd name="T46" fmla="*/ 5074 w 9222"/>
                <a:gd name="T47" fmla="*/ 4426 h 5302"/>
                <a:gd name="T48" fmla="*/ 5268 w 9222"/>
                <a:gd name="T49" fmla="*/ 4351 h 5302"/>
                <a:gd name="T50" fmla="*/ 5458 w 9222"/>
                <a:gd name="T51" fmla="*/ 4273 h 5302"/>
                <a:gd name="T52" fmla="*/ 5644 w 9222"/>
                <a:gd name="T53" fmla="*/ 4192 h 5302"/>
                <a:gd name="T54" fmla="*/ 5827 w 9222"/>
                <a:gd name="T55" fmla="*/ 4108 h 5302"/>
                <a:gd name="T56" fmla="*/ 6006 w 9222"/>
                <a:gd name="T57" fmla="*/ 4022 h 5302"/>
                <a:gd name="T58" fmla="*/ 6182 w 9222"/>
                <a:gd name="T59" fmla="*/ 3933 h 5302"/>
                <a:gd name="T60" fmla="*/ 6353 w 9222"/>
                <a:gd name="T61" fmla="*/ 3842 h 5302"/>
                <a:gd name="T62" fmla="*/ 6520 w 9222"/>
                <a:gd name="T63" fmla="*/ 3748 h 5302"/>
                <a:gd name="T64" fmla="*/ 6683 w 9222"/>
                <a:gd name="T65" fmla="*/ 3652 h 5302"/>
                <a:gd name="T66" fmla="*/ 6842 w 9222"/>
                <a:gd name="T67" fmla="*/ 3554 h 5302"/>
                <a:gd name="T68" fmla="*/ 6997 w 9222"/>
                <a:gd name="T69" fmla="*/ 3453 h 5302"/>
                <a:gd name="T70" fmla="*/ 7146 w 9222"/>
                <a:gd name="T71" fmla="*/ 3350 h 5302"/>
                <a:gd name="T72" fmla="*/ 7292 w 9222"/>
                <a:gd name="T73" fmla="*/ 3245 h 5302"/>
                <a:gd name="T74" fmla="*/ 7432 w 9222"/>
                <a:gd name="T75" fmla="*/ 3138 h 5302"/>
                <a:gd name="T76" fmla="*/ 7568 w 9222"/>
                <a:gd name="T77" fmla="*/ 3028 h 5302"/>
                <a:gd name="T78" fmla="*/ 7699 w 9222"/>
                <a:gd name="T79" fmla="*/ 2917 h 5302"/>
                <a:gd name="T80" fmla="*/ 7825 w 9222"/>
                <a:gd name="T81" fmla="*/ 2804 h 5302"/>
                <a:gd name="T82" fmla="*/ 7946 w 9222"/>
                <a:gd name="T83" fmla="*/ 2689 h 5302"/>
                <a:gd name="T84" fmla="*/ 8062 w 9222"/>
                <a:gd name="T85" fmla="*/ 2573 h 5302"/>
                <a:gd name="T86" fmla="*/ 8173 w 9222"/>
                <a:gd name="T87" fmla="*/ 2454 h 5302"/>
                <a:gd name="T88" fmla="*/ 8279 w 9222"/>
                <a:gd name="T89" fmla="*/ 2335 h 5302"/>
                <a:gd name="T90" fmla="*/ 8379 w 9222"/>
                <a:gd name="T91" fmla="*/ 2213 h 5302"/>
                <a:gd name="T92" fmla="*/ 8474 w 9222"/>
                <a:gd name="T93" fmla="*/ 2090 h 5302"/>
                <a:gd name="T94" fmla="*/ 8563 w 9222"/>
                <a:gd name="T95" fmla="*/ 1966 h 5302"/>
                <a:gd name="T96" fmla="*/ 8647 w 9222"/>
                <a:gd name="T97" fmla="*/ 1841 h 5302"/>
                <a:gd name="T98" fmla="*/ 8725 w 9222"/>
                <a:gd name="T99" fmla="*/ 1715 h 5302"/>
                <a:gd name="T100" fmla="*/ 8798 w 9222"/>
                <a:gd name="T101" fmla="*/ 1587 h 5302"/>
                <a:gd name="T102" fmla="*/ 8865 w 9222"/>
                <a:gd name="T103" fmla="*/ 1458 h 5302"/>
                <a:gd name="T104" fmla="*/ 8927 w 9222"/>
                <a:gd name="T105" fmla="*/ 1329 h 5302"/>
                <a:gd name="T106" fmla="*/ 8982 w 9222"/>
                <a:gd name="T107" fmla="*/ 1198 h 5302"/>
                <a:gd name="T108" fmla="*/ 9032 w 9222"/>
                <a:gd name="T109" fmla="*/ 1067 h 5302"/>
                <a:gd name="T110" fmla="*/ 9076 w 9222"/>
                <a:gd name="T111" fmla="*/ 935 h 5302"/>
                <a:gd name="T112" fmla="*/ 9115 w 9222"/>
                <a:gd name="T113" fmla="*/ 803 h 5302"/>
                <a:gd name="T114" fmla="*/ 9147 w 9222"/>
                <a:gd name="T115" fmla="*/ 670 h 5302"/>
                <a:gd name="T116" fmla="*/ 9174 w 9222"/>
                <a:gd name="T117" fmla="*/ 536 h 5302"/>
                <a:gd name="T118" fmla="*/ 9194 w 9222"/>
                <a:gd name="T119" fmla="*/ 403 h 5302"/>
                <a:gd name="T120" fmla="*/ 9209 w 9222"/>
                <a:gd name="T121" fmla="*/ 268 h 5302"/>
                <a:gd name="T122" fmla="*/ 9218 w 9222"/>
                <a:gd name="T123" fmla="*/ 134 h 5302"/>
                <a:gd name="T124" fmla="*/ 9221 w 9222"/>
                <a:gd name="T125" fmla="*/ 0 h 53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22"/>
                <a:gd name="T190" fmla="*/ 0 h 5302"/>
                <a:gd name="T191" fmla="*/ 9222 w 9222"/>
                <a:gd name="T192" fmla="*/ 5302 h 53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22" h="5302">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49" name="AutoShape 38"/>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6650" name="AutoShape 39"/>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Tree>
    <p:extLst>
      <p:ext uri="{BB962C8B-B14F-4D97-AF65-F5344CB8AC3E}">
        <p14:creationId xmlns:p14="http://schemas.microsoft.com/office/powerpoint/2010/main" val="17001491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8674" name="Rectangle 2"/>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ea typeface="+mn-ea"/>
              </a:rPr>
              <a:t>Data from the next row goes</a:t>
            </a:r>
            <a:r>
              <a:rPr lang="en-GB" smtClean="0">
                <a:effectLst/>
                <a:ea typeface="+mn-ea"/>
              </a:rPr>
              <a:t> </a:t>
            </a:r>
            <a:r>
              <a:rPr lang="en-GB" smtClean="0">
                <a:ea typeface="+mn-ea"/>
              </a:rPr>
              <a:t>in the </a:t>
            </a:r>
            <a:r>
              <a:rPr lang="en-GB" smtClean="0">
                <a:effectLst/>
                <a:ea typeface="+mn-ea"/>
              </a:rPr>
              <a:t>next two array locations.                  </a:t>
            </a:r>
          </a:p>
        </p:txBody>
      </p:sp>
      <p:sp>
        <p:nvSpPr>
          <p:cNvPr id="27652"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53"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7660"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Line 12"/>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2" name="Group 13"/>
          <p:cNvGrpSpPr>
            <a:grpSpLocks/>
          </p:cNvGrpSpPr>
          <p:nvPr/>
        </p:nvGrpSpPr>
        <p:grpSpPr bwMode="auto">
          <a:xfrm>
            <a:off x="5880100" y="3313113"/>
            <a:ext cx="793750" cy="731837"/>
            <a:chOff x="3704" y="2087"/>
            <a:chExt cx="500" cy="461"/>
          </a:xfrm>
        </p:grpSpPr>
        <p:sp>
          <p:nvSpPr>
            <p:cNvPr id="27685"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6"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7663"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17"/>
          <p:cNvGrpSpPr>
            <a:grpSpLocks/>
          </p:cNvGrpSpPr>
          <p:nvPr/>
        </p:nvGrpSpPr>
        <p:grpSpPr bwMode="auto">
          <a:xfrm>
            <a:off x="4679950" y="3313113"/>
            <a:ext cx="793750" cy="731837"/>
            <a:chOff x="2948" y="2087"/>
            <a:chExt cx="500" cy="461"/>
          </a:xfrm>
        </p:grpSpPr>
        <p:sp>
          <p:nvSpPr>
            <p:cNvPr id="27683"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4"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7665" name="Line 20"/>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6" name="Group 21"/>
          <p:cNvGrpSpPr>
            <a:grpSpLocks/>
          </p:cNvGrpSpPr>
          <p:nvPr/>
        </p:nvGrpSpPr>
        <p:grpSpPr bwMode="auto">
          <a:xfrm>
            <a:off x="7437438" y="2398713"/>
            <a:ext cx="793750" cy="731837"/>
            <a:chOff x="4685" y="1511"/>
            <a:chExt cx="500" cy="461"/>
          </a:xfrm>
        </p:grpSpPr>
        <p:sp>
          <p:nvSpPr>
            <p:cNvPr id="27681"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2"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7667"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8" name="Group 25"/>
          <p:cNvGrpSpPr>
            <a:grpSpLocks/>
          </p:cNvGrpSpPr>
          <p:nvPr/>
        </p:nvGrpSpPr>
        <p:grpSpPr bwMode="auto">
          <a:xfrm>
            <a:off x="6376988" y="1331913"/>
            <a:ext cx="793750" cy="731837"/>
            <a:chOff x="4017" y="839"/>
            <a:chExt cx="500" cy="461"/>
          </a:xfrm>
        </p:grpSpPr>
        <p:sp>
          <p:nvSpPr>
            <p:cNvPr id="27679"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0"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7669" name="Group 28"/>
          <p:cNvGrpSpPr>
            <a:grpSpLocks/>
          </p:cNvGrpSpPr>
          <p:nvPr/>
        </p:nvGrpSpPr>
        <p:grpSpPr bwMode="auto">
          <a:xfrm>
            <a:off x="5273675" y="2398713"/>
            <a:ext cx="793750" cy="731837"/>
            <a:chOff x="3322" y="1511"/>
            <a:chExt cx="500" cy="461"/>
          </a:xfrm>
        </p:grpSpPr>
        <p:sp>
          <p:nvSpPr>
            <p:cNvPr id="27677"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78"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7670"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7671"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7672"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7673" name="Line 34"/>
          <p:cNvSpPr>
            <a:spLocks noChangeShapeType="1"/>
          </p:cNvSpPr>
          <p:nvPr/>
        </p:nvSpPr>
        <p:spPr bwMode="auto">
          <a:xfrm flipH="1">
            <a:off x="4891088" y="3856038"/>
            <a:ext cx="155575" cy="8382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4" name="Line 35"/>
          <p:cNvSpPr>
            <a:spLocks noChangeShapeType="1"/>
          </p:cNvSpPr>
          <p:nvPr/>
        </p:nvSpPr>
        <p:spPr bwMode="auto">
          <a:xfrm flipH="1">
            <a:off x="5759450" y="3916363"/>
            <a:ext cx="612775" cy="9144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AutoShape 36"/>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7676" name="AutoShape 37"/>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22765592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9698" name="Rectangle 2"/>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ea typeface="+mn-ea"/>
              </a:rPr>
              <a:t>Data from the next row goes</a:t>
            </a:r>
            <a:r>
              <a:rPr lang="en-GB" smtClean="0">
                <a:effectLst/>
                <a:ea typeface="+mn-ea"/>
              </a:rPr>
              <a:t> </a:t>
            </a:r>
            <a:r>
              <a:rPr lang="en-GB" smtClean="0">
                <a:ea typeface="+mn-ea"/>
              </a:rPr>
              <a:t>in the </a:t>
            </a:r>
            <a:r>
              <a:rPr lang="en-GB" smtClean="0">
                <a:effectLst/>
                <a:ea typeface="+mn-ea"/>
              </a:rPr>
              <a:t>next two array locations.                  </a:t>
            </a:r>
          </a:p>
        </p:txBody>
      </p:sp>
      <p:sp>
        <p:nvSpPr>
          <p:cNvPr id="28676"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677"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8684"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5" name="Line 12"/>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6" name="Group 13"/>
          <p:cNvGrpSpPr>
            <a:grpSpLocks/>
          </p:cNvGrpSpPr>
          <p:nvPr/>
        </p:nvGrpSpPr>
        <p:grpSpPr bwMode="auto">
          <a:xfrm>
            <a:off x="5880100" y="3313113"/>
            <a:ext cx="793750" cy="731837"/>
            <a:chOff x="3704" y="2087"/>
            <a:chExt cx="500" cy="461"/>
          </a:xfrm>
        </p:grpSpPr>
        <p:sp>
          <p:nvSpPr>
            <p:cNvPr id="28709"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10"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8687"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8" name="Group 17"/>
          <p:cNvGrpSpPr>
            <a:grpSpLocks/>
          </p:cNvGrpSpPr>
          <p:nvPr/>
        </p:nvGrpSpPr>
        <p:grpSpPr bwMode="auto">
          <a:xfrm>
            <a:off x="4679950" y="3313113"/>
            <a:ext cx="793750" cy="731837"/>
            <a:chOff x="2948" y="2087"/>
            <a:chExt cx="500" cy="461"/>
          </a:xfrm>
        </p:grpSpPr>
        <p:sp>
          <p:nvSpPr>
            <p:cNvPr id="28707"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8"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8689" name="Line 20"/>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0" name="Group 21"/>
          <p:cNvGrpSpPr>
            <a:grpSpLocks/>
          </p:cNvGrpSpPr>
          <p:nvPr/>
        </p:nvGrpSpPr>
        <p:grpSpPr bwMode="auto">
          <a:xfrm>
            <a:off x="7437438" y="2398713"/>
            <a:ext cx="793750" cy="731837"/>
            <a:chOff x="4685" y="1511"/>
            <a:chExt cx="500" cy="461"/>
          </a:xfrm>
        </p:grpSpPr>
        <p:sp>
          <p:nvSpPr>
            <p:cNvPr id="28705"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6"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8691"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2" name="Group 25"/>
          <p:cNvGrpSpPr>
            <a:grpSpLocks/>
          </p:cNvGrpSpPr>
          <p:nvPr/>
        </p:nvGrpSpPr>
        <p:grpSpPr bwMode="auto">
          <a:xfrm>
            <a:off x="6376988" y="1331913"/>
            <a:ext cx="793750" cy="731837"/>
            <a:chOff x="4017" y="839"/>
            <a:chExt cx="500" cy="461"/>
          </a:xfrm>
        </p:grpSpPr>
        <p:sp>
          <p:nvSpPr>
            <p:cNvPr id="28703"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4"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8693" name="Group 28"/>
          <p:cNvGrpSpPr>
            <a:grpSpLocks/>
          </p:cNvGrpSpPr>
          <p:nvPr/>
        </p:nvGrpSpPr>
        <p:grpSpPr bwMode="auto">
          <a:xfrm>
            <a:off x="5273675" y="2398713"/>
            <a:ext cx="793750" cy="731837"/>
            <a:chOff x="3322" y="1511"/>
            <a:chExt cx="500" cy="461"/>
          </a:xfrm>
        </p:grpSpPr>
        <p:sp>
          <p:nvSpPr>
            <p:cNvPr id="28701"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2"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8694"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8695"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8696"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8697" name="AutoShape 34"/>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8698" name="AutoShape 35"/>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
        <p:nvSpPr>
          <p:cNvPr id="28699" name="Freeform 36"/>
          <p:cNvSpPr>
            <a:spLocks noChangeArrowheads="1"/>
          </p:cNvSpPr>
          <p:nvPr/>
        </p:nvSpPr>
        <p:spPr bwMode="auto">
          <a:xfrm>
            <a:off x="6232525" y="5573713"/>
            <a:ext cx="2898775" cy="422275"/>
          </a:xfrm>
          <a:custGeom>
            <a:avLst/>
            <a:gdLst>
              <a:gd name="T0" fmla="*/ 4145 w 8053"/>
              <a:gd name="T1" fmla="*/ 666 h 1174"/>
              <a:gd name="T2" fmla="*/ 7430 w 8053"/>
              <a:gd name="T3" fmla="*/ 666 h 1174"/>
              <a:gd name="T4" fmla="*/ 7571 w 8053"/>
              <a:gd name="T5" fmla="*/ 635 h 1174"/>
              <a:gd name="T6" fmla="*/ 7708 w 8053"/>
              <a:gd name="T7" fmla="*/ 586 h 1174"/>
              <a:gd name="T8" fmla="*/ 7827 w 8053"/>
              <a:gd name="T9" fmla="*/ 498 h 1174"/>
              <a:gd name="T10" fmla="*/ 7915 w 8053"/>
              <a:gd name="T11" fmla="*/ 397 h 1174"/>
              <a:gd name="T12" fmla="*/ 7990 w 8053"/>
              <a:gd name="T13" fmla="*/ 273 h 1174"/>
              <a:gd name="T14" fmla="*/ 8039 w 8053"/>
              <a:gd name="T15" fmla="*/ 136 h 1174"/>
              <a:gd name="T16" fmla="*/ 8052 w 8053"/>
              <a:gd name="T17" fmla="*/ 0 h 1174"/>
              <a:gd name="T18" fmla="*/ 8017 w 8053"/>
              <a:gd name="T19" fmla="*/ 119 h 1174"/>
              <a:gd name="T20" fmla="*/ 7955 w 8053"/>
              <a:gd name="T21" fmla="*/ 247 h 1174"/>
              <a:gd name="T22" fmla="*/ 7867 w 8053"/>
              <a:gd name="T23" fmla="*/ 357 h 1174"/>
              <a:gd name="T24" fmla="*/ 7757 w 8053"/>
              <a:gd name="T25" fmla="*/ 436 h 1174"/>
              <a:gd name="T26" fmla="*/ 7629 w 8053"/>
              <a:gd name="T27" fmla="*/ 502 h 1174"/>
              <a:gd name="T28" fmla="*/ 7492 w 8053"/>
              <a:gd name="T29" fmla="*/ 538 h 1174"/>
              <a:gd name="T30" fmla="*/ 7355 w 8053"/>
              <a:gd name="T31" fmla="*/ 542 h 1174"/>
              <a:gd name="T32" fmla="*/ 4021 w 8053"/>
              <a:gd name="T33" fmla="*/ 666 h 1174"/>
              <a:gd name="T34" fmla="*/ 696 w 8053"/>
              <a:gd name="T35" fmla="*/ 542 h 1174"/>
              <a:gd name="T36" fmla="*/ 560 w 8053"/>
              <a:gd name="T37" fmla="*/ 538 h 1174"/>
              <a:gd name="T38" fmla="*/ 423 w 8053"/>
              <a:gd name="T39" fmla="*/ 502 h 1174"/>
              <a:gd name="T40" fmla="*/ 295 w 8053"/>
              <a:gd name="T41" fmla="*/ 436 h 1174"/>
              <a:gd name="T42" fmla="*/ 185 w 8053"/>
              <a:gd name="T43" fmla="*/ 357 h 1174"/>
              <a:gd name="T44" fmla="*/ 97 w 8053"/>
              <a:gd name="T45" fmla="*/ 247 h 1174"/>
              <a:gd name="T46" fmla="*/ 35 w 8053"/>
              <a:gd name="T47" fmla="*/ 119 h 1174"/>
              <a:gd name="T48" fmla="*/ 0 w 8053"/>
              <a:gd name="T49" fmla="*/ 0 h 1174"/>
              <a:gd name="T50" fmla="*/ 13 w 8053"/>
              <a:gd name="T51" fmla="*/ 136 h 1174"/>
              <a:gd name="T52" fmla="*/ 61 w 8053"/>
              <a:gd name="T53" fmla="*/ 273 h 1174"/>
              <a:gd name="T54" fmla="*/ 127 w 8053"/>
              <a:gd name="T55" fmla="*/ 397 h 1174"/>
              <a:gd name="T56" fmla="*/ 233 w 8053"/>
              <a:gd name="T57" fmla="*/ 498 h 1174"/>
              <a:gd name="T58" fmla="*/ 343 w 8053"/>
              <a:gd name="T59" fmla="*/ 586 h 1174"/>
              <a:gd name="T60" fmla="*/ 476 w 8053"/>
              <a:gd name="T61" fmla="*/ 635 h 1174"/>
              <a:gd name="T62" fmla="*/ 621 w 8053"/>
              <a:gd name="T63" fmla="*/ 666 h 1174"/>
              <a:gd name="T64" fmla="*/ 3907 w 8053"/>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53"/>
              <a:gd name="T100" fmla="*/ 0 h 1174"/>
              <a:gd name="T101" fmla="*/ 8053 w 8053"/>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53" h="1174">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headEnd/>
            <a:tailEnd/>
          </a:ln>
        </p:spPr>
        <p:txBody>
          <a:bodyPr wrap="none" anchor="ctr"/>
          <a:lstStyle/>
          <a:p>
            <a:endParaRPr lang="en-US"/>
          </a:p>
        </p:txBody>
      </p:sp>
      <p:sp>
        <p:nvSpPr>
          <p:cNvPr id="29733" name="Text Box 37"/>
          <p:cNvSpPr txBox="1">
            <a:spLocks noChangeArrowheads="1"/>
          </p:cNvSpPr>
          <p:nvPr/>
        </p:nvSpPr>
        <p:spPr bwMode="auto">
          <a:xfrm>
            <a:off x="5116513" y="5927725"/>
            <a:ext cx="3849687" cy="822325"/>
          </a:xfrm>
          <a:prstGeom prst="rect">
            <a:avLst/>
          </a:prstGeom>
          <a:noFill/>
          <a:ln w="9525">
            <a:noFill/>
            <a:miter lim="800000"/>
            <a:headEnd/>
            <a:tailEnd/>
          </a:ln>
        </p:spPr>
        <p:txBody>
          <a:bodyPr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effectLst>
                  <a:outerShdw blurRad="38100" dist="38100" dir="2700000" algn="tl">
                    <a:srgbClr val="FFFFFF"/>
                  </a:outerShdw>
                </a:effectLst>
                <a:latin typeface="Times New Roman" pitchFamily="16" charset="0"/>
                <a:ea typeface="+mn-ea"/>
                <a:cs typeface="+mn-cs"/>
              </a:rPr>
              <a:t>We don't care what's in</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effectLst>
                  <a:outerShdw blurRad="38100" dist="38100" dir="2700000" algn="tl">
                    <a:srgbClr val="FFFFFF"/>
                  </a:outerShdw>
                </a:effectLst>
                <a:latin typeface="Times New Roman" pitchFamily="16" charset="0"/>
                <a:ea typeface="+mn-ea"/>
                <a:cs typeface="+mn-cs"/>
              </a:rPr>
              <a:t>this part of the array.</a:t>
            </a:r>
          </a:p>
        </p:txBody>
      </p:sp>
    </p:spTree>
    <p:extLst>
      <p:ext uri="{BB962C8B-B14F-4D97-AF65-F5344CB8AC3E}">
        <p14:creationId xmlns:p14="http://schemas.microsoft.com/office/powerpoint/2010/main" val="11061329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BST</a:t>
            </a:r>
            <a:endParaRPr lang="en-US" dirty="0"/>
          </a:p>
        </p:txBody>
      </p:sp>
      <p:sp>
        <p:nvSpPr>
          <p:cNvPr id="3" name="Content Placeholder 2"/>
          <p:cNvSpPr>
            <a:spLocks noGrp="1"/>
          </p:cNvSpPr>
          <p:nvPr>
            <p:ph idx="1"/>
          </p:nvPr>
        </p:nvSpPr>
        <p:spPr/>
        <p:txBody>
          <a:bodyPr/>
          <a:lstStyle/>
          <a:p>
            <a:pPr>
              <a:buNone/>
            </a:pPr>
            <a:r>
              <a:rPr lang="en-US" dirty="0" smtClean="0"/>
              <a:t>From the above properties it naturally follows that:</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3</a:t>
            </a:fld>
            <a:endParaRPr lang="en-US" dirty="0"/>
          </a:p>
        </p:txBody>
      </p:sp>
      <p:pic>
        <p:nvPicPr>
          <p:cNvPr id="5" name="Picture 4" descr="bst.jpg"/>
          <p:cNvPicPr>
            <a:picLocks noChangeAspect="1"/>
          </p:cNvPicPr>
          <p:nvPr/>
        </p:nvPicPr>
        <p:blipFill>
          <a:blip r:embed="rId2" cstate="print"/>
          <a:stretch>
            <a:fillRect/>
          </a:stretch>
        </p:blipFill>
        <p:spPr>
          <a:xfrm>
            <a:off x="1828800" y="2743200"/>
            <a:ext cx="5159433" cy="3733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285750" y="89695"/>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Important Points about the Implementation</a:t>
            </a:r>
          </a:p>
        </p:txBody>
      </p:sp>
      <p:sp>
        <p:nvSpPr>
          <p:cNvPr id="30722" name="Rectangle 2"/>
          <p:cNvSpPr>
            <a:spLocks noGrp="1" noChangeArrowheads="1"/>
          </p:cNvSpPr>
          <p:nvPr>
            <p:ph type="body" idx="1"/>
          </p:nvPr>
        </p:nvSpPr>
        <p:spPr>
          <a:xfrm>
            <a:off x="197643" y="1546797"/>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ea typeface="+mn-ea"/>
              </a:rPr>
              <a:t>The links between the tree's nodes are not actually stored as pointers, or in any other way.</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smtClean="0">
                <a:ea typeface="+mn-ea"/>
              </a:rPr>
              <a:t>The only way we "know" that "the array is a tree" is from the way we manipulate the data.</a:t>
            </a:r>
          </a:p>
        </p:txBody>
      </p:sp>
      <p:sp>
        <p:nvSpPr>
          <p:cNvPr id="29700"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01"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9708"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Line 12"/>
          <p:cNvSpPr>
            <a:spLocks noChangeShapeType="1"/>
          </p:cNvSpPr>
          <p:nvPr/>
        </p:nvSpPr>
        <p:spPr bwMode="auto">
          <a:xfrm>
            <a:off x="5818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0" name="Group 13"/>
          <p:cNvGrpSpPr>
            <a:grpSpLocks/>
          </p:cNvGrpSpPr>
          <p:nvPr/>
        </p:nvGrpSpPr>
        <p:grpSpPr bwMode="auto">
          <a:xfrm>
            <a:off x="6181725" y="3313113"/>
            <a:ext cx="793750" cy="731837"/>
            <a:chOff x="3894" y="2087"/>
            <a:chExt cx="500" cy="461"/>
          </a:xfrm>
        </p:grpSpPr>
        <p:sp>
          <p:nvSpPr>
            <p:cNvPr id="29731"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32"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9711" name="Line 16"/>
          <p:cNvSpPr>
            <a:spLocks noChangeShapeType="1"/>
          </p:cNvSpPr>
          <p:nvPr/>
        </p:nvSpPr>
        <p:spPr bwMode="auto">
          <a:xfrm flipH="1">
            <a:off x="5575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2" name="Group 17"/>
          <p:cNvGrpSpPr>
            <a:grpSpLocks/>
          </p:cNvGrpSpPr>
          <p:nvPr/>
        </p:nvGrpSpPr>
        <p:grpSpPr bwMode="auto">
          <a:xfrm>
            <a:off x="4981575" y="3313113"/>
            <a:ext cx="793750" cy="731837"/>
            <a:chOff x="3138" y="2087"/>
            <a:chExt cx="500" cy="461"/>
          </a:xfrm>
        </p:grpSpPr>
        <p:sp>
          <p:nvSpPr>
            <p:cNvPr id="29729"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30"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9713" name="Line 20"/>
          <p:cNvSpPr>
            <a:spLocks noChangeShapeType="1"/>
          </p:cNvSpPr>
          <p:nvPr/>
        </p:nvSpPr>
        <p:spPr bwMode="auto">
          <a:xfrm>
            <a:off x="7404100"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4" name="Group 21"/>
          <p:cNvGrpSpPr>
            <a:grpSpLocks/>
          </p:cNvGrpSpPr>
          <p:nvPr/>
        </p:nvGrpSpPr>
        <p:grpSpPr bwMode="auto">
          <a:xfrm>
            <a:off x="7739063" y="2398713"/>
            <a:ext cx="793750" cy="731837"/>
            <a:chOff x="4875" y="1511"/>
            <a:chExt cx="500" cy="461"/>
          </a:xfrm>
        </p:grpSpPr>
        <p:sp>
          <p:nvSpPr>
            <p:cNvPr id="29727"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28"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9715" name="Line 24"/>
          <p:cNvSpPr>
            <a:spLocks noChangeShapeType="1"/>
          </p:cNvSpPr>
          <p:nvPr/>
        </p:nvSpPr>
        <p:spPr bwMode="auto">
          <a:xfrm flipH="1">
            <a:off x="6169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6" name="Group 25"/>
          <p:cNvGrpSpPr>
            <a:grpSpLocks/>
          </p:cNvGrpSpPr>
          <p:nvPr/>
        </p:nvGrpSpPr>
        <p:grpSpPr bwMode="auto">
          <a:xfrm>
            <a:off x="6678613" y="1331913"/>
            <a:ext cx="793750" cy="731837"/>
            <a:chOff x="4207" y="839"/>
            <a:chExt cx="500" cy="461"/>
          </a:xfrm>
        </p:grpSpPr>
        <p:sp>
          <p:nvSpPr>
            <p:cNvPr id="29725"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26"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9717" name="Group 28"/>
          <p:cNvGrpSpPr>
            <a:grpSpLocks/>
          </p:cNvGrpSpPr>
          <p:nvPr/>
        </p:nvGrpSpPr>
        <p:grpSpPr bwMode="auto">
          <a:xfrm>
            <a:off x="5575300" y="2398713"/>
            <a:ext cx="793750" cy="731837"/>
            <a:chOff x="3512" y="1511"/>
            <a:chExt cx="500" cy="461"/>
          </a:xfrm>
        </p:grpSpPr>
        <p:sp>
          <p:nvSpPr>
            <p:cNvPr id="29723"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24"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9718"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9719"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9720"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9721" name="AutoShape 34"/>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9722" name="AutoShape 35"/>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399392186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304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Important Points about the Implementation</a:t>
            </a:r>
          </a:p>
        </p:txBody>
      </p:sp>
      <p:sp>
        <p:nvSpPr>
          <p:cNvPr id="31746" name="Rectangle 2"/>
          <p:cNvSpPr>
            <a:spLocks noGrp="1" noChangeArrowheads="1"/>
          </p:cNvSpPr>
          <p:nvPr>
            <p:ph type="body" idx="1"/>
          </p:nvPr>
        </p:nvSpPr>
        <p:spPr>
          <a:xfrm>
            <a:off x="685800"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smtClean="0">
                <a:ea typeface="+mn-ea"/>
              </a:rPr>
              <a:t>If you know the index of a node, then it is easy to figure out the indexes of that node's parent and children. Formulas are given in the book.</a:t>
            </a:r>
          </a:p>
        </p:txBody>
      </p:sp>
      <p:sp>
        <p:nvSpPr>
          <p:cNvPr id="30724"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25"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0"/>
          <p:cNvSpPr txBox="1">
            <a:spLocks noChangeArrowheads="1"/>
          </p:cNvSpPr>
          <p:nvPr/>
        </p:nvSpPr>
        <p:spPr bwMode="auto">
          <a:xfrm>
            <a:off x="1920875" y="5565775"/>
            <a:ext cx="5861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[1]      [2]       [3]       [4]      [5]</a:t>
            </a:r>
          </a:p>
        </p:txBody>
      </p:sp>
      <p:sp>
        <p:nvSpPr>
          <p:cNvPr id="30732"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Line 12"/>
          <p:cNvSpPr>
            <a:spLocks noChangeShapeType="1"/>
          </p:cNvSpPr>
          <p:nvPr/>
        </p:nvSpPr>
        <p:spPr bwMode="auto">
          <a:xfrm>
            <a:off x="5818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4" name="Group 13"/>
          <p:cNvGrpSpPr>
            <a:grpSpLocks/>
          </p:cNvGrpSpPr>
          <p:nvPr/>
        </p:nvGrpSpPr>
        <p:grpSpPr bwMode="auto">
          <a:xfrm>
            <a:off x="6181725" y="3313113"/>
            <a:ext cx="793750" cy="731837"/>
            <a:chOff x="3894" y="2087"/>
            <a:chExt cx="500" cy="461"/>
          </a:xfrm>
        </p:grpSpPr>
        <p:sp>
          <p:nvSpPr>
            <p:cNvPr id="30755"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6"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30735" name="Line 16"/>
          <p:cNvSpPr>
            <a:spLocks noChangeShapeType="1"/>
          </p:cNvSpPr>
          <p:nvPr/>
        </p:nvSpPr>
        <p:spPr bwMode="auto">
          <a:xfrm flipH="1">
            <a:off x="5575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6" name="Group 17"/>
          <p:cNvGrpSpPr>
            <a:grpSpLocks/>
          </p:cNvGrpSpPr>
          <p:nvPr/>
        </p:nvGrpSpPr>
        <p:grpSpPr bwMode="auto">
          <a:xfrm>
            <a:off x="4981575" y="3313113"/>
            <a:ext cx="793750" cy="731837"/>
            <a:chOff x="3138" y="2087"/>
            <a:chExt cx="500" cy="461"/>
          </a:xfrm>
        </p:grpSpPr>
        <p:sp>
          <p:nvSpPr>
            <p:cNvPr id="30753"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4"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30737" name="Line 20"/>
          <p:cNvSpPr>
            <a:spLocks noChangeShapeType="1"/>
          </p:cNvSpPr>
          <p:nvPr/>
        </p:nvSpPr>
        <p:spPr bwMode="auto">
          <a:xfrm>
            <a:off x="7404100"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8" name="Group 21"/>
          <p:cNvGrpSpPr>
            <a:grpSpLocks/>
          </p:cNvGrpSpPr>
          <p:nvPr/>
        </p:nvGrpSpPr>
        <p:grpSpPr bwMode="auto">
          <a:xfrm>
            <a:off x="7739063" y="2398713"/>
            <a:ext cx="793750" cy="731837"/>
            <a:chOff x="4875" y="1511"/>
            <a:chExt cx="500" cy="461"/>
          </a:xfrm>
        </p:grpSpPr>
        <p:sp>
          <p:nvSpPr>
            <p:cNvPr id="30751"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2"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30739" name="Line 24"/>
          <p:cNvSpPr>
            <a:spLocks noChangeShapeType="1"/>
          </p:cNvSpPr>
          <p:nvPr/>
        </p:nvSpPr>
        <p:spPr bwMode="auto">
          <a:xfrm flipH="1">
            <a:off x="6169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40" name="Group 25"/>
          <p:cNvGrpSpPr>
            <a:grpSpLocks/>
          </p:cNvGrpSpPr>
          <p:nvPr/>
        </p:nvGrpSpPr>
        <p:grpSpPr bwMode="auto">
          <a:xfrm>
            <a:off x="6678613" y="1331913"/>
            <a:ext cx="793750" cy="731837"/>
            <a:chOff x="4207" y="839"/>
            <a:chExt cx="500" cy="461"/>
          </a:xfrm>
        </p:grpSpPr>
        <p:sp>
          <p:nvSpPr>
            <p:cNvPr id="30749"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0"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30741" name="Group 28"/>
          <p:cNvGrpSpPr>
            <a:grpSpLocks/>
          </p:cNvGrpSpPr>
          <p:nvPr/>
        </p:nvGrpSpPr>
        <p:grpSpPr bwMode="auto">
          <a:xfrm>
            <a:off x="5575300" y="2398713"/>
            <a:ext cx="793750" cy="731837"/>
            <a:chOff x="3512" y="1511"/>
            <a:chExt cx="500" cy="461"/>
          </a:xfrm>
        </p:grpSpPr>
        <p:sp>
          <p:nvSpPr>
            <p:cNvPr id="30747"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48"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30742"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30743"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30744"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30745" name="AutoShape 34"/>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30746" name="AutoShape 35"/>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209119727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Rectangle 2"/>
          <p:cNvSpPr>
            <a:spLocks noGrp="1" noChangeArrowheads="1"/>
          </p:cNvSpPr>
          <p:nvPr>
            <p:ph type="title"/>
          </p:nvPr>
        </p:nvSpPr>
        <p:spPr>
          <a:xfrm>
            <a:off x="80995" y="-24352"/>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Adding a Node to a Heap</a:t>
            </a:r>
          </a:p>
        </p:txBody>
      </p:sp>
      <p:sp>
        <p:nvSpPr>
          <p:cNvPr id="15363" name="Rectangle 3"/>
          <p:cNvSpPr>
            <a:spLocks noGrp="1" noChangeArrowheads="1"/>
          </p:cNvSpPr>
          <p:nvPr>
            <p:ph type="body" idx="1"/>
          </p:nvPr>
        </p:nvSpPr>
        <p:spPr>
          <a:xfrm>
            <a:off x="127794" y="1270001"/>
            <a:ext cx="4433093" cy="2463799"/>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Push the new node upward, swapping with its parent until the new node reaches an acceptable location.</a:t>
            </a:r>
          </a:p>
        </p:txBody>
      </p:sp>
      <p:sp>
        <p:nvSpPr>
          <p:cNvPr id="14341"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2" name="Group 5"/>
          <p:cNvGrpSpPr>
            <a:grpSpLocks/>
          </p:cNvGrpSpPr>
          <p:nvPr/>
        </p:nvGrpSpPr>
        <p:grpSpPr bwMode="auto">
          <a:xfrm>
            <a:off x="3917950" y="4254500"/>
            <a:ext cx="793750" cy="731838"/>
            <a:chOff x="2468" y="2680"/>
            <a:chExt cx="500" cy="461"/>
          </a:xfrm>
        </p:grpSpPr>
        <p:sp>
          <p:nvSpPr>
            <p:cNvPr id="14373"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74"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4343"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4" name="Group 9"/>
          <p:cNvGrpSpPr>
            <a:grpSpLocks/>
          </p:cNvGrpSpPr>
          <p:nvPr/>
        </p:nvGrpSpPr>
        <p:grpSpPr bwMode="auto">
          <a:xfrm>
            <a:off x="8061325" y="3313113"/>
            <a:ext cx="793750" cy="731837"/>
            <a:chOff x="5078" y="2087"/>
            <a:chExt cx="500" cy="461"/>
          </a:xfrm>
        </p:grpSpPr>
        <p:sp>
          <p:nvSpPr>
            <p:cNvPr id="14371"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72"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4345"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6" name="Group 13"/>
          <p:cNvGrpSpPr>
            <a:grpSpLocks/>
          </p:cNvGrpSpPr>
          <p:nvPr/>
        </p:nvGrpSpPr>
        <p:grpSpPr bwMode="auto">
          <a:xfrm>
            <a:off x="6892925" y="3313113"/>
            <a:ext cx="793750" cy="731837"/>
            <a:chOff x="4342" y="2087"/>
            <a:chExt cx="500" cy="461"/>
          </a:xfrm>
        </p:grpSpPr>
        <p:sp>
          <p:nvSpPr>
            <p:cNvPr id="14369"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70"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4347"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8" name="Group 17"/>
          <p:cNvGrpSpPr>
            <a:grpSpLocks/>
          </p:cNvGrpSpPr>
          <p:nvPr/>
        </p:nvGrpSpPr>
        <p:grpSpPr bwMode="auto">
          <a:xfrm>
            <a:off x="5880100" y="3313113"/>
            <a:ext cx="793750" cy="731837"/>
            <a:chOff x="3704" y="2087"/>
            <a:chExt cx="500" cy="461"/>
          </a:xfrm>
        </p:grpSpPr>
        <p:sp>
          <p:nvSpPr>
            <p:cNvPr id="14367"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8"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4349"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0" name="Group 21"/>
          <p:cNvGrpSpPr>
            <a:grpSpLocks/>
          </p:cNvGrpSpPr>
          <p:nvPr/>
        </p:nvGrpSpPr>
        <p:grpSpPr bwMode="auto">
          <a:xfrm>
            <a:off x="4679950" y="3313113"/>
            <a:ext cx="793750" cy="731837"/>
            <a:chOff x="2948" y="2087"/>
            <a:chExt cx="500" cy="461"/>
          </a:xfrm>
        </p:grpSpPr>
        <p:sp>
          <p:nvSpPr>
            <p:cNvPr id="14365"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6"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4351"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2" name="Group 25"/>
          <p:cNvGrpSpPr>
            <a:grpSpLocks/>
          </p:cNvGrpSpPr>
          <p:nvPr/>
        </p:nvGrpSpPr>
        <p:grpSpPr bwMode="auto">
          <a:xfrm>
            <a:off x="7437438" y="2398713"/>
            <a:ext cx="793750" cy="731837"/>
            <a:chOff x="4685" y="1511"/>
            <a:chExt cx="500" cy="461"/>
          </a:xfrm>
        </p:grpSpPr>
        <p:sp>
          <p:nvSpPr>
            <p:cNvPr id="14363"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4"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4353"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4" name="Group 29"/>
          <p:cNvGrpSpPr>
            <a:grpSpLocks/>
          </p:cNvGrpSpPr>
          <p:nvPr/>
        </p:nvGrpSpPr>
        <p:grpSpPr bwMode="auto">
          <a:xfrm>
            <a:off x="6376988" y="1331913"/>
            <a:ext cx="793750" cy="731837"/>
            <a:chOff x="4017" y="839"/>
            <a:chExt cx="500" cy="461"/>
          </a:xfrm>
        </p:grpSpPr>
        <p:sp>
          <p:nvSpPr>
            <p:cNvPr id="14361"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2"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4355" name="Group 32"/>
          <p:cNvGrpSpPr>
            <a:grpSpLocks/>
          </p:cNvGrpSpPr>
          <p:nvPr/>
        </p:nvGrpSpPr>
        <p:grpSpPr bwMode="auto">
          <a:xfrm>
            <a:off x="5273675" y="2398713"/>
            <a:ext cx="793750" cy="731837"/>
            <a:chOff x="3322" y="1511"/>
            <a:chExt cx="500" cy="461"/>
          </a:xfrm>
        </p:grpSpPr>
        <p:sp>
          <p:nvSpPr>
            <p:cNvPr id="14359"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0"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4356" name="Group 35"/>
          <p:cNvGrpSpPr>
            <a:grpSpLocks/>
          </p:cNvGrpSpPr>
          <p:nvPr/>
        </p:nvGrpSpPr>
        <p:grpSpPr bwMode="auto">
          <a:xfrm>
            <a:off x="5545138" y="4257675"/>
            <a:ext cx="793750" cy="731838"/>
            <a:chOff x="3493" y="2682"/>
            <a:chExt cx="500" cy="461"/>
          </a:xfrm>
        </p:grpSpPr>
        <p:sp>
          <p:nvSpPr>
            <p:cNvPr id="14357" name="AutoShape 36"/>
            <p:cNvSpPr>
              <a:spLocks noChangeArrowheads="1"/>
            </p:cNvSpPr>
            <p:nvPr/>
          </p:nvSpPr>
          <p:spPr bwMode="auto">
            <a:xfrm>
              <a:off x="3493" y="2682"/>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58"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Tree>
    <p:extLst>
      <p:ext uri="{BB962C8B-B14F-4D97-AF65-F5344CB8AC3E}">
        <p14:creationId xmlns:p14="http://schemas.microsoft.com/office/powerpoint/2010/main" val="3047740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up)">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3" name="Rectangle 2"/>
          <p:cNvSpPr>
            <a:spLocks noGrp="1" noChangeArrowheads="1"/>
          </p:cNvSpPr>
          <p:nvPr>
            <p:ph type="title"/>
          </p:nvPr>
        </p:nvSpPr>
        <p:spPr>
          <a:xfrm>
            <a:off x="207169" y="-123825"/>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Adding a Node to a Heap</a:t>
            </a:r>
          </a:p>
        </p:txBody>
      </p:sp>
      <p:sp>
        <p:nvSpPr>
          <p:cNvPr id="15364" name="Rectangle 3"/>
          <p:cNvSpPr>
            <a:spLocks noGrp="1" noChangeArrowheads="1"/>
          </p:cNvSpPr>
          <p:nvPr>
            <p:ph type="body" idx="1"/>
          </p:nvPr>
        </p:nvSpPr>
        <p:spPr>
          <a:xfrm>
            <a:off x="192088" y="1454150"/>
            <a:ext cx="4394199" cy="242887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Push the new node upward, swapping with its parent until the new node reaches an acceptable location.</a:t>
            </a:r>
          </a:p>
        </p:txBody>
      </p:sp>
      <p:sp>
        <p:nvSpPr>
          <p:cNvPr id="15365"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6" name="Group 5"/>
          <p:cNvGrpSpPr>
            <a:grpSpLocks/>
          </p:cNvGrpSpPr>
          <p:nvPr/>
        </p:nvGrpSpPr>
        <p:grpSpPr bwMode="auto">
          <a:xfrm>
            <a:off x="3917950" y="4254500"/>
            <a:ext cx="793750" cy="731838"/>
            <a:chOff x="2468" y="2680"/>
            <a:chExt cx="500" cy="461"/>
          </a:xfrm>
        </p:grpSpPr>
        <p:sp>
          <p:nvSpPr>
            <p:cNvPr id="15397"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8"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5367"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8" name="Group 9"/>
          <p:cNvGrpSpPr>
            <a:grpSpLocks/>
          </p:cNvGrpSpPr>
          <p:nvPr/>
        </p:nvGrpSpPr>
        <p:grpSpPr bwMode="auto">
          <a:xfrm>
            <a:off x="8061325" y="3313113"/>
            <a:ext cx="793750" cy="731837"/>
            <a:chOff x="5078" y="2087"/>
            <a:chExt cx="500" cy="461"/>
          </a:xfrm>
        </p:grpSpPr>
        <p:sp>
          <p:nvSpPr>
            <p:cNvPr id="15395"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6"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5369"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0" name="Group 13"/>
          <p:cNvGrpSpPr>
            <a:grpSpLocks/>
          </p:cNvGrpSpPr>
          <p:nvPr/>
        </p:nvGrpSpPr>
        <p:grpSpPr bwMode="auto">
          <a:xfrm>
            <a:off x="6892925" y="3313113"/>
            <a:ext cx="793750" cy="731837"/>
            <a:chOff x="4342" y="2087"/>
            <a:chExt cx="500" cy="461"/>
          </a:xfrm>
        </p:grpSpPr>
        <p:sp>
          <p:nvSpPr>
            <p:cNvPr id="15393"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4"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5371"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2" name="Group 17"/>
          <p:cNvGrpSpPr>
            <a:grpSpLocks/>
          </p:cNvGrpSpPr>
          <p:nvPr/>
        </p:nvGrpSpPr>
        <p:grpSpPr bwMode="auto">
          <a:xfrm>
            <a:off x="5880100" y="3313113"/>
            <a:ext cx="793750" cy="731837"/>
            <a:chOff x="3704" y="2087"/>
            <a:chExt cx="500" cy="461"/>
          </a:xfrm>
        </p:grpSpPr>
        <p:sp>
          <p:nvSpPr>
            <p:cNvPr id="15391"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2"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5373"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4" name="Group 21"/>
          <p:cNvGrpSpPr>
            <a:grpSpLocks/>
          </p:cNvGrpSpPr>
          <p:nvPr/>
        </p:nvGrpSpPr>
        <p:grpSpPr bwMode="auto">
          <a:xfrm>
            <a:off x="4679950" y="3313113"/>
            <a:ext cx="793750" cy="731837"/>
            <a:chOff x="2948" y="2087"/>
            <a:chExt cx="500" cy="461"/>
          </a:xfrm>
        </p:grpSpPr>
        <p:sp>
          <p:nvSpPr>
            <p:cNvPr id="15389" name="AutoShape 22"/>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0"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
        <p:nvSpPr>
          <p:cNvPr id="15375"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6" name="Group 25"/>
          <p:cNvGrpSpPr>
            <a:grpSpLocks/>
          </p:cNvGrpSpPr>
          <p:nvPr/>
        </p:nvGrpSpPr>
        <p:grpSpPr bwMode="auto">
          <a:xfrm>
            <a:off x="7437438" y="2398713"/>
            <a:ext cx="793750" cy="731837"/>
            <a:chOff x="4685" y="1511"/>
            <a:chExt cx="500" cy="461"/>
          </a:xfrm>
        </p:grpSpPr>
        <p:sp>
          <p:nvSpPr>
            <p:cNvPr id="15387"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8"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5377"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8" name="Group 29"/>
          <p:cNvGrpSpPr>
            <a:grpSpLocks/>
          </p:cNvGrpSpPr>
          <p:nvPr/>
        </p:nvGrpSpPr>
        <p:grpSpPr bwMode="auto">
          <a:xfrm>
            <a:off x="6376988" y="1331913"/>
            <a:ext cx="793750" cy="731837"/>
            <a:chOff x="4017" y="839"/>
            <a:chExt cx="500" cy="461"/>
          </a:xfrm>
        </p:grpSpPr>
        <p:sp>
          <p:nvSpPr>
            <p:cNvPr id="15385"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6"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5379" name="Group 32"/>
          <p:cNvGrpSpPr>
            <a:grpSpLocks/>
          </p:cNvGrpSpPr>
          <p:nvPr/>
        </p:nvGrpSpPr>
        <p:grpSpPr bwMode="auto">
          <a:xfrm>
            <a:off x="5273675" y="2398713"/>
            <a:ext cx="793750" cy="731837"/>
            <a:chOff x="3322" y="1511"/>
            <a:chExt cx="500" cy="461"/>
          </a:xfrm>
        </p:grpSpPr>
        <p:sp>
          <p:nvSpPr>
            <p:cNvPr id="15383"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4"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5380" name="Group 35"/>
          <p:cNvGrpSpPr>
            <a:grpSpLocks/>
          </p:cNvGrpSpPr>
          <p:nvPr/>
        </p:nvGrpSpPr>
        <p:grpSpPr bwMode="auto">
          <a:xfrm>
            <a:off x="5545138" y="4257675"/>
            <a:ext cx="793750" cy="731838"/>
            <a:chOff x="3493" y="2682"/>
            <a:chExt cx="500" cy="461"/>
          </a:xfrm>
        </p:grpSpPr>
        <p:sp>
          <p:nvSpPr>
            <p:cNvPr id="15381"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2"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1074041475"/>
      </p:ext>
    </p:extLst>
  </p:cSld>
  <p:clrMapOvr>
    <a:masterClrMapping/>
  </p:clrMapOvr>
  <p:transition>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7" name="Rectangle 2"/>
          <p:cNvSpPr>
            <a:spLocks noGrp="1" noChangeArrowheads="1"/>
          </p:cNvSpPr>
          <p:nvPr>
            <p:ph type="title"/>
          </p:nvPr>
        </p:nvSpPr>
        <p:spPr>
          <a:xfrm>
            <a:off x="62707" y="-85725"/>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Adding a Node to a Heap</a:t>
            </a:r>
          </a:p>
        </p:txBody>
      </p:sp>
      <p:sp>
        <p:nvSpPr>
          <p:cNvPr id="16388" name="Rectangle 3"/>
          <p:cNvSpPr>
            <a:spLocks noGrp="1" noChangeArrowheads="1"/>
          </p:cNvSpPr>
          <p:nvPr>
            <p:ph type="body" idx="1"/>
          </p:nvPr>
        </p:nvSpPr>
        <p:spPr>
          <a:xfrm>
            <a:off x="45245" y="1143000"/>
            <a:ext cx="4675980" cy="2200275"/>
          </a:xfrm>
        </p:spPr>
        <p:txBody>
          <a:bodyPr>
            <a:normAutofit lnSpcReduction="10000"/>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Push the new node upward, swapping with its parent until the new node reaches an acceptable location.</a:t>
            </a:r>
          </a:p>
        </p:txBody>
      </p:sp>
      <p:sp>
        <p:nvSpPr>
          <p:cNvPr id="16389"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0" name="Group 5"/>
          <p:cNvGrpSpPr>
            <a:grpSpLocks/>
          </p:cNvGrpSpPr>
          <p:nvPr/>
        </p:nvGrpSpPr>
        <p:grpSpPr bwMode="auto">
          <a:xfrm>
            <a:off x="3917950" y="4254500"/>
            <a:ext cx="793750" cy="731838"/>
            <a:chOff x="2468" y="2680"/>
            <a:chExt cx="500" cy="461"/>
          </a:xfrm>
        </p:grpSpPr>
        <p:sp>
          <p:nvSpPr>
            <p:cNvPr id="16421"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22"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6391"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2" name="Group 9"/>
          <p:cNvGrpSpPr>
            <a:grpSpLocks/>
          </p:cNvGrpSpPr>
          <p:nvPr/>
        </p:nvGrpSpPr>
        <p:grpSpPr bwMode="auto">
          <a:xfrm>
            <a:off x="8061325" y="3313113"/>
            <a:ext cx="793750" cy="731837"/>
            <a:chOff x="5078" y="2087"/>
            <a:chExt cx="500" cy="461"/>
          </a:xfrm>
        </p:grpSpPr>
        <p:sp>
          <p:nvSpPr>
            <p:cNvPr id="16419"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20"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6393"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4" name="Group 13"/>
          <p:cNvGrpSpPr>
            <a:grpSpLocks/>
          </p:cNvGrpSpPr>
          <p:nvPr/>
        </p:nvGrpSpPr>
        <p:grpSpPr bwMode="auto">
          <a:xfrm>
            <a:off x="6892925" y="3313113"/>
            <a:ext cx="793750" cy="731837"/>
            <a:chOff x="4342" y="2087"/>
            <a:chExt cx="500" cy="461"/>
          </a:xfrm>
        </p:grpSpPr>
        <p:sp>
          <p:nvSpPr>
            <p:cNvPr id="16417"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8"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6395"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6" name="Group 17"/>
          <p:cNvGrpSpPr>
            <a:grpSpLocks/>
          </p:cNvGrpSpPr>
          <p:nvPr/>
        </p:nvGrpSpPr>
        <p:grpSpPr bwMode="auto">
          <a:xfrm>
            <a:off x="5880100" y="3313113"/>
            <a:ext cx="793750" cy="731837"/>
            <a:chOff x="3704" y="2087"/>
            <a:chExt cx="500" cy="461"/>
          </a:xfrm>
        </p:grpSpPr>
        <p:sp>
          <p:nvSpPr>
            <p:cNvPr id="16415"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6"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6397"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8" name="Group 21"/>
          <p:cNvGrpSpPr>
            <a:grpSpLocks/>
          </p:cNvGrpSpPr>
          <p:nvPr/>
        </p:nvGrpSpPr>
        <p:grpSpPr bwMode="auto">
          <a:xfrm>
            <a:off x="4679950" y="3313113"/>
            <a:ext cx="793750" cy="731837"/>
            <a:chOff x="2948" y="2087"/>
            <a:chExt cx="500" cy="461"/>
          </a:xfrm>
        </p:grpSpPr>
        <p:sp>
          <p:nvSpPr>
            <p:cNvPr id="16413"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4"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6399"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0" name="Group 25"/>
          <p:cNvGrpSpPr>
            <a:grpSpLocks/>
          </p:cNvGrpSpPr>
          <p:nvPr/>
        </p:nvGrpSpPr>
        <p:grpSpPr bwMode="auto">
          <a:xfrm>
            <a:off x="7437438" y="2398713"/>
            <a:ext cx="793750" cy="731837"/>
            <a:chOff x="4685" y="1511"/>
            <a:chExt cx="500" cy="461"/>
          </a:xfrm>
        </p:grpSpPr>
        <p:sp>
          <p:nvSpPr>
            <p:cNvPr id="16411"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2"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6401"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2" name="Group 29"/>
          <p:cNvGrpSpPr>
            <a:grpSpLocks/>
          </p:cNvGrpSpPr>
          <p:nvPr/>
        </p:nvGrpSpPr>
        <p:grpSpPr bwMode="auto">
          <a:xfrm>
            <a:off x="6376988" y="1331913"/>
            <a:ext cx="793750" cy="731837"/>
            <a:chOff x="4017" y="839"/>
            <a:chExt cx="500" cy="461"/>
          </a:xfrm>
        </p:grpSpPr>
        <p:sp>
          <p:nvSpPr>
            <p:cNvPr id="16409"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0"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6403" name="Group 32"/>
          <p:cNvGrpSpPr>
            <a:grpSpLocks/>
          </p:cNvGrpSpPr>
          <p:nvPr/>
        </p:nvGrpSpPr>
        <p:grpSpPr bwMode="auto">
          <a:xfrm>
            <a:off x="5273675" y="2398713"/>
            <a:ext cx="793750" cy="731837"/>
            <a:chOff x="3322" y="1511"/>
            <a:chExt cx="500" cy="461"/>
          </a:xfrm>
        </p:grpSpPr>
        <p:sp>
          <p:nvSpPr>
            <p:cNvPr id="16407" name="AutoShape 33"/>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08"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grpSp>
        <p:nvGrpSpPr>
          <p:cNvPr id="16404" name="Group 35"/>
          <p:cNvGrpSpPr>
            <a:grpSpLocks/>
          </p:cNvGrpSpPr>
          <p:nvPr/>
        </p:nvGrpSpPr>
        <p:grpSpPr bwMode="auto">
          <a:xfrm>
            <a:off x="5545138" y="4257675"/>
            <a:ext cx="793750" cy="731838"/>
            <a:chOff x="3493" y="2682"/>
            <a:chExt cx="500" cy="461"/>
          </a:xfrm>
        </p:grpSpPr>
        <p:sp>
          <p:nvSpPr>
            <p:cNvPr id="16405"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06"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1967584626"/>
      </p:ext>
    </p:extLst>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1" name="Rectangle 2"/>
          <p:cNvSpPr>
            <a:spLocks noGrp="1" noChangeArrowheads="1"/>
          </p:cNvSpPr>
          <p:nvPr>
            <p:ph type="title"/>
          </p:nvPr>
        </p:nvSpPr>
        <p:spPr>
          <a:xfrm>
            <a:off x="207169" y="-131762"/>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Adding a Node to a Heap</a:t>
            </a:r>
          </a:p>
        </p:txBody>
      </p:sp>
      <p:sp>
        <p:nvSpPr>
          <p:cNvPr id="18435" name="Rectangle 3"/>
          <p:cNvSpPr>
            <a:spLocks noGrp="1" noChangeArrowheads="1"/>
          </p:cNvSpPr>
          <p:nvPr>
            <p:ph type="body" idx="1"/>
          </p:nvPr>
        </p:nvSpPr>
        <p:spPr>
          <a:xfrm>
            <a:off x="430212" y="1139604"/>
            <a:ext cx="3565525" cy="3475038"/>
          </a:xfrm>
        </p:spPr>
        <p:txBody>
          <a:bodyPr>
            <a:normAutofit/>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smtClean="0">
                <a:effectLst/>
                <a:ea typeface="+mn-ea"/>
              </a:rPr>
              <a:t>The parent has a  key that is &gt;= new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smtClean="0">
                <a:effectLst/>
                <a:ea typeface="+mn-ea"/>
              </a:rPr>
              <a:t>The node reaches the root.</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smtClean="0">
                <a:effectLst/>
                <a:ea typeface="+mn-ea"/>
              </a:rPr>
              <a:t>The process of pushing the new node upward       is called                       </a:t>
            </a:r>
            <a:r>
              <a:rPr lang="en-GB" sz="2400" b="1" u="sng" dirty="0" err="1" smtClean="0">
                <a:solidFill>
                  <a:srgbClr val="FF8000"/>
                </a:solidFill>
                <a:ea typeface="+mn-ea"/>
              </a:rPr>
              <a:t>reheap</a:t>
            </a:r>
            <a:r>
              <a:rPr lang="en-GB" sz="2400" b="1" u="sng" dirty="0" err="1" smtClean="0">
                <a:solidFill>
                  <a:srgbClr val="FF8000"/>
                </a:solidFill>
                <a:effectLst/>
                <a:ea typeface="+mn-ea"/>
              </a:rPr>
              <a:t>up</a:t>
            </a:r>
            <a:r>
              <a:rPr lang="en-GB" sz="2400" dirty="0" smtClean="0">
                <a:effectLst/>
                <a:ea typeface="+mn-ea"/>
              </a:rPr>
              <a:t>.</a:t>
            </a:r>
          </a:p>
        </p:txBody>
      </p:sp>
      <p:sp>
        <p:nvSpPr>
          <p:cNvPr id="17413"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4" name="Group 5"/>
          <p:cNvGrpSpPr>
            <a:grpSpLocks/>
          </p:cNvGrpSpPr>
          <p:nvPr/>
        </p:nvGrpSpPr>
        <p:grpSpPr bwMode="auto">
          <a:xfrm>
            <a:off x="3917950" y="4254500"/>
            <a:ext cx="793750" cy="731838"/>
            <a:chOff x="2468" y="2680"/>
            <a:chExt cx="500" cy="461"/>
          </a:xfrm>
        </p:grpSpPr>
        <p:sp>
          <p:nvSpPr>
            <p:cNvPr id="17445"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6"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7415"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6" name="Group 9"/>
          <p:cNvGrpSpPr>
            <a:grpSpLocks/>
          </p:cNvGrpSpPr>
          <p:nvPr/>
        </p:nvGrpSpPr>
        <p:grpSpPr bwMode="auto">
          <a:xfrm>
            <a:off x="8061325" y="3313113"/>
            <a:ext cx="793750" cy="731837"/>
            <a:chOff x="5078" y="2087"/>
            <a:chExt cx="500" cy="461"/>
          </a:xfrm>
        </p:grpSpPr>
        <p:sp>
          <p:nvSpPr>
            <p:cNvPr id="17443"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4"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7417"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8" name="Group 13"/>
          <p:cNvGrpSpPr>
            <a:grpSpLocks/>
          </p:cNvGrpSpPr>
          <p:nvPr/>
        </p:nvGrpSpPr>
        <p:grpSpPr bwMode="auto">
          <a:xfrm>
            <a:off x="6892925" y="3313113"/>
            <a:ext cx="793750" cy="731837"/>
            <a:chOff x="4342" y="2087"/>
            <a:chExt cx="500" cy="461"/>
          </a:xfrm>
        </p:grpSpPr>
        <p:sp>
          <p:nvSpPr>
            <p:cNvPr id="17441"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2"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7419"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0" name="Group 17"/>
          <p:cNvGrpSpPr>
            <a:grpSpLocks/>
          </p:cNvGrpSpPr>
          <p:nvPr/>
        </p:nvGrpSpPr>
        <p:grpSpPr bwMode="auto">
          <a:xfrm>
            <a:off x="5880100" y="3313113"/>
            <a:ext cx="793750" cy="731837"/>
            <a:chOff x="3704" y="2087"/>
            <a:chExt cx="500" cy="461"/>
          </a:xfrm>
        </p:grpSpPr>
        <p:sp>
          <p:nvSpPr>
            <p:cNvPr id="17439"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0"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7421"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2" name="Group 21"/>
          <p:cNvGrpSpPr>
            <a:grpSpLocks/>
          </p:cNvGrpSpPr>
          <p:nvPr/>
        </p:nvGrpSpPr>
        <p:grpSpPr bwMode="auto">
          <a:xfrm>
            <a:off x="4679950" y="3313113"/>
            <a:ext cx="793750" cy="731837"/>
            <a:chOff x="2948" y="2087"/>
            <a:chExt cx="500" cy="461"/>
          </a:xfrm>
        </p:grpSpPr>
        <p:sp>
          <p:nvSpPr>
            <p:cNvPr id="17437"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8"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7423"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4" name="Group 25"/>
          <p:cNvGrpSpPr>
            <a:grpSpLocks/>
          </p:cNvGrpSpPr>
          <p:nvPr/>
        </p:nvGrpSpPr>
        <p:grpSpPr bwMode="auto">
          <a:xfrm>
            <a:off x="7437438" y="2398713"/>
            <a:ext cx="793750" cy="731837"/>
            <a:chOff x="4685" y="1511"/>
            <a:chExt cx="500" cy="461"/>
          </a:xfrm>
        </p:grpSpPr>
        <p:sp>
          <p:nvSpPr>
            <p:cNvPr id="17435"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6"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7425"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6" name="Group 29"/>
          <p:cNvGrpSpPr>
            <a:grpSpLocks/>
          </p:cNvGrpSpPr>
          <p:nvPr/>
        </p:nvGrpSpPr>
        <p:grpSpPr bwMode="auto">
          <a:xfrm>
            <a:off x="6376988" y="1331913"/>
            <a:ext cx="793750" cy="731837"/>
            <a:chOff x="4017" y="839"/>
            <a:chExt cx="500" cy="461"/>
          </a:xfrm>
        </p:grpSpPr>
        <p:sp>
          <p:nvSpPr>
            <p:cNvPr id="17433"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4"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7427" name="Group 32"/>
          <p:cNvGrpSpPr>
            <a:grpSpLocks/>
          </p:cNvGrpSpPr>
          <p:nvPr/>
        </p:nvGrpSpPr>
        <p:grpSpPr bwMode="auto">
          <a:xfrm>
            <a:off x="5273675" y="2398713"/>
            <a:ext cx="793750" cy="731837"/>
            <a:chOff x="3322" y="1511"/>
            <a:chExt cx="500" cy="461"/>
          </a:xfrm>
        </p:grpSpPr>
        <p:sp>
          <p:nvSpPr>
            <p:cNvPr id="17431"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2"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7428" name="Group 35"/>
          <p:cNvGrpSpPr>
            <a:grpSpLocks/>
          </p:cNvGrpSpPr>
          <p:nvPr/>
        </p:nvGrpSpPr>
        <p:grpSpPr bwMode="auto">
          <a:xfrm>
            <a:off x="5545138" y="4257675"/>
            <a:ext cx="793750" cy="731838"/>
            <a:chOff x="3493" y="2682"/>
            <a:chExt cx="500" cy="461"/>
          </a:xfrm>
        </p:grpSpPr>
        <p:sp>
          <p:nvSpPr>
            <p:cNvPr id="17429"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0"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500753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up)">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up)">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up)">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0" y="-136336"/>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Removing the Top of a Heap</a:t>
            </a:r>
          </a:p>
        </p:txBody>
      </p:sp>
      <p:sp>
        <p:nvSpPr>
          <p:cNvPr id="18435" name="Rectangle 2"/>
          <p:cNvSpPr>
            <a:spLocks noGrp="1" noChangeArrowheads="1"/>
          </p:cNvSpPr>
          <p:nvPr>
            <p:ph type="body" idx="1"/>
          </p:nvPr>
        </p:nvSpPr>
        <p:spPr>
          <a:xfrm>
            <a:off x="685800" y="1981200"/>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smtClean="0">
                <a:effectLst/>
              </a:rPr>
              <a:t>Move the last node onto the root.</a:t>
            </a:r>
          </a:p>
        </p:txBody>
      </p:sp>
      <p:sp>
        <p:nvSpPr>
          <p:cNvPr id="18436" name="Line 3"/>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38" name="Group 5"/>
          <p:cNvGrpSpPr>
            <a:grpSpLocks/>
          </p:cNvGrpSpPr>
          <p:nvPr/>
        </p:nvGrpSpPr>
        <p:grpSpPr bwMode="auto">
          <a:xfrm>
            <a:off x="3917950" y="4254500"/>
            <a:ext cx="793750" cy="731838"/>
            <a:chOff x="2468" y="2680"/>
            <a:chExt cx="500" cy="461"/>
          </a:xfrm>
        </p:grpSpPr>
        <p:sp>
          <p:nvSpPr>
            <p:cNvPr id="18472"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73"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8439"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0" name="Group 9"/>
          <p:cNvGrpSpPr>
            <a:grpSpLocks/>
          </p:cNvGrpSpPr>
          <p:nvPr/>
        </p:nvGrpSpPr>
        <p:grpSpPr bwMode="auto">
          <a:xfrm>
            <a:off x="8061325" y="3313113"/>
            <a:ext cx="793750" cy="731837"/>
            <a:chOff x="5078" y="2087"/>
            <a:chExt cx="500" cy="461"/>
          </a:xfrm>
        </p:grpSpPr>
        <p:sp>
          <p:nvSpPr>
            <p:cNvPr id="18470"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71"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8441"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2" name="Group 13"/>
          <p:cNvGrpSpPr>
            <a:grpSpLocks/>
          </p:cNvGrpSpPr>
          <p:nvPr/>
        </p:nvGrpSpPr>
        <p:grpSpPr bwMode="auto">
          <a:xfrm>
            <a:off x="6892925" y="3313113"/>
            <a:ext cx="793750" cy="731837"/>
            <a:chOff x="4342" y="2087"/>
            <a:chExt cx="500" cy="461"/>
          </a:xfrm>
        </p:grpSpPr>
        <p:sp>
          <p:nvSpPr>
            <p:cNvPr id="18468"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9"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8443"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4" name="Group 17"/>
          <p:cNvGrpSpPr>
            <a:grpSpLocks/>
          </p:cNvGrpSpPr>
          <p:nvPr/>
        </p:nvGrpSpPr>
        <p:grpSpPr bwMode="auto">
          <a:xfrm>
            <a:off x="5880100" y="3313113"/>
            <a:ext cx="793750" cy="731837"/>
            <a:chOff x="3704" y="2087"/>
            <a:chExt cx="500" cy="461"/>
          </a:xfrm>
        </p:grpSpPr>
        <p:sp>
          <p:nvSpPr>
            <p:cNvPr id="18466"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7"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8445"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6" name="Group 21"/>
          <p:cNvGrpSpPr>
            <a:grpSpLocks/>
          </p:cNvGrpSpPr>
          <p:nvPr/>
        </p:nvGrpSpPr>
        <p:grpSpPr bwMode="auto">
          <a:xfrm>
            <a:off x="4679950" y="3313113"/>
            <a:ext cx="793750" cy="731837"/>
            <a:chOff x="2948" y="2087"/>
            <a:chExt cx="500" cy="461"/>
          </a:xfrm>
        </p:grpSpPr>
        <p:sp>
          <p:nvSpPr>
            <p:cNvPr id="18464"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5"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8447"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8" name="Group 25"/>
          <p:cNvGrpSpPr>
            <a:grpSpLocks/>
          </p:cNvGrpSpPr>
          <p:nvPr/>
        </p:nvGrpSpPr>
        <p:grpSpPr bwMode="auto">
          <a:xfrm>
            <a:off x="7437438" y="2398713"/>
            <a:ext cx="793750" cy="731837"/>
            <a:chOff x="4685" y="1511"/>
            <a:chExt cx="500" cy="461"/>
          </a:xfrm>
        </p:grpSpPr>
        <p:sp>
          <p:nvSpPr>
            <p:cNvPr id="18462"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3"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8449"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50" name="Group 29"/>
          <p:cNvGrpSpPr>
            <a:grpSpLocks/>
          </p:cNvGrpSpPr>
          <p:nvPr/>
        </p:nvGrpSpPr>
        <p:grpSpPr bwMode="auto">
          <a:xfrm>
            <a:off x="6376988" y="1331913"/>
            <a:ext cx="793750" cy="731837"/>
            <a:chOff x="4017" y="839"/>
            <a:chExt cx="500" cy="461"/>
          </a:xfrm>
        </p:grpSpPr>
        <p:sp>
          <p:nvSpPr>
            <p:cNvPr id="18460"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1"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8451" name="Group 32"/>
          <p:cNvGrpSpPr>
            <a:grpSpLocks/>
          </p:cNvGrpSpPr>
          <p:nvPr/>
        </p:nvGrpSpPr>
        <p:grpSpPr bwMode="auto">
          <a:xfrm>
            <a:off x="5273675" y="2398713"/>
            <a:ext cx="793750" cy="731837"/>
            <a:chOff x="3322" y="1511"/>
            <a:chExt cx="500" cy="461"/>
          </a:xfrm>
        </p:grpSpPr>
        <p:sp>
          <p:nvSpPr>
            <p:cNvPr id="18458"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9"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8452" name="Group 35"/>
          <p:cNvGrpSpPr>
            <a:grpSpLocks/>
          </p:cNvGrpSpPr>
          <p:nvPr/>
        </p:nvGrpSpPr>
        <p:grpSpPr bwMode="auto">
          <a:xfrm>
            <a:off x="5545138" y="4257675"/>
            <a:ext cx="793750" cy="731838"/>
            <a:chOff x="3493" y="2682"/>
            <a:chExt cx="500" cy="461"/>
          </a:xfrm>
        </p:grpSpPr>
        <p:sp>
          <p:nvSpPr>
            <p:cNvPr id="18456"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7"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grpSp>
        <p:nvGrpSpPr>
          <p:cNvPr id="18453" name="Group 38"/>
          <p:cNvGrpSpPr>
            <a:grpSpLocks/>
          </p:cNvGrpSpPr>
          <p:nvPr/>
        </p:nvGrpSpPr>
        <p:grpSpPr bwMode="auto">
          <a:xfrm>
            <a:off x="6126163" y="2301875"/>
            <a:ext cx="760412" cy="2132013"/>
            <a:chOff x="3859" y="1450"/>
            <a:chExt cx="479" cy="1343"/>
          </a:xfrm>
        </p:grpSpPr>
        <p:sp>
          <p:nvSpPr>
            <p:cNvPr id="18454" name="AutoShape 39"/>
            <p:cNvSpPr>
              <a:spLocks noChangeArrowheads="1"/>
            </p:cNvSpPr>
            <p:nvPr/>
          </p:nvSpPr>
          <p:spPr bwMode="auto">
            <a:xfrm>
              <a:off x="3859" y="1450"/>
              <a:ext cx="480" cy="1344"/>
            </a:xfrm>
            <a:prstGeom prst="roundRect">
              <a:avLst>
                <a:gd name="adj" fmla="val 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5" name="Freeform 40"/>
            <p:cNvSpPr>
              <a:spLocks/>
            </p:cNvSpPr>
            <p:nvPr/>
          </p:nvSpPr>
          <p:spPr bwMode="auto">
            <a:xfrm>
              <a:off x="3859" y="1450"/>
              <a:ext cx="480" cy="1344"/>
            </a:xfrm>
            <a:custGeom>
              <a:avLst/>
              <a:gdLst>
                <a:gd name="T0" fmla="*/ 0 w 2118"/>
                <a:gd name="T1" fmla="*/ 5927 h 5928"/>
                <a:gd name="T2" fmla="*/ 111 w 2118"/>
                <a:gd name="T3" fmla="*/ 5919 h 5928"/>
                <a:gd name="T4" fmla="*/ 221 w 2118"/>
                <a:gd name="T5" fmla="*/ 5895 h 5928"/>
                <a:gd name="T6" fmla="*/ 331 w 2118"/>
                <a:gd name="T7" fmla="*/ 5854 h 5928"/>
                <a:gd name="T8" fmla="*/ 440 w 2118"/>
                <a:gd name="T9" fmla="*/ 5797 h 5928"/>
                <a:gd name="T10" fmla="*/ 548 w 2118"/>
                <a:gd name="T11" fmla="*/ 5725 h 5928"/>
                <a:gd name="T12" fmla="*/ 654 w 2118"/>
                <a:gd name="T13" fmla="*/ 5637 h 5928"/>
                <a:gd name="T14" fmla="*/ 759 w 2118"/>
                <a:gd name="T15" fmla="*/ 5533 h 5928"/>
                <a:gd name="T16" fmla="*/ 861 w 2118"/>
                <a:gd name="T17" fmla="*/ 5415 h 5928"/>
                <a:gd name="T18" fmla="*/ 961 w 2118"/>
                <a:gd name="T19" fmla="*/ 5281 h 5928"/>
                <a:gd name="T20" fmla="*/ 1059 w 2118"/>
                <a:gd name="T21" fmla="*/ 5133 h 5928"/>
                <a:gd name="T22" fmla="*/ 1153 w 2118"/>
                <a:gd name="T23" fmla="*/ 4971 h 5928"/>
                <a:gd name="T24" fmla="*/ 1244 w 2118"/>
                <a:gd name="T25" fmla="*/ 4795 h 5928"/>
                <a:gd name="T26" fmla="*/ 1332 w 2118"/>
                <a:gd name="T27" fmla="*/ 4606 h 5928"/>
                <a:gd name="T28" fmla="*/ 1417 w 2118"/>
                <a:gd name="T29" fmla="*/ 4405 h 5928"/>
                <a:gd name="T30" fmla="*/ 1497 w 2118"/>
                <a:gd name="T31" fmla="*/ 4191 h 5928"/>
                <a:gd name="T32" fmla="*/ 1573 w 2118"/>
                <a:gd name="T33" fmla="*/ 3966 h 5928"/>
                <a:gd name="T34" fmla="*/ 1645 w 2118"/>
                <a:gd name="T35" fmla="*/ 3730 h 5928"/>
                <a:gd name="T36" fmla="*/ 1713 w 2118"/>
                <a:gd name="T37" fmla="*/ 3484 h 5928"/>
                <a:gd name="T38" fmla="*/ 1775 w 2118"/>
                <a:gd name="T39" fmla="*/ 3228 h 5928"/>
                <a:gd name="T40" fmla="*/ 1833 w 2118"/>
                <a:gd name="T41" fmla="*/ 2963 h 5928"/>
                <a:gd name="T42" fmla="*/ 1886 w 2118"/>
                <a:gd name="T43" fmla="*/ 2691 h 5928"/>
                <a:gd name="T44" fmla="*/ 1934 w 2118"/>
                <a:gd name="T45" fmla="*/ 2411 h 5928"/>
                <a:gd name="T46" fmla="*/ 1976 w 2118"/>
                <a:gd name="T47" fmla="*/ 2124 h 5928"/>
                <a:gd name="T48" fmla="*/ 2013 w 2118"/>
                <a:gd name="T49" fmla="*/ 1832 h 5928"/>
                <a:gd name="T50" fmla="*/ 2045 w 2118"/>
                <a:gd name="T51" fmla="*/ 1534 h 5928"/>
                <a:gd name="T52" fmla="*/ 2071 w 2118"/>
                <a:gd name="T53" fmla="*/ 1232 h 5928"/>
                <a:gd name="T54" fmla="*/ 2091 w 2118"/>
                <a:gd name="T55" fmla="*/ 927 h 5928"/>
                <a:gd name="T56" fmla="*/ 2105 w 2118"/>
                <a:gd name="T57" fmla="*/ 620 h 5928"/>
                <a:gd name="T58" fmla="*/ 2114 w 2118"/>
                <a:gd name="T59" fmla="*/ 310 h 5928"/>
                <a:gd name="T60" fmla="*/ 2117 w 2118"/>
                <a:gd name="T61" fmla="*/ 0 h 59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18"/>
                <a:gd name="T94" fmla="*/ 0 h 5928"/>
                <a:gd name="T95" fmla="*/ 2118 w 2118"/>
                <a:gd name="T96" fmla="*/ 5928 h 59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18" h="5928">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65593966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265748" y="-21463"/>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Removing the Top of a Heap</a:t>
            </a:r>
          </a:p>
        </p:txBody>
      </p:sp>
      <p:sp>
        <p:nvSpPr>
          <p:cNvPr id="19459" name="Rectangle 2"/>
          <p:cNvSpPr>
            <a:spLocks noGrp="1" noChangeArrowheads="1"/>
          </p:cNvSpPr>
          <p:nvPr>
            <p:ph type="body" idx="1"/>
          </p:nvPr>
        </p:nvSpPr>
        <p:spPr>
          <a:xfrm>
            <a:off x="121826" y="1722438"/>
            <a:ext cx="4483512" cy="898526"/>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Move the last node onto the root.</a:t>
            </a:r>
          </a:p>
        </p:txBody>
      </p:sp>
      <p:sp>
        <p:nvSpPr>
          <p:cNvPr id="19460"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1" name="Group 4"/>
          <p:cNvGrpSpPr>
            <a:grpSpLocks/>
          </p:cNvGrpSpPr>
          <p:nvPr/>
        </p:nvGrpSpPr>
        <p:grpSpPr bwMode="auto">
          <a:xfrm>
            <a:off x="3917950" y="4254500"/>
            <a:ext cx="793750" cy="731838"/>
            <a:chOff x="2468" y="2680"/>
            <a:chExt cx="500" cy="461"/>
          </a:xfrm>
        </p:grpSpPr>
        <p:sp>
          <p:nvSpPr>
            <p:cNvPr id="19489"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90"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9462"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3" name="Group 8"/>
          <p:cNvGrpSpPr>
            <a:grpSpLocks/>
          </p:cNvGrpSpPr>
          <p:nvPr/>
        </p:nvGrpSpPr>
        <p:grpSpPr bwMode="auto">
          <a:xfrm>
            <a:off x="8061325" y="3313113"/>
            <a:ext cx="793750" cy="731837"/>
            <a:chOff x="5078" y="2087"/>
            <a:chExt cx="500" cy="461"/>
          </a:xfrm>
        </p:grpSpPr>
        <p:sp>
          <p:nvSpPr>
            <p:cNvPr id="19487"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8"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9464"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5" name="Group 12"/>
          <p:cNvGrpSpPr>
            <a:grpSpLocks/>
          </p:cNvGrpSpPr>
          <p:nvPr/>
        </p:nvGrpSpPr>
        <p:grpSpPr bwMode="auto">
          <a:xfrm>
            <a:off x="6892925" y="3313113"/>
            <a:ext cx="793750" cy="731837"/>
            <a:chOff x="4342" y="2087"/>
            <a:chExt cx="500" cy="461"/>
          </a:xfrm>
        </p:grpSpPr>
        <p:sp>
          <p:nvSpPr>
            <p:cNvPr id="19485"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6"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9466"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7" name="Group 16"/>
          <p:cNvGrpSpPr>
            <a:grpSpLocks/>
          </p:cNvGrpSpPr>
          <p:nvPr/>
        </p:nvGrpSpPr>
        <p:grpSpPr bwMode="auto">
          <a:xfrm>
            <a:off x="5880100" y="3313113"/>
            <a:ext cx="793750" cy="731837"/>
            <a:chOff x="3704" y="2087"/>
            <a:chExt cx="500" cy="461"/>
          </a:xfrm>
        </p:grpSpPr>
        <p:sp>
          <p:nvSpPr>
            <p:cNvPr id="19483"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4"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9468"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9" name="Group 20"/>
          <p:cNvGrpSpPr>
            <a:grpSpLocks/>
          </p:cNvGrpSpPr>
          <p:nvPr/>
        </p:nvGrpSpPr>
        <p:grpSpPr bwMode="auto">
          <a:xfrm>
            <a:off x="4679950" y="3313113"/>
            <a:ext cx="793750" cy="731837"/>
            <a:chOff x="2948" y="2087"/>
            <a:chExt cx="500" cy="461"/>
          </a:xfrm>
        </p:grpSpPr>
        <p:sp>
          <p:nvSpPr>
            <p:cNvPr id="19481"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2"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9470"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1" name="Group 24"/>
          <p:cNvGrpSpPr>
            <a:grpSpLocks/>
          </p:cNvGrpSpPr>
          <p:nvPr/>
        </p:nvGrpSpPr>
        <p:grpSpPr bwMode="auto">
          <a:xfrm>
            <a:off x="7437438" y="2398713"/>
            <a:ext cx="793750" cy="731837"/>
            <a:chOff x="4685" y="1511"/>
            <a:chExt cx="500" cy="461"/>
          </a:xfrm>
        </p:grpSpPr>
        <p:sp>
          <p:nvSpPr>
            <p:cNvPr id="19479"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0"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9472"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3" name="Group 28"/>
          <p:cNvGrpSpPr>
            <a:grpSpLocks/>
          </p:cNvGrpSpPr>
          <p:nvPr/>
        </p:nvGrpSpPr>
        <p:grpSpPr bwMode="auto">
          <a:xfrm>
            <a:off x="6376988" y="1331913"/>
            <a:ext cx="793750" cy="731837"/>
            <a:chOff x="4017" y="839"/>
            <a:chExt cx="500" cy="461"/>
          </a:xfrm>
        </p:grpSpPr>
        <p:sp>
          <p:nvSpPr>
            <p:cNvPr id="19477"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78"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19474" name="Group 31"/>
          <p:cNvGrpSpPr>
            <a:grpSpLocks/>
          </p:cNvGrpSpPr>
          <p:nvPr/>
        </p:nvGrpSpPr>
        <p:grpSpPr bwMode="auto">
          <a:xfrm>
            <a:off x="5273675" y="2398713"/>
            <a:ext cx="793750" cy="731837"/>
            <a:chOff x="3322" y="1511"/>
            <a:chExt cx="500" cy="461"/>
          </a:xfrm>
        </p:grpSpPr>
        <p:sp>
          <p:nvSpPr>
            <p:cNvPr id="19475"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76"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968980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207169" y="-79375"/>
            <a:ext cx="7772400" cy="809625"/>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Removing the Top of a Heap</a:t>
            </a:r>
          </a:p>
        </p:txBody>
      </p:sp>
      <p:sp>
        <p:nvSpPr>
          <p:cNvPr id="20483" name="Rectangle 2"/>
          <p:cNvSpPr>
            <a:spLocks noGrp="1" noChangeArrowheads="1"/>
          </p:cNvSpPr>
          <p:nvPr>
            <p:ph type="body" idx="1"/>
          </p:nvPr>
        </p:nvSpPr>
        <p:spPr>
          <a:xfrm>
            <a:off x="229427" y="927672"/>
            <a:ext cx="4071111" cy="2204465"/>
          </a:xfrm>
        </p:spPr>
        <p:txBody>
          <a:bodyPr>
            <a:normAutofit fontScale="92500" lnSpcReduction="20000"/>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Push the out-of-place node downward, swapping with its larger child until the new node reaches an acceptable location.</a:t>
            </a:r>
          </a:p>
        </p:txBody>
      </p:sp>
      <p:sp>
        <p:nvSpPr>
          <p:cNvPr id="20484"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5" name="Group 4"/>
          <p:cNvGrpSpPr>
            <a:grpSpLocks/>
          </p:cNvGrpSpPr>
          <p:nvPr/>
        </p:nvGrpSpPr>
        <p:grpSpPr bwMode="auto">
          <a:xfrm>
            <a:off x="3917950" y="4254500"/>
            <a:ext cx="793750" cy="731838"/>
            <a:chOff x="2468" y="2680"/>
            <a:chExt cx="500" cy="461"/>
          </a:xfrm>
        </p:grpSpPr>
        <p:sp>
          <p:nvSpPr>
            <p:cNvPr id="20513"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14"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0486"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7" name="Group 8"/>
          <p:cNvGrpSpPr>
            <a:grpSpLocks/>
          </p:cNvGrpSpPr>
          <p:nvPr/>
        </p:nvGrpSpPr>
        <p:grpSpPr bwMode="auto">
          <a:xfrm>
            <a:off x="8061325" y="3313113"/>
            <a:ext cx="793750" cy="731837"/>
            <a:chOff x="5078" y="2087"/>
            <a:chExt cx="500" cy="461"/>
          </a:xfrm>
        </p:grpSpPr>
        <p:sp>
          <p:nvSpPr>
            <p:cNvPr id="20511"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12"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0488"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9" name="Group 12"/>
          <p:cNvGrpSpPr>
            <a:grpSpLocks/>
          </p:cNvGrpSpPr>
          <p:nvPr/>
        </p:nvGrpSpPr>
        <p:grpSpPr bwMode="auto">
          <a:xfrm>
            <a:off x="6892925" y="3313113"/>
            <a:ext cx="793750" cy="731837"/>
            <a:chOff x="4342" y="2087"/>
            <a:chExt cx="500" cy="461"/>
          </a:xfrm>
        </p:grpSpPr>
        <p:sp>
          <p:nvSpPr>
            <p:cNvPr id="20509"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10"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0490"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1" name="Group 16"/>
          <p:cNvGrpSpPr>
            <a:grpSpLocks/>
          </p:cNvGrpSpPr>
          <p:nvPr/>
        </p:nvGrpSpPr>
        <p:grpSpPr bwMode="auto">
          <a:xfrm>
            <a:off x="5880100" y="3313113"/>
            <a:ext cx="793750" cy="731837"/>
            <a:chOff x="3704" y="2087"/>
            <a:chExt cx="500" cy="461"/>
          </a:xfrm>
        </p:grpSpPr>
        <p:sp>
          <p:nvSpPr>
            <p:cNvPr id="20507"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8"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0492"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3" name="Group 20"/>
          <p:cNvGrpSpPr>
            <a:grpSpLocks/>
          </p:cNvGrpSpPr>
          <p:nvPr/>
        </p:nvGrpSpPr>
        <p:grpSpPr bwMode="auto">
          <a:xfrm>
            <a:off x="4679950" y="3313113"/>
            <a:ext cx="793750" cy="731837"/>
            <a:chOff x="2948" y="2087"/>
            <a:chExt cx="500" cy="461"/>
          </a:xfrm>
        </p:grpSpPr>
        <p:sp>
          <p:nvSpPr>
            <p:cNvPr id="20505"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6"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0494"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5" name="Group 24"/>
          <p:cNvGrpSpPr>
            <a:grpSpLocks/>
          </p:cNvGrpSpPr>
          <p:nvPr/>
        </p:nvGrpSpPr>
        <p:grpSpPr bwMode="auto">
          <a:xfrm>
            <a:off x="7437438" y="2398713"/>
            <a:ext cx="793750" cy="731837"/>
            <a:chOff x="4685" y="1511"/>
            <a:chExt cx="500" cy="461"/>
          </a:xfrm>
        </p:grpSpPr>
        <p:sp>
          <p:nvSpPr>
            <p:cNvPr id="20503"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4"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0496"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7" name="Group 28"/>
          <p:cNvGrpSpPr>
            <a:grpSpLocks/>
          </p:cNvGrpSpPr>
          <p:nvPr/>
        </p:nvGrpSpPr>
        <p:grpSpPr bwMode="auto">
          <a:xfrm>
            <a:off x="6376988" y="1331913"/>
            <a:ext cx="793750" cy="731837"/>
            <a:chOff x="4017" y="839"/>
            <a:chExt cx="500" cy="461"/>
          </a:xfrm>
        </p:grpSpPr>
        <p:sp>
          <p:nvSpPr>
            <p:cNvPr id="20501"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2"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20498" name="Group 31"/>
          <p:cNvGrpSpPr>
            <a:grpSpLocks/>
          </p:cNvGrpSpPr>
          <p:nvPr/>
        </p:nvGrpSpPr>
        <p:grpSpPr bwMode="auto">
          <a:xfrm>
            <a:off x="5273675" y="2398713"/>
            <a:ext cx="793750" cy="731837"/>
            <a:chOff x="3322" y="1511"/>
            <a:chExt cx="500" cy="461"/>
          </a:xfrm>
        </p:grpSpPr>
        <p:sp>
          <p:nvSpPr>
            <p:cNvPr id="20499"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0"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1967134338"/>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Removing the Top of a Heap</a:t>
            </a:r>
          </a:p>
        </p:txBody>
      </p:sp>
      <p:sp>
        <p:nvSpPr>
          <p:cNvPr id="21507" name="Rectangle 2"/>
          <p:cNvSpPr>
            <a:spLocks noGrp="1" noChangeArrowheads="1"/>
          </p:cNvSpPr>
          <p:nvPr>
            <p:ph type="body" idx="1"/>
          </p:nvPr>
        </p:nvSpPr>
        <p:spPr>
          <a:xfrm>
            <a:off x="193548" y="1402556"/>
            <a:ext cx="4113340" cy="2821781"/>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Push the out-of-place node downward, swapping with its larger child until the new node reaches an acceptable location.</a:t>
            </a:r>
          </a:p>
        </p:txBody>
      </p:sp>
      <p:sp>
        <p:nvSpPr>
          <p:cNvPr id="21508"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09" name="Group 4"/>
          <p:cNvGrpSpPr>
            <a:grpSpLocks/>
          </p:cNvGrpSpPr>
          <p:nvPr/>
        </p:nvGrpSpPr>
        <p:grpSpPr bwMode="auto">
          <a:xfrm>
            <a:off x="3917950" y="4254500"/>
            <a:ext cx="793750" cy="731838"/>
            <a:chOff x="2468" y="2680"/>
            <a:chExt cx="500" cy="461"/>
          </a:xfrm>
        </p:grpSpPr>
        <p:sp>
          <p:nvSpPr>
            <p:cNvPr id="21537"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8"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1510"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1" name="Group 8"/>
          <p:cNvGrpSpPr>
            <a:grpSpLocks/>
          </p:cNvGrpSpPr>
          <p:nvPr/>
        </p:nvGrpSpPr>
        <p:grpSpPr bwMode="auto">
          <a:xfrm>
            <a:off x="8061325" y="3313113"/>
            <a:ext cx="793750" cy="731837"/>
            <a:chOff x="5078" y="2087"/>
            <a:chExt cx="500" cy="461"/>
          </a:xfrm>
        </p:grpSpPr>
        <p:sp>
          <p:nvSpPr>
            <p:cNvPr id="21535"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6"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1512"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3" name="Group 12"/>
          <p:cNvGrpSpPr>
            <a:grpSpLocks/>
          </p:cNvGrpSpPr>
          <p:nvPr/>
        </p:nvGrpSpPr>
        <p:grpSpPr bwMode="auto">
          <a:xfrm>
            <a:off x="6892925" y="3313113"/>
            <a:ext cx="793750" cy="731837"/>
            <a:chOff x="4342" y="2087"/>
            <a:chExt cx="500" cy="461"/>
          </a:xfrm>
        </p:grpSpPr>
        <p:sp>
          <p:nvSpPr>
            <p:cNvPr id="21533"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4"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1514"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5" name="Group 16"/>
          <p:cNvGrpSpPr>
            <a:grpSpLocks/>
          </p:cNvGrpSpPr>
          <p:nvPr/>
        </p:nvGrpSpPr>
        <p:grpSpPr bwMode="auto">
          <a:xfrm>
            <a:off x="5880100" y="3313113"/>
            <a:ext cx="793750" cy="731837"/>
            <a:chOff x="3704" y="2087"/>
            <a:chExt cx="500" cy="461"/>
          </a:xfrm>
        </p:grpSpPr>
        <p:sp>
          <p:nvSpPr>
            <p:cNvPr id="2153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1516"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7" name="Group 20"/>
          <p:cNvGrpSpPr>
            <a:grpSpLocks/>
          </p:cNvGrpSpPr>
          <p:nvPr/>
        </p:nvGrpSpPr>
        <p:grpSpPr bwMode="auto">
          <a:xfrm>
            <a:off x="4679950" y="3313113"/>
            <a:ext cx="793750" cy="731837"/>
            <a:chOff x="2948" y="2087"/>
            <a:chExt cx="500" cy="461"/>
          </a:xfrm>
        </p:grpSpPr>
        <p:sp>
          <p:nvSpPr>
            <p:cNvPr id="2152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1518"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9" name="Group 24"/>
          <p:cNvGrpSpPr>
            <a:grpSpLocks/>
          </p:cNvGrpSpPr>
          <p:nvPr/>
        </p:nvGrpSpPr>
        <p:grpSpPr bwMode="auto">
          <a:xfrm>
            <a:off x="7437438" y="2398713"/>
            <a:ext cx="793750" cy="731837"/>
            <a:chOff x="4685" y="1511"/>
            <a:chExt cx="500" cy="461"/>
          </a:xfrm>
        </p:grpSpPr>
        <p:sp>
          <p:nvSpPr>
            <p:cNvPr id="2152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2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1520"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1" name="Group 28"/>
          <p:cNvGrpSpPr>
            <a:grpSpLocks/>
          </p:cNvGrpSpPr>
          <p:nvPr/>
        </p:nvGrpSpPr>
        <p:grpSpPr bwMode="auto">
          <a:xfrm>
            <a:off x="6376988" y="1331913"/>
            <a:ext cx="793750" cy="731837"/>
            <a:chOff x="4017" y="839"/>
            <a:chExt cx="500" cy="461"/>
          </a:xfrm>
        </p:grpSpPr>
        <p:sp>
          <p:nvSpPr>
            <p:cNvPr id="2152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2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1522" name="Group 31"/>
          <p:cNvGrpSpPr>
            <a:grpSpLocks/>
          </p:cNvGrpSpPr>
          <p:nvPr/>
        </p:nvGrpSpPr>
        <p:grpSpPr bwMode="auto">
          <a:xfrm>
            <a:off x="5273675" y="2398713"/>
            <a:ext cx="793750" cy="731837"/>
            <a:chOff x="3322" y="1511"/>
            <a:chExt cx="500" cy="461"/>
          </a:xfrm>
        </p:grpSpPr>
        <p:sp>
          <p:nvSpPr>
            <p:cNvPr id="21523" name="AutoShape 32"/>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2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Tree>
    <p:extLst>
      <p:ext uri="{BB962C8B-B14F-4D97-AF65-F5344CB8AC3E}">
        <p14:creationId xmlns:p14="http://schemas.microsoft.com/office/powerpoint/2010/main" val="1794559567"/>
      </p:ext>
    </p:extLst>
  </p:cSld>
  <p:clrMapOvr>
    <a:masterClrMapping/>
  </p:clrMapOvr>
  <p:transition>
    <p:strips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92" y="304800"/>
            <a:ext cx="8229600" cy="667512"/>
          </a:xfrm>
        </p:spPr>
        <p:txBody>
          <a:bodyPr>
            <a:normAutofit fontScale="90000"/>
          </a:bodyPr>
          <a:lstStyle/>
          <a:p>
            <a:r>
              <a:rPr lang="en-US" sz="4400" b="1" dirty="0" smtClean="0"/>
              <a:t/>
            </a:r>
            <a:br>
              <a:rPr lang="en-US" sz="4400" b="1" dirty="0" smtClean="0"/>
            </a:br>
            <a:r>
              <a:rPr lang="en-US" sz="4400" b="1" dirty="0" smtClean="0"/>
              <a:t>Program: Creating a Binary Search Tree</a:t>
            </a:r>
            <a:endParaRPr lang="en-US" dirty="0"/>
          </a:p>
        </p:txBody>
      </p:sp>
      <p:sp>
        <p:nvSpPr>
          <p:cNvPr id="3" name="Content Placeholder 2"/>
          <p:cNvSpPr>
            <a:spLocks noGrp="1"/>
          </p:cNvSpPr>
          <p:nvPr>
            <p:ph idx="1"/>
          </p:nvPr>
        </p:nvSpPr>
        <p:spPr>
          <a:xfrm>
            <a:off x="304800" y="1447800"/>
            <a:ext cx="8534400" cy="3048000"/>
          </a:xfrm>
        </p:spPr>
        <p:txBody>
          <a:bodyPr/>
          <a:lstStyle/>
          <a:p>
            <a:pPr algn="just">
              <a:buNone/>
            </a:pPr>
            <a:r>
              <a:rPr lang="en-US" dirty="0" smtClean="0"/>
              <a:t>   We assume that every node of a binary search tree is capable of holding an integer data item and that the links can be made to point to the root of the left </a:t>
            </a:r>
            <a:r>
              <a:rPr lang="en-US" dirty="0" err="1" smtClean="0"/>
              <a:t>subtree</a:t>
            </a:r>
            <a:r>
              <a:rPr lang="en-US" dirty="0" smtClean="0"/>
              <a:t> and the right </a:t>
            </a:r>
            <a:r>
              <a:rPr lang="en-US" dirty="0" err="1" smtClean="0"/>
              <a:t>subtree</a:t>
            </a:r>
            <a:r>
              <a:rPr lang="en-US" dirty="0" smtClean="0"/>
              <a:t>, respectively. Therefore, the structure of the node can be defined using the following declaration:</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365125" y="-113506"/>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Removing the Top of a Heap</a:t>
            </a:r>
          </a:p>
        </p:txBody>
      </p:sp>
      <p:sp>
        <p:nvSpPr>
          <p:cNvPr id="22531" name="Rectangle 2"/>
          <p:cNvSpPr>
            <a:spLocks noGrp="1" noChangeArrowheads="1"/>
          </p:cNvSpPr>
          <p:nvPr>
            <p:ph type="body" idx="1"/>
          </p:nvPr>
        </p:nvSpPr>
        <p:spPr>
          <a:xfrm>
            <a:off x="156147" y="1331913"/>
            <a:ext cx="4550790" cy="2249487"/>
          </a:xfrm>
        </p:spPr>
        <p:txBody>
          <a:bodyPr>
            <a:normAutofit lnSpcReduction="10000"/>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smtClean="0">
                <a:effectLst/>
              </a:rPr>
              <a:t>Push the out-of-place node downward, swapping with its larger child until the new node reaches an acceptable location.</a:t>
            </a:r>
          </a:p>
        </p:txBody>
      </p:sp>
      <p:sp>
        <p:nvSpPr>
          <p:cNvPr id="22532"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3" name="Group 4"/>
          <p:cNvGrpSpPr>
            <a:grpSpLocks/>
          </p:cNvGrpSpPr>
          <p:nvPr/>
        </p:nvGrpSpPr>
        <p:grpSpPr bwMode="auto">
          <a:xfrm>
            <a:off x="3917950" y="4254500"/>
            <a:ext cx="793750" cy="731838"/>
            <a:chOff x="2468" y="2680"/>
            <a:chExt cx="500" cy="461"/>
          </a:xfrm>
        </p:grpSpPr>
        <p:sp>
          <p:nvSpPr>
            <p:cNvPr id="22561"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62"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2534"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5" name="Group 8"/>
          <p:cNvGrpSpPr>
            <a:grpSpLocks/>
          </p:cNvGrpSpPr>
          <p:nvPr/>
        </p:nvGrpSpPr>
        <p:grpSpPr bwMode="auto">
          <a:xfrm>
            <a:off x="8061325" y="3313113"/>
            <a:ext cx="793750" cy="731837"/>
            <a:chOff x="5078" y="2087"/>
            <a:chExt cx="500" cy="461"/>
          </a:xfrm>
        </p:grpSpPr>
        <p:sp>
          <p:nvSpPr>
            <p:cNvPr id="22559"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60"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2536"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7" name="Group 12"/>
          <p:cNvGrpSpPr>
            <a:grpSpLocks/>
          </p:cNvGrpSpPr>
          <p:nvPr/>
        </p:nvGrpSpPr>
        <p:grpSpPr bwMode="auto">
          <a:xfrm>
            <a:off x="6892925" y="3313113"/>
            <a:ext cx="793750" cy="731837"/>
            <a:chOff x="4342" y="2087"/>
            <a:chExt cx="500" cy="461"/>
          </a:xfrm>
        </p:grpSpPr>
        <p:sp>
          <p:nvSpPr>
            <p:cNvPr id="22557"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8"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2538"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9" name="Group 16"/>
          <p:cNvGrpSpPr>
            <a:grpSpLocks/>
          </p:cNvGrpSpPr>
          <p:nvPr/>
        </p:nvGrpSpPr>
        <p:grpSpPr bwMode="auto">
          <a:xfrm>
            <a:off x="5880100" y="3313113"/>
            <a:ext cx="793750" cy="731837"/>
            <a:chOff x="3704" y="2087"/>
            <a:chExt cx="500" cy="461"/>
          </a:xfrm>
        </p:grpSpPr>
        <p:sp>
          <p:nvSpPr>
            <p:cNvPr id="22555"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6"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2540"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1" name="Group 20"/>
          <p:cNvGrpSpPr>
            <a:grpSpLocks/>
          </p:cNvGrpSpPr>
          <p:nvPr/>
        </p:nvGrpSpPr>
        <p:grpSpPr bwMode="auto">
          <a:xfrm>
            <a:off x="4679950" y="3313113"/>
            <a:ext cx="793750" cy="731837"/>
            <a:chOff x="2948" y="2087"/>
            <a:chExt cx="500" cy="461"/>
          </a:xfrm>
        </p:grpSpPr>
        <p:sp>
          <p:nvSpPr>
            <p:cNvPr id="22553" name="AutoShape 21"/>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4"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
        <p:nvSpPr>
          <p:cNvPr id="22542"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3" name="Group 24"/>
          <p:cNvGrpSpPr>
            <a:grpSpLocks/>
          </p:cNvGrpSpPr>
          <p:nvPr/>
        </p:nvGrpSpPr>
        <p:grpSpPr bwMode="auto">
          <a:xfrm>
            <a:off x="7437438" y="2398713"/>
            <a:ext cx="793750" cy="731837"/>
            <a:chOff x="4685" y="1511"/>
            <a:chExt cx="500" cy="461"/>
          </a:xfrm>
        </p:grpSpPr>
        <p:sp>
          <p:nvSpPr>
            <p:cNvPr id="22551"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2"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2544"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5" name="Group 28"/>
          <p:cNvGrpSpPr>
            <a:grpSpLocks/>
          </p:cNvGrpSpPr>
          <p:nvPr/>
        </p:nvGrpSpPr>
        <p:grpSpPr bwMode="auto">
          <a:xfrm>
            <a:off x="6376988" y="1331913"/>
            <a:ext cx="793750" cy="731837"/>
            <a:chOff x="4017" y="839"/>
            <a:chExt cx="500" cy="461"/>
          </a:xfrm>
        </p:grpSpPr>
        <p:sp>
          <p:nvSpPr>
            <p:cNvPr id="22549"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0"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2546" name="Group 31"/>
          <p:cNvGrpSpPr>
            <a:grpSpLocks/>
          </p:cNvGrpSpPr>
          <p:nvPr/>
        </p:nvGrpSpPr>
        <p:grpSpPr bwMode="auto">
          <a:xfrm>
            <a:off x="5273675" y="2398713"/>
            <a:ext cx="793750" cy="731837"/>
            <a:chOff x="3322" y="1511"/>
            <a:chExt cx="500" cy="461"/>
          </a:xfrm>
        </p:grpSpPr>
        <p:sp>
          <p:nvSpPr>
            <p:cNvPr id="22547"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48"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2622112629"/>
      </p:ext>
    </p:extLst>
  </p:cSld>
  <p:clrMapOvr>
    <a:masterClrMapping/>
  </p:clrMapOvr>
  <p:transition>
    <p:strips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88881" y="-113506"/>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Removing the Top of a Heap</a:t>
            </a:r>
          </a:p>
        </p:txBody>
      </p:sp>
      <p:sp>
        <p:nvSpPr>
          <p:cNvPr id="24578" name="Rectangle 2"/>
          <p:cNvSpPr>
            <a:spLocks noGrp="1" noChangeArrowheads="1"/>
          </p:cNvSpPr>
          <p:nvPr>
            <p:ph type="body" idx="1"/>
          </p:nvPr>
        </p:nvSpPr>
        <p:spPr>
          <a:xfrm>
            <a:off x="140939" y="1123950"/>
            <a:ext cx="4780311" cy="3833813"/>
          </a:xfrm>
        </p:spPr>
        <p:txBody>
          <a:bodyPr>
            <a:normAutofit/>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smtClean="0">
                <a:effectLst/>
                <a:ea typeface="+mn-ea"/>
              </a:rPr>
              <a:t>The children all have keys &lt;= the out-of-place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smtClean="0">
                <a:effectLst/>
                <a:ea typeface="+mn-ea"/>
              </a:rPr>
              <a:t>The node reaches the leaf.</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smtClean="0">
                <a:effectLst/>
                <a:ea typeface="+mn-ea"/>
              </a:rPr>
              <a:t>The process of pushing the new node  downward is called                       </a:t>
            </a:r>
            <a:r>
              <a:rPr lang="en-GB" sz="2400" b="1" u="sng" dirty="0" err="1" smtClean="0">
                <a:solidFill>
                  <a:srgbClr val="FF8000"/>
                </a:solidFill>
                <a:ea typeface="+mn-ea"/>
              </a:rPr>
              <a:t>reheap</a:t>
            </a:r>
            <a:r>
              <a:rPr lang="en-GB" sz="2400" b="1" u="sng" dirty="0" err="1" smtClean="0">
                <a:solidFill>
                  <a:srgbClr val="FF8000"/>
                </a:solidFill>
                <a:effectLst/>
                <a:ea typeface="+mn-ea"/>
              </a:rPr>
              <a:t>down</a:t>
            </a:r>
            <a:r>
              <a:rPr lang="en-GB" sz="2400" dirty="0" smtClean="0">
                <a:effectLst/>
                <a:ea typeface="+mn-ea"/>
              </a:rPr>
              <a:t>.</a:t>
            </a:r>
          </a:p>
        </p:txBody>
      </p:sp>
      <p:sp>
        <p:nvSpPr>
          <p:cNvPr id="23556"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7" name="Group 4"/>
          <p:cNvGrpSpPr>
            <a:grpSpLocks/>
          </p:cNvGrpSpPr>
          <p:nvPr/>
        </p:nvGrpSpPr>
        <p:grpSpPr bwMode="auto">
          <a:xfrm>
            <a:off x="3917950" y="4254500"/>
            <a:ext cx="793750" cy="731838"/>
            <a:chOff x="2468" y="2680"/>
            <a:chExt cx="500" cy="461"/>
          </a:xfrm>
        </p:grpSpPr>
        <p:sp>
          <p:nvSpPr>
            <p:cNvPr id="23585"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6"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3558"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9" name="Group 8"/>
          <p:cNvGrpSpPr>
            <a:grpSpLocks/>
          </p:cNvGrpSpPr>
          <p:nvPr/>
        </p:nvGrpSpPr>
        <p:grpSpPr bwMode="auto">
          <a:xfrm>
            <a:off x="8061325" y="3313113"/>
            <a:ext cx="793750" cy="731837"/>
            <a:chOff x="5078" y="2087"/>
            <a:chExt cx="500" cy="461"/>
          </a:xfrm>
        </p:grpSpPr>
        <p:sp>
          <p:nvSpPr>
            <p:cNvPr id="23583"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4"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3560"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1" name="Group 12"/>
          <p:cNvGrpSpPr>
            <a:grpSpLocks/>
          </p:cNvGrpSpPr>
          <p:nvPr/>
        </p:nvGrpSpPr>
        <p:grpSpPr bwMode="auto">
          <a:xfrm>
            <a:off x="6892925" y="3313113"/>
            <a:ext cx="793750" cy="731837"/>
            <a:chOff x="4342" y="2087"/>
            <a:chExt cx="500" cy="461"/>
          </a:xfrm>
        </p:grpSpPr>
        <p:sp>
          <p:nvSpPr>
            <p:cNvPr id="23581"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2"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3562"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3" name="Group 16"/>
          <p:cNvGrpSpPr>
            <a:grpSpLocks/>
          </p:cNvGrpSpPr>
          <p:nvPr/>
        </p:nvGrpSpPr>
        <p:grpSpPr bwMode="auto">
          <a:xfrm>
            <a:off x="5880100" y="3313113"/>
            <a:ext cx="793750" cy="731837"/>
            <a:chOff x="3704" y="2087"/>
            <a:chExt cx="500" cy="461"/>
          </a:xfrm>
        </p:grpSpPr>
        <p:sp>
          <p:nvSpPr>
            <p:cNvPr id="23579"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0"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3564"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5" name="Group 20"/>
          <p:cNvGrpSpPr>
            <a:grpSpLocks/>
          </p:cNvGrpSpPr>
          <p:nvPr/>
        </p:nvGrpSpPr>
        <p:grpSpPr bwMode="auto">
          <a:xfrm>
            <a:off x="4679950" y="3313113"/>
            <a:ext cx="793750" cy="731837"/>
            <a:chOff x="2948" y="2087"/>
            <a:chExt cx="500" cy="461"/>
          </a:xfrm>
        </p:grpSpPr>
        <p:sp>
          <p:nvSpPr>
            <p:cNvPr id="23577"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8"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3566"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7" name="Group 24"/>
          <p:cNvGrpSpPr>
            <a:grpSpLocks/>
          </p:cNvGrpSpPr>
          <p:nvPr/>
        </p:nvGrpSpPr>
        <p:grpSpPr bwMode="auto">
          <a:xfrm>
            <a:off x="7437438" y="2398713"/>
            <a:ext cx="793750" cy="731837"/>
            <a:chOff x="4685" y="1511"/>
            <a:chExt cx="500" cy="461"/>
          </a:xfrm>
        </p:grpSpPr>
        <p:sp>
          <p:nvSpPr>
            <p:cNvPr id="23575"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6"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3568"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9" name="Group 28"/>
          <p:cNvGrpSpPr>
            <a:grpSpLocks/>
          </p:cNvGrpSpPr>
          <p:nvPr/>
        </p:nvGrpSpPr>
        <p:grpSpPr bwMode="auto">
          <a:xfrm>
            <a:off x="6376988" y="1331913"/>
            <a:ext cx="793750" cy="731837"/>
            <a:chOff x="4017" y="839"/>
            <a:chExt cx="500" cy="461"/>
          </a:xfrm>
        </p:grpSpPr>
        <p:sp>
          <p:nvSpPr>
            <p:cNvPr id="23573"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4"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3570" name="Group 31"/>
          <p:cNvGrpSpPr>
            <a:grpSpLocks/>
          </p:cNvGrpSpPr>
          <p:nvPr/>
        </p:nvGrpSpPr>
        <p:grpSpPr bwMode="auto">
          <a:xfrm>
            <a:off x="5273675" y="2398713"/>
            <a:ext cx="793750" cy="731837"/>
            <a:chOff x="3322" y="1511"/>
            <a:chExt cx="500" cy="461"/>
          </a:xfrm>
        </p:grpSpPr>
        <p:sp>
          <p:nvSpPr>
            <p:cNvPr id="23571"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2"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4147231263"/>
      </p:ext>
    </p:extLst>
  </p:cSld>
  <p:clrMapOvr>
    <a:masterClrMapping/>
  </p:clrMapOvr>
  <p:transition>
    <p:strips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r>
              <a:rPr lang="en-US" b="1" dirty="0" smtClean="0"/>
              <a:t>AVL TREE</a:t>
            </a:r>
            <a:endParaRPr lang="en-US" dirty="0"/>
          </a:p>
        </p:txBody>
      </p:sp>
      <p:sp>
        <p:nvSpPr>
          <p:cNvPr id="3" name="Content Placeholder 2"/>
          <p:cNvSpPr>
            <a:spLocks noGrp="1"/>
          </p:cNvSpPr>
          <p:nvPr>
            <p:ph idx="1"/>
          </p:nvPr>
        </p:nvSpPr>
        <p:spPr>
          <a:xfrm>
            <a:off x="381000" y="1600200"/>
            <a:ext cx="8229600" cy="4389120"/>
          </a:xfrm>
        </p:spPr>
        <p:txBody>
          <a:bodyPr>
            <a:normAutofit fontScale="92500" lnSpcReduction="20000"/>
          </a:bodyPr>
          <a:lstStyle/>
          <a:p>
            <a:pPr algn="just">
              <a:buNone/>
            </a:pPr>
            <a:r>
              <a:rPr lang="en-US" dirty="0" smtClean="0"/>
              <a:t>   The AVL tree is named after its two inventors, G.M. </a:t>
            </a:r>
            <a:r>
              <a:rPr lang="en-US" dirty="0" err="1" smtClean="0"/>
              <a:t>Adelson-Velsky</a:t>
            </a:r>
            <a:r>
              <a:rPr lang="en-US" dirty="0" smtClean="0"/>
              <a:t> and E.M. Landis, who published it in their 1962 paper "An algorithm for the organization of information."</a:t>
            </a:r>
          </a:p>
          <a:p>
            <a:pPr algn="just">
              <a:buNone/>
            </a:pPr>
            <a:r>
              <a:rPr lang="en-US" dirty="0" smtClean="0"/>
              <a:t>   </a:t>
            </a:r>
            <a:r>
              <a:rPr lang="en-US" dirty="0" err="1" smtClean="0"/>
              <a:t>Avl</a:t>
            </a:r>
            <a:r>
              <a:rPr lang="en-US" dirty="0" smtClean="0"/>
              <a:t> tree is a  self-balancing binary search tree. In an AVL tree, the heights of the two child </a:t>
            </a:r>
            <a:r>
              <a:rPr lang="en-US" dirty="0" err="1" smtClean="0"/>
              <a:t>subtrees</a:t>
            </a:r>
            <a:r>
              <a:rPr lang="en-US" dirty="0" smtClean="0"/>
              <a:t> of any node differ by at most one; therefore, it is also said to be height-balanced.</a:t>
            </a:r>
          </a:p>
          <a:p>
            <a:pPr algn="just">
              <a:buNone/>
            </a:pPr>
            <a:r>
              <a:rPr lang="en-US" dirty="0" smtClean="0"/>
              <a:t>   The balance factor of a node is the height of its right </a:t>
            </a:r>
            <a:r>
              <a:rPr lang="en-US" dirty="0" err="1" smtClean="0"/>
              <a:t>subtree</a:t>
            </a:r>
            <a:r>
              <a:rPr lang="en-US" dirty="0" smtClean="0"/>
              <a:t> minus the height of its left </a:t>
            </a:r>
            <a:r>
              <a:rPr lang="en-US" dirty="0" err="1" smtClean="0"/>
              <a:t>subtree</a:t>
            </a:r>
            <a:r>
              <a:rPr lang="en-US" dirty="0" smtClean="0"/>
              <a:t> and a node with balance factor 1, 0, or -1 is considered balanced. A node with any other balance factor is considered unbalanced and requires rebalancing the tree. This can be done by </a:t>
            </a:r>
            <a:r>
              <a:rPr lang="en-US" dirty="0" err="1" smtClean="0"/>
              <a:t>avl</a:t>
            </a:r>
            <a:r>
              <a:rPr lang="en-US" dirty="0" smtClean="0"/>
              <a:t> tree rotations</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42</a:t>
            </a:fld>
            <a:endParaRPr lang="en-US" dirty="0"/>
          </a:p>
        </p:txBody>
      </p:sp>
    </p:spTree>
    <p:extLst>
      <p:ext uri="{BB962C8B-B14F-4D97-AF65-F5344CB8AC3E}">
        <p14:creationId xmlns:p14="http://schemas.microsoft.com/office/powerpoint/2010/main" val="966076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67512"/>
          </a:xfrm>
        </p:spPr>
        <p:txBody>
          <a:bodyPr>
            <a:normAutofit fontScale="90000"/>
          </a:bodyPr>
          <a:lstStyle/>
          <a:p>
            <a:r>
              <a:rPr lang="en-US" dirty="0" smtClean="0"/>
              <a:t/>
            </a:r>
            <a:br>
              <a:rPr lang="en-US" dirty="0" smtClean="0"/>
            </a:br>
            <a:r>
              <a:rPr lang="en-US" dirty="0" smtClean="0"/>
              <a:t/>
            </a:r>
            <a:br>
              <a:rPr lang="en-US" dirty="0" smtClean="0"/>
            </a:br>
            <a:r>
              <a:rPr lang="en-US" b="1" dirty="0" smtClean="0"/>
              <a:t> Need for AVL tree</a:t>
            </a:r>
            <a:endParaRPr lang="en-US" dirty="0"/>
          </a:p>
        </p:txBody>
      </p:sp>
      <p:sp>
        <p:nvSpPr>
          <p:cNvPr id="3" name="Content Placeholder 2"/>
          <p:cNvSpPr>
            <a:spLocks noGrp="1"/>
          </p:cNvSpPr>
          <p:nvPr>
            <p:ph idx="1"/>
          </p:nvPr>
        </p:nvSpPr>
        <p:spPr>
          <a:xfrm>
            <a:off x="457200" y="1371600"/>
            <a:ext cx="8229600" cy="4389120"/>
          </a:xfrm>
        </p:spPr>
        <p:txBody>
          <a:bodyPr>
            <a:normAutofit fontScale="85000" lnSpcReduction="10000"/>
          </a:bodyPr>
          <a:lstStyle/>
          <a:p>
            <a:pPr>
              <a:buFont typeface="Wingdings" pitchFamily="2" charset="2"/>
              <a:buChar char="Ø"/>
            </a:pPr>
            <a:r>
              <a:rPr lang="en-US" dirty="0" smtClean="0"/>
              <a:t>The disadvantage of a binary search tree is that its height can be as large as N-1</a:t>
            </a:r>
          </a:p>
          <a:p>
            <a:pPr>
              <a:buNone/>
            </a:pPr>
            <a:r>
              <a:rPr lang="en-US" dirty="0" smtClean="0"/>
              <a:t>   This means that the time needed to perform insertion and deletion and many other operations can be O(N) in the worst case</a:t>
            </a:r>
          </a:p>
          <a:p>
            <a:pPr>
              <a:buNone/>
            </a:pPr>
            <a:r>
              <a:rPr lang="en-US" dirty="0" smtClean="0"/>
              <a:t>We want a tree with small height</a:t>
            </a:r>
          </a:p>
          <a:p>
            <a:pPr>
              <a:buNone/>
            </a:pPr>
            <a:r>
              <a:rPr lang="en-US" dirty="0" smtClean="0"/>
              <a:t> A binary tree with N node has height at least  Q(log N)</a:t>
            </a:r>
          </a:p>
          <a:p>
            <a:pPr>
              <a:buNone/>
            </a:pPr>
            <a:r>
              <a:rPr lang="en-US" dirty="0" smtClean="0"/>
              <a:t>Thus, our goal is to keep the height of a binary search tree O(log N)</a:t>
            </a:r>
          </a:p>
          <a:p>
            <a:pPr>
              <a:buNone/>
            </a:pPr>
            <a:r>
              <a:rPr lang="en-US" dirty="0" smtClean="0"/>
              <a:t> Such trees are called balanced binary search trees.  Examples are AVL tree, red-black tree</a:t>
            </a:r>
          </a:p>
          <a:p>
            <a:pPr>
              <a:buNone/>
            </a:pPr>
            <a:endParaRPr lang="en-US" dirty="0" smtClean="0"/>
          </a:p>
          <a:p>
            <a:pPr>
              <a:buNone/>
            </a:pPr>
            <a:r>
              <a:rPr lang="en-US" dirty="0" smtClean="0"/>
              <a:t>Thus we go for AVL tree.</a:t>
            </a:r>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43</a:t>
            </a:fld>
            <a:endParaRPr lang="en-US" dirty="0"/>
          </a:p>
        </p:txBody>
      </p:sp>
    </p:spTree>
    <p:extLst>
      <p:ext uri="{BB962C8B-B14F-4D97-AF65-F5344CB8AC3E}">
        <p14:creationId xmlns:p14="http://schemas.microsoft.com/office/powerpoint/2010/main" val="601719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pPr lvl="0"/>
            <a:r>
              <a:rPr lang="en-US" sz="5400" b="1" dirty="0" smtClean="0">
                <a:solidFill>
                  <a:schemeClr val="tx1"/>
                </a:solidFill>
                <a:latin typeface="Calibri" pitchFamily="34" charset="0"/>
                <a:ea typeface="Times New Roman" pitchFamily="18" charset="0"/>
                <a:cs typeface="Cambria" pitchFamily="18" charset="0"/>
              </a:rPr>
              <a:t>APPLICATIONS</a:t>
            </a:r>
            <a:r>
              <a:rPr lang="en-US" sz="5400" dirty="0" smtClean="0">
                <a:solidFill>
                  <a:schemeClr val="tx1"/>
                </a:solidFill>
                <a:latin typeface="Arial" pitchFamily="34" charset="0"/>
                <a:cs typeface="Arial" pitchFamily="34" charset="0"/>
              </a:rPr>
              <a:t> of AVL Tree</a:t>
            </a:r>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44</a:t>
            </a:fld>
            <a:endParaRPr lang="en-US" dirty="0"/>
          </a:p>
        </p:txBody>
      </p:sp>
      <p:sp>
        <p:nvSpPr>
          <p:cNvPr id="1025" name="Rectangle 1"/>
          <p:cNvSpPr>
            <a:spLocks noGrp="1" noChangeArrowheads="1"/>
          </p:cNvSpPr>
          <p:nvPr>
            <p:ph idx="1"/>
          </p:nvPr>
        </p:nvSpPr>
        <p:spPr bwMode="auto">
          <a:xfrm>
            <a:off x="457200" y="2237215"/>
            <a:ext cx="7439985" cy="378565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AVL trees play an important role in most computer related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 applications. The need and use of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Cambria" pitchFamily="18" charset="0"/>
              </a:rPr>
              <a:t>avl</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 trees are increasing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 day by day. their efficiency and less complexity add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to their reputation.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 Some of the applications are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Contour extraction algorithm</a:t>
            </a:r>
            <a:endParaRPr lang="en-US" sz="24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Segoe MDL2 Assets" pitchFamily="18" charset="0"/>
              </a:rPr>
              <a:t> </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Parallel dictionaries</a:t>
            </a:r>
            <a:endParaRPr lang="en-US" sz="24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Segoe MDL2 Assets" pitchFamily="18" charset="0"/>
              </a:rPr>
              <a:t> </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Compression of computer files</a:t>
            </a:r>
            <a:endParaRPr lang="en-US" sz="24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Translation from source language to target language</a:t>
            </a:r>
            <a:endParaRPr lang="en-US" sz="24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Segoe MDL2 Assets" pitchFamily="18" charset="0"/>
              </a:rPr>
              <a:t> </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Cambria" pitchFamily="18" charset="0"/>
              </a:rPr>
              <a:t>Spell checker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22103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 OF AVL TREE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one limitation is that the tree might be spread across memory</a:t>
            </a:r>
          </a:p>
          <a:p>
            <a:pPr>
              <a:buNone/>
            </a:pPr>
            <a:r>
              <a:rPr lang="en-US" dirty="0" smtClean="0"/>
              <a:t>as you need to travel down the tree, you  take a performance hit at every level down</a:t>
            </a:r>
          </a:p>
          <a:p>
            <a:pPr>
              <a:buNone/>
            </a:pPr>
            <a:r>
              <a:rPr lang="en-US" dirty="0" smtClean="0"/>
              <a:t>one solution: store more information on the path</a:t>
            </a:r>
          </a:p>
          <a:p>
            <a:pPr>
              <a:buNone/>
            </a:pPr>
            <a:r>
              <a:rPr lang="en-US" dirty="0" smtClean="0"/>
              <a:t>Difficult to program &amp; debug ; more space for balance factor.</a:t>
            </a:r>
          </a:p>
          <a:p>
            <a:pPr>
              <a:buNone/>
            </a:pPr>
            <a:r>
              <a:rPr lang="en-US" dirty="0" smtClean="0"/>
              <a:t> asymptotically faster but rebalancing costs time.</a:t>
            </a:r>
          </a:p>
          <a:p>
            <a:pPr>
              <a:buNone/>
            </a:pPr>
            <a:r>
              <a:rPr lang="en-US" dirty="0" smtClean="0"/>
              <a:t>most larger searches are done in database systems on disk and use other structures</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45</a:t>
            </a:fld>
            <a:endParaRPr lang="en-US" dirty="0"/>
          </a:p>
        </p:txBody>
      </p:sp>
    </p:spTree>
    <p:extLst>
      <p:ext uri="{BB962C8B-B14F-4D97-AF65-F5344CB8AC3E}">
        <p14:creationId xmlns:p14="http://schemas.microsoft.com/office/powerpoint/2010/main" val="110009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791200"/>
          </a:xfrm>
        </p:spPr>
        <p:txBody>
          <a:bodyPr>
            <a:normAutofit/>
          </a:bodyPr>
          <a:lstStyle/>
          <a:p>
            <a:pPr>
              <a:buNone/>
            </a:pPr>
            <a:endParaRPr lang="en-US" dirty="0" smtClean="0"/>
          </a:p>
          <a:p>
            <a:pPr>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5</a:t>
            </a:fld>
            <a:endParaRPr lang="en-US" dirty="0"/>
          </a:p>
        </p:txBody>
      </p:sp>
      <p:sp>
        <p:nvSpPr>
          <p:cNvPr id="2" name="Rectangle 1"/>
          <p:cNvSpPr/>
          <p:nvPr/>
        </p:nvSpPr>
        <p:spPr>
          <a:xfrm>
            <a:off x="478971" y="1392600"/>
            <a:ext cx="7010400" cy="5355312"/>
          </a:xfrm>
          <a:prstGeom prst="rect">
            <a:avLst/>
          </a:prstGeom>
        </p:spPr>
        <p:txBody>
          <a:bodyPr wrap="square">
            <a:spAutoFit/>
          </a:bodyPr>
          <a:lstStyle/>
          <a:p>
            <a:r>
              <a:rPr lang="en-US" dirty="0"/>
              <a:t> struct node</a:t>
            </a:r>
          </a:p>
          <a:p>
            <a:r>
              <a:rPr lang="en-US" dirty="0"/>
              <a:t>    {</a:t>
            </a:r>
          </a:p>
          <a:p>
            <a:r>
              <a:rPr lang="en-US" dirty="0"/>
              <a:t>        </a:t>
            </a:r>
            <a:r>
              <a:rPr lang="en-US" dirty="0" err="1"/>
              <a:t>int</a:t>
            </a:r>
            <a:r>
              <a:rPr lang="en-US" dirty="0"/>
              <a:t> info;</a:t>
            </a:r>
          </a:p>
          <a:p>
            <a:r>
              <a:rPr lang="en-US" dirty="0"/>
              <a:t>        struct node *left;</a:t>
            </a:r>
          </a:p>
          <a:p>
            <a:r>
              <a:rPr lang="en-US" dirty="0"/>
              <a:t>        struct node *right;</a:t>
            </a:r>
          </a:p>
          <a:p>
            <a:r>
              <a:rPr lang="en-US" dirty="0"/>
              <a:t>    };</a:t>
            </a:r>
          </a:p>
          <a:p>
            <a:endParaRPr lang="en-US" dirty="0"/>
          </a:p>
          <a:p>
            <a:r>
              <a:rPr lang="en-US" dirty="0"/>
              <a:t>    class BST</a:t>
            </a:r>
          </a:p>
          <a:p>
            <a:r>
              <a:rPr lang="en-US" dirty="0"/>
              <a:t>    {</a:t>
            </a:r>
          </a:p>
          <a:p>
            <a:r>
              <a:rPr lang="en-US" dirty="0"/>
              <a:t>        public:</a:t>
            </a:r>
          </a:p>
          <a:p>
            <a:r>
              <a:rPr lang="en-US" dirty="0"/>
              <a:t>            void find(</a:t>
            </a:r>
            <a:r>
              <a:rPr lang="en-US" dirty="0" err="1"/>
              <a:t>int</a:t>
            </a:r>
            <a:r>
              <a:rPr lang="en-US" dirty="0"/>
              <a:t>, node **, node **);</a:t>
            </a:r>
          </a:p>
          <a:p>
            <a:r>
              <a:rPr lang="en-US" dirty="0"/>
              <a:t>            void insert(node *, </a:t>
            </a:r>
            <a:r>
              <a:rPr lang="en-US" dirty="0" err="1"/>
              <a:t>int</a:t>
            </a:r>
            <a:r>
              <a:rPr lang="en-US" dirty="0"/>
              <a:t>);</a:t>
            </a:r>
          </a:p>
          <a:p>
            <a:r>
              <a:rPr lang="en-US" dirty="0"/>
              <a:t>            void preorder(node *);</a:t>
            </a:r>
          </a:p>
          <a:p>
            <a:r>
              <a:rPr lang="en-US" dirty="0"/>
              <a:t>            void </a:t>
            </a:r>
            <a:r>
              <a:rPr lang="en-US" dirty="0" err="1"/>
              <a:t>inorder</a:t>
            </a:r>
            <a:r>
              <a:rPr lang="en-US" dirty="0"/>
              <a:t>(node *);</a:t>
            </a:r>
          </a:p>
          <a:p>
            <a:r>
              <a:rPr lang="en-US" dirty="0"/>
              <a:t>            void </a:t>
            </a:r>
            <a:r>
              <a:rPr lang="en-US" dirty="0" err="1"/>
              <a:t>postorder</a:t>
            </a:r>
            <a:r>
              <a:rPr lang="en-US" dirty="0"/>
              <a:t>(node *);</a:t>
            </a:r>
          </a:p>
          <a:p>
            <a:r>
              <a:rPr lang="en-US" dirty="0"/>
              <a:t>            void display(node *, </a:t>
            </a:r>
            <a:r>
              <a:rPr lang="en-US" dirty="0" err="1"/>
              <a:t>int</a:t>
            </a:r>
            <a:r>
              <a:rPr lang="en-US" dirty="0"/>
              <a:t>);</a:t>
            </a:r>
          </a:p>
          <a:p>
            <a:r>
              <a:rPr lang="en-US" dirty="0"/>
              <a:t>            BST();</a:t>
            </a:r>
          </a:p>
          <a:p>
            <a:r>
              <a:rPr lang="en-US" dirty="0"/>
              <a:t>            node *root;</a:t>
            </a:r>
          </a:p>
          <a:p>
            <a:r>
              <a:rPr lang="en-US" dirty="0"/>
              <a:t>    }</a:t>
            </a:r>
          </a:p>
        </p:txBody>
      </p:sp>
      <p:sp>
        <p:nvSpPr>
          <p:cNvPr id="5" name="TextBox 4"/>
          <p:cNvSpPr txBox="1"/>
          <p:nvPr/>
        </p:nvSpPr>
        <p:spPr>
          <a:xfrm flipH="1">
            <a:off x="386286" y="317212"/>
            <a:ext cx="7117081" cy="584775"/>
          </a:xfrm>
          <a:prstGeom prst="rect">
            <a:avLst/>
          </a:prstGeom>
          <a:noFill/>
        </p:spPr>
        <p:txBody>
          <a:bodyPr wrap="square" rtlCol="0">
            <a:spAutoFit/>
          </a:bodyPr>
          <a:lstStyle/>
          <a:p>
            <a:r>
              <a:rPr lang="en-US" sz="3200" dirty="0" smtClean="0"/>
              <a:t>Binary Search Tree Class Definition</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791200"/>
          </a:xfrm>
        </p:spPr>
        <p:txBody>
          <a:bodyPr>
            <a:normAutofit/>
          </a:bodyPr>
          <a:lstStyle/>
          <a:p>
            <a:pPr>
              <a:buNone/>
            </a:pPr>
            <a:endParaRPr lang="en-US" dirty="0" smtClean="0"/>
          </a:p>
          <a:p>
            <a:pPr>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6</a:t>
            </a:fld>
            <a:endParaRPr lang="en-US" dirty="0"/>
          </a:p>
        </p:txBody>
      </p:sp>
      <p:sp>
        <p:nvSpPr>
          <p:cNvPr id="2" name="Rectangle 1"/>
          <p:cNvSpPr/>
          <p:nvPr/>
        </p:nvSpPr>
        <p:spPr>
          <a:xfrm>
            <a:off x="386286" y="1042216"/>
            <a:ext cx="7010400" cy="5632311"/>
          </a:xfrm>
          <a:prstGeom prst="rect">
            <a:avLst/>
          </a:prstGeom>
        </p:spPr>
        <p:txBody>
          <a:bodyPr wrap="square">
            <a:spAutoFit/>
          </a:bodyPr>
          <a:lstStyle/>
          <a:p>
            <a:r>
              <a:rPr lang="en-US" sz="2400" dirty="0"/>
              <a:t>void BST::insert(node *tree, </a:t>
            </a:r>
            <a:r>
              <a:rPr lang="en-US" sz="2400" dirty="0" err="1"/>
              <a:t>int</a:t>
            </a:r>
            <a:r>
              <a:rPr lang="en-US" sz="2400" dirty="0"/>
              <a:t> data)</a:t>
            </a:r>
          </a:p>
          <a:p>
            <a:r>
              <a:rPr lang="en-US" sz="2400" dirty="0"/>
              <a:t>    {</a:t>
            </a:r>
          </a:p>
          <a:p>
            <a:r>
              <a:rPr lang="en-US" sz="2400" dirty="0"/>
              <a:t>        node *</a:t>
            </a:r>
            <a:r>
              <a:rPr lang="en-US" sz="2400" dirty="0" err="1"/>
              <a:t>newnode</a:t>
            </a:r>
            <a:r>
              <a:rPr lang="en-US" sz="2400" dirty="0"/>
              <a:t>;</a:t>
            </a:r>
          </a:p>
          <a:p>
            <a:r>
              <a:rPr lang="en-US" sz="2400" dirty="0"/>
              <a:t>        </a:t>
            </a:r>
            <a:r>
              <a:rPr lang="en-US" sz="2400" dirty="0" err="1"/>
              <a:t>newnode</a:t>
            </a:r>
            <a:r>
              <a:rPr lang="en-US" sz="2400" dirty="0"/>
              <a:t> = new node;</a:t>
            </a:r>
          </a:p>
          <a:p>
            <a:r>
              <a:rPr lang="en-US" sz="2400" dirty="0"/>
              <a:t>        </a:t>
            </a:r>
            <a:r>
              <a:rPr lang="en-US" sz="2400" dirty="0" err="1"/>
              <a:t>newnode</a:t>
            </a:r>
            <a:r>
              <a:rPr lang="en-US" sz="2400" dirty="0"/>
              <a:t>-&gt;info=data;</a:t>
            </a:r>
          </a:p>
          <a:p>
            <a:endParaRPr lang="en-US" sz="2400" dirty="0"/>
          </a:p>
          <a:p>
            <a:r>
              <a:rPr lang="en-US" sz="2400" dirty="0"/>
              <a:t>        if (root == NULL)</a:t>
            </a:r>
          </a:p>
          <a:p>
            <a:r>
              <a:rPr lang="en-US" sz="2400" dirty="0"/>
              <a:t>        {</a:t>
            </a:r>
          </a:p>
          <a:p>
            <a:r>
              <a:rPr lang="en-US" sz="2400" dirty="0"/>
              <a:t>            root = new node;</a:t>
            </a:r>
          </a:p>
          <a:p>
            <a:r>
              <a:rPr lang="en-US" sz="2400" dirty="0"/>
              <a:t>            root-&gt;info = </a:t>
            </a:r>
            <a:r>
              <a:rPr lang="en-US" sz="2400" dirty="0" err="1"/>
              <a:t>newnode</a:t>
            </a:r>
            <a:r>
              <a:rPr lang="en-US" sz="2400" dirty="0"/>
              <a:t>-&gt;info;</a:t>
            </a:r>
          </a:p>
          <a:p>
            <a:r>
              <a:rPr lang="en-US" sz="2400" dirty="0"/>
              <a:t>            root-&gt;left = NULL;</a:t>
            </a:r>
          </a:p>
          <a:p>
            <a:r>
              <a:rPr lang="en-US" sz="2400" dirty="0"/>
              <a:t>            root-&gt;right = NULL;</a:t>
            </a:r>
          </a:p>
          <a:p>
            <a:r>
              <a:rPr lang="en-US" sz="2400" dirty="0"/>
              <a:t>            </a:t>
            </a:r>
            <a:r>
              <a:rPr lang="en-US" sz="2400" dirty="0" err="1"/>
              <a:t>cout</a:t>
            </a:r>
            <a:r>
              <a:rPr lang="en-US" sz="2400" dirty="0"/>
              <a:t>&lt;&lt;"Root Node is Added"&lt;&lt;</a:t>
            </a:r>
            <a:r>
              <a:rPr lang="en-US" sz="2400" dirty="0" err="1"/>
              <a:t>endl</a:t>
            </a:r>
            <a:r>
              <a:rPr lang="en-US" sz="2400" dirty="0"/>
              <a:t>;</a:t>
            </a:r>
          </a:p>
          <a:p>
            <a:r>
              <a:rPr lang="en-US" sz="2400" dirty="0"/>
              <a:t>            return;</a:t>
            </a:r>
          </a:p>
          <a:p>
            <a:r>
              <a:rPr lang="en-US" sz="2400" dirty="0"/>
              <a:t>        }</a:t>
            </a:r>
          </a:p>
        </p:txBody>
      </p:sp>
      <p:sp>
        <p:nvSpPr>
          <p:cNvPr id="5" name="TextBox 4"/>
          <p:cNvSpPr txBox="1"/>
          <p:nvPr/>
        </p:nvSpPr>
        <p:spPr>
          <a:xfrm flipH="1">
            <a:off x="152400" y="241133"/>
            <a:ext cx="7117081" cy="584775"/>
          </a:xfrm>
          <a:prstGeom prst="rect">
            <a:avLst/>
          </a:prstGeom>
          <a:noFill/>
        </p:spPr>
        <p:txBody>
          <a:bodyPr wrap="square" rtlCol="0">
            <a:spAutoFit/>
          </a:bodyPr>
          <a:lstStyle/>
          <a:p>
            <a:r>
              <a:rPr lang="en-US" sz="3200" dirty="0" smtClean="0"/>
              <a:t>Binary Search Tree Insert</a:t>
            </a:r>
            <a:endParaRPr lang="en-US" sz="3200" dirty="0"/>
          </a:p>
        </p:txBody>
      </p:sp>
    </p:spTree>
    <p:extLst>
      <p:ext uri="{BB962C8B-B14F-4D97-AF65-F5344CB8AC3E}">
        <p14:creationId xmlns:p14="http://schemas.microsoft.com/office/powerpoint/2010/main" val="251821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791200"/>
          </a:xfrm>
        </p:spPr>
        <p:txBody>
          <a:bodyPr>
            <a:normAutofit/>
          </a:bodyPr>
          <a:lstStyle/>
          <a:p>
            <a:pPr>
              <a:buNone/>
            </a:pPr>
            <a:endParaRPr lang="en-US" dirty="0" smtClean="0"/>
          </a:p>
          <a:p>
            <a:pPr>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7</a:t>
            </a:fld>
            <a:endParaRPr lang="en-US" dirty="0"/>
          </a:p>
        </p:txBody>
      </p:sp>
      <p:sp>
        <p:nvSpPr>
          <p:cNvPr id="2" name="Rectangle 1"/>
          <p:cNvSpPr/>
          <p:nvPr/>
        </p:nvSpPr>
        <p:spPr>
          <a:xfrm>
            <a:off x="500743" y="901987"/>
            <a:ext cx="7010400" cy="6247864"/>
          </a:xfrm>
          <a:prstGeom prst="rect">
            <a:avLst/>
          </a:prstGeom>
        </p:spPr>
        <p:txBody>
          <a:bodyPr wrap="square">
            <a:spAutoFit/>
          </a:bodyPr>
          <a:lstStyle/>
          <a:p>
            <a:r>
              <a:rPr lang="en-US" sz="2000" dirty="0"/>
              <a:t> if (tree-&gt;info == </a:t>
            </a:r>
            <a:r>
              <a:rPr lang="en-US" sz="2000" dirty="0" err="1"/>
              <a:t>newnode</a:t>
            </a:r>
            <a:r>
              <a:rPr lang="en-US" sz="2000" dirty="0"/>
              <a:t>-&gt;info)</a:t>
            </a:r>
          </a:p>
          <a:p>
            <a:r>
              <a:rPr lang="en-US" sz="2000" dirty="0"/>
              <a:t>        {</a:t>
            </a:r>
          </a:p>
          <a:p>
            <a:r>
              <a:rPr lang="en-US" sz="2000" dirty="0"/>
              <a:t>            </a:t>
            </a:r>
            <a:r>
              <a:rPr lang="en-US" sz="2000" dirty="0" err="1"/>
              <a:t>cout</a:t>
            </a:r>
            <a:r>
              <a:rPr lang="en-US" sz="2000" dirty="0"/>
              <a:t>&lt;&lt;"Element already in the tree"&lt;&lt;</a:t>
            </a:r>
            <a:r>
              <a:rPr lang="en-US" sz="2000" dirty="0" err="1"/>
              <a:t>endl</a:t>
            </a:r>
            <a:r>
              <a:rPr lang="en-US" sz="2000" dirty="0"/>
              <a:t>;</a:t>
            </a:r>
          </a:p>
          <a:p>
            <a:r>
              <a:rPr lang="en-US" sz="2000" dirty="0"/>
              <a:t>            return;</a:t>
            </a:r>
          </a:p>
          <a:p>
            <a:r>
              <a:rPr lang="en-US" sz="2000" dirty="0"/>
              <a:t>        </a:t>
            </a:r>
            <a:r>
              <a:rPr lang="en-US" sz="2000" dirty="0" smtClean="0"/>
              <a:t>}</a:t>
            </a:r>
          </a:p>
          <a:p>
            <a:r>
              <a:rPr lang="en-US" sz="2000" dirty="0" smtClean="0"/>
              <a:t>if </a:t>
            </a:r>
            <a:r>
              <a:rPr lang="en-US" sz="2000" dirty="0"/>
              <a:t>(tree-&gt;info &gt; </a:t>
            </a:r>
            <a:r>
              <a:rPr lang="en-US" sz="2000" dirty="0" err="1"/>
              <a:t>newnode</a:t>
            </a:r>
            <a:r>
              <a:rPr lang="en-US" sz="2000" dirty="0"/>
              <a:t>-&gt;info)</a:t>
            </a:r>
          </a:p>
          <a:p>
            <a:r>
              <a:rPr lang="en-US" sz="2000" dirty="0"/>
              <a:t>        {</a:t>
            </a:r>
          </a:p>
          <a:p>
            <a:r>
              <a:rPr lang="en-US" sz="2000" dirty="0"/>
              <a:t>            if (tree-&gt;left != NULL)</a:t>
            </a:r>
          </a:p>
          <a:p>
            <a:r>
              <a:rPr lang="en-US" sz="2000" dirty="0"/>
              <a:t>           </a:t>
            </a:r>
            <a:r>
              <a:rPr lang="en-US" sz="2000" dirty="0" smtClean="0"/>
              <a:t>     </a:t>
            </a:r>
            <a:r>
              <a:rPr lang="en-US" sz="2000" dirty="0"/>
              <a:t>{</a:t>
            </a:r>
          </a:p>
          <a:p>
            <a:r>
              <a:rPr lang="en-US" sz="2000" dirty="0"/>
              <a:t>                insert(tree-&gt;left, </a:t>
            </a:r>
            <a:r>
              <a:rPr lang="en-US" sz="2000" dirty="0" err="1"/>
              <a:t>newnode</a:t>
            </a:r>
            <a:r>
              <a:rPr lang="en-US" sz="2000" dirty="0"/>
              <a:t>-&gt;info);</a:t>
            </a:r>
          </a:p>
          <a:p>
            <a:r>
              <a:rPr lang="en-US" sz="2000" dirty="0"/>
              <a:t>    	     }</a:t>
            </a:r>
          </a:p>
          <a:p>
            <a:r>
              <a:rPr lang="en-US" sz="2000" dirty="0"/>
              <a:t>    	else</a:t>
            </a:r>
          </a:p>
          <a:p>
            <a:r>
              <a:rPr lang="en-US" sz="2000" dirty="0"/>
              <a:t>    	     {</a:t>
            </a:r>
          </a:p>
          <a:p>
            <a:r>
              <a:rPr lang="en-US" sz="2000" dirty="0"/>
              <a:t>                tree-&gt;left = </a:t>
            </a:r>
            <a:r>
              <a:rPr lang="en-US" sz="2000" dirty="0" err="1"/>
              <a:t>newnode</a:t>
            </a:r>
            <a:r>
              <a:rPr lang="en-US" sz="2000" dirty="0"/>
              <a:t>;</a:t>
            </a:r>
          </a:p>
          <a:p>
            <a:r>
              <a:rPr lang="en-US" sz="2000" dirty="0"/>
              <a:t>                (tree-&gt;left)-&gt;left = NULL;</a:t>
            </a:r>
          </a:p>
          <a:p>
            <a:r>
              <a:rPr lang="en-US" sz="2000" dirty="0"/>
              <a:t>                (tree-&gt;left)-&gt;right = NULL;</a:t>
            </a:r>
          </a:p>
          <a:p>
            <a:r>
              <a:rPr lang="en-US" sz="2000" dirty="0"/>
              <a:t>                </a:t>
            </a:r>
            <a:r>
              <a:rPr lang="en-US" sz="2000" dirty="0" err="1"/>
              <a:t>cout</a:t>
            </a:r>
            <a:r>
              <a:rPr lang="en-US" sz="2000" dirty="0"/>
              <a:t>&lt;&lt;"Node Added To Left"&lt;&lt;</a:t>
            </a:r>
            <a:r>
              <a:rPr lang="en-US" sz="2000" dirty="0" err="1"/>
              <a:t>endl</a:t>
            </a:r>
            <a:r>
              <a:rPr lang="en-US" sz="2000" dirty="0"/>
              <a:t>;</a:t>
            </a:r>
          </a:p>
          <a:p>
            <a:r>
              <a:rPr lang="en-US" sz="2000" dirty="0"/>
              <a:t>                return;</a:t>
            </a:r>
          </a:p>
          <a:p>
            <a:r>
              <a:rPr lang="en-US" sz="2000" dirty="0"/>
              <a:t>             </a:t>
            </a:r>
            <a:r>
              <a:rPr lang="en-US" sz="2000" dirty="0" smtClean="0"/>
              <a:t>    } }</a:t>
            </a:r>
          </a:p>
          <a:p>
            <a:endParaRPr lang="en-US" sz="2000" dirty="0"/>
          </a:p>
        </p:txBody>
      </p:sp>
      <p:sp>
        <p:nvSpPr>
          <p:cNvPr id="5" name="TextBox 4"/>
          <p:cNvSpPr txBox="1"/>
          <p:nvPr/>
        </p:nvSpPr>
        <p:spPr>
          <a:xfrm flipH="1">
            <a:off x="386286" y="317212"/>
            <a:ext cx="7117081" cy="584775"/>
          </a:xfrm>
          <a:prstGeom prst="rect">
            <a:avLst/>
          </a:prstGeom>
          <a:noFill/>
        </p:spPr>
        <p:txBody>
          <a:bodyPr wrap="square" rtlCol="0">
            <a:spAutoFit/>
          </a:bodyPr>
          <a:lstStyle/>
          <a:p>
            <a:r>
              <a:rPr lang="en-US" sz="3200" dirty="0" smtClean="0"/>
              <a:t>Binary Search Tree Insert</a:t>
            </a:r>
            <a:endParaRPr lang="en-US" sz="3200" dirty="0"/>
          </a:p>
        </p:txBody>
      </p:sp>
    </p:spTree>
    <p:extLst>
      <p:ext uri="{BB962C8B-B14F-4D97-AF65-F5344CB8AC3E}">
        <p14:creationId xmlns:p14="http://schemas.microsoft.com/office/powerpoint/2010/main" val="315212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791200"/>
          </a:xfrm>
        </p:spPr>
        <p:txBody>
          <a:bodyPr>
            <a:normAutofit/>
          </a:bodyPr>
          <a:lstStyle/>
          <a:p>
            <a:pPr>
              <a:buNone/>
            </a:pPr>
            <a:endParaRPr lang="en-US" dirty="0" smtClean="0"/>
          </a:p>
          <a:p>
            <a:pPr>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8</a:t>
            </a:fld>
            <a:endParaRPr lang="en-US" dirty="0"/>
          </a:p>
        </p:txBody>
      </p:sp>
      <p:sp>
        <p:nvSpPr>
          <p:cNvPr id="2" name="Rectangle 1"/>
          <p:cNvSpPr/>
          <p:nvPr/>
        </p:nvSpPr>
        <p:spPr>
          <a:xfrm>
            <a:off x="500743" y="901987"/>
            <a:ext cx="7010400" cy="5632311"/>
          </a:xfrm>
          <a:prstGeom prst="rect">
            <a:avLst/>
          </a:prstGeom>
        </p:spPr>
        <p:txBody>
          <a:bodyPr wrap="square">
            <a:spAutoFit/>
          </a:bodyPr>
          <a:lstStyle/>
          <a:p>
            <a:r>
              <a:rPr lang="en-US" sz="2400" dirty="0"/>
              <a:t>else</a:t>
            </a:r>
          </a:p>
          <a:p>
            <a:r>
              <a:rPr lang="en-US" sz="2400" dirty="0"/>
              <a:t>        {</a:t>
            </a:r>
          </a:p>
          <a:p>
            <a:r>
              <a:rPr lang="en-US" sz="2400" dirty="0"/>
              <a:t>            if (tree-&gt;right != NULL)</a:t>
            </a:r>
          </a:p>
          <a:p>
            <a:r>
              <a:rPr lang="en-US" sz="2400" dirty="0"/>
              <a:t>            {</a:t>
            </a:r>
          </a:p>
          <a:p>
            <a:r>
              <a:rPr lang="en-US" sz="2400" dirty="0"/>
              <a:t>                insert(tree-&gt;right, </a:t>
            </a:r>
            <a:r>
              <a:rPr lang="en-US" sz="2400" dirty="0" err="1"/>
              <a:t>newnode</a:t>
            </a:r>
            <a:r>
              <a:rPr lang="en-US" sz="2400" dirty="0"/>
              <a:t>-&gt;info);</a:t>
            </a:r>
          </a:p>
          <a:p>
            <a:r>
              <a:rPr lang="en-US" sz="2400" dirty="0"/>
              <a:t>            }</a:t>
            </a:r>
          </a:p>
          <a:p>
            <a:r>
              <a:rPr lang="en-US" sz="2400" dirty="0"/>
              <a:t>            else</a:t>
            </a:r>
          </a:p>
          <a:p>
            <a:r>
              <a:rPr lang="en-US" sz="2400" dirty="0"/>
              <a:t>            {</a:t>
            </a:r>
          </a:p>
          <a:p>
            <a:r>
              <a:rPr lang="en-US" sz="2400" dirty="0"/>
              <a:t>                tree-&gt;right = </a:t>
            </a:r>
            <a:r>
              <a:rPr lang="en-US" sz="2400" dirty="0" err="1"/>
              <a:t>newnode</a:t>
            </a:r>
            <a:r>
              <a:rPr lang="en-US" sz="2400" dirty="0"/>
              <a:t>;</a:t>
            </a:r>
          </a:p>
          <a:p>
            <a:r>
              <a:rPr lang="en-US" sz="2400" dirty="0"/>
              <a:t>                (tree-&gt;right)-&gt;left = NULL;</a:t>
            </a:r>
          </a:p>
          <a:p>
            <a:r>
              <a:rPr lang="en-US" sz="2400" dirty="0"/>
              <a:t>                (tree-&gt;right)-&gt;right = NULL;</a:t>
            </a:r>
          </a:p>
          <a:p>
            <a:r>
              <a:rPr lang="en-US" sz="2400" dirty="0"/>
              <a:t>                </a:t>
            </a:r>
            <a:r>
              <a:rPr lang="en-US" sz="2400" dirty="0" err="1"/>
              <a:t>cout</a:t>
            </a:r>
            <a:r>
              <a:rPr lang="en-US" sz="2400" dirty="0"/>
              <a:t>&lt;&lt;"Node Added To Right"&lt;&lt;</a:t>
            </a:r>
            <a:r>
              <a:rPr lang="en-US" sz="2400" dirty="0" err="1"/>
              <a:t>endl</a:t>
            </a:r>
            <a:r>
              <a:rPr lang="en-US" sz="2400" dirty="0"/>
              <a:t>;</a:t>
            </a:r>
          </a:p>
          <a:p>
            <a:r>
              <a:rPr lang="en-US" sz="2400" dirty="0"/>
              <a:t>                return;</a:t>
            </a:r>
          </a:p>
          <a:p>
            <a:r>
              <a:rPr lang="en-US" sz="2400" dirty="0"/>
              <a:t>            }</a:t>
            </a:r>
          </a:p>
          <a:p>
            <a:r>
              <a:rPr lang="en-US" sz="2400" dirty="0"/>
              <a:t>        }</a:t>
            </a:r>
          </a:p>
        </p:txBody>
      </p:sp>
      <p:sp>
        <p:nvSpPr>
          <p:cNvPr id="5" name="TextBox 4"/>
          <p:cNvSpPr txBox="1"/>
          <p:nvPr/>
        </p:nvSpPr>
        <p:spPr>
          <a:xfrm flipH="1">
            <a:off x="386286" y="317212"/>
            <a:ext cx="7117081" cy="584775"/>
          </a:xfrm>
          <a:prstGeom prst="rect">
            <a:avLst/>
          </a:prstGeom>
          <a:noFill/>
        </p:spPr>
        <p:txBody>
          <a:bodyPr wrap="square" rtlCol="0">
            <a:spAutoFit/>
          </a:bodyPr>
          <a:lstStyle/>
          <a:p>
            <a:r>
              <a:rPr lang="en-US" sz="3200" dirty="0" smtClean="0"/>
              <a:t>Binary Search Tree Insert</a:t>
            </a:r>
            <a:endParaRPr lang="en-US" sz="3200" dirty="0"/>
          </a:p>
        </p:txBody>
      </p:sp>
    </p:spTree>
    <p:extLst>
      <p:ext uri="{BB962C8B-B14F-4D97-AF65-F5344CB8AC3E}">
        <p14:creationId xmlns:p14="http://schemas.microsoft.com/office/powerpoint/2010/main" val="115237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Operation on BST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OPERATIONS</a:t>
            </a:r>
            <a:endParaRPr lang="en-US" dirty="0" smtClean="0"/>
          </a:p>
          <a:p>
            <a:pPr>
              <a:buNone/>
            </a:pPr>
            <a:r>
              <a:rPr lang="en-US" dirty="0" smtClean="0"/>
              <a:t> Operations on a binary tree require comparisons between nodes.</a:t>
            </a:r>
          </a:p>
          <a:p>
            <a:pPr>
              <a:buNone/>
            </a:pPr>
            <a:r>
              <a:rPr lang="en-US" dirty="0" smtClean="0"/>
              <a:t>These comparisons are made with calls to a comparator, which is a subroutine that computes the total order (linear order) on any two values.</a:t>
            </a:r>
          </a:p>
          <a:p>
            <a:pPr>
              <a:buNone/>
            </a:pPr>
            <a:r>
              <a:rPr lang="en-US" dirty="0" smtClean="0"/>
              <a:t>This comparator can be explicitly or implicitly defined, depending on the language in which the BST is implemented.</a:t>
            </a:r>
          </a:p>
          <a:p>
            <a:pPr>
              <a:buNone/>
            </a:pPr>
            <a:r>
              <a:rPr lang="en-US" dirty="0" smtClean="0"/>
              <a:t>The following are the operations that are being done in Binary Tree</a:t>
            </a:r>
          </a:p>
          <a:p>
            <a:pPr>
              <a:buFont typeface="Wingdings" pitchFamily="2" charset="2"/>
              <a:buChar char="Ø"/>
            </a:pPr>
            <a:r>
              <a:rPr lang="en-US" dirty="0" smtClean="0"/>
              <a:t>Searching.</a:t>
            </a:r>
          </a:p>
          <a:p>
            <a:pPr>
              <a:buFont typeface="Wingdings" pitchFamily="2" charset="2"/>
              <a:buChar char="Ø"/>
            </a:pPr>
            <a:r>
              <a:rPr lang="en-US" dirty="0" smtClean="0"/>
              <a:t>Sorting.</a:t>
            </a:r>
          </a:p>
          <a:p>
            <a:pPr>
              <a:buFont typeface="Wingdings" pitchFamily="2" charset="2"/>
              <a:buChar char="Ø"/>
            </a:pPr>
            <a:r>
              <a:rPr lang="en-US" dirty="0" smtClean="0"/>
              <a:t>Deletion.</a:t>
            </a:r>
          </a:p>
          <a:p>
            <a:pPr>
              <a:buFont typeface="Wingdings" pitchFamily="2" charset="2"/>
              <a:buChar char="Ø"/>
            </a:pPr>
            <a:r>
              <a:rPr lang="en-US" dirty="0" smtClean="0"/>
              <a:t>Insertion.</a:t>
            </a:r>
          </a:p>
          <a:p>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1126</TotalTime>
  <Words>2934</Words>
  <Application>Microsoft Office PowerPoint</Application>
  <PresentationFormat>On-screen Show (4:3)</PresentationFormat>
  <Paragraphs>505</Paragraphs>
  <Slides>45</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 Unicode MS</vt:lpstr>
      <vt:lpstr>Arial</vt:lpstr>
      <vt:lpstr>Calibri</vt:lpstr>
      <vt:lpstr>Cambria</vt:lpstr>
      <vt:lpstr>Constantia</vt:lpstr>
      <vt:lpstr>Monotype Sorts</vt:lpstr>
      <vt:lpstr>Segoe MDL2 Assets</vt:lpstr>
      <vt:lpstr>Times New Roman</vt:lpstr>
      <vt:lpstr>Vrinda</vt:lpstr>
      <vt:lpstr>Wingdings</vt:lpstr>
      <vt:lpstr>Wingdings 2</vt:lpstr>
      <vt:lpstr>Flow</vt:lpstr>
      <vt:lpstr>Data Structure and Algorithm    BST and Heap</vt:lpstr>
      <vt:lpstr>Binary search tree (BST)</vt:lpstr>
      <vt:lpstr>BST</vt:lpstr>
      <vt:lpstr> Program: Creating a Binary Search Tree</vt:lpstr>
      <vt:lpstr>PowerPoint Presentation</vt:lpstr>
      <vt:lpstr>PowerPoint Presentation</vt:lpstr>
      <vt:lpstr>PowerPoint Presentation</vt:lpstr>
      <vt:lpstr>PowerPoint Presentation</vt:lpstr>
      <vt:lpstr>Operation on BST</vt:lpstr>
      <vt:lpstr> Applications of Trees</vt:lpstr>
      <vt:lpstr>Binary Heap</vt:lpstr>
      <vt:lpstr>Heap Order Property :</vt:lpstr>
      <vt:lpstr>Example </vt:lpstr>
      <vt:lpstr>Max-Heap: </vt:lpstr>
      <vt:lpstr>Heaps</vt:lpstr>
      <vt:lpstr>Heaps</vt:lpstr>
      <vt:lpstr>Heaps</vt:lpstr>
      <vt:lpstr>Heaps</vt:lpstr>
      <vt:lpstr>Heaps</vt:lpstr>
      <vt:lpstr>Heaps</vt:lpstr>
      <vt:lpstr>Heaps</vt:lpstr>
      <vt:lpstr>Heaps</vt:lpstr>
      <vt:lpstr>Heaps</vt:lpstr>
      <vt:lpstr>Heaps</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AVL TREE</vt:lpstr>
      <vt:lpstr>   Need for AVL tree</vt:lpstr>
      <vt:lpstr>APPLICATIONS of AVL Tree</vt:lpstr>
      <vt:lpstr>DISADVANTAGES OF AVL TREE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(CS-102)</dc:title>
  <dc:creator>Dr. Mostofa Kamal Nasir</dc:creator>
  <cp:lastModifiedBy>Mostofa Kamal Nasir</cp:lastModifiedBy>
  <cp:revision>67</cp:revision>
  <dcterms:created xsi:type="dcterms:W3CDTF">2018-01-05T06:21:57Z</dcterms:created>
  <dcterms:modified xsi:type="dcterms:W3CDTF">2021-04-02T14:11:58Z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2018-01-05T00:00:00Z</vt:filetime>
  </property>
  <property fmtid="{D5CDD505-2E9C-101B-9397-08002B2CF9AE}" pid="3" name="LastSaved">
    <vt:filetime>2018-01-05T00:00:00Z</vt:filetime>
  </property>
</Properties>
</file>