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1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36.xml" ContentType="application/vnd.openxmlformats-officedocument.presentationml.notesSlide+xml"/>
  <Override PartName="/ppt/ink/ink11.xml" ContentType="application/inkml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1" r:id="rId1"/>
  </p:sldMasterIdLst>
  <p:notesMasterIdLst>
    <p:notesMasterId r:id="rId47"/>
  </p:notesMasterIdLst>
  <p:handoutMasterIdLst>
    <p:handoutMasterId r:id="rId48"/>
  </p:handoutMasterIdLst>
  <p:sldIdLst>
    <p:sldId id="256" r:id="rId2"/>
    <p:sldId id="306" r:id="rId3"/>
    <p:sldId id="261" r:id="rId4"/>
    <p:sldId id="262" r:id="rId5"/>
    <p:sldId id="263" r:id="rId6"/>
    <p:sldId id="307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8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5" r:id="rId4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har char="•"/>
      <a:defRPr sz="2800" b="1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har char="•"/>
      <a:defRPr sz="2800" b="1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har char="•"/>
      <a:defRPr sz="2800" b="1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har char="•"/>
      <a:defRPr sz="2800" b="1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har char="•"/>
      <a:defRPr sz="2800" b="1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282" y="72"/>
      </p:cViewPr>
      <p:guideLst>
        <p:guide orient="horz" pos="2160"/>
        <p:guide pos="289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48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b="0">
                <a:latin typeface="Times New Roman" pitchFamily="18" charset="0"/>
              </a:defRPr>
            </a:lvl1pPr>
          </a:lstStyle>
          <a:p>
            <a:r>
              <a:rPr lang="en-US"/>
              <a:t>An Introduction to Huffman Coding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b="0">
                <a:latin typeface="Times New Roman" pitchFamily="18" charset="0"/>
              </a:defRPr>
            </a:lvl1pPr>
          </a:lstStyle>
          <a:p>
            <a:fld id="{EF584CF0-F1C0-492E-BC92-89937EC5B903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b="0">
                <a:latin typeface="Times New Roman" pitchFamily="18" charset="0"/>
              </a:defRPr>
            </a:lvl1pPr>
          </a:lstStyle>
          <a:p>
            <a:fld id="{E22AE9FF-3A3D-4353-80CC-ACB154C1C1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826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1-19T16:36:26.401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120-4 848 0,'0'0'180'0,"0"0"-128"16,0 0-39-16,0 0 2 16,0 0 238-16,0 0-65 15,0 0-65-15,-1 0 4 16,1 0-24-16,0 0 83 16,0 0-90-16,0 0-55 0,0 0-3 15,0 0-38 1,0 0 7-16,0 0-7 0,0 2-122 15,-7 4-45-15,-27 1-102 16,-1 1-59-16,-8-7-851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1-19T16:39:48.525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0 0 46 0,'0'0'0'0,"0"0"19"0,0 0-19 15,0 0-1-15,0 0 1 16,0 0-12-16,0 0-38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1-19T16:29:54.297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183 0 188 0,'0'0'83'0,"0"0"-83"15,0 0-53-15,0 0 7 16,0 0 21-16,-119 70 14 15,103-58 11-15,4-8 6 16,2-2-6-16,1-2 0 16,2 0-7-16,2 0-45 15,0-6-31-15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1-19T16:22:15.042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0 0 481 0,'0'0'54'0,"0"0"-54"0,0 0-170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1-19T16:22:22.926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0 93 363 0,'0'0'78'16,"0"0"-46"-16,0 0-32 15,0 0 0-15,0 0-22 16,0 0-1-16,0 0 7 15,22-15 7-15,-7 15 9 0,6 0 0 16,4 0 1 0,8-3-2-16,20-24-27 0,-8 4-13 15,-3-2-241-15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1-19T16:37:11.938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559FDD1-473B-4EBD-8EDC-9DC32F940006}" emma:medium="tactile" emma:mode="ink">
          <msink:context xmlns:msink="http://schemas.microsoft.com/ink/2010/main" type="inkDrawing"/>
        </emma:interpretation>
      </emma:emma>
    </inkml:annotationXML>
    <inkml:trace contextRef="#ctx0" brushRef="#br0">33 0 637 0,'0'0'171'15,"0"0"-37"-15,0 0-99 16,0 0-34-16,0 0-1 16,0 0-19-16,0 0-12 15,0 0-1-15,0 0 16 16,0 0 4-16,0 2 12 0,0-1-1 16,0 2 1-16,0-1-7 15,-4 1 6-15,2-2-13 16,-1 3 5-16,2-4 8 15,-2 1 1-15,3-1 0 16,-1 0 0-16,1 0 1 16,0 0 8-16,0 0-1 15,0 0-7-15,0 0 14 16,-3 0-14-16,3 0 11 16,0 0-12-16,0 0 8 15,0 0 23-15,0 0-31 16,0 0-12-16,0 0 11 15,0 0-8-15,0 0-1 0,0 0-3 16,0 0 8-16,0 0-6 16,0 0 6-16,0 0-29 15,-7 0-46-15,3 0-70 16,-2 0-433-16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1-19T16:37:12.336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6C8B74B-92A0-466D-8875-4114DF5B7CF8}" emma:medium="tactile" emma:mode="ink">
          <msink:context xmlns:msink="http://schemas.microsoft.com/ink/2010/main" type="inkDrawing"/>
        </emma:interpretation>
      </emma:emma>
    </inkml:annotationXML>
    <inkml:trace contextRef="#ctx0" brushRef="#br0">0 0 274 0,'0'0'198'0,"0"0"-96"16,0 0-40-16,0 0-14 0,0 0 0 16,0 0-30-16,0 0-18 15,0 0-25-15,0 0-57 16,0 0 7-16,0 2-29 16,0 0-85-16,0-1-76 0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1-19T16:37:31.699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E0C6538-F8AC-4B85-9C33-1E2CA7208BD6}" emma:medium="tactile" emma:mode="ink">
          <msink:context xmlns:msink="http://schemas.microsoft.com/ink/2010/main" type="inkDrawing"/>
        </emma:interpretation>
      </emma:emma>
    </inkml:annotationXML>
    <inkml:trace contextRef="#ctx0" brushRef="#br0">0 4 23 0,'0'0'101'0,"0"0"-68"16,0 0-15-16,0 0-18 0,0 0 13 16,0 0-13-16,3-4-9 15,1 4 8-15,0 0 1 16,1 0 0-16,-1 0 0 16,0 0-1-16,-1 0-5 15,-3 0 5-15,0 0 1 16,0 0 14-16,0 0 63 15,0 0 22-15,0 0-3 16,0 0-40-16,0 0-52 16,0 0-4-16,1 0-36 15,3 0-6-15,1 0-69 16,-1 0 12-16,0 0 8 16,-1 0-9-16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1-19T16:37:32.211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0D14DA9-A408-4D10-B7C9-5F555267A7C1}" emma:medium="tactile" emma:mode="ink">
          <msink:context xmlns:msink="http://schemas.microsoft.com/ink/2010/main" type="inkDrawing"/>
        </emma:interpretation>
      </emma:emma>
    </inkml:annotationXML>
    <inkml:trace contextRef="#ctx0" brushRef="#br0">0 0 140 0,'0'0'188'0,"0"0"-47"16,0 0-26-16,0 0 18 15,0 0-81-15,0 0 7 16,0 0 57-16,19 0-54 16,-19 0-16-16,2 0-15 15,-2 0-18-15,0 0 14 16,0 0-27-16,0 0-90 16,0 0-92-16,0 0-167 0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1-19T16:38:47.005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00FD1BB-94FD-4771-B36E-0F06E8CA1A32}" emma:medium="tactile" emma:mode="ink">
          <msink:context xmlns:msink="http://schemas.microsoft.com/ink/2010/main" type="inkDrawing"/>
        </emma:interpretation>
      </emma:emma>
    </inkml:annotationXML>
    <inkml:trace contextRef="#ctx0" brushRef="#br0">181 26 1060 0,'0'0'243'0,"0"0"-142"16,0 0-101-16,0 0-129 0,-144-27-166 15,107 27-430-15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1-19T16:38:50.216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D469048-4FD8-4DF4-ADAC-EACFF18C0BFE}" emma:medium="tactile" emma:mode="ink">
          <msink:context xmlns:msink="http://schemas.microsoft.com/ink/2010/main" type="inkDrawing"/>
        </emma:interpretation>
      </emma:emma>
    </inkml:annotationXML>
    <inkml:trace contextRef="#ctx0" brushRef="#br0">0 0 439 0,'0'0'98'0,"0"0"-75"16,0 0-23-16,0 0-28 16,0 0-32-16,0 0-39 15,0 0-274-15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1-19T16:38:51.434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FD3C97E-6C1E-4F08-ABD3-A81578C38AF5}" emma:medium="tactile" emma:mode="ink">
          <msink:context xmlns:msink="http://schemas.microsoft.com/ink/2010/main" type="inkDrawing"/>
        </emma:interpretation>
      </emma:emma>
    </inkml:annotationXML>
    <inkml:trace contextRef="#ctx0" brushRef="#br0">63 50 998 0,'0'0'211'16,"0"0"-46"-16,0 0-101 15,0 0 61-15,0 0-67 0,0 0-23 16,0 0-35 0,-62-53-33-16,62 53-69 0,0 11 16 15,0 3-183-15,0-4-378 0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1-19T16:39:44.832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0 4 325 0,'0'0'121'16,"0"0"-71"-16,0 0-42 16,0 0 6-16,0 0-14 15,0 0-9-15,55-6 9 16,-40 6-10-16,8 16 9 16,-3-1-84-16,-5-2-245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b="0">
                <a:latin typeface="Times New Roman" pitchFamily="18" charset="0"/>
              </a:defRPr>
            </a:lvl1pPr>
          </a:lstStyle>
          <a:p>
            <a:r>
              <a:rPr lang="en-US"/>
              <a:t>An Introduction to Huffman Coding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b="0">
                <a:latin typeface="Times New Roman" pitchFamily="18" charset="0"/>
              </a:defRPr>
            </a:lvl1pPr>
          </a:lstStyle>
          <a:p>
            <a:fld id="{BEE63B47-3D70-4424-9287-21B2C664109F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b="0">
                <a:latin typeface="Times New Roman" pitchFamily="18" charset="0"/>
              </a:defRPr>
            </a:lvl1pPr>
          </a:lstStyle>
          <a:p>
            <a:fld id="{FC066E79-BE18-4159-8DFE-6C356DD382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41607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An Introduction to Huffman Coding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EE63B47-3D70-4424-9287-21B2C664109F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C066E79-BE18-4159-8DFE-6C356DD382B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962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F3386F7-7310-4B78-AE87-113E7B6798BA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BA1D9E-CB6F-4781-A86E-27CBAF1B6EBF}" type="slidenum">
              <a:rPr lang="en-US"/>
              <a:pPr/>
              <a:t>11</a:t>
            </a:fld>
            <a:endParaRPr lang="en-US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896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59EF8EE-6BBB-4E41-9105-D1F26B7403B2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273DB4-7C09-43AF-A41E-D8324A644522}" type="slidenum">
              <a:rPr lang="en-US"/>
              <a:pPr/>
              <a:t>12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403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7E516F0-F006-4D36-8431-1A7E9B54EC87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C2A308-7FF8-4413-9CAE-4B55E7BFA8E3}" type="slidenum">
              <a:rPr lang="en-US"/>
              <a:pPr/>
              <a:t>13</a:t>
            </a:fld>
            <a:endParaRPr lang="en-US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831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1152297-041A-43E0-A1BC-062CEAB7E113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FC38A5-249B-4431-9F8E-1F1788AD8DA1}" type="slidenum">
              <a:rPr lang="en-US"/>
              <a:pPr/>
              <a:t>14</a:t>
            </a:fld>
            <a:endParaRPr 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684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6DE0BE3-B4B2-498F-A582-644809EA215E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59E8BE-7305-45AE-86D3-2D5F87B3EA28}" type="slidenum">
              <a:rPr lang="en-US"/>
              <a:pPr/>
              <a:t>15</a:t>
            </a:fld>
            <a:endParaRPr lang="en-US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0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5F486B9-37C2-4CE9-BE37-4D36F100E934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719B08-9C8E-4C81-9009-6635FDD14048}" type="slidenum">
              <a:rPr lang="en-US"/>
              <a:pPr/>
              <a:t>16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82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8D7CDA1-ED3D-4D4D-8429-B456987A23D2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144254-DBF3-42C6-84A5-4B8FBFD9A549}" type="slidenum">
              <a:rPr lang="en-US"/>
              <a:pPr/>
              <a:t>17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87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319F786-F50B-49A6-B846-9AE6D4A1B36E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D92C1E-4B28-46D3-BEAB-B91ED9717B31}" type="slidenum">
              <a:rPr lang="en-US"/>
              <a:pPr/>
              <a:t>18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582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5F15FFA-EB2D-4EA0-888E-B77AE533A783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700873-99D7-4BCB-9903-889142371316}" type="slidenum">
              <a:rPr lang="en-US"/>
              <a:pPr/>
              <a:t>19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507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062BE86-87E9-40E4-B42B-42FB3633377F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069426-4AE2-4715-AA6A-2DC4092A6E99}" type="slidenum">
              <a:rPr lang="en-US"/>
              <a:pPr/>
              <a:t>20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5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DD95A4B-5D3D-4A8B-B3EB-0F90029A73D7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11193F-BAED-4427-96C0-990F530C62CB}" type="slidenum">
              <a:rPr lang="en-US"/>
              <a:pPr/>
              <a:t>3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280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C312E24-295D-43BD-A9DB-CD6A239DEC4A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750806-ED8B-4B40-8434-2E098514D4D0}" type="slidenum">
              <a:rPr lang="en-US"/>
              <a:pPr/>
              <a:t>21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301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CD51B11-7629-472E-BDDA-37679CCD1306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0F1DB0-5DB0-4AC1-AE11-EF3ADE458664}" type="slidenum">
              <a:rPr lang="en-US"/>
              <a:pPr/>
              <a:t>22</a:t>
            </a:fld>
            <a:endParaRPr lang="en-U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777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B9C3EF1-411C-41C8-8FF2-792B074C4B6C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0C81FA-E862-4C5E-9C8A-E2C0FA526D0A}" type="slidenum">
              <a:rPr lang="en-US"/>
              <a:pPr/>
              <a:t>23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686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3FB2A0B-D182-4345-93EA-E64281D49FF2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3B021D-1C05-405F-B068-FA62321FA616}" type="slidenum">
              <a:rPr lang="en-US"/>
              <a:pPr/>
              <a:t>24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974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873DE8E-A7FA-4BD4-AC73-D94818F20F55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AFE28A-5244-4F1B-AFDF-105F4AF5EF0B}" type="slidenum">
              <a:rPr lang="en-US"/>
              <a:pPr/>
              <a:t>25</a:t>
            </a:fld>
            <a:endParaRPr lang="en-US"/>
          </a:p>
        </p:txBody>
      </p:sp>
      <p:sp>
        <p:nvSpPr>
          <p:cNvPr id="819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42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E328DB7-7A91-4627-B82B-D9B718A9CC8D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FC1D78-3540-42B8-A445-C6015AC29A60}" type="slidenum">
              <a:rPr lang="en-US"/>
              <a:pPr/>
              <a:t>26</a:t>
            </a:fld>
            <a:endParaRPr 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471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47A53F3-74A3-40BC-9FA5-A3302FFF7CD2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27A533-53A7-4734-8FCE-3D2400496C0A}" type="slidenum">
              <a:rPr lang="en-US"/>
              <a:pPr/>
              <a:t>27</a:t>
            </a:fld>
            <a:endParaRPr 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908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A13B2F8-F272-4AA0-8788-ACC85F909C24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B62293-9185-4D16-8E26-6665ADDC2F99}" type="slidenum">
              <a:rPr lang="en-US"/>
              <a:pPr/>
              <a:t>28</a:t>
            </a:fld>
            <a:endParaRPr 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08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6B985DF-6E74-455B-8893-638B41BC5D17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62F417-E2EE-42B5-86C7-96A0216A7045}" type="slidenum">
              <a:rPr lang="en-US"/>
              <a:pPr/>
              <a:t>29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518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0B52277-107C-4F11-BC17-574747F54130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2B03EF-A0B2-40A5-8862-1CBC7AF389E0}" type="slidenum">
              <a:rPr lang="en-US"/>
              <a:pPr/>
              <a:t>30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71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A34EA20-6234-4337-AAD6-F684EC200639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645DEE-2456-4EDE-BF00-C3EDF23B2832}" type="slidenum">
              <a:rPr lang="en-US"/>
              <a:pPr/>
              <a:t>4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742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4631A54-54FB-41CD-94E2-1E2C1621EDA5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20AEC2-A867-4D93-A0C9-B406E3E8DCB9}" type="slidenum">
              <a:rPr lang="en-US"/>
              <a:pPr/>
              <a:t>31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144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6BC38A8-49DF-4718-9F86-7BF376E8F5E1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786F27-3FD4-4EC8-AE8D-AB807356964E}" type="slidenum">
              <a:rPr lang="en-US"/>
              <a:pPr/>
              <a:t>32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087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28ACCD9-1DF8-432F-9950-1AAB5C40C172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C6B2AF-25D3-4ADE-85B5-41B4132C8E22}" type="slidenum">
              <a:rPr lang="en-US"/>
              <a:pPr/>
              <a:t>33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969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21028E6-C276-4B66-BA15-E1B3D9FFAC5E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90E718-6114-4449-BFD1-BA07F60B0B28}" type="slidenum">
              <a:rPr lang="en-US"/>
              <a:pPr/>
              <a:t>34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966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1FAFDEB-55F0-488B-956F-46618DCFF79E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2983BC-BB19-470F-A30A-02C57013A718}" type="slidenum">
              <a:rPr lang="en-US"/>
              <a:pPr/>
              <a:t>35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946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C83DDD1-4EF6-47FC-86B6-3ED770464D13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2EA836-8C26-4CFE-87C4-1AFCD6E02822}" type="slidenum">
              <a:rPr lang="en-US"/>
              <a:pPr/>
              <a:t>36</a:t>
            </a:fld>
            <a:endParaRPr 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575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39E8A00-2968-4D59-ADC2-592798622F3D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42817E-C63B-49EF-92F4-418BF709B626}" type="slidenum">
              <a:rPr lang="en-US"/>
              <a:pPr/>
              <a:t>37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179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BD726B1-D331-46DB-A0EC-1BB214CD36B7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61A16D-F5C9-437D-AFB4-6702C21260B7}" type="slidenum">
              <a:rPr lang="en-US"/>
              <a:pPr/>
              <a:t>38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697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B9DF250-11B9-4EC3-8098-08DE175E7D7A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D81C51-5CC6-405C-9395-77DB2AA8ACFC}" type="slidenum">
              <a:rPr lang="en-US"/>
              <a:pPr/>
              <a:t>39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220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FCA99B4-DE3A-4484-BD5C-5C56BA8B5315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C002C9-D702-4132-97E1-257B7833692B}" type="slidenum">
              <a:rPr lang="en-US"/>
              <a:pPr/>
              <a:t>40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74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2146DFC-C055-4419-8A8E-EE3387FEFD59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C09902-2B75-41A0-8C9A-6EEEC3D9050B}" type="slidenum">
              <a:rPr lang="en-US"/>
              <a:pPr/>
              <a:t>5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7325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AEFFACE-B6A5-43B6-9566-C00272267B53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CE7C74-7F8B-4E88-BF8C-D52875BD6DD0}" type="slidenum">
              <a:rPr lang="en-US"/>
              <a:pPr/>
              <a:t>41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0436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892DAA1-691C-4E95-A0AC-6889544167BF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38B624-5B5D-43E1-9B6F-EF0F280EFA5E}" type="slidenum">
              <a:rPr lang="en-US"/>
              <a:pPr/>
              <a:t>42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1737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8AD2172-EF01-4DEB-BE75-616AF67841B5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2C0098-A424-41E9-82C7-3BCAB36877C7}" type="slidenum">
              <a:rPr lang="en-US"/>
              <a:pPr/>
              <a:t>43</a:t>
            </a:fld>
            <a:endParaRPr 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19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6C2F29-0A11-4118-AC9F-6637381BB752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47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41EA775-FEBD-445E-8CE7-1BF74DD8D8B2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5EBAC9-86AE-440B-BA34-AF3CE5BD47F2}" type="slidenum">
              <a:rPr lang="en-US"/>
              <a:pPr/>
              <a:t>7</a:t>
            </a:fld>
            <a:endParaRPr lang="en-US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10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DE61AF7-AC6A-4AEE-A948-8F516C55A407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9E8AD0-F9D8-4A15-9C6C-97E187A5CA5E}" type="slidenum">
              <a:rPr lang="en-US"/>
              <a:pPr/>
              <a:t>8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088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56A7B09-6DAD-457B-BD38-5C61085FF759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15F37C-14AB-4CF4-9197-C0CEF8CC946F}" type="slidenum">
              <a:rPr lang="en-US"/>
              <a:pPr/>
              <a:t>9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12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D3E2746-AF79-4D60-B76B-E9B74AFF27C9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701966-5185-4AB5-8413-98AC7D226A6B}" type="slidenum">
              <a:rPr lang="en-US"/>
              <a:pPr/>
              <a:t>10</a:t>
            </a:fld>
            <a:endParaRPr lang="en-US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43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21, 2000</a:t>
            </a:r>
            <a:endParaRPr lang="en-US" sz="1400" b="0">
              <a:latin typeface="Times New Roman" pitchFamily="18" charset="0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400" b="0">
              <a:latin typeface="Times New Roman" pitchFamily="18" charset="0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21, 2000</a:t>
            </a:r>
            <a:endParaRPr lang="en-US" sz="1400" b="0"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400" b="0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21, 2000</a:t>
            </a:r>
            <a:endParaRPr lang="en-US" sz="1400" b="0"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400" b="0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1524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4577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538" y="6343650"/>
            <a:ext cx="2170112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March 21, 2000</a:t>
            </a:r>
            <a:endParaRPr lang="en-US" sz="1400" b="0">
              <a:latin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51100" y="6343650"/>
            <a:ext cx="4783138" cy="457200"/>
          </a:xfrm>
        </p:spPr>
        <p:txBody>
          <a:bodyPr/>
          <a:lstStyle>
            <a:lvl1pPr>
              <a:defRPr/>
            </a:lvl1pPr>
          </a:lstStyle>
          <a:p>
            <a:endParaRPr lang="en-US" sz="1400" b="0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21, 2000</a:t>
            </a:r>
            <a:endParaRPr lang="en-US" sz="1400" b="0"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400" b="0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21, 2000</a:t>
            </a:r>
            <a:endParaRPr lang="en-US" sz="1400" b="0"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400" b="0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21, 2000</a:t>
            </a:r>
            <a:endParaRPr lang="en-US" sz="1400" b="0">
              <a:latin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400" b="0"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21, 2000</a:t>
            </a:r>
            <a:endParaRPr lang="en-US" sz="1400" b="0">
              <a:latin typeface="Times New Roman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400" b="0">
              <a:latin typeface="Times New Roman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21, 2000</a:t>
            </a:r>
            <a:endParaRPr lang="en-US" sz="1400" b="0">
              <a:latin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400" b="0">
              <a:latin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21, 2000</a:t>
            </a:r>
            <a:endParaRPr lang="en-US" sz="1400" b="0">
              <a:latin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400" b="0"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21, 2000</a:t>
            </a:r>
            <a:endParaRPr lang="en-US" sz="1400" b="0">
              <a:latin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400" b="0"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21, 2000</a:t>
            </a:r>
            <a:endParaRPr lang="en-US" sz="1400" b="0">
              <a:latin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400" b="0"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March 21, 2000</a:t>
            </a:r>
            <a:endParaRPr lang="en-US" sz="1400" b="0">
              <a:latin typeface="Times New Roman" pitchFamily="18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sz="1400" b="0">
              <a:latin typeface="Times New Roman" pitchFamily="18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86" Type="http://schemas.openxmlformats.org/officeDocument/2006/relationships/image" Target="../media/image57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8" Type="http://schemas.openxmlformats.org/officeDocument/2006/relationships/image" Target="../media/image73.emf"/><Relationship Id="rId3" Type="http://schemas.openxmlformats.org/officeDocument/2006/relationships/customXml" Target="../ink/ink2.xml"/><Relationship Id="rId76" Type="http://schemas.openxmlformats.org/officeDocument/2006/relationships/image" Target="../media/image102.emf"/><Relationship Id="rId17" Type="http://schemas.openxmlformats.org/officeDocument/2006/relationships/customXml" Target="../ink/ink3.xml"/><Relationship Id="rId2" Type="http://schemas.openxmlformats.org/officeDocument/2006/relationships/notesSlide" Target="../notesSlides/notesSlide35.xml"/><Relationship Id="rId16" Type="http://schemas.openxmlformats.org/officeDocument/2006/relationships/image" Target="../media/image72.emf"/><Relationship Id="rId29" Type="http://schemas.openxmlformats.org/officeDocument/2006/relationships/customXml" Target="../ink/ink5.xml"/><Relationship Id="rId75" Type="http://schemas.openxmlformats.org/officeDocument/2006/relationships/customXml" Target="../ink/ink10.xml"/><Relationship Id="rId1" Type="http://schemas.openxmlformats.org/officeDocument/2006/relationships/slideLayout" Target="../slideLayouts/slideLayout6.xml"/><Relationship Id="rId53" Type="http://schemas.openxmlformats.org/officeDocument/2006/relationships/customXml" Target="../ink/ink8.xml"/><Relationship Id="rId74" Type="http://schemas.openxmlformats.org/officeDocument/2006/relationships/image" Target="../media/image101.emf"/><Relationship Id="rId28" Type="http://schemas.openxmlformats.org/officeDocument/2006/relationships/image" Target="../media/image78.emf"/><Relationship Id="rId49" Type="http://schemas.openxmlformats.org/officeDocument/2006/relationships/customXml" Target="../ink/ink7.xml"/><Relationship Id="rId57" Type="http://schemas.openxmlformats.org/officeDocument/2006/relationships/customXml" Target="../ink/ink9.xml"/><Relationship Id="rId19" Type="http://schemas.openxmlformats.org/officeDocument/2006/relationships/customXml" Target="../ink/ink4.xml"/><Relationship Id="rId31" Type="http://schemas.openxmlformats.org/officeDocument/2006/relationships/customXml" Target="../ink/ink6.xml"/><Relationship Id="rId52" Type="http://schemas.openxmlformats.org/officeDocument/2006/relationships/image" Target="../media/image90.emf"/><Relationship Id="rId30" Type="http://schemas.openxmlformats.org/officeDocument/2006/relationships/image" Target="../media/image79.emf"/><Relationship Id="rId48" Type="http://schemas.openxmlformats.org/officeDocument/2006/relationships/image" Target="../media/image88.emf"/><Relationship Id="rId56" Type="http://schemas.openxmlformats.org/officeDocument/2006/relationships/image" Target="../media/image92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202" Type="http://schemas.openxmlformats.org/officeDocument/2006/relationships/image" Target="../media/image220.e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49" Type="http://schemas.openxmlformats.org/officeDocument/2006/relationships/customXml" Target="../ink/ink13.xml"/><Relationship Id="rId60" Type="http://schemas.openxmlformats.org/officeDocument/2006/relationships/image" Target="../media/image277.emf"/><Relationship Id="rId48" Type="http://schemas.openxmlformats.org/officeDocument/2006/relationships/image" Target="../media/image271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2521059"/>
            <a:ext cx="8153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Huffman Coding</a:t>
            </a:r>
            <a:br>
              <a:rPr lang="en-US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 Application of Binary Trees and Priority Queues</a:t>
            </a:r>
            <a:endParaRPr lang="en-US" sz="3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Building a Tree</a:t>
            </a:r>
            <a:br>
              <a:rPr lang="en-US" dirty="0"/>
            </a:br>
            <a:r>
              <a:rPr lang="en-US" sz="3200" dirty="0"/>
              <a:t>Scan the original text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543050"/>
            <a:ext cx="8401050" cy="685800"/>
          </a:xfrm>
        </p:spPr>
        <p:txBody>
          <a:bodyPr>
            <a:normAutofit fontScale="62500" lnSpcReduction="20000"/>
          </a:bodyPr>
          <a:lstStyle/>
          <a:p>
            <a:pPr>
              <a:buFont typeface="Symbol" pitchFamily="18" charset="2"/>
              <a:buNone/>
            </a:pPr>
            <a:r>
              <a:rPr lang="en-US" sz="4000" dirty="0">
                <a:solidFill>
                  <a:srgbClr val="FF0000"/>
                </a:solidFill>
              </a:rPr>
              <a:t>Eerie eyes seen near lake.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What is the frequency of each character in the text?</a:t>
            </a:r>
            <a:endParaRPr lang="en-US" sz="4000" dirty="0"/>
          </a:p>
        </p:txBody>
      </p:sp>
      <p:grpSp>
        <p:nvGrpSpPr>
          <p:cNvPr id="17420" name="Group 12"/>
          <p:cNvGrpSpPr>
            <a:grpSpLocks/>
          </p:cNvGrpSpPr>
          <p:nvPr/>
        </p:nvGrpSpPr>
        <p:grpSpPr bwMode="auto">
          <a:xfrm>
            <a:off x="103367" y="2667000"/>
            <a:ext cx="8821738" cy="2141538"/>
            <a:chOff x="168" y="2212"/>
            <a:chExt cx="5557" cy="1349"/>
          </a:xfrm>
        </p:grpSpPr>
        <p:sp>
          <p:nvSpPr>
            <p:cNvPr id="17412" name="Text Box 4"/>
            <p:cNvSpPr txBox="1">
              <a:spLocks noChangeArrowheads="1"/>
            </p:cNvSpPr>
            <p:nvPr/>
          </p:nvSpPr>
          <p:spPr bwMode="auto">
            <a:xfrm>
              <a:off x="168" y="2212"/>
              <a:ext cx="5557" cy="1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buFontTx/>
                <a:buNone/>
              </a:pPr>
              <a:r>
                <a:rPr lang="en-US" sz="3200" dirty="0">
                  <a:solidFill>
                    <a:srgbClr val="0000FF"/>
                  </a:solidFill>
                </a:rPr>
                <a:t>Char Freq.  Char Freq.  Char Freq.</a:t>
              </a:r>
              <a:endParaRPr lang="en-US" sz="4000" dirty="0">
                <a:solidFill>
                  <a:srgbClr val="0000FF"/>
                </a:solidFill>
              </a:endParaRPr>
            </a:p>
            <a:p>
              <a:pPr>
                <a:lnSpc>
                  <a:spcPct val="50000"/>
                </a:lnSpc>
                <a:buFontTx/>
                <a:buNone/>
              </a:pPr>
              <a:r>
                <a:rPr lang="en-US" sz="3200" dirty="0">
                  <a:solidFill>
                    <a:srgbClr val="0000FF"/>
                  </a:solidFill>
                </a:rPr>
                <a:t> E 		1	  y		1	   k	1</a:t>
              </a:r>
            </a:p>
            <a:p>
              <a:pPr>
                <a:lnSpc>
                  <a:spcPct val="50000"/>
                </a:lnSpc>
                <a:buFontTx/>
                <a:buNone/>
              </a:pPr>
              <a:r>
                <a:rPr lang="en-US" sz="3200" dirty="0">
                  <a:solidFill>
                    <a:srgbClr val="0000FF"/>
                  </a:solidFill>
                </a:rPr>
                <a:t> e 		8	  s 	2	   .	1</a:t>
              </a:r>
            </a:p>
            <a:p>
              <a:pPr>
                <a:lnSpc>
                  <a:spcPct val="50000"/>
                </a:lnSpc>
                <a:buFontTx/>
                <a:buNone/>
              </a:pPr>
              <a:r>
                <a:rPr lang="en-US" sz="3200" dirty="0">
                  <a:solidFill>
                    <a:srgbClr val="0000FF"/>
                  </a:solidFill>
                </a:rPr>
                <a:t> r 		2	  n 	2	   </a:t>
              </a:r>
            </a:p>
            <a:p>
              <a:pPr>
                <a:lnSpc>
                  <a:spcPct val="50000"/>
                </a:lnSpc>
                <a:buFontTx/>
                <a:buNone/>
              </a:pPr>
              <a:r>
                <a:rPr lang="en-US" sz="3200" dirty="0">
                  <a:solidFill>
                    <a:srgbClr val="0000FF"/>
                  </a:solidFill>
                </a:rPr>
                <a:t> </a:t>
              </a:r>
              <a:r>
                <a:rPr lang="en-US" sz="3200" dirty="0" err="1">
                  <a:solidFill>
                    <a:srgbClr val="0000FF"/>
                  </a:solidFill>
                </a:rPr>
                <a:t>i</a:t>
              </a:r>
              <a:r>
                <a:rPr lang="en-US" sz="3200" dirty="0">
                  <a:solidFill>
                    <a:srgbClr val="0000FF"/>
                  </a:solidFill>
                </a:rPr>
                <a:t> 		1	  a		2</a:t>
              </a:r>
            </a:p>
            <a:p>
              <a:pPr>
                <a:lnSpc>
                  <a:spcPct val="50000"/>
                </a:lnSpc>
                <a:buFontTx/>
                <a:buNone/>
              </a:pPr>
              <a:r>
                <a:rPr lang="en-US" sz="3200" dirty="0">
                  <a:solidFill>
                    <a:srgbClr val="0000FF"/>
                  </a:solidFill>
                </a:rPr>
                <a:t> space 	4	  l		1</a:t>
              </a:r>
            </a:p>
          </p:txBody>
        </p:sp>
        <p:sp>
          <p:nvSpPr>
            <p:cNvPr id="17413" name="Line 5"/>
            <p:cNvSpPr>
              <a:spLocks noChangeShapeType="1"/>
            </p:cNvSpPr>
            <p:nvPr/>
          </p:nvSpPr>
          <p:spPr bwMode="auto">
            <a:xfrm>
              <a:off x="168" y="2444"/>
              <a:ext cx="523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5" name="Rectangle 7"/>
            <p:cNvSpPr>
              <a:spLocks noChangeArrowheads="1"/>
            </p:cNvSpPr>
            <p:nvPr/>
          </p:nvSpPr>
          <p:spPr bwMode="auto">
            <a:xfrm>
              <a:off x="215" y="3317"/>
              <a:ext cx="1106" cy="243"/>
            </a:xfrm>
            <a:prstGeom prst="rect">
              <a:avLst/>
            </a:prstGeom>
            <a:noFill/>
            <a:ln w="9525" cap="rnd">
              <a:solidFill>
                <a:srgbClr val="FF660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6" name="Line 8"/>
            <p:cNvSpPr>
              <a:spLocks noChangeShapeType="1"/>
            </p:cNvSpPr>
            <p:nvPr/>
          </p:nvSpPr>
          <p:spPr bwMode="auto">
            <a:xfrm>
              <a:off x="1847" y="2444"/>
              <a:ext cx="0" cy="111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Line 9"/>
            <p:cNvSpPr>
              <a:spLocks noChangeShapeType="1"/>
            </p:cNvSpPr>
            <p:nvPr/>
          </p:nvSpPr>
          <p:spPr bwMode="auto">
            <a:xfrm>
              <a:off x="3692" y="2444"/>
              <a:ext cx="0" cy="111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10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24055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Building a Tree</a:t>
            </a:r>
            <a:br>
              <a:rPr lang="en-US" dirty="0"/>
            </a:br>
            <a:r>
              <a:rPr lang="en-US" sz="3200" dirty="0"/>
              <a:t>Prioritize characters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752600"/>
            <a:ext cx="7772400" cy="4114800"/>
          </a:xfrm>
        </p:spPr>
        <p:txBody>
          <a:bodyPr/>
          <a:lstStyle/>
          <a:p>
            <a:r>
              <a:rPr lang="en-US"/>
              <a:t>Create binary tree nodes with character and frequency of each character</a:t>
            </a:r>
          </a:p>
          <a:p>
            <a:r>
              <a:rPr lang="en-US"/>
              <a:t>Place nodes in a priority queue</a:t>
            </a:r>
          </a:p>
          <a:p>
            <a:pPr lvl="1"/>
            <a:r>
              <a:rPr lang="en-US"/>
              <a:t>The </a:t>
            </a:r>
            <a:r>
              <a:rPr lang="en-US" u="sng"/>
              <a:t>lower</a:t>
            </a:r>
            <a:r>
              <a:rPr lang="en-US"/>
              <a:t> the occurrence, the higher the priority in the queue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11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Building a Tree</a:t>
            </a:r>
            <a:br>
              <a:rPr lang="en-US" dirty="0"/>
            </a:br>
            <a:r>
              <a:rPr lang="en-US" sz="3200" dirty="0"/>
              <a:t>Prioritize characters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00050" y="1562100"/>
            <a:ext cx="8572500" cy="4114800"/>
          </a:xfrm>
        </p:spPr>
        <p:txBody>
          <a:bodyPr/>
          <a:lstStyle/>
          <a:p>
            <a:r>
              <a:rPr lang="en-US"/>
              <a:t>Uses binary tree nodes</a:t>
            </a:r>
          </a:p>
          <a:p>
            <a:pPr>
              <a:lnSpc>
                <a:spcPct val="50000"/>
              </a:lnSpc>
              <a:buFont typeface="Symbol" pitchFamily="18" charset="2"/>
              <a:buNone/>
            </a:pPr>
            <a:endParaRPr lang="en-US"/>
          </a:p>
          <a:p>
            <a:pPr>
              <a:lnSpc>
                <a:spcPct val="50000"/>
              </a:lnSpc>
              <a:buFont typeface="Symbol" pitchFamily="18" charset="2"/>
              <a:buNone/>
            </a:pPr>
            <a:r>
              <a:rPr lang="en-US"/>
              <a:t>public class HuffNode</a:t>
            </a:r>
          </a:p>
          <a:p>
            <a:pPr>
              <a:lnSpc>
                <a:spcPct val="50000"/>
              </a:lnSpc>
              <a:buFont typeface="Symbol" pitchFamily="18" charset="2"/>
              <a:buNone/>
            </a:pPr>
            <a:r>
              <a:rPr lang="en-US"/>
              <a:t>{</a:t>
            </a:r>
          </a:p>
          <a:p>
            <a:pPr>
              <a:lnSpc>
                <a:spcPct val="50000"/>
              </a:lnSpc>
              <a:buFont typeface="Symbol" pitchFamily="18" charset="2"/>
              <a:buNone/>
            </a:pPr>
            <a:r>
              <a:rPr lang="en-US"/>
              <a:t>	public char myChar;</a:t>
            </a:r>
          </a:p>
          <a:p>
            <a:pPr>
              <a:lnSpc>
                <a:spcPct val="50000"/>
              </a:lnSpc>
              <a:buFont typeface="Symbol" pitchFamily="18" charset="2"/>
              <a:buNone/>
            </a:pPr>
            <a:r>
              <a:rPr lang="en-US"/>
              <a:t>	public int myFrequency;</a:t>
            </a:r>
          </a:p>
          <a:p>
            <a:pPr>
              <a:lnSpc>
                <a:spcPct val="50000"/>
              </a:lnSpc>
              <a:buFont typeface="Symbol" pitchFamily="18" charset="2"/>
              <a:buNone/>
            </a:pPr>
            <a:r>
              <a:rPr lang="en-US"/>
              <a:t>	public HuffNode myLeft, myRight;</a:t>
            </a:r>
          </a:p>
          <a:p>
            <a:pPr>
              <a:lnSpc>
                <a:spcPct val="50000"/>
              </a:lnSpc>
              <a:buFont typeface="Symbol" pitchFamily="18" charset="2"/>
              <a:buNone/>
            </a:pPr>
            <a:r>
              <a:rPr lang="en-US"/>
              <a:t>}</a:t>
            </a:r>
          </a:p>
          <a:p>
            <a:pPr>
              <a:lnSpc>
                <a:spcPct val="50000"/>
              </a:lnSpc>
              <a:buFont typeface="Symbol" pitchFamily="18" charset="2"/>
              <a:buNone/>
            </a:pPr>
            <a:endParaRPr lang="en-US"/>
          </a:p>
          <a:p>
            <a:pPr>
              <a:lnSpc>
                <a:spcPct val="50000"/>
              </a:lnSpc>
              <a:buFont typeface="Symbol" pitchFamily="18" charset="2"/>
              <a:buNone/>
            </a:pPr>
            <a:r>
              <a:rPr lang="en-US"/>
              <a:t>priorityQueue myQueue;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12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Tree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638300"/>
            <a:ext cx="8991600" cy="4114800"/>
          </a:xfrm>
        </p:spPr>
        <p:txBody>
          <a:bodyPr/>
          <a:lstStyle/>
          <a:p>
            <a:r>
              <a:rPr lang="en-US" sz="2800"/>
              <a:t>The queue after inserting all nodes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r>
              <a:rPr lang="en-US" sz="2800"/>
              <a:t>Null Pointers are not shown</a:t>
            </a:r>
            <a:endParaRPr lang="en-US"/>
          </a:p>
        </p:txBody>
      </p:sp>
      <p:grpSp>
        <p:nvGrpSpPr>
          <p:cNvPr id="20528" name="Group 48"/>
          <p:cNvGrpSpPr>
            <a:grpSpLocks/>
          </p:cNvGrpSpPr>
          <p:nvPr/>
        </p:nvGrpSpPr>
        <p:grpSpPr bwMode="auto">
          <a:xfrm>
            <a:off x="152400" y="2571750"/>
            <a:ext cx="8896350" cy="1951038"/>
            <a:chOff x="96" y="1524"/>
            <a:chExt cx="5604" cy="1229"/>
          </a:xfrm>
        </p:grpSpPr>
        <p:grpSp>
          <p:nvGrpSpPr>
            <p:cNvPr id="20497" name="Group 17"/>
            <p:cNvGrpSpPr>
              <a:grpSpLocks/>
            </p:cNvGrpSpPr>
            <p:nvPr/>
          </p:nvGrpSpPr>
          <p:grpSpPr bwMode="auto">
            <a:xfrm>
              <a:off x="96" y="1524"/>
              <a:ext cx="5604" cy="276"/>
              <a:chOff x="96" y="1956"/>
              <a:chExt cx="5604" cy="408"/>
            </a:xfrm>
          </p:grpSpPr>
          <p:sp>
            <p:nvSpPr>
              <p:cNvPr id="20485" name="Rectangle 5"/>
              <p:cNvSpPr>
                <a:spLocks noChangeArrowheads="1"/>
              </p:cNvSpPr>
              <p:nvPr/>
            </p:nvSpPr>
            <p:spPr bwMode="auto">
              <a:xfrm>
                <a:off x="96" y="1956"/>
                <a:ext cx="5604" cy="40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86" name="Line 6"/>
              <p:cNvSpPr>
                <a:spLocks noChangeShapeType="1"/>
              </p:cNvSpPr>
              <p:nvPr/>
            </p:nvSpPr>
            <p:spPr bwMode="auto">
              <a:xfrm>
                <a:off x="552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87" name="Line 7"/>
              <p:cNvSpPr>
                <a:spLocks noChangeShapeType="1"/>
              </p:cNvSpPr>
              <p:nvPr/>
            </p:nvSpPr>
            <p:spPr bwMode="auto">
              <a:xfrm>
                <a:off x="1017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88" name="Line 8"/>
              <p:cNvSpPr>
                <a:spLocks noChangeShapeType="1"/>
              </p:cNvSpPr>
              <p:nvPr/>
            </p:nvSpPr>
            <p:spPr bwMode="auto">
              <a:xfrm>
                <a:off x="1483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89" name="Line 9"/>
              <p:cNvSpPr>
                <a:spLocks noChangeShapeType="1"/>
              </p:cNvSpPr>
              <p:nvPr/>
            </p:nvSpPr>
            <p:spPr bwMode="auto">
              <a:xfrm>
                <a:off x="1948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90" name="Line 10"/>
              <p:cNvSpPr>
                <a:spLocks noChangeShapeType="1"/>
              </p:cNvSpPr>
              <p:nvPr/>
            </p:nvSpPr>
            <p:spPr bwMode="auto">
              <a:xfrm>
                <a:off x="2414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91" name="Line 11"/>
              <p:cNvSpPr>
                <a:spLocks noChangeShapeType="1"/>
              </p:cNvSpPr>
              <p:nvPr/>
            </p:nvSpPr>
            <p:spPr bwMode="auto">
              <a:xfrm>
                <a:off x="2880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92" name="Line 12"/>
              <p:cNvSpPr>
                <a:spLocks noChangeShapeType="1"/>
              </p:cNvSpPr>
              <p:nvPr/>
            </p:nvSpPr>
            <p:spPr bwMode="auto">
              <a:xfrm>
                <a:off x="3345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93" name="Line 13"/>
              <p:cNvSpPr>
                <a:spLocks noChangeShapeType="1"/>
              </p:cNvSpPr>
              <p:nvPr/>
            </p:nvSpPr>
            <p:spPr bwMode="auto">
              <a:xfrm>
                <a:off x="3811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94" name="Line 14"/>
              <p:cNvSpPr>
                <a:spLocks noChangeShapeType="1"/>
              </p:cNvSpPr>
              <p:nvPr/>
            </p:nvSpPr>
            <p:spPr bwMode="auto">
              <a:xfrm>
                <a:off x="4276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95" name="Line 15"/>
              <p:cNvSpPr>
                <a:spLocks noChangeShapeType="1"/>
              </p:cNvSpPr>
              <p:nvPr/>
            </p:nvSpPr>
            <p:spPr bwMode="auto">
              <a:xfrm>
                <a:off x="4742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96" name="Line 16"/>
              <p:cNvSpPr>
                <a:spLocks noChangeShapeType="1"/>
              </p:cNvSpPr>
              <p:nvPr/>
            </p:nvSpPr>
            <p:spPr bwMode="auto">
              <a:xfrm>
                <a:off x="5208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498" name="Line 18"/>
            <p:cNvSpPr>
              <a:spLocks noChangeShapeType="1"/>
            </p:cNvSpPr>
            <p:nvPr/>
          </p:nvSpPr>
          <p:spPr bwMode="auto">
            <a:xfrm>
              <a:off x="28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0" name="Line 20"/>
            <p:cNvSpPr>
              <a:spLocks noChangeShapeType="1"/>
            </p:cNvSpPr>
            <p:nvPr/>
          </p:nvSpPr>
          <p:spPr bwMode="auto">
            <a:xfrm>
              <a:off x="75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1" name="Line 21"/>
            <p:cNvSpPr>
              <a:spLocks noChangeShapeType="1"/>
            </p:cNvSpPr>
            <p:nvPr/>
          </p:nvSpPr>
          <p:spPr bwMode="auto">
            <a:xfrm>
              <a:off x="122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3" name="Line 23"/>
            <p:cNvSpPr>
              <a:spLocks noChangeShapeType="1"/>
            </p:cNvSpPr>
            <p:nvPr/>
          </p:nvSpPr>
          <p:spPr bwMode="auto">
            <a:xfrm>
              <a:off x="216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4" name="Line 24"/>
            <p:cNvSpPr>
              <a:spLocks noChangeShapeType="1"/>
            </p:cNvSpPr>
            <p:nvPr/>
          </p:nvSpPr>
          <p:spPr bwMode="auto">
            <a:xfrm>
              <a:off x="263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5" name="Line 25"/>
            <p:cNvSpPr>
              <a:spLocks noChangeShapeType="1"/>
            </p:cNvSpPr>
            <p:nvPr/>
          </p:nvSpPr>
          <p:spPr bwMode="auto">
            <a:xfrm>
              <a:off x="310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6" name="Line 26"/>
            <p:cNvSpPr>
              <a:spLocks noChangeShapeType="1"/>
            </p:cNvSpPr>
            <p:nvPr/>
          </p:nvSpPr>
          <p:spPr bwMode="auto">
            <a:xfrm>
              <a:off x="357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7" name="Line 27"/>
            <p:cNvSpPr>
              <a:spLocks noChangeShapeType="1"/>
            </p:cNvSpPr>
            <p:nvPr/>
          </p:nvSpPr>
          <p:spPr bwMode="auto">
            <a:xfrm>
              <a:off x="404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8" name="Line 28"/>
            <p:cNvSpPr>
              <a:spLocks noChangeShapeType="1"/>
            </p:cNvSpPr>
            <p:nvPr/>
          </p:nvSpPr>
          <p:spPr bwMode="auto">
            <a:xfrm>
              <a:off x="451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9" name="Line 29"/>
            <p:cNvSpPr>
              <a:spLocks noChangeShapeType="1"/>
            </p:cNvSpPr>
            <p:nvPr/>
          </p:nvSpPr>
          <p:spPr bwMode="auto">
            <a:xfrm>
              <a:off x="498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0" name="Line 30"/>
            <p:cNvSpPr>
              <a:spLocks noChangeShapeType="1"/>
            </p:cNvSpPr>
            <p:nvPr/>
          </p:nvSpPr>
          <p:spPr bwMode="auto">
            <a:xfrm>
              <a:off x="5460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1" name="Line 31"/>
            <p:cNvSpPr>
              <a:spLocks noChangeShapeType="1"/>
            </p:cNvSpPr>
            <p:nvPr/>
          </p:nvSpPr>
          <p:spPr bwMode="auto">
            <a:xfrm>
              <a:off x="1684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4" name="Text Box 34"/>
            <p:cNvSpPr txBox="1">
              <a:spLocks noChangeArrowheads="1"/>
            </p:cNvSpPr>
            <p:nvPr/>
          </p:nvSpPr>
          <p:spPr bwMode="auto">
            <a:xfrm>
              <a:off x="156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E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1</a:t>
              </a:r>
            </a:p>
          </p:txBody>
        </p:sp>
        <p:sp>
          <p:nvSpPr>
            <p:cNvPr id="20515" name="Text Box 35"/>
            <p:cNvSpPr txBox="1">
              <a:spLocks noChangeArrowheads="1"/>
            </p:cNvSpPr>
            <p:nvPr/>
          </p:nvSpPr>
          <p:spPr bwMode="auto">
            <a:xfrm>
              <a:off x="627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i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1</a:t>
              </a:r>
            </a:p>
          </p:txBody>
        </p:sp>
        <p:sp>
          <p:nvSpPr>
            <p:cNvPr id="20516" name="Text Box 36"/>
            <p:cNvSpPr txBox="1">
              <a:spLocks noChangeArrowheads="1"/>
            </p:cNvSpPr>
            <p:nvPr/>
          </p:nvSpPr>
          <p:spPr bwMode="auto">
            <a:xfrm>
              <a:off x="1098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y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1</a:t>
              </a:r>
            </a:p>
          </p:txBody>
        </p:sp>
        <p:sp>
          <p:nvSpPr>
            <p:cNvPr id="20517" name="Text Box 37"/>
            <p:cNvSpPr txBox="1">
              <a:spLocks noChangeArrowheads="1"/>
            </p:cNvSpPr>
            <p:nvPr/>
          </p:nvSpPr>
          <p:spPr bwMode="auto">
            <a:xfrm>
              <a:off x="1569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l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1</a:t>
              </a:r>
            </a:p>
          </p:txBody>
        </p:sp>
        <p:sp>
          <p:nvSpPr>
            <p:cNvPr id="20518" name="Text Box 38"/>
            <p:cNvSpPr txBox="1">
              <a:spLocks noChangeArrowheads="1"/>
            </p:cNvSpPr>
            <p:nvPr/>
          </p:nvSpPr>
          <p:spPr bwMode="auto">
            <a:xfrm>
              <a:off x="2041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k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1</a:t>
              </a:r>
            </a:p>
          </p:txBody>
        </p:sp>
        <p:sp>
          <p:nvSpPr>
            <p:cNvPr id="20519" name="Text Box 39"/>
            <p:cNvSpPr txBox="1">
              <a:spLocks noChangeArrowheads="1"/>
            </p:cNvSpPr>
            <p:nvPr/>
          </p:nvSpPr>
          <p:spPr bwMode="auto">
            <a:xfrm>
              <a:off x="2512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.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1</a:t>
              </a:r>
            </a:p>
          </p:txBody>
        </p:sp>
        <p:sp>
          <p:nvSpPr>
            <p:cNvPr id="20520" name="Text Box 40"/>
            <p:cNvSpPr txBox="1">
              <a:spLocks noChangeArrowheads="1"/>
            </p:cNvSpPr>
            <p:nvPr/>
          </p:nvSpPr>
          <p:spPr bwMode="auto">
            <a:xfrm>
              <a:off x="2983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r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2</a:t>
              </a:r>
            </a:p>
          </p:txBody>
        </p:sp>
        <p:sp>
          <p:nvSpPr>
            <p:cNvPr id="20521" name="Text Box 41"/>
            <p:cNvSpPr txBox="1">
              <a:spLocks noChangeArrowheads="1"/>
            </p:cNvSpPr>
            <p:nvPr/>
          </p:nvSpPr>
          <p:spPr bwMode="auto">
            <a:xfrm>
              <a:off x="3454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s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2</a:t>
              </a:r>
            </a:p>
          </p:txBody>
        </p:sp>
        <p:sp>
          <p:nvSpPr>
            <p:cNvPr id="20522" name="Text Box 42"/>
            <p:cNvSpPr txBox="1">
              <a:spLocks noChangeArrowheads="1"/>
            </p:cNvSpPr>
            <p:nvPr/>
          </p:nvSpPr>
          <p:spPr bwMode="auto">
            <a:xfrm>
              <a:off x="3926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n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2</a:t>
              </a:r>
            </a:p>
          </p:txBody>
        </p:sp>
        <p:sp>
          <p:nvSpPr>
            <p:cNvPr id="20523" name="Text Box 43"/>
            <p:cNvSpPr txBox="1">
              <a:spLocks noChangeArrowheads="1"/>
            </p:cNvSpPr>
            <p:nvPr/>
          </p:nvSpPr>
          <p:spPr bwMode="auto">
            <a:xfrm>
              <a:off x="4397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a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2</a:t>
              </a:r>
            </a:p>
          </p:txBody>
        </p:sp>
        <p:sp>
          <p:nvSpPr>
            <p:cNvPr id="20524" name="Text Box 44"/>
            <p:cNvSpPr txBox="1">
              <a:spLocks noChangeArrowheads="1"/>
            </p:cNvSpPr>
            <p:nvPr/>
          </p:nvSpPr>
          <p:spPr bwMode="auto">
            <a:xfrm>
              <a:off x="4784" y="2016"/>
              <a:ext cx="408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sp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4</a:t>
              </a:r>
            </a:p>
          </p:txBody>
        </p:sp>
        <p:sp>
          <p:nvSpPr>
            <p:cNvPr id="20525" name="Text Box 45"/>
            <p:cNvSpPr txBox="1">
              <a:spLocks noChangeArrowheads="1"/>
            </p:cNvSpPr>
            <p:nvPr/>
          </p:nvSpPr>
          <p:spPr bwMode="auto">
            <a:xfrm>
              <a:off x="5340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e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8</a:t>
              </a:r>
            </a:p>
          </p:txBody>
        </p:sp>
      </p:grp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13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a Tree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0" y="1504950"/>
            <a:ext cx="9144000" cy="4114800"/>
          </a:xfrm>
        </p:spPr>
        <p:txBody>
          <a:bodyPr/>
          <a:lstStyle/>
          <a:p>
            <a:r>
              <a:rPr lang="en-US" dirty="0"/>
              <a:t>While priority queue contains two or more nodes</a:t>
            </a:r>
          </a:p>
          <a:p>
            <a:pPr lvl="1"/>
            <a:r>
              <a:rPr lang="en-US" dirty="0"/>
              <a:t>Create new node</a:t>
            </a:r>
          </a:p>
          <a:p>
            <a:pPr lvl="1"/>
            <a:r>
              <a:rPr lang="en-US" dirty="0" err="1"/>
              <a:t>Dequeue</a:t>
            </a:r>
            <a:r>
              <a:rPr lang="en-US" dirty="0"/>
              <a:t> node and make it left subtree</a:t>
            </a:r>
          </a:p>
          <a:p>
            <a:pPr lvl="1"/>
            <a:r>
              <a:rPr lang="en-US" dirty="0" err="1"/>
              <a:t>Dequeue</a:t>
            </a:r>
            <a:r>
              <a:rPr lang="en-US" dirty="0"/>
              <a:t> next node and make it right subtree</a:t>
            </a:r>
          </a:p>
          <a:p>
            <a:pPr lvl="1"/>
            <a:r>
              <a:rPr lang="en-US" dirty="0"/>
              <a:t>Frequency of new node equals sum of frequency of left and right children</a:t>
            </a:r>
          </a:p>
          <a:p>
            <a:pPr lvl="1"/>
            <a:r>
              <a:rPr lang="en-US" dirty="0" err="1"/>
              <a:t>Enqueue</a:t>
            </a:r>
            <a:r>
              <a:rPr lang="en-US" dirty="0"/>
              <a:t> new node back into queue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14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Tree</a:t>
            </a:r>
          </a:p>
        </p:txBody>
      </p:sp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209550" y="1809750"/>
            <a:ext cx="8896350" cy="1951038"/>
            <a:chOff x="96" y="1524"/>
            <a:chExt cx="5604" cy="1229"/>
          </a:xfrm>
        </p:grpSpPr>
        <p:grpSp>
          <p:nvGrpSpPr>
            <p:cNvPr id="29701" name="Group 5"/>
            <p:cNvGrpSpPr>
              <a:grpSpLocks/>
            </p:cNvGrpSpPr>
            <p:nvPr/>
          </p:nvGrpSpPr>
          <p:grpSpPr bwMode="auto">
            <a:xfrm>
              <a:off x="96" y="1524"/>
              <a:ext cx="5604" cy="276"/>
              <a:chOff x="96" y="1956"/>
              <a:chExt cx="5604" cy="408"/>
            </a:xfrm>
          </p:grpSpPr>
          <p:sp>
            <p:nvSpPr>
              <p:cNvPr id="29702" name="Rectangle 6"/>
              <p:cNvSpPr>
                <a:spLocks noChangeArrowheads="1"/>
              </p:cNvSpPr>
              <p:nvPr/>
            </p:nvSpPr>
            <p:spPr bwMode="auto">
              <a:xfrm>
                <a:off x="96" y="1956"/>
                <a:ext cx="5604" cy="40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03" name="Line 7"/>
              <p:cNvSpPr>
                <a:spLocks noChangeShapeType="1"/>
              </p:cNvSpPr>
              <p:nvPr/>
            </p:nvSpPr>
            <p:spPr bwMode="auto">
              <a:xfrm>
                <a:off x="552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04" name="Line 8"/>
              <p:cNvSpPr>
                <a:spLocks noChangeShapeType="1"/>
              </p:cNvSpPr>
              <p:nvPr/>
            </p:nvSpPr>
            <p:spPr bwMode="auto">
              <a:xfrm>
                <a:off x="1017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05" name="Line 9"/>
              <p:cNvSpPr>
                <a:spLocks noChangeShapeType="1"/>
              </p:cNvSpPr>
              <p:nvPr/>
            </p:nvSpPr>
            <p:spPr bwMode="auto">
              <a:xfrm>
                <a:off x="1483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06" name="Line 10"/>
              <p:cNvSpPr>
                <a:spLocks noChangeShapeType="1"/>
              </p:cNvSpPr>
              <p:nvPr/>
            </p:nvSpPr>
            <p:spPr bwMode="auto">
              <a:xfrm>
                <a:off x="1948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07" name="Line 11"/>
              <p:cNvSpPr>
                <a:spLocks noChangeShapeType="1"/>
              </p:cNvSpPr>
              <p:nvPr/>
            </p:nvSpPr>
            <p:spPr bwMode="auto">
              <a:xfrm>
                <a:off x="2414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08" name="Line 12"/>
              <p:cNvSpPr>
                <a:spLocks noChangeShapeType="1"/>
              </p:cNvSpPr>
              <p:nvPr/>
            </p:nvSpPr>
            <p:spPr bwMode="auto">
              <a:xfrm>
                <a:off x="2880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09" name="Line 13"/>
              <p:cNvSpPr>
                <a:spLocks noChangeShapeType="1"/>
              </p:cNvSpPr>
              <p:nvPr/>
            </p:nvSpPr>
            <p:spPr bwMode="auto">
              <a:xfrm>
                <a:off x="3345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0" name="Line 14"/>
              <p:cNvSpPr>
                <a:spLocks noChangeShapeType="1"/>
              </p:cNvSpPr>
              <p:nvPr/>
            </p:nvSpPr>
            <p:spPr bwMode="auto">
              <a:xfrm>
                <a:off x="3811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1" name="Line 15"/>
              <p:cNvSpPr>
                <a:spLocks noChangeShapeType="1"/>
              </p:cNvSpPr>
              <p:nvPr/>
            </p:nvSpPr>
            <p:spPr bwMode="auto">
              <a:xfrm>
                <a:off x="4276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2" name="Line 16"/>
              <p:cNvSpPr>
                <a:spLocks noChangeShapeType="1"/>
              </p:cNvSpPr>
              <p:nvPr/>
            </p:nvSpPr>
            <p:spPr bwMode="auto">
              <a:xfrm>
                <a:off x="4742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3" name="Line 17"/>
              <p:cNvSpPr>
                <a:spLocks noChangeShapeType="1"/>
              </p:cNvSpPr>
              <p:nvPr/>
            </p:nvSpPr>
            <p:spPr bwMode="auto">
              <a:xfrm>
                <a:off x="5208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714" name="Line 18"/>
            <p:cNvSpPr>
              <a:spLocks noChangeShapeType="1"/>
            </p:cNvSpPr>
            <p:nvPr/>
          </p:nvSpPr>
          <p:spPr bwMode="auto">
            <a:xfrm>
              <a:off x="28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5" name="Line 19"/>
            <p:cNvSpPr>
              <a:spLocks noChangeShapeType="1"/>
            </p:cNvSpPr>
            <p:nvPr/>
          </p:nvSpPr>
          <p:spPr bwMode="auto">
            <a:xfrm>
              <a:off x="75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6" name="Line 20"/>
            <p:cNvSpPr>
              <a:spLocks noChangeShapeType="1"/>
            </p:cNvSpPr>
            <p:nvPr/>
          </p:nvSpPr>
          <p:spPr bwMode="auto">
            <a:xfrm>
              <a:off x="122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7" name="Line 21"/>
            <p:cNvSpPr>
              <a:spLocks noChangeShapeType="1"/>
            </p:cNvSpPr>
            <p:nvPr/>
          </p:nvSpPr>
          <p:spPr bwMode="auto">
            <a:xfrm>
              <a:off x="216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8" name="Line 22"/>
            <p:cNvSpPr>
              <a:spLocks noChangeShapeType="1"/>
            </p:cNvSpPr>
            <p:nvPr/>
          </p:nvSpPr>
          <p:spPr bwMode="auto">
            <a:xfrm>
              <a:off x="263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9" name="Line 23"/>
            <p:cNvSpPr>
              <a:spLocks noChangeShapeType="1"/>
            </p:cNvSpPr>
            <p:nvPr/>
          </p:nvSpPr>
          <p:spPr bwMode="auto">
            <a:xfrm>
              <a:off x="310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0" name="Line 24"/>
            <p:cNvSpPr>
              <a:spLocks noChangeShapeType="1"/>
            </p:cNvSpPr>
            <p:nvPr/>
          </p:nvSpPr>
          <p:spPr bwMode="auto">
            <a:xfrm>
              <a:off x="357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1" name="Line 25"/>
            <p:cNvSpPr>
              <a:spLocks noChangeShapeType="1"/>
            </p:cNvSpPr>
            <p:nvPr/>
          </p:nvSpPr>
          <p:spPr bwMode="auto">
            <a:xfrm>
              <a:off x="404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2" name="Line 26"/>
            <p:cNvSpPr>
              <a:spLocks noChangeShapeType="1"/>
            </p:cNvSpPr>
            <p:nvPr/>
          </p:nvSpPr>
          <p:spPr bwMode="auto">
            <a:xfrm>
              <a:off x="451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3" name="Line 27"/>
            <p:cNvSpPr>
              <a:spLocks noChangeShapeType="1"/>
            </p:cNvSpPr>
            <p:nvPr/>
          </p:nvSpPr>
          <p:spPr bwMode="auto">
            <a:xfrm>
              <a:off x="498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4" name="Line 28"/>
            <p:cNvSpPr>
              <a:spLocks noChangeShapeType="1"/>
            </p:cNvSpPr>
            <p:nvPr/>
          </p:nvSpPr>
          <p:spPr bwMode="auto">
            <a:xfrm>
              <a:off x="5460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5" name="Line 29"/>
            <p:cNvSpPr>
              <a:spLocks noChangeShapeType="1"/>
            </p:cNvSpPr>
            <p:nvPr/>
          </p:nvSpPr>
          <p:spPr bwMode="auto">
            <a:xfrm>
              <a:off x="1684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6" name="Text Box 30"/>
            <p:cNvSpPr txBox="1">
              <a:spLocks noChangeArrowheads="1"/>
            </p:cNvSpPr>
            <p:nvPr/>
          </p:nvSpPr>
          <p:spPr bwMode="auto">
            <a:xfrm>
              <a:off x="156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dirty="0"/>
                <a:t>E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 dirty="0"/>
                <a:t>1</a:t>
              </a:r>
            </a:p>
          </p:txBody>
        </p:sp>
        <p:sp>
          <p:nvSpPr>
            <p:cNvPr id="29727" name="Text Box 31"/>
            <p:cNvSpPr txBox="1">
              <a:spLocks noChangeArrowheads="1"/>
            </p:cNvSpPr>
            <p:nvPr/>
          </p:nvSpPr>
          <p:spPr bwMode="auto">
            <a:xfrm>
              <a:off x="627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dirty="0" err="1"/>
                <a:t>i</a:t>
              </a:r>
              <a:endParaRPr lang="en-US" dirty="0"/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 dirty="0"/>
                <a:t>1</a:t>
              </a:r>
            </a:p>
          </p:txBody>
        </p:sp>
        <p:sp>
          <p:nvSpPr>
            <p:cNvPr id="29728" name="Text Box 32"/>
            <p:cNvSpPr txBox="1">
              <a:spLocks noChangeArrowheads="1"/>
            </p:cNvSpPr>
            <p:nvPr/>
          </p:nvSpPr>
          <p:spPr bwMode="auto">
            <a:xfrm>
              <a:off x="1098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y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1</a:t>
              </a:r>
            </a:p>
          </p:txBody>
        </p:sp>
        <p:sp>
          <p:nvSpPr>
            <p:cNvPr id="29729" name="Text Box 33"/>
            <p:cNvSpPr txBox="1">
              <a:spLocks noChangeArrowheads="1"/>
            </p:cNvSpPr>
            <p:nvPr/>
          </p:nvSpPr>
          <p:spPr bwMode="auto">
            <a:xfrm>
              <a:off x="1569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l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1</a:t>
              </a:r>
            </a:p>
          </p:txBody>
        </p:sp>
        <p:sp>
          <p:nvSpPr>
            <p:cNvPr id="29730" name="Text Box 34"/>
            <p:cNvSpPr txBox="1">
              <a:spLocks noChangeArrowheads="1"/>
            </p:cNvSpPr>
            <p:nvPr/>
          </p:nvSpPr>
          <p:spPr bwMode="auto">
            <a:xfrm>
              <a:off x="2041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k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1</a:t>
              </a:r>
            </a:p>
          </p:txBody>
        </p:sp>
        <p:sp>
          <p:nvSpPr>
            <p:cNvPr id="29731" name="Text Box 35"/>
            <p:cNvSpPr txBox="1">
              <a:spLocks noChangeArrowheads="1"/>
            </p:cNvSpPr>
            <p:nvPr/>
          </p:nvSpPr>
          <p:spPr bwMode="auto">
            <a:xfrm>
              <a:off x="2512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.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1</a:t>
              </a:r>
            </a:p>
          </p:txBody>
        </p:sp>
        <p:sp>
          <p:nvSpPr>
            <p:cNvPr id="29732" name="Text Box 36"/>
            <p:cNvSpPr txBox="1">
              <a:spLocks noChangeArrowheads="1"/>
            </p:cNvSpPr>
            <p:nvPr/>
          </p:nvSpPr>
          <p:spPr bwMode="auto">
            <a:xfrm>
              <a:off x="2983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r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2</a:t>
              </a:r>
            </a:p>
          </p:txBody>
        </p:sp>
        <p:sp>
          <p:nvSpPr>
            <p:cNvPr id="29733" name="Text Box 37"/>
            <p:cNvSpPr txBox="1">
              <a:spLocks noChangeArrowheads="1"/>
            </p:cNvSpPr>
            <p:nvPr/>
          </p:nvSpPr>
          <p:spPr bwMode="auto">
            <a:xfrm>
              <a:off x="3454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s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2</a:t>
              </a:r>
            </a:p>
          </p:txBody>
        </p:sp>
        <p:sp>
          <p:nvSpPr>
            <p:cNvPr id="29734" name="Text Box 38"/>
            <p:cNvSpPr txBox="1">
              <a:spLocks noChangeArrowheads="1"/>
            </p:cNvSpPr>
            <p:nvPr/>
          </p:nvSpPr>
          <p:spPr bwMode="auto">
            <a:xfrm>
              <a:off x="3926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n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2</a:t>
              </a:r>
            </a:p>
          </p:txBody>
        </p:sp>
        <p:sp>
          <p:nvSpPr>
            <p:cNvPr id="29735" name="Text Box 39"/>
            <p:cNvSpPr txBox="1">
              <a:spLocks noChangeArrowheads="1"/>
            </p:cNvSpPr>
            <p:nvPr/>
          </p:nvSpPr>
          <p:spPr bwMode="auto">
            <a:xfrm>
              <a:off x="4397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a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2</a:t>
              </a:r>
            </a:p>
          </p:txBody>
        </p:sp>
        <p:sp>
          <p:nvSpPr>
            <p:cNvPr id="29736" name="Text Box 40"/>
            <p:cNvSpPr txBox="1">
              <a:spLocks noChangeArrowheads="1"/>
            </p:cNvSpPr>
            <p:nvPr/>
          </p:nvSpPr>
          <p:spPr bwMode="auto">
            <a:xfrm>
              <a:off x="4784" y="2016"/>
              <a:ext cx="408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sp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4</a:t>
              </a:r>
            </a:p>
          </p:txBody>
        </p:sp>
        <p:sp>
          <p:nvSpPr>
            <p:cNvPr id="29737" name="Text Box 41"/>
            <p:cNvSpPr txBox="1">
              <a:spLocks noChangeArrowheads="1"/>
            </p:cNvSpPr>
            <p:nvPr/>
          </p:nvSpPr>
          <p:spPr bwMode="auto">
            <a:xfrm>
              <a:off x="5340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e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8</a:t>
              </a:r>
            </a:p>
          </p:txBody>
        </p:sp>
      </p:grp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15</a:t>
            </a:fld>
            <a:endParaRPr kumimoji="0"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2" name="Ink 51"/>
              <p14:cNvContentPartPr/>
              <p14:nvPr/>
            </p14:nvContentPartPr>
            <p14:xfrm>
              <a:off x="7843707" y="3677298"/>
              <a:ext cx="42480" cy="6120"/>
            </p14:xfrm>
          </p:contentPart>
        </mc:Choice>
        <mc:Fallback xmlns="">
          <p:pic>
            <p:nvPicPr>
              <p:cNvPr id="52" name="Ink 51"/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7838667" y="3661098"/>
                <a:ext cx="63360" cy="33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Tree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247650" y="1790700"/>
            <a:ext cx="73723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8763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>
            <a:off x="16144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>
            <a:off x="23542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30924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>
            <a:off x="38322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0" name="Line 12"/>
          <p:cNvSpPr>
            <a:spLocks noChangeShapeType="1"/>
          </p:cNvSpPr>
          <p:nvPr/>
        </p:nvSpPr>
        <p:spPr bwMode="auto">
          <a:xfrm>
            <a:off x="45720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>
            <a:off x="53101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2" name="Line 14"/>
          <p:cNvSpPr>
            <a:spLocks noChangeShapeType="1"/>
          </p:cNvSpPr>
          <p:nvPr/>
        </p:nvSpPr>
        <p:spPr bwMode="auto">
          <a:xfrm>
            <a:off x="60499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>
            <a:off x="67881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8" name="Line 20"/>
          <p:cNvSpPr>
            <a:spLocks noChangeShapeType="1"/>
          </p:cNvSpPr>
          <p:nvPr/>
        </p:nvSpPr>
        <p:spPr bwMode="auto">
          <a:xfrm>
            <a:off x="587375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>
            <a:off x="2079625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0" name="Line 22"/>
          <p:cNvSpPr>
            <a:spLocks noChangeShapeType="1"/>
          </p:cNvSpPr>
          <p:nvPr/>
        </p:nvSpPr>
        <p:spPr bwMode="auto">
          <a:xfrm>
            <a:off x="2825750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1" name="Line 23"/>
          <p:cNvSpPr>
            <a:spLocks noChangeShapeType="1"/>
          </p:cNvSpPr>
          <p:nvPr/>
        </p:nvSpPr>
        <p:spPr bwMode="auto">
          <a:xfrm>
            <a:off x="3573463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2" name="Line 24"/>
          <p:cNvSpPr>
            <a:spLocks noChangeShapeType="1"/>
          </p:cNvSpPr>
          <p:nvPr/>
        </p:nvSpPr>
        <p:spPr bwMode="auto">
          <a:xfrm>
            <a:off x="4319588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3" name="Line 25"/>
          <p:cNvSpPr>
            <a:spLocks noChangeShapeType="1"/>
          </p:cNvSpPr>
          <p:nvPr/>
        </p:nvSpPr>
        <p:spPr bwMode="auto">
          <a:xfrm>
            <a:off x="5065713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4" name="Line 26"/>
          <p:cNvSpPr>
            <a:spLocks noChangeShapeType="1"/>
          </p:cNvSpPr>
          <p:nvPr/>
        </p:nvSpPr>
        <p:spPr bwMode="auto">
          <a:xfrm>
            <a:off x="5811838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5" name="Line 27"/>
          <p:cNvSpPr>
            <a:spLocks noChangeShapeType="1"/>
          </p:cNvSpPr>
          <p:nvPr/>
        </p:nvSpPr>
        <p:spPr bwMode="auto">
          <a:xfrm>
            <a:off x="6557963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6" name="Line 28"/>
          <p:cNvSpPr>
            <a:spLocks noChangeShapeType="1"/>
          </p:cNvSpPr>
          <p:nvPr/>
        </p:nvSpPr>
        <p:spPr bwMode="auto">
          <a:xfrm>
            <a:off x="7305675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7" name="Line 29"/>
          <p:cNvSpPr>
            <a:spLocks noChangeShapeType="1"/>
          </p:cNvSpPr>
          <p:nvPr/>
        </p:nvSpPr>
        <p:spPr bwMode="auto">
          <a:xfrm>
            <a:off x="1311275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 rot="2537517" flipH="1">
            <a:off x="4327525" y="4808538"/>
            <a:ext cx="55563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8" name="Text Box 30"/>
          <p:cNvSpPr txBox="1">
            <a:spLocks noChangeArrowheads="1"/>
          </p:cNvSpPr>
          <p:nvPr/>
        </p:nvSpPr>
        <p:spPr bwMode="auto">
          <a:xfrm>
            <a:off x="3943350" y="52197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 dirty="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 dirty="0"/>
              <a:t>1</a:t>
            </a:r>
            <a:endParaRPr lang="en-US" dirty="0"/>
          </a:p>
        </p:txBody>
      </p:sp>
      <p:sp>
        <p:nvSpPr>
          <p:cNvPr id="22559" name="Text Box 31"/>
          <p:cNvSpPr txBox="1">
            <a:spLocks noChangeArrowheads="1"/>
          </p:cNvSpPr>
          <p:nvPr/>
        </p:nvSpPr>
        <p:spPr bwMode="auto">
          <a:xfrm>
            <a:off x="4900613" y="52006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2560" name="Text Box 32"/>
          <p:cNvSpPr txBox="1">
            <a:spLocks noChangeArrowheads="1"/>
          </p:cNvSpPr>
          <p:nvPr/>
        </p:nvSpPr>
        <p:spPr bwMode="auto">
          <a:xfrm>
            <a:off x="381000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  <a:endParaRPr lang="en-US"/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2561" name="Text Box 33"/>
          <p:cNvSpPr txBox="1">
            <a:spLocks noChangeArrowheads="1"/>
          </p:cNvSpPr>
          <p:nvPr/>
        </p:nvSpPr>
        <p:spPr bwMode="auto">
          <a:xfrm>
            <a:off x="1128713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l</a:t>
            </a:r>
            <a:endParaRPr lang="en-US"/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2562" name="Text Box 34"/>
          <p:cNvSpPr txBox="1">
            <a:spLocks noChangeArrowheads="1"/>
          </p:cNvSpPr>
          <p:nvPr/>
        </p:nvSpPr>
        <p:spPr bwMode="auto">
          <a:xfrm>
            <a:off x="1878013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</a:p>
        </p:txBody>
      </p:sp>
      <p:sp>
        <p:nvSpPr>
          <p:cNvPr id="22563" name="Text Box 35"/>
          <p:cNvSpPr txBox="1">
            <a:spLocks noChangeArrowheads="1"/>
          </p:cNvSpPr>
          <p:nvPr/>
        </p:nvSpPr>
        <p:spPr bwMode="auto">
          <a:xfrm>
            <a:off x="2625725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</a:p>
        </p:txBody>
      </p:sp>
      <p:sp>
        <p:nvSpPr>
          <p:cNvPr id="22564" name="Text Box 36"/>
          <p:cNvSpPr txBox="1">
            <a:spLocks noChangeArrowheads="1"/>
          </p:cNvSpPr>
          <p:nvPr/>
        </p:nvSpPr>
        <p:spPr bwMode="auto">
          <a:xfrm>
            <a:off x="3373438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2565" name="Text Box 37"/>
          <p:cNvSpPr txBox="1">
            <a:spLocks noChangeArrowheads="1"/>
          </p:cNvSpPr>
          <p:nvPr/>
        </p:nvSpPr>
        <p:spPr bwMode="auto">
          <a:xfrm>
            <a:off x="4121150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2566" name="Text Box 38"/>
          <p:cNvSpPr txBox="1">
            <a:spLocks noChangeArrowheads="1"/>
          </p:cNvSpPr>
          <p:nvPr/>
        </p:nvSpPr>
        <p:spPr bwMode="auto">
          <a:xfrm>
            <a:off x="4870450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n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2567" name="Text Box 39"/>
          <p:cNvSpPr txBox="1">
            <a:spLocks noChangeArrowheads="1"/>
          </p:cNvSpPr>
          <p:nvPr/>
        </p:nvSpPr>
        <p:spPr bwMode="auto">
          <a:xfrm>
            <a:off x="5618163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2568" name="Text Box 40"/>
          <p:cNvSpPr txBox="1">
            <a:spLocks noChangeArrowheads="1"/>
          </p:cNvSpPr>
          <p:nvPr/>
        </p:nvSpPr>
        <p:spPr bwMode="auto">
          <a:xfrm>
            <a:off x="6289675" y="2571750"/>
            <a:ext cx="5143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22569" name="Text Box 41"/>
          <p:cNvSpPr txBox="1">
            <a:spLocks noChangeArrowheads="1"/>
          </p:cNvSpPr>
          <p:nvPr/>
        </p:nvSpPr>
        <p:spPr bwMode="auto">
          <a:xfrm>
            <a:off x="7115175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22571" name="Line 43"/>
          <p:cNvSpPr>
            <a:spLocks noChangeShapeType="1"/>
          </p:cNvSpPr>
          <p:nvPr/>
        </p:nvSpPr>
        <p:spPr bwMode="auto">
          <a:xfrm rot="-2537517">
            <a:off x="4973638" y="4800600"/>
            <a:ext cx="55562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73" name="Text Box 45"/>
          <p:cNvSpPr txBox="1">
            <a:spLocks noChangeArrowheads="1"/>
          </p:cNvSpPr>
          <p:nvPr/>
        </p:nvSpPr>
        <p:spPr bwMode="auto">
          <a:xfrm>
            <a:off x="4476750" y="41148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lang="en-US" sz="1800"/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16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Tree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52400" y="1790700"/>
            <a:ext cx="800100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>
            <a:off x="8763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16144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>
            <a:off x="23542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30924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38322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>
            <a:off x="45720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53101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>
            <a:off x="60499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Line 13"/>
          <p:cNvSpPr>
            <a:spLocks noChangeShapeType="1"/>
          </p:cNvSpPr>
          <p:nvPr/>
        </p:nvSpPr>
        <p:spPr bwMode="auto">
          <a:xfrm>
            <a:off x="67881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>
            <a:off x="75279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92" name="Line 16"/>
          <p:cNvSpPr>
            <a:spLocks noChangeShapeType="1"/>
          </p:cNvSpPr>
          <p:nvPr/>
        </p:nvSpPr>
        <p:spPr bwMode="auto">
          <a:xfrm>
            <a:off x="587375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Line 17"/>
          <p:cNvSpPr>
            <a:spLocks noChangeShapeType="1"/>
          </p:cNvSpPr>
          <p:nvPr/>
        </p:nvSpPr>
        <p:spPr bwMode="auto">
          <a:xfrm>
            <a:off x="2079625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Line 18"/>
          <p:cNvSpPr>
            <a:spLocks noChangeShapeType="1"/>
          </p:cNvSpPr>
          <p:nvPr/>
        </p:nvSpPr>
        <p:spPr bwMode="auto">
          <a:xfrm>
            <a:off x="2825750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95" name="Line 19"/>
          <p:cNvSpPr>
            <a:spLocks noChangeShapeType="1"/>
          </p:cNvSpPr>
          <p:nvPr/>
        </p:nvSpPr>
        <p:spPr bwMode="auto">
          <a:xfrm>
            <a:off x="3573463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96" name="Line 20"/>
          <p:cNvSpPr>
            <a:spLocks noChangeShapeType="1"/>
          </p:cNvSpPr>
          <p:nvPr/>
        </p:nvSpPr>
        <p:spPr bwMode="auto">
          <a:xfrm>
            <a:off x="4319588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Line 21"/>
          <p:cNvSpPr>
            <a:spLocks noChangeShapeType="1"/>
          </p:cNvSpPr>
          <p:nvPr/>
        </p:nvSpPr>
        <p:spPr bwMode="auto">
          <a:xfrm>
            <a:off x="5065713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98" name="Line 22"/>
          <p:cNvSpPr>
            <a:spLocks noChangeShapeType="1"/>
          </p:cNvSpPr>
          <p:nvPr/>
        </p:nvSpPr>
        <p:spPr bwMode="auto">
          <a:xfrm>
            <a:off x="5811838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99" name="Line 23"/>
          <p:cNvSpPr>
            <a:spLocks noChangeShapeType="1"/>
          </p:cNvSpPr>
          <p:nvPr/>
        </p:nvSpPr>
        <p:spPr bwMode="auto">
          <a:xfrm>
            <a:off x="7129463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00" name="Line 24"/>
          <p:cNvSpPr>
            <a:spLocks noChangeShapeType="1"/>
          </p:cNvSpPr>
          <p:nvPr/>
        </p:nvSpPr>
        <p:spPr bwMode="auto">
          <a:xfrm>
            <a:off x="7858125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01" name="Line 25"/>
          <p:cNvSpPr>
            <a:spLocks noChangeShapeType="1"/>
          </p:cNvSpPr>
          <p:nvPr/>
        </p:nvSpPr>
        <p:spPr bwMode="auto">
          <a:xfrm>
            <a:off x="1311275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02" name="Line 26"/>
          <p:cNvSpPr>
            <a:spLocks noChangeShapeType="1"/>
          </p:cNvSpPr>
          <p:nvPr/>
        </p:nvSpPr>
        <p:spPr bwMode="auto">
          <a:xfrm rot="2537517">
            <a:off x="6151563" y="3079750"/>
            <a:ext cx="111125" cy="35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03" name="Text Box 27"/>
          <p:cNvSpPr txBox="1">
            <a:spLocks noChangeArrowheads="1"/>
          </p:cNvSpPr>
          <p:nvPr/>
        </p:nvSpPr>
        <p:spPr bwMode="auto">
          <a:xfrm>
            <a:off x="5924550" y="34305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4604" name="Text Box 28"/>
          <p:cNvSpPr txBox="1">
            <a:spLocks noChangeArrowheads="1"/>
          </p:cNvSpPr>
          <p:nvPr/>
        </p:nvSpPr>
        <p:spPr bwMode="auto">
          <a:xfrm>
            <a:off x="6443663" y="34305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4605" name="Text Box 29"/>
          <p:cNvSpPr txBox="1">
            <a:spLocks noChangeArrowheads="1"/>
          </p:cNvSpPr>
          <p:nvPr/>
        </p:nvSpPr>
        <p:spPr bwMode="auto">
          <a:xfrm>
            <a:off x="381000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  <a:endParaRPr lang="en-US"/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4606" name="Text Box 30"/>
          <p:cNvSpPr txBox="1">
            <a:spLocks noChangeArrowheads="1"/>
          </p:cNvSpPr>
          <p:nvPr/>
        </p:nvSpPr>
        <p:spPr bwMode="auto">
          <a:xfrm>
            <a:off x="1128713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l</a:t>
            </a:r>
            <a:endParaRPr lang="en-US"/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4607" name="Text Box 31"/>
          <p:cNvSpPr txBox="1">
            <a:spLocks noChangeArrowheads="1"/>
          </p:cNvSpPr>
          <p:nvPr/>
        </p:nvSpPr>
        <p:spPr bwMode="auto">
          <a:xfrm>
            <a:off x="1878013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</a:p>
        </p:txBody>
      </p:sp>
      <p:sp>
        <p:nvSpPr>
          <p:cNvPr id="24608" name="Text Box 32"/>
          <p:cNvSpPr txBox="1">
            <a:spLocks noChangeArrowheads="1"/>
          </p:cNvSpPr>
          <p:nvPr/>
        </p:nvSpPr>
        <p:spPr bwMode="auto">
          <a:xfrm>
            <a:off x="2625725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</a:p>
        </p:txBody>
      </p:sp>
      <p:sp>
        <p:nvSpPr>
          <p:cNvPr id="24609" name="Text Box 33"/>
          <p:cNvSpPr txBox="1">
            <a:spLocks noChangeArrowheads="1"/>
          </p:cNvSpPr>
          <p:nvPr/>
        </p:nvSpPr>
        <p:spPr bwMode="auto">
          <a:xfrm>
            <a:off x="3373438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4610" name="Text Box 34"/>
          <p:cNvSpPr txBox="1">
            <a:spLocks noChangeArrowheads="1"/>
          </p:cNvSpPr>
          <p:nvPr/>
        </p:nvSpPr>
        <p:spPr bwMode="auto">
          <a:xfrm>
            <a:off x="4121150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4611" name="Text Box 35"/>
          <p:cNvSpPr txBox="1">
            <a:spLocks noChangeArrowheads="1"/>
          </p:cNvSpPr>
          <p:nvPr/>
        </p:nvSpPr>
        <p:spPr bwMode="auto">
          <a:xfrm>
            <a:off x="4870450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n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4612" name="Text Box 36"/>
          <p:cNvSpPr txBox="1">
            <a:spLocks noChangeArrowheads="1"/>
          </p:cNvSpPr>
          <p:nvPr/>
        </p:nvSpPr>
        <p:spPr bwMode="auto">
          <a:xfrm>
            <a:off x="5618163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4613" name="Text Box 37"/>
          <p:cNvSpPr txBox="1">
            <a:spLocks noChangeArrowheads="1"/>
          </p:cNvSpPr>
          <p:nvPr/>
        </p:nvSpPr>
        <p:spPr bwMode="auto">
          <a:xfrm>
            <a:off x="6861175" y="2571750"/>
            <a:ext cx="5143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24614" name="Text Box 38"/>
          <p:cNvSpPr txBox="1">
            <a:spLocks noChangeArrowheads="1"/>
          </p:cNvSpPr>
          <p:nvPr/>
        </p:nvSpPr>
        <p:spPr bwMode="auto">
          <a:xfrm>
            <a:off x="7667625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24615" name="Line 39"/>
          <p:cNvSpPr>
            <a:spLocks noChangeShapeType="1"/>
          </p:cNvSpPr>
          <p:nvPr/>
        </p:nvSpPr>
        <p:spPr bwMode="auto">
          <a:xfrm rot="19062483" flipH="1">
            <a:off x="6572250" y="3082925"/>
            <a:ext cx="133350" cy="333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16" name="Text Box 40"/>
          <p:cNvSpPr txBox="1">
            <a:spLocks noChangeArrowheads="1"/>
          </p:cNvSpPr>
          <p:nvPr/>
        </p:nvSpPr>
        <p:spPr bwMode="auto">
          <a:xfrm>
            <a:off x="6229350" y="25638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lang="en-US" sz="1800"/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4617" name="Line 41"/>
          <p:cNvSpPr>
            <a:spLocks noChangeShapeType="1"/>
          </p:cNvSpPr>
          <p:nvPr/>
        </p:nvSpPr>
        <p:spPr bwMode="auto">
          <a:xfrm>
            <a:off x="6443663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17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Tree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152400" y="1790700"/>
            <a:ext cx="67246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8763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16144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23542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30924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38322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45720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53101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60499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>
            <a:off x="574675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>
            <a:off x="1320800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9" name="Line 19"/>
          <p:cNvSpPr>
            <a:spLocks noChangeShapeType="1"/>
          </p:cNvSpPr>
          <p:nvPr/>
        </p:nvSpPr>
        <p:spPr bwMode="auto">
          <a:xfrm>
            <a:off x="2068513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20" name="Line 20"/>
          <p:cNvSpPr>
            <a:spLocks noChangeShapeType="1"/>
          </p:cNvSpPr>
          <p:nvPr/>
        </p:nvSpPr>
        <p:spPr bwMode="auto">
          <a:xfrm>
            <a:off x="2814638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>
            <a:off x="3560763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22" name="Line 22"/>
          <p:cNvSpPr>
            <a:spLocks noChangeShapeType="1"/>
          </p:cNvSpPr>
          <p:nvPr/>
        </p:nvSpPr>
        <p:spPr bwMode="auto">
          <a:xfrm>
            <a:off x="4306888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>
            <a:off x="5624513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24" name="Line 24"/>
          <p:cNvSpPr>
            <a:spLocks noChangeShapeType="1"/>
          </p:cNvSpPr>
          <p:nvPr/>
        </p:nvSpPr>
        <p:spPr bwMode="auto">
          <a:xfrm>
            <a:off x="6353175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26" name="Line 26"/>
          <p:cNvSpPr>
            <a:spLocks noChangeShapeType="1"/>
          </p:cNvSpPr>
          <p:nvPr/>
        </p:nvSpPr>
        <p:spPr bwMode="auto">
          <a:xfrm rot="2537517">
            <a:off x="4684713" y="3079750"/>
            <a:ext cx="111125" cy="35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27" name="Text Box 27"/>
          <p:cNvSpPr txBox="1">
            <a:spLocks noChangeArrowheads="1"/>
          </p:cNvSpPr>
          <p:nvPr/>
        </p:nvSpPr>
        <p:spPr bwMode="auto">
          <a:xfrm>
            <a:off x="4419600" y="34210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5628" name="Text Box 28"/>
          <p:cNvSpPr txBox="1">
            <a:spLocks noChangeArrowheads="1"/>
          </p:cNvSpPr>
          <p:nvPr/>
        </p:nvSpPr>
        <p:spPr bwMode="auto">
          <a:xfrm>
            <a:off x="4957763" y="34210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5631" name="Text Box 31"/>
          <p:cNvSpPr txBox="1">
            <a:spLocks noChangeArrowheads="1"/>
          </p:cNvSpPr>
          <p:nvPr/>
        </p:nvSpPr>
        <p:spPr bwMode="auto">
          <a:xfrm>
            <a:off x="373063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</a:p>
        </p:txBody>
      </p:sp>
      <p:sp>
        <p:nvSpPr>
          <p:cNvPr id="25632" name="Text Box 32"/>
          <p:cNvSpPr txBox="1">
            <a:spLocks noChangeArrowheads="1"/>
          </p:cNvSpPr>
          <p:nvPr/>
        </p:nvSpPr>
        <p:spPr bwMode="auto">
          <a:xfrm>
            <a:off x="1120775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</a:p>
        </p:txBody>
      </p:sp>
      <p:sp>
        <p:nvSpPr>
          <p:cNvPr id="25633" name="Text Box 33"/>
          <p:cNvSpPr txBox="1">
            <a:spLocks noChangeArrowheads="1"/>
          </p:cNvSpPr>
          <p:nvPr/>
        </p:nvSpPr>
        <p:spPr bwMode="auto">
          <a:xfrm>
            <a:off x="1868488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5634" name="Text Box 34"/>
          <p:cNvSpPr txBox="1">
            <a:spLocks noChangeArrowheads="1"/>
          </p:cNvSpPr>
          <p:nvPr/>
        </p:nvSpPr>
        <p:spPr bwMode="auto">
          <a:xfrm>
            <a:off x="2616200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5635" name="Text Box 35"/>
          <p:cNvSpPr txBox="1">
            <a:spLocks noChangeArrowheads="1"/>
          </p:cNvSpPr>
          <p:nvPr/>
        </p:nvSpPr>
        <p:spPr bwMode="auto">
          <a:xfrm>
            <a:off x="3365500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n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5636" name="Text Box 36"/>
          <p:cNvSpPr txBox="1">
            <a:spLocks noChangeArrowheads="1"/>
          </p:cNvSpPr>
          <p:nvPr/>
        </p:nvSpPr>
        <p:spPr bwMode="auto">
          <a:xfrm>
            <a:off x="4113213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5637" name="Text Box 37"/>
          <p:cNvSpPr txBox="1">
            <a:spLocks noChangeArrowheads="1"/>
          </p:cNvSpPr>
          <p:nvPr/>
        </p:nvSpPr>
        <p:spPr bwMode="auto">
          <a:xfrm>
            <a:off x="5356225" y="2552700"/>
            <a:ext cx="5143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25638" name="Text Box 38"/>
          <p:cNvSpPr txBox="1">
            <a:spLocks noChangeArrowheads="1"/>
          </p:cNvSpPr>
          <p:nvPr/>
        </p:nvSpPr>
        <p:spPr bwMode="auto">
          <a:xfrm>
            <a:off x="6162675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25639" name="Line 39"/>
          <p:cNvSpPr>
            <a:spLocks noChangeShapeType="1"/>
          </p:cNvSpPr>
          <p:nvPr/>
        </p:nvSpPr>
        <p:spPr bwMode="auto">
          <a:xfrm rot="19062483" flipH="1">
            <a:off x="5029200" y="3082925"/>
            <a:ext cx="133350" cy="333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40" name="Text Box 40"/>
          <p:cNvSpPr txBox="1">
            <a:spLocks noChangeArrowheads="1"/>
          </p:cNvSpPr>
          <p:nvPr/>
        </p:nvSpPr>
        <p:spPr bwMode="auto">
          <a:xfrm>
            <a:off x="4724400" y="25447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lang="en-US" sz="1800"/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5641" name="Line 41"/>
          <p:cNvSpPr>
            <a:spLocks noChangeShapeType="1"/>
          </p:cNvSpPr>
          <p:nvPr/>
        </p:nvSpPr>
        <p:spPr bwMode="auto">
          <a:xfrm>
            <a:off x="4938713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42" name="Line 42"/>
          <p:cNvSpPr>
            <a:spLocks noChangeShapeType="1"/>
          </p:cNvSpPr>
          <p:nvPr/>
        </p:nvSpPr>
        <p:spPr bwMode="auto">
          <a:xfrm rot="2537517">
            <a:off x="4410075" y="488791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43" name="Text Box 43"/>
          <p:cNvSpPr txBox="1">
            <a:spLocks noChangeArrowheads="1"/>
          </p:cNvSpPr>
          <p:nvPr/>
        </p:nvSpPr>
        <p:spPr bwMode="auto">
          <a:xfrm>
            <a:off x="4181475" y="51816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5644" name="Text Box 44"/>
          <p:cNvSpPr txBox="1">
            <a:spLocks noChangeArrowheads="1"/>
          </p:cNvSpPr>
          <p:nvPr/>
        </p:nvSpPr>
        <p:spPr bwMode="auto">
          <a:xfrm>
            <a:off x="4652963" y="52101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5646" name="Text Box 46"/>
          <p:cNvSpPr txBox="1">
            <a:spLocks noChangeArrowheads="1"/>
          </p:cNvSpPr>
          <p:nvPr/>
        </p:nvSpPr>
        <p:spPr bwMode="auto">
          <a:xfrm>
            <a:off x="4457700" y="44005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lang="en-US" sz="1800"/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5647" name="Line 47"/>
          <p:cNvSpPr>
            <a:spLocks noChangeShapeType="1"/>
          </p:cNvSpPr>
          <p:nvPr/>
        </p:nvSpPr>
        <p:spPr bwMode="auto">
          <a:xfrm rot="19062483" flipH="1">
            <a:off x="4733925" y="489743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18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Tree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52400" y="1790700"/>
            <a:ext cx="811530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>
            <a:off x="8763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>
            <a:off x="16144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23542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30924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>
            <a:off x="38322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45720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>
            <a:off x="53101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60499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>
            <a:off x="71501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0" name="Line 16"/>
          <p:cNvSpPr>
            <a:spLocks noChangeShapeType="1"/>
          </p:cNvSpPr>
          <p:nvPr/>
        </p:nvSpPr>
        <p:spPr bwMode="auto">
          <a:xfrm>
            <a:off x="574675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>
            <a:off x="1320800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>
            <a:off x="2068513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3" name="Line 19"/>
          <p:cNvSpPr>
            <a:spLocks noChangeShapeType="1"/>
          </p:cNvSpPr>
          <p:nvPr/>
        </p:nvSpPr>
        <p:spPr bwMode="auto">
          <a:xfrm>
            <a:off x="2814638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4" name="Line 20"/>
          <p:cNvSpPr>
            <a:spLocks noChangeShapeType="1"/>
          </p:cNvSpPr>
          <p:nvPr/>
        </p:nvSpPr>
        <p:spPr bwMode="auto">
          <a:xfrm>
            <a:off x="3560763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5" name="Line 21"/>
          <p:cNvSpPr>
            <a:spLocks noChangeShapeType="1"/>
          </p:cNvSpPr>
          <p:nvPr/>
        </p:nvSpPr>
        <p:spPr bwMode="auto">
          <a:xfrm>
            <a:off x="4306888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7" name="Line 23"/>
          <p:cNvSpPr>
            <a:spLocks noChangeShapeType="1"/>
          </p:cNvSpPr>
          <p:nvPr/>
        </p:nvSpPr>
        <p:spPr bwMode="auto">
          <a:xfrm>
            <a:off x="7915275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8" name="Line 24"/>
          <p:cNvSpPr>
            <a:spLocks noChangeShapeType="1"/>
          </p:cNvSpPr>
          <p:nvPr/>
        </p:nvSpPr>
        <p:spPr bwMode="auto">
          <a:xfrm rot="2537517">
            <a:off x="4625975" y="2916238"/>
            <a:ext cx="239713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9" name="Text Box 25"/>
          <p:cNvSpPr txBox="1">
            <a:spLocks noChangeArrowheads="1"/>
          </p:cNvSpPr>
          <p:nvPr/>
        </p:nvSpPr>
        <p:spPr bwMode="auto">
          <a:xfrm>
            <a:off x="4419600" y="34210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6650" name="Text Box 26"/>
          <p:cNvSpPr txBox="1">
            <a:spLocks noChangeArrowheads="1"/>
          </p:cNvSpPr>
          <p:nvPr/>
        </p:nvSpPr>
        <p:spPr bwMode="auto">
          <a:xfrm>
            <a:off x="4957763" y="34210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6651" name="Text Box 27"/>
          <p:cNvSpPr txBox="1">
            <a:spLocks noChangeArrowheads="1"/>
          </p:cNvSpPr>
          <p:nvPr/>
        </p:nvSpPr>
        <p:spPr bwMode="auto">
          <a:xfrm>
            <a:off x="373063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</a:p>
        </p:txBody>
      </p:sp>
      <p:sp>
        <p:nvSpPr>
          <p:cNvPr id="26652" name="Text Box 28"/>
          <p:cNvSpPr txBox="1">
            <a:spLocks noChangeArrowheads="1"/>
          </p:cNvSpPr>
          <p:nvPr/>
        </p:nvSpPr>
        <p:spPr bwMode="auto">
          <a:xfrm>
            <a:off x="1120775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</a:p>
        </p:txBody>
      </p:sp>
      <p:sp>
        <p:nvSpPr>
          <p:cNvPr id="26653" name="Text Box 29"/>
          <p:cNvSpPr txBox="1">
            <a:spLocks noChangeArrowheads="1"/>
          </p:cNvSpPr>
          <p:nvPr/>
        </p:nvSpPr>
        <p:spPr bwMode="auto">
          <a:xfrm>
            <a:off x="1868488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6654" name="Text Box 30"/>
          <p:cNvSpPr txBox="1">
            <a:spLocks noChangeArrowheads="1"/>
          </p:cNvSpPr>
          <p:nvPr/>
        </p:nvSpPr>
        <p:spPr bwMode="auto">
          <a:xfrm>
            <a:off x="2616200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6655" name="Text Box 31"/>
          <p:cNvSpPr txBox="1">
            <a:spLocks noChangeArrowheads="1"/>
          </p:cNvSpPr>
          <p:nvPr/>
        </p:nvSpPr>
        <p:spPr bwMode="auto">
          <a:xfrm>
            <a:off x="3365500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n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6656" name="Text Box 32"/>
          <p:cNvSpPr txBox="1">
            <a:spLocks noChangeArrowheads="1"/>
          </p:cNvSpPr>
          <p:nvPr/>
        </p:nvSpPr>
        <p:spPr bwMode="auto">
          <a:xfrm>
            <a:off x="4113213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6657" name="Text Box 33"/>
          <p:cNvSpPr txBox="1">
            <a:spLocks noChangeArrowheads="1"/>
          </p:cNvSpPr>
          <p:nvPr/>
        </p:nvSpPr>
        <p:spPr bwMode="auto">
          <a:xfrm>
            <a:off x="6651625" y="2552700"/>
            <a:ext cx="5143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26658" name="Text Box 34"/>
          <p:cNvSpPr txBox="1">
            <a:spLocks noChangeArrowheads="1"/>
          </p:cNvSpPr>
          <p:nvPr/>
        </p:nvSpPr>
        <p:spPr bwMode="auto">
          <a:xfrm>
            <a:off x="7724775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26659" name="Line 35"/>
          <p:cNvSpPr>
            <a:spLocks noChangeShapeType="1"/>
          </p:cNvSpPr>
          <p:nvPr/>
        </p:nvSpPr>
        <p:spPr bwMode="auto">
          <a:xfrm rot="19062483" flipH="1">
            <a:off x="4975225" y="2943225"/>
            <a:ext cx="249238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60" name="Text Box 36"/>
          <p:cNvSpPr txBox="1">
            <a:spLocks noChangeArrowheads="1"/>
          </p:cNvSpPr>
          <p:nvPr/>
        </p:nvSpPr>
        <p:spPr bwMode="auto">
          <a:xfrm>
            <a:off x="4724400" y="25447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6661" name="Line 37"/>
          <p:cNvSpPr>
            <a:spLocks noChangeShapeType="1"/>
          </p:cNvSpPr>
          <p:nvPr/>
        </p:nvSpPr>
        <p:spPr bwMode="auto">
          <a:xfrm>
            <a:off x="4938713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62" name="Line 38"/>
          <p:cNvSpPr>
            <a:spLocks noChangeShapeType="1"/>
          </p:cNvSpPr>
          <p:nvPr/>
        </p:nvSpPr>
        <p:spPr bwMode="auto">
          <a:xfrm rot="2537517">
            <a:off x="5686425" y="281146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63" name="Text Box 39"/>
          <p:cNvSpPr txBox="1">
            <a:spLocks noChangeArrowheads="1"/>
          </p:cNvSpPr>
          <p:nvPr/>
        </p:nvSpPr>
        <p:spPr bwMode="auto">
          <a:xfrm>
            <a:off x="5457825" y="31051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6664" name="Text Box 40"/>
          <p:cNvSpPr txBox="1">
            <a:spLocks noChangeArrowheads="1"/>
          </p:cNvSpPr>
          <p:nvPr/>
        </p:nvSpPr>
        <p:spPr bwMode="auto">
          <a:xfrm>
            <a:off x="5929313" y="31051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6665" name="Text Box 41"/>
          <p:cNvSpPr txBox="1">
            <a:spLocks noChangeArrowheads="1"/>
          </p:cNvSpPr>
          <p:nvPr/>
        </p:nvSpPr>
        <p:spPr bwMode="auto">
          <a:xfrm>
            <a:off x="5734050" y="241935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6666" name="Line 42"/>
          <p:cNvSpPr>
            <a:spLocks noChangeShapeType="1"/>
          </p:cNvSpPr>
          <p:nvPr/>
        </p:nvSpPr>
        <p:spPr bwMode="auto">
          <a:xfrm rot="19062483" flipH="1">
            <a:off x="6010275" y="280193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68" name="Line 44"/>
          <p:cNvSpPr>
            <a:spLocks noChangeShapeType="1"/>
          </p:cNvSpPr>
          <p:nvPr/>
        </p:nvSpPr>
        <p:spPr bwMode="auto">
          <a:xfrm>
            <a:off x="5567363" y="2085975"/>
            <a:ext cx="24765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69" name="Line 45"/>
          <p:cNvSpPr>
            <a:spLocks noChangeShapeType="1"/>
          </p:cNvSpPr>
          <p:nvPr/>
        </p:nvSpPr>
        <p:spPr bwMode="auto">
          <a:xfrm>
            <a:off x="6905625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19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Encoding and Compression of Data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r>
              <a:rPr lang="en-US" dirty="0"/>
              <a:t>Fax Machines</a:t>
            </a:r>
          </a:p>
          <a:p>
            <a:r>
              <a:rPr lang="en-US" dirty="0"/>
              <a:t>ASCII</a:t>
            </a:r>
          </a:p>
          <a:p>
            <a:r>
              <a:rPr lang="en-US" dirty="0"/>
              <a:t>Variations on ASCII</a:t>
            </a:r>
          </a:p>
          <a:p>
            <a:pPr lvl="1"/>
            <a:r>
              <a:rPr lang="en-US" dirty="0"/>
              <a:t>min number of bits needed</a:t>
            </a:r>
          </a:p>
          <a:p>
            <a:pPr lvl="1"/>
            <a:r>
              <a:rPr lang="en-US" dirty="0"/>
              <a:t>cost of savings</a:t>
            </a:r>
          </a:p>
          <a:p>
            <a:pPr lvl="1"/>
            <a:r>
              <a:rPr lang="en-US" dirty="0"/>
              <a:t>patterns</a:t>
            </a:r>
          </a:p>
          <a:p>
            <a:pPr lvl="1"/>
            <a:r>
              <a:rPr lang="en-US" dirty="0"/>
              <a:t>modifications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Tree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152400" y="1790700"/>
            <a:ext cx="701040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8763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>
            <a:off x="16144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>
            <a:off x="23542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>
            <a:off x="30924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>
            <a:off x="38322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>
            <a:off x="52006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>
            <a:off x="609123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66" name="Line 18"/>
          <p:cNvSpPr>
            <a:spLocks noChangeShapeType="1"/>
          </p:cNvSpPr>
          <p:nvPr/>
        </p:nvSpPr>
        <p:spPr bwMode="auto">
          <a:xfrm>
            <a:off x="487363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67" name="Line 19"/>
          <p:cNvSpPr>
            <a:spLocks noChangeShapeType="1"/>
          </p:cNvSpPr>
          <p:nvPr/>
        </p:nvSpPr>
        <p:spPr bwMode="auto">
          <a:xfrm>
            <a:off x="1233488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68" name="Line 20"/>
          <p:cNvSpPr>
            <a:spLocks noChangeShapeType="1"/>
          </p:cNvSpPr>
          <p:nvPr/>
        </p:nvSpPr>
        <p:spPr bwMode="auto">
          <a:xfrm>
            <a:off x="1979613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69" name="Line 21"/>
          <p:cNvSpPr>
            <a:spLocks noChangeShapeType="1"/>
          </p:cNvSpPr>
          <p:nvPr/>
        </p:nvSpPr>
        <p:spPr bwMode="auto">
          <a:xfrm>
            <a:off x="2725738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70" name="Line 22"/>
          <p:cNvSpPr>
            <a:spLocks noChangeShapeType="1"/>
          </p:cNvSpPr>
          <p:nvPr/>
        </p:nvSpPr>
        <p:spPr bwMode="auto">
          <a:xfrm>
            <a:off x="6867525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71" name="Line 23"/>
          <p:cNvSpPr>
            <a:spLocks noChangeShapeType="1"/>
          </p:cNvSpPr>
          <p:nvPr/>
        </p:nvSpPr>
        <p:spPr bwMode="auto">
          <a:xfrm rot="2537517">
            <a:off x="3044825" y="2897188"/>
            <a:ext cx="239713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72" name="Text Box 24"/>
          <p:cNvSpPr txBox="1">
            <a:spLocks noChangeArrowheads="1"/>
          </p:cNvSpPr>
          <p:nvPr/>
        </p:nvSpPr>
        <p:spPr bwMode="auto">
          <a:xfrm>
            <a:off x="2838450" y="3402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7673" name="Text Box 25"/>
          <p:cNvSpPr txBox="1">
            <a:spLocks noChangeArrowheads="1"/>
          </p:cNvSpPr>
          <p:nvPr/>
        </p:nvSpPr>
        <p:spPr bwMode="auto">
          <a:xfrm>
            <a:off x="3376613" y="3402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7676" name="Text Box 28"/>
          <p:cNvSpPr txBox="1">
            <a:spLocks noChangeArrowheads="1"/>
          </p:cNvSpPr>
          <p:nvPr/>
        </p:nvSpPr>
        <p:spPr bwMode="auto">
          <a:xfrm>
            <a:off x="287338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7677" name="Text Box 29"/>
          <p:cNvSpPr txBox="1">
            <a:spLocks noChangeArrowheads="1"/>
          </p:cNvSpPr>
          <p:nvPr/>
        </p:nvSpPr>
        <p:spPr bwMode="auto">
          <a:xfrm>
            <a:off x="1035050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7678" name="Text Box 30"/>
          <p:cNvSpPr txBox="1">
            <a:spLocks noChangeArrowheads="1"/>
          </p:cNvSpPr>
          <p:nvPr/>
        </p:nvSpPr>
        <p:spPr bwMode="auto">
          <a:xfrm>
            <a:off x="1784350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n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7679" name="Text Box 31"/>
          <p:cNvSpPr txBox="1">
            <a:spLocks noChangeArrowheads="1"/>
          </p:cNvSpPr>
          <p:nvPr/>
        </p:nvSpPr>
        <p:spPr bwMode="auto">
          <a:xfrm>
            <a:off x="2532063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7680" name="Text Box 32"/>
          <p:cNvSpPr txBox="1">
            <a:spLocks noChangeArrowheads="1"/>
          </p:cNvSpPr>
          <p:nvPr/>
        </p:nvSpPr>
        <p:spPr bwMode="auto">
          <a:xfrm>
            <a:off x="5489575" y="2533650"/>
            <a:ext cx="5143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27681" name="Text Box 33"/>
          <p:cNvSpPr txBox="1">
            <a:spLocks noChangeArrowheads="1"/>
          </p:cNvSpPr>
          <p:nvPr/>
        </p:nvSpPr>
        <p:spPr bwMode="auto">
          <a:xfrm>
            <a:off x="6677025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27682" name="Line 34"/>
          <p:cNvSpPr>
            <a:spLocks noChangeShapeType="1"/>
          </p:cNvSpPr>
          <p:nvPr/>
        </p:nvSpPr>
        <p:spPr bwMode="auto">
          <a:xfrm rot="19062483" flipH="1">
            <a:off x="3394075" y="2924175"/>
            <a:ext cx="249238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83" name="Text Box 35"/>
          <p:cNvSpPr txBox="1">
            <a:spLocks noChangeArrowheads="1"/>
          </p:cNvSpPr>
          <p:nvPr/>
        </p:nvSpPr>
        <p:spPr bwMode="auto">
          <a:xfrm>
            <a:off x="3143250" y="25257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7684" name="Line 36"/>
          <p:cNvSpPr>
            <a:spLocks noChangeShapeType="1"/>
          </p:cNvSpPr>
          <p:nvPr/>
        </p:nvSpPr>
        <p:spPr bwMode="auto">
          <a:xfrm>
            <a:off x="3357563" y="19716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85" name="Line 37"/>
          <p:cNvSpPr>
            <a:spLocks noChangeShapeType="1"/>
          </p:cNvSpPr>
          <p:nvPr/>
        </p:nvSpPr>
        <p:spPr bwMode="auto">
          <a:xfrm rot="2537517">
            <a:off x="4371975" y="292576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86" name="Text Box 38"/>
          <p:cNvSpPr txBox="1">
            <a:spLocks noChangeArrowheads="1"/>
          </p:cNvSpPr>
          <p:nvPr/>
        </p:nvSpPr>
        <p:spPr bwMode="auto">
          <a:xfrm>
            <a:off x="4143375" y="32194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7687" name="Text Box 39"/>
          <p:cNvSpPr txBox="1">
            <a:spLocks noChangeArrowheads="1"/>
          </p:cNvSpPr>
          <p:nvPr/>
        </p:nvSpPr>
        <p:spPr bwMode="auto">
          <a:xfrm>
            <a:off x="4614863" y="32194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7688" name="Text Box 40"/>
          <p:cNvSpPr txBox="1">
            <a:spLocks noChangeArrowheads="1"/>
          </p:cNvSpPr>
          <p:nvPr/>
        </p:nvSpPr>
        <p:spPr bwMode="auto">
          <a:xfrm>
            <a:off x="4419600" y="253365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7689" name="Line 41"/>
          <p:cNvSpPr>
            <a:spLocks noChangeShapeType="1"/>
          </p:cNvSpPr>
          <p:nvPr/>
        </p:nvSpPr>
        <p:spPr bwMode="auto">
          <a:xfrm rot="19062483" flipH="1">
            <a:off x="4695825" y="291623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90" name="Line 42"/>
          <p:cNvSpPr>
            <a:spLocks noChangeShapeType="1"/>
          </p:cNvSpPr>
          <p:nvPr/>
        </p:nvSpPr>
        <p:spPr bwMode="auto">
          <a:xfrm flipH="1">
            <a:off x="4591050" y="1990725"/>
            <a:ext cx="4763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91" name="Line 43"/>
          <p:cNvSpPr>
            <a:spLocks noChangeShapeType="1"/>
          </p:cNvSpPr>
          <p:nvPr/>
        </p:nvSpPr>
        <p:spPr bwMode="auto">
          <a:xfrm>
            <a:off x="5743575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92" name="Line 44"/>
          <p:cNvSpPr>
            <a:spLocks noChangeShapeType="1"/>
          </p:cNvSpPr>
          <p:nvPr/>
        </p:nvSpPr>
        <p:spPr bwMode="auto">
          <a:xfrm rot="2537517">
            <a:off x="4400550" y="479266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93" name="Text Box 45"/>
          <p:cNvSpPr txBox="1">
            <a:spLocks noChangeArrowheads="1"/>
          </p:cNvSpPr>
          <p:nvPr/>
        </p:nvSpPr>
        <p:spPr bwMode="auto">
          <a:xfrm>
            <a:off x="4200525" y="5095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7694" name="Text Box 46"/>
          <p:cNvSpPr txBox="1">
            <a:spLocks noChangeArrowheads="1"/>
          </p:cNvSpPr>
          <p:nvPr/>
        </p:nvSpPr>
        <p:spPr bwMode="auto">
          <a:xfrm>
            <a:off x="4652963" y="5095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7695" name="Text Box 47"/>
          <p:cNvSpPr txBox="1">
            <a:spLocks noChangeArrowheads="1"/>
          </p:cNvSpPr>
          <p:nvPr/>
        </p:nvSpPr>
        <p:spPr bwMode="auto">
          <a:xfrm>
            <a:off x="4457700" y="440055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7696" name="Line 48"/>
          <p:cNvSpPr>
            <a:spLocks noChangeShapeType="1"/>
          </p:cNvSpPr>
          <p:nvPr/>
        </p:nvSpPr>
        <p:spPr bwMode="auto">
          <a:xfrm rot="19062483" flipH="1">
            <a:off x="4743450" y="478313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20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Tree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152400" y="1790700"/>
            <a:ext cx="88963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>
            <a:off x="8763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16144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23542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30924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38322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>
            <a:off x="4991100" y="18288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>
            <a:off x="605313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>
            <a:off x="732631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Line 16"/>
          <p:cNvSpPr>
            <a:spLocks noChangeShapeType="1"/>
          </p:cNvSpPr>
          <p:nvPr/>
        </p:nvSpPr>
        <p:spPr bwMode="auto">
          <a:xfrm>
            <a:off x="487363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>
            <a:off x="1233488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>
            <a:off x="1979613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1" name="Line 19"/>
          <p:cNvSpPr>
            <a:spLocks noChangeShapeType="1"/>
          </p:cNvSpPr>
          <p:nvPr/>
        </p:nvSpPr>
        <p:spPr bwMode="auto">
          <a:xfrm>
            <a:off x="2725738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2" name="Line 20"/>
          <p:cNvSpPr>
            <a:spLocks noChangeShapeType="1"/>
          </p:cNvSpPr>
          <p:nvPr/>
        </p:nvSpPr>
        <p:spPr bwMode="auto">
          <a:xfrm>
            <a:off x="6829425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Line 21"/>
          <p:cNvSpPr>
            <a:spLocks noChangeShapeType="1"/>
          </p:cNvSpPr>
          <p:nvPr/>
        </p:nvSpPr>
        <p:spPr bwMode="auto">
          <a:xfrm rot="2537517">
            <a:off x="3044825" y="2897188"/>
            <a:ext cx="239713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2838450" y="3402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8695" name="Text Box 23"/>
          <p:cNvSpPr txBox="1">
            <a:spLocks noChangeArrowheads="1"/>
          </p:cNvSpPr>
          <p:nvPr/>
        </p:nvSpPr>
        <p:spPr bwMode="auto">
          <a:xfrm>
            <a:off x="3376613" y="3402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8696" name="Text Box 24"/>
          <p:cNvSpPr txBox="1">
            <a:spLocks noChangeArrowheads="1"/>
          </p:cNvSpPr>
          <p:nvPr/>
        </p:nvSpPr>
        <p:spPr bwMode="auto">
          <a:xfrm>
            <a:off x="287338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8697" name="Text Box 25"/>
          <p:cNvSpPr txBox="1">
            <a:spLocks noChangeArrowheads="1"/>
          </p:cNvSpPr>
          <p:nvPr/>
        </p:nvSpPr>
        <p:spPr bwMode="auto">
          <a:xfrm>
            <a:off x="1035050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8698" name="Text Box 26"/>
          <p:cNvSpPr txBox="1">
            <a:spLocks noChangeArrowheads="1"/>
          </p:cNvSpPr>
          <p:nvPr/>
        </p:nvSpPr>
        <p:spPr bwMode="auto">
          <a:xfrm>
            <a:off x="1784350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n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8699" name="Text Box 27"/>
          <p:cNvSpPr txBox="1">
            <a:spLocks noChangeArrowheads="1"/>
          </p:cNvSpPr>
          <p:nvPr/>
        </p:nvSpPr>
        <p:spPr bwMode="auto">
          <a:xfrm>
            <a:off x="2532063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8700" name="Text Box 28"/>
          <p:cNvSpPr txBox="1">
            <a:spLocks noChangeArrowheads="1"/>
          </p:cNvSpPr>
          <p:nvPr/>
        </p:nvSpPr>
        <p:spPr bwMode="auto">
          <a:xfrm>
            <a:off x="6727825" y="2533650"/>
            <a:ext cx="5143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28701" name="Text Box 29"/>
          <p:cNvSpPr txBox="1">
            <a:spLocks noChangeArrowheads="1"/>
          </p:cNvSpPr>
          <p:nvPr/>
        </p:nvSpPr>
        <p:spPr bwMode="auto">
          <a:xfrm>
            <a:off x="8105775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28702" name="Line 30"/>
          <p:cNvSpPr>
            <a:spLocks noChangeShapeType="1"/>
          </p:cNvSpPr>
          <p:nvPr/>
        </p:nvSpPr>
        <p:spPr bwMode="auto">
          <a:xfrm rot="19062483" flipH="1">
            <a:off x="3394075" y="2924175"/>
            <a:ext cx="249238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03" name="Text Box 31"/>
          <p:cNvSpPr txBox="1">
            <a:spLocks noChangeArrowheads="1"/>
          </p:cNvSpPr>
          <p:nvPr/>
        </p:nvSpPr>
        <p:spPr bwMode="auto">
          <a:xfrm>
            <a:off x="3143250" y="25257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8704" name="Line 32"/>
          <p:cNvSpPr>
            <a:spLocks noChangeShapeType="1"/>
          </p:cNvSpPr>
          <p:nvPr/>
        </p:nvSpPr>
        <p:spPr bwMode="auto">
          <a:xfrm>
            <a:off x="3357563" y="19716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05" name="Line 33"/>
          <p:cNvSpPr>
            <a:spLocks noChangeShapeType="1"/>
          </p:cNvSpPr>
          <p:nvPr/>
        </p:nvSpPr>
        <p:spPr bwMode="auto">
          <a:xfrm rot="2537517">
            <a:off x="4295775" y="309721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06" name="Text Box 34"/>
          <p:cNvSpPr txBox="1">
            <a:spLocks noChangeArrowheads="1"/>
          </p:cNvSpPr>
          <p:nvPr/>
        </p:nvSpPr>
        <p:spPr bwMode="auto">
          <a:xfrm>
            <a:off x="4067175" y="33909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8707" name="Text Box 35"/>
          <p:cNvSpPr txBox="1">
            <a:spLocks noChangeArrowheads="1"/>
          </p:cNvSpPr>
          <p:nvPr/>
        </p:nvSpPr>
        <p:spPr bwMode="auto">
          <a:xfrm>
            <a:off x="4538663" y="33909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8708" name="Text Box 36"/>
          <p:cNvSpPr txBox="1">
            <a:spLocks noChangeArrowheads="1"/>
          </p:cNvSpPr>
          <p:nvPr/>
        </p:nvSpPr>
        <p:spPr bwMode="auto">
          <a:xfrm>
            <a:off x="4343400" y="27051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8709" name="Line 37"/>
          <p:cNvSpPr>
            <a:spLocks noChangeShapeType="1"/>
          </p:cNvSpPr>
          <p:nvPr/>
        </p:nvSpPr>
        <p:spPr bwMode="auto">
          <a:xfrm rot="19062483" flipH="1">
            <a:off x="4619625" y="308768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10" name="Line 38"/>
          <p:cNvSpPr>
            <a:spLocks noChangeShapeType="1"/>
          </p:cNvSpPr>
          <p:nvPr/>
        </p:nvSpPr>
        <p:spPr bwMode="auto">
          <a:xfrm>
            <a:off x="4552950" y="2066925"/>
            <a:ext cx="0" cy="614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11" name="Line 39"/>
          <p:cNvSpPr>
            <a:spLocks noChangeShapeType="1"/>
          </p:cNvSpPr>
          <p:nvPr/>
        </p:nvSpPr>
        <p:spPr bwMode="auto">
          <a:xfrm>
            <a:off x="8296275" y="1990725"/>
            <a:ext cx="3810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12" name="Line 40"/>
          <p:cNvSpPr>
            <a:spLocks noChangeShapeType="1"/>
          </p:cNvSpPr>
          <p:nvPr/>
        </p:nvSpPr>
        <p:spPr bwMode="auto">
          <a:xfrm rot="2537517">
            <a:off x="5543550" y="302101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13" name="Text Box 41"/>
          <p:cNvSpPr txBox="1">
            <a:spLocks noChangeArrowheads="1"/>
          </p:cNvSpPr>
          <p:nvPr/>
        </p:nvSpPr>
        <p:spPr bwMode="auto">
          <a:xfrm>
            <a:off x="5343525" y="33242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8714" name="Text Box 42"/>
          <p:cNvSpPr txBox="1">
            <a:spLocks noChangeArrowheads="1"/>
          </p:cNvSpPr>
          <p:nvPr/>
        </p:nvSpPr>
        <p:spPr bwMode="auto">
          <a:xfrm>
            <a:off x="5795963" y="33242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8715" name="Text Box 43"/>
          <p:cNvSpPr txBox="1">
            <a:spLocks noChangeArrowheads="1"/>
          </p:cNvSpPr>
          <p:nvPr/>
        </p:nvSpPr>
        <p:spPr bwMode="auto">
          <a:xfrm>
            <a:off x="5600700" y="26289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8716" name="Line 44"/>
          <p:cNvSpPr>
            <a:spLocks noChangeShapeType="1"/>
          </p:cNvSpPr>
          <p:nvPr/>
        </p:nvSpPr>
        <p:spPr bwMode="auto">
          <a:xfrm rot="19062483" flipH="1">
            <a:off x="5886450" y="301148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17" name="Line 45"/>
          <p:cNvSpPr>
            <a:spLocks noChangeShapeType="1"/>
          </p:cNvSpPr>
          <p:nvPr/>
        </p:nvSpPr>
        <p:spPr bwMode="auto">
          <a:xfrm>
            <a:off x="5776913" y="2085975"/>
            <a:ext cx="9525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21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Tree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52400" y="1790700"/>
            <a:ext cx="88963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>
            <a:off x="8763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Line 6"/>
          <p:cNvSpPr>
            <a:spLocks noChangeShapeType="1"/>
          </p:cNvSpPr>
          <p:nvPr/>
        </p:nvSpPr>
        <p:spPr bwMode="auto">
          <a:xfrm>
            <a:off x="16144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>
            <a:off x="23542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>
            <a:off x="43434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63246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>
            <a:off x="78486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8" name="Line 18"/>
          <p:cNvSpPr>
            <a:spLocks noChangeShapeType="1"/>
          </p:cNvSpPr>
          <p:nvPr/>
        </p:nvSpPr>
        <p:spPr bwMode="auto">
          <a:xfrm>
            <a:off x="417513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9" name="Line 19"/>
          <p:cNvSpPr>
            <a:spLocks noChangeShapeType="1"/>
          </p:cNvSpPr>
          <p:nvPr/>
        </p:nvSpPr>
        <p:spPr bwMode="auto">
          <a:xfrm>
            <a:off x="1163638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0" name="Line 20"/>
          <p:cNvSpPr>
            <a:spLocks noChangeShapeType="1"/>
          </p:cNvSpPr>
          <p:nvPr/>
        </p:nvSpPr>
        <p:spPr bwMode="auto">
          <a:xfrm>
            <a:off x="7315200" y="2097088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1" name="Line 21"/>
          <p:cNvSpPr>
            <a:spLocks noChangeShapeType="1"/>
          </p:cNvSpPr>
          <p:nvPr/>
        </p:nvSpPr>
        <p:spPr bwMode="auto">
          <a:xfrm rot="2537517">
            <a:off x="1749425" y="2935288"/>
            <a:ext cx="239713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2" name="Text Box 22"/>
          <p:cNvSpPr txBox="1">
            <a:spLocks noChangeArrowheads="1"/>
          </p:cNvSpPr>
          <p:nvPr/>
        </p:nvSpPr>
        <p:spPr bwMode="auto">
          <a:xfrm>
            <a:off x="1562100" y="34401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0743" name="Text Box 23"/>
          <p:cNvSpPr txBox="1">
            <a:spLocks noChangeArrowheads="1"/>
          </p:cNvSpPr>
          <p:nvPr/>
        </p:nvSpPr>
        <p:spPr bwMode="auto">
          <a:xfrm>
            <a:off x="2081213" y="34401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0746" name="Text Box 26"/>
          <p:cNvSpPr txBox="1">
            <a:spLocks noChangeArrowheads="1"/>
          </p:cNvSpPr>
          <p:nvPr/>
        </p:nvSpPr>
        <p:spPr bwMode="auto">
          <a:xfrm>
            <a:off x="222250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n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0747" name="Text Box 27"/>
          <p:cNvSpPr txBox="1">
            <a:spLocks noChangeArrowheads="1"/>
          </p:cNvSpPr>
          <p:nvPr/>
        </p:nvSpPr>
        <p:spPr bwMode="auto">
          <a:xfrm>
            <a:off x="969963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0748" name="Text Box 28"/>
          <p:cNvSpPr txBox="1">
            <a:spLocks noChangeArrowheads="1"/>
          </p:cNvSpPr>
          <p:nvPr/>
        </p:nvSpPr>
        <p:spPr bwMode="auto">
          <a:xfrm>
            <a:off x="7086600" y="2640013"/>
            <a:ext cx="5143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0749" name="Text Box 29"/>
          <p:cNvSpPr txBox="1">
            <a:spLocks noChangeArrowheads="1"/>
          </p:cNvSpPr>
          <p:nvPr/>
        </p:nvSpPr>
        <p:spPr bwMode="auto">
          <a:xfrm>
            <a:off x="8296275" y="2659063"/>
            <a:ext cx="4000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30750" name="Line 30"/>
          <p:cNvSpPr>
            <a:spLocks noChangeShapeType="1"/>
          </p:cNvSpPr>
          <p:nvPr/>
        </p:nvSpPr>
        <p:spPr bwMode="auto">
          <a:xfrm rot="19062483" flipH="1">
            <a:off x="2098675" y="2962275"/>
            <a:ext cx="249238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1" name="Text Box 31"/>
          <p:cNvSpPr txBox="1">
            <a:spLocks noChangeArrowheads="1"/>
          </p:cNvSpPr>
          <p:nvPr/>
        </p:nvSpPr>
        <p:spPr bwMode="auto">
          <a:xfrm>
            <a:off x="1847850" y="25638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0752" name="Line 32"/>
          <p:cNvSpPr>
            <a:spLocks noChangeShapeType="1"/>
          </p:cNvSpPr>
          <p:nvPr/>
        </p:nvSpPr>
        <p:spPr bwMode="auto">
          <a:xfrm>
            <a:off x="2062163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3" name="Line 33"/>
          <p:cNvSpPr>
            <a:spLocks noChangeShapeType="1"/>
          </p:cNvSpPr>
          <p:nvPr/>
        </p:nvSpPr>
        <p:spPr bwMode="auto">
          <a:xfrm rot="2537517">
            <a:off x="3071813" y="31734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4" name="Text Box 34"/>
          <p:cNvSpPr txBox="1">
            <a:spLocks noChangeArrowheads="1"/>
          </p:cNvSpPr>
          <p:nvPr/>
        </p:nvSpPr>
        <p:spPr bwMode="auto">
          <a:xfrm>
            <a:off x="2843213" y="34671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0755" name="Text Box 35"/>
          <p:cNvSpPr txBox="1">
            <a:spLocks noChangeArrowheads="1"/>
          </p:cNvSpPr>
          <p:nvPr/>
        </p:nvSpPr>
        <p:spPr bwMode="auto">
          <a:xfrm>
            <a:off x="3314700" y="34671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0756" name="Text Box 36"/>
          <p:cNvSpPr txBox="1">
            <a:spLocks noChangeArrowheads="1"/>
          </p:cNvSpPr>
          <p:nvPr/>
        </p:nvSpPr>
        <p:spPr bwMode="auto">
          <a:xfrm>
            <a:off x="3119438" y="27813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0757" name="Line 37"/>
          <p:cNvSpPr>
            <a:spLocks noChangeShapeType="1"/>
          </p:cNvSpPr>
          <p:nvPr/>
        </p:nvSpPr>
        <p:spPr bwMode="auto">
          <a:xfrm rot="19062483" flipH="1">
            <a:off x="3395663" y="316388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8" name="Line 38"/>
          <p:cNvSpPr>
            <a:spLocks noChangeShapeType="1"/>
          </p:cNvSpPr>
          <p:nvPr/>
        </p:nvSpPr>
        <p:spPr bwMode="auto">
          <a:xfrm>
            <a:off x="3300413" y="2028825"/>
            <a:ext cx="0" cy="766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9" name="Line 39"/>
          <p:cNvSpPr>
            <a:spLocks noChangeShapeType="1"/>
          </p:cNvSpPr>
          <p:nvPr/>
        </p:nvSpPr>
        <p:spPr bwMode="auto">
          <a:xfrm>
            <a:off x="8334375" y="2116138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60" name="Line 40"/>
          <p:cNvSpPr>
            <a:spLocks noChangeShapeType="1"/>
          </p:cNvSpPr>
          <p:nvPr/>
        </p:nvSpPr>
        <p:spPr bwMode="auto">
          <a:xfrm rot="2537517">
            <a:off x="5305425" y="322103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61" name="Text Box 41"/>
          <p:cNvSpPr txBox="1">
            <a:spLocks noChangeArrowheads="1"/>
          </p:cNvSpPr>
          <p:nvPr/>
        </p:nvSpPr>
        <p:spPr bwMode="auto">
          <a:xfrm>
            <a:off x="5105400" y="35242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0762" name="Text Box 42"/>
          <p:cNvSpPr txBox="1">
            <a:spLocks noChangeArrowheads="1"/>
          </p:cNvSpPr>
          <p:nvPr/>
        </p:nvSpPr>
        <p:spPr bwMode="auto">
          <a:xfrm>
            <a:off x="5557838" y="35242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0763" name="Text Box 43"/>
          <p:cNvSpPr txBox="1">
            <a:spLocks noChangeArrowheads="1"/>
          </p:cNvSpPr>
          <p:nvPr/>
        </p:nvSpPr>
        <p:spPr bwMode="auto">
          <a:xfrm>
            <a:off x="5362575" y="28289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0764" name="Line 44"/>
          <p:cNvSpPr>
            <a:spLocks noChangeShapeType="1"/>
          </p:cNvSpPr>
          <p:nvPr/>
        </p:nvSpPr>
        <p:spPr bwMode="auto">
          <a:xfrm rot="19062483" flipH="1">
            <a:off x="5648325" y="321151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65" name="Line 45"/>
          <p:cNvSpPr>
            <a:spLocks noChangeShapeType="1"/>
          </p:cNvSpPr>
          <p:nvPr/>
        </p:nvSpPr>
        <p:spPr bwMode="auto">
          <a:xfrm>
            <a:off x="5562600" y="19050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66" name="Line 46"/>
          <p:cNvSpPr>
            <a:spLocks noChangeShapeType="1"/>
          </p:cNvSpPr>
          <p:nvPr/>
        </p:nvSpPr>
        <p:spPr bwMode="auto">
          <a:xfrm rot="2537517">
            <a:off x="4400550" y="479266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67" name="Text Box 47"/>
          <p:cNvSpPr txBox="1">
            <a:spLocks noChangeArrowheads="1"/>
          </p:cNvSpPr>
          <p:nvPr/>
        </p:nvSpPr>
        <p:spPr bwMode="auto">
          <a:xfrm>
            <a:off x="4200525" y="5095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0768" name="Text Box 48"/>
          <p:cNvSpPr txBox="1">
            <a:spLocks noChangeArrowheads="1"/>
          </p:cNvSpPr>
          <p:nvPr/>
        </p:nvSpPr>
        <p:spPr bwMode="auto">
          <a:xfrm>
            <a:off x="4652963" y="5095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0769" name="Text Box 49"/>
          <p:cNvSpPr txBox="1">
            <a:spLocks noChangeArrowheads="1"/>
          </p:cNvSpPr>
          <p:nvPr/>
        </p:nvSpPr>
        <p:spPr bwMode="auto">
          <a:xfrm>
            <a:off x="4457700" y="440055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0770" name="Line 50"/>
          <p:cNvSpPr>
            <a:spLocks noChangeShapeType="1"/>
          </p:cNvSpPr>
          <p:nvPr/>
        </p:nvSpPr>
        <p:spPr bwMode="auto">
          <a:xfrm rot="19062483" flipH="1">
            <a:off x="4743450" y="478313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22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Tree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152400" y="1790700"/>
            <a:ext cx="826770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>
            <a:off x="8763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16144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>
            <a:off x="244951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>
            <a:off x="35306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476567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Line 10"/>
          <p:cNvSpPr>
            <a:spLocks noChangeShapeType="1"/>
          </p:cNvSpPr>
          <p:nvPr/>
        </p:nvSpPr>
        <p:spPr bwMode="auto">
          <a:xfrm>
            <a:off x="59055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Line 11"/>
          <p:cNvSpPr>
            <a:spLocks noChangeShapeType="1"/>
          </p:cNvSpPr>
          <p:nvPr/>
        </p:nvSpPr>
        <p:spPr bwMode="auto">
          <a:xfrm>
            <a:off x="708183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>
            <a:off x="417513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Line 17"/>
          <p:cNvSpPr>
            <a:spLocks noChangeShapeType="1"/>
          </p:cNvSpPr>
          <p:nvPr/>
        </p:nvSpPr>
        <p:spPr bwMode="auto">
          <a:xfrm>
            <a:off x="1163638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2" name="Line 18"/>
          <p:cNvSpPr>
            <a:spLocks noChangeShapeType="1"/>
          </p:cNvSpPr>
          <p:nvPr/>
        </p:nvSpPr>
        <p:spPr bwMode="auto">
          <a:xfrm>
            <a:off x="5343525" y="20669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3" name="Line 19"/>
          <p:cNvSpPr>
            <a:spLocks noChangeShapeType="1"/>
          </p:cNvSpPr>
          <p:nvPr/>
        </p:nvSpPr>
        <p:spPr bwMode="auto">
          <a:xfrm rot="2537517">
            <a:off x="1635125" y="2954338"/>
            <a:ext cx="239713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1428750" y="34591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1765" name="Text Box 21"/>
          <p:cNvSpPr txBox="1">
            <a:spLocks noChangeArrowheads="1"/>
          </p:cNvSpPr>
          <p:nvPr/>
        </p:nvSpPr>
        <p:spPr bwMode="auto">
          <a:xfrm>
            <a:off x="1966913" y="34591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1766" name="Text Box 22"/>
          <p:cNvSpPr txBox="1">
            <a:spLocks noChangeArrowheads="1"/>
          </p:cNvSpPr>
          <p:nvPr/>
        </p:nvSpPr>
        <p:spPr bwMode="auto">
          <a:xfrm>
            <a:off x="222250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n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1767" name="Text Box 23"/>
          <p:cNvSpPr txBox="1">
            <a:spLocks noChangeArrowheads="1"/>
          </p:cNvSpPr>
          <p:nvPr/>
        </p:nvSpPr>
        <p:spPr bwMode="auto">
          <a:xfrm>
            <a:off x="969963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1768" name="Text Box 24"/>
          <p:cNvSpPr txBox="1">
            <a:spLocks noChangeArrowheads="1"/>
          </p:cNvSpPr>
          <p:nvPr/>
        </p:nvSpPr>
        <p:spPr bwMode="auto">
          <a:xfrm>
            <a:off x="5280025" y="2609850"/>
            <a:ext cx="5143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1769" name="Text Box 25"/>
          <p:cNvSpPr txBox="1">
            <a:spLocks noChangeArrowheads="1"/>
          </p:cNvSpPr>
          <p:nvPr/>
        </p:nvSpPr>
        <p:spPr bwMode="auto">
          <a:xfrm>
            <a:off x="7781925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31770" name="Line 26"/>
          <p:cNvSpPr>
            <a:spLocks noChangeShapeType="1"/>
          </p:cNvSpPr>
          <p:nvPr/>
        </p:nvSpPr>
        <p:spPr bwMode="auto">
          <a:xfrm rot="19062483" flipH="1">
            <a:off x="1984375" y="2981325"/>
            <a:ext cx="249238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71" name="Text Box 27"/>
          <p:cNvSpPr txBox="1">
            <a:spLocks noChangeArrowheads="1"/>
          </p:cNvSpPr>
          <p:nvPr/>
        </p:nvSpPr>
        <p:spPr bwMode="auto">
          <a:xfrm>
            <a:off x="1733550" y="25828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1772" name="Line 28"/>
          <p:cNvSpPr>
            <a:spLocks noChangeShapeType="1"/>
          </p:cNvSpPr>
          <p:nvPr/>
        </p:nvSpPr>
        <p:spPr bwMode="auto">
          <a:xfrm>
            <a:off x="1947863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73" name="Line 29"/>
          <p:cNvSpPr>
            <a:spLocks noChangeShapeType="1"/>
          </p:cNvSpPr>
          <p:nvPr/>
        </p:nvSpPr>
        <p:spPr bwMode="auto">
          <a:xfrm rot="2537517">
            <a:off x="2809875" y="319246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74" name="Text Box 30"/>
          <p:cNvSpPr txBox="1">
            <a:spLocks noChangeArrowheads="1"/>
          </p:cNvSpPr>
          <p:nvPr/>
        </p:nvSpPr>
        <p:spPr bwMode="auto">
          <a:xfrm>
            <a:off x="2581275" y="34861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1775" name="Text Box 31"/>
          <p:cNvSpPr txBox="1">
            <a:spLocks noChangeArrowheads="1"/>
          </p:cNvSpPr>
          <p:nvPr/>
        </p:nvSpPr>
        <p:spPr bwMode="auto">
          <a:xfrm>
            <a:off x="3052763" y="34861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1776" name="Text Box 32"/>
          <p:cNvSpPr txBox="1">
            <a:spLocks noChangeArrowheads="1"/>
          </p:cNvSpPr>
          <p:nvPr/>
        </p:nvSpPr>
        <p:spPr bwMode="auto">
          <a:xfrm>
            <a:off x="2857500" y="280035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1777" name="Line 33"/>
          <p:cNvSpPr>
            <a:spLocks noChangeShapeType="1"/>
          </p:cNvSpPr>
          <p:nvPr/>
        </p:nvSpPr>
        <p:spPr bwMode="auto">
          <a:xfrm rot="19062483" flipH="1">
            <a:off x="3133725" y="318293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78" name="Line 34"/>
          <p:cNvSpPr>
            <a:spLocks noChangeShapeType="1"/>
          </p:cNvSpPr>
          <p:nvPr/>
        </p:nvSpPr>
        <p:spPr bwMode="auto">
          <a:xfrm>
            <a:off x="2995613" y="2028825"/>
            <a:ext cx="0" cy="766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79" name="Line 35"/>
          <p:cNvSpPr>
            <a:spLocks noChangeShapeType="1"/>
          </p:cNvSpPr>
          <p:nvPr/>
        </p:nvSpPr>
        <p:spPr bwMode="auto">
          <a:xfrm>
            <a:off x="7820025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80" name="Line 36"/>
          <p:cNvSpPr>
            <a:spLocks noChangeShapeType="1"/>
          </p:cNvSpPr>
          <p:nvPr/>
        </p:nvSpPr>
        <p:spPr bwMode="auto">
          <a:xfrm rot="2537517">
            <a:off x="4057650" y="307816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81" name="Text Box 37"/>
          <p:cNvSpPr txBox="1">
            <a:spLocks noChangeArrowheads="1"/>
          </p:cNvSpPr>
          <p:nvPr/>
        </p:nvSpPr>
        <p:spPr bwMode="auto">
          <a:xfrm>
            <a:off x="3857625" y="33813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1782" name="Text Box 38"/>
          <p:cNvSpPr txBox="1">
            <a:spLocks noChangeArrowheads="1"/>
          </p:cNvSpPr>
          <p:nvPr/>
        </p:nvSpPr>
        <p:spPr bwMode="auto">
          <a:xfrm>
            <a:off x="4310063" y="33813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1783" name="Text Box 39"/>
          <p:cNvSpPr txBox="1">
            <a:spLocks noChangeArrowheads="1"/>
          </p:cNvSpPr>
          <p:nvPr/>
        </p:nvSpPr>
        <p:spPr bwMode="auto">
          <a:xfrm>
            <a:off x="4114800" y="268605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1784" name="Line 40"/>
          <p:cNvSpPr>
            <a:spLocks noChangeShapeType="1"/>
          </p:cNvSpPr>
          <p:nvPr/>
        </p:nvSpPr>
        <p:spPr bwMode="auto">
          <a:xfrm rot="19062483" flipH="1">
            <a:off x="4400550" y="306863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85" name="Line 41"/>
          <p:cNvSpPr>
            <a:spLocks noChangeShapeType="1"/>
          </p:cNvSpPr>
          <p:nvPr/>
        </p:nvSpPr>
        <p:spPr bwMode="auto">
          <a:xfrm flipH="1">
            <a:off x="4286250" y="2009775"/>
            <a:ext cx="9525" cy="690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86" name="Line 42"/>
          <p:cNvSpPr>
            <a:spLocks noChangeShapeType="1"/>
          </p:cNvSpPr>
          <p:nvPr/>
        </p:nvSpPr>
        <p:spPr bwMode="auto">
          <a:xfrm rot="2537517">
            <a:off x="6419850" y="309721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87" name="Text Box 43"/>
          <p:cNvSpPr txBox="1">
            <a:spLocks noChangeArrowheads="1"/>
          </p:cNvSpPr>
          <p:nvPr/>
        </p:nvSpPr>
        <p:spPr bwMode="auto">
          <a:xfrm>
            <a:off x="6219825" y="34004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1788" name="Text Box 44"/>
          <p:cNvSpPr txBox="1">
            <a:spLocks noChangeArrowheads="1"/>
          </p:cNvSpPr>
          <p:nvPr/>
        </p:nvSpPr>
        <p:spPr bwMode="auto">
          <a:xfrm>
            <a:off x="6672263" y="34004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1789" name="Text Box 45"/>
          <p:cNvSpPr txBox="1">
            <a:spLocks noChangeArrowheads="1"/>
          </p:cNvSpPr>
          <p:nvPr/>
        </p:nvSpPr>
        <p:spPr bwMode="auto">
          <a:xfrm>
            <a:off x="6477000" y="27051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1790" name="Line 46"/>
          <p:cNvSpPr>
            <a:spLocks noChangeShapeType="1"/>
          </p:cNvSpPr>
          <p:nvPr/>
        </p:nvSpPr>
        <p:spPr bwMode="auto">
          <a:xfrm rot="19062483" flipH="1">
            <a:off x="6762750" y="308768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91" name="Line 47"/>
          <p:cNvSpPr>
            <a:spLocks noChangeShapeType="1"/>
          </p:cNvSpPr>
          <p:nvPr/>
        </p:nvSpPr>
        <p:spPr bwMode="auto">
          <a:xfrm>
            <a:off x="6672263" y="2009775"/>
            <a:ext cx="0" cy="666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23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Tree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52400" y="1790700"/>
            <a:ext cx="765810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>
            <a:off x="15240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>
            <a:off x="27876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75" name="Line 7"/>
          <p:cNvSpPr>
            <a:spLocks noChangeShapeType="1"/>
          </p:cNvSpPr>
          <p:nvPr/>
        </p:nvSpPr>
        <p:spPr bwMode="auto">
          <a:xfrm>
            <a:off x="40528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76" name="Line 8"/>
          <p:cNvSpPr>
            <a:spLocks noChangeShapeType="1"/>
          </p:cNvSpPr>
          <p:nvPr/>
        </p:nvSpPr>
        <p:spPr bwMode="auto">
          <a:xfrm>
            <a:off x="53181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77" name="Line 9"/>
          <p:cNvSpPr>
            <a:spLocks noChangeShapeType="1"/>
          </p:cNvSpPr>
          <p:nvPr/>
        </p:nvSpPr>
        <p:spPr bwMode="auto">
          <a:xfrm>
            <a:off x="65833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87" name="Line 19"/>
          <p:cNvSpPr>
            <a:spLocks noChangeShapeType="1"/>
          </p:cNvSpPr>
          <p:nvPr/>
        </p:nvSpPr>
        <p:spPr bwMode="auto">
          <a:xfrm rot="2537517">
            <a:off x="263525" y="2897188"/>
            <a:ext cx="239713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88" name="Text Box 20"/>
          <p:cNvSpPr txBox="1">
            <a:spLocks noChangeArrowheads="1"/>
          </p:cNvSpPr>
          <p:nvPr/>
        </p:nvSpPr>
        <p:spPr bwMode="auto">
          <a:xfrm>
            <a:off x="57150" y="3402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2789" name="Text Box 21"/>
          <p:cNvSpPr txBox="1">
            <a:spLocks noChangeArrowheads="1"/>
          </p:cNvSpPr>
          <p:nvPr/>
        </p:nvSpPr>
        <p:spPr bwMode="auto">
          <a:xfrm>
            <a:off x="595313" y="3402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2792" name="Text Box 24"/>
          <p:cNvSpPr txBox="1">
            <a:spLocks noChangeArrowheads="1"/>
          </p:cNvSpPr>
          <p:nvPr/>
        </p:nvSpPr>
        <p:spPr bwMode="auto">
          <a:xfrm>
            <a:off x="4572000" y="2659063"/>
            <a:ext cx="5143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2793" name="Text Box 25"/>
          <p:cNvSpPr txBox="1">
            <a:spLocks noChangeArrowheads="1"/>
          </p:cNvSpPr>
          <p:nvPr/>
        </p:nvSpPr>
        <p:spPr bwMode="auto">
          <a:xfrm>
            <a:off x="7086600" y="24384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32794" name="Line 26"/>
          <p:cNvSpPr>
            <a:spLocks noChangeShapeType="1"/>
          </p:cNvSpPr>
          <p:nvPr/>
        </p:nvSpPr>
        <p:spPr bwMode="auto">
          <a:xfrm rot="19062483" flipH="1">
            <a:off x="612775" y="2924175"/>
            <a:ext cx="249238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95" name="Text Box 27"/>
          <p:cNvSpPr txBox="1">
            <a:spLocks noChangeArrowheads="1"/>
          </p:cNvSpPr>
          <p:nvPr/>
        </p:nvSpPr>
        <p:spPr bwMode="auto">
          <a:xfrm>
            <a:off x="361950" y="25257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2796" name="Line 28"/>
          <p:cNvSpPr>
            <a:spLocks noChangeShapeType="1"/>
          </p:cNvSpPr>
          <p:nvPr/>
        </p:nvSpPr>
        <p:spPr bwMode="auto">
          <a:xfrm>
            <a:off x="576263" y="19716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97" name="Line 29"/>
          <p:cNvSpPr>
            <a:spLocks noChangeShapeType="1"/>
          </p:cNvSpPr>
          <p:nvPr/>
        </p:nvSpPr>
        <p:spPr bwMode="auto">
          <a:xfrm rot="2537517">
            <a:off x="2009775" y="298291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98" name="Text Box 30"/>
          <p:cNvSpPr txBox="1">
            <a:spLocks noChangeArrowheads="1"/>
          </p:cNvSpPr>
          <p:nvPr/>
        </p:nvSpPr>
        <p:spPr bwMode="auto">
          <a:xfrm>
            <a:off x="1781175" y="32766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2799" name="Text Box 31"/>
          <p:cNvSpPr txBox="1">
            <a:spLocks noChangeArrowheads="1"/>
          </p:cNvSpPr>
          <p:nvPr/>
        </p:nvSpPr>
        <p:spPr bwMode="auto">
          <a:xfrm>
            <a:off x="2252663" y="32766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2800" name="Text Box 32"/>
          <p:cNvSpPr txBox="1">
            <a:spLocks noChangeArrowheads="1"/>
          </p:cNvSpPr>
          <p:nvPr/>
        </p:nvSpPr>
        <p:spPr bwMode="auto">
          <a:xfrm>
            <a:off x="2057400" y="25908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2801" name="Line 33"/>
          <p:cNvSpPr>
            <a:spLocks noChangeShapeType="1"/>
          </p:cNvSpPr>
          <p:nvPr/>
        </p:nvSpPr>
        <p:spPr bwMode="auto">
          <a:xfrm rot="19062483" flipH="1">
            <a:off x="2333625" y="297338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04" name="Line 36"/>
          <p:cNvSpPr>
            <a:spLocks noChangeShapeType="1"/>
          </p:cNvSpPr>
          <p:nvPr/>
        </p:nvSpPr>
        <p:spPr bwMode="auto">
          <a:xfrm rot="2537517">
            <a:off x="3295650" y="298291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05" name="Text Box 37"/>
          <p:cNvSpPr txBox="1">
            <a:spLocks noChangeArrowheads="1"/>
          </p:cNvSpPr>
          <p:nvPr/>
        </p:nvSpPr>
        <p:spPr bwMode="auto">
          <a:xfrm>
            <a:off x="3095625" y="32861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2806" name="Text Box 38"/>
          <p:cNvSpPr txBox="1">
            <a:spLocks noChangeArrowheads="1"/>
          </p:cNvSpPr>
          <p:nvPr/>
        </p:nvSpPr>
        <p:spPr bwMode="auto">
          <a:xfrm>
            <a:off x="3548063" y="32861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2807" name="Text Box 39"/>
          <p:cNvSpPr txBox="1">
            <a:spLocks noChangeArrowheads="1"/>
          </p:cNvSpPr>
          <p:nvPr/>
        </p:nvSpPr>
        <p:spPr bwMode="auto">
          <a:xfrm>
            <a:off x="3352800" y="25908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2808" name="Line 40"/>
          <p:cNvSpPr>
            <a:spLocks noChangeShapeType="1"/>
          </p:cNvSpPr>
          <p:nvPr/>
        </p:nvSpPr>
        <p:spPr bwMode="auto">
          <a:xfrm rot="19062483" flipH="1">
            <a:off x="3638550" y="297338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10" name="Line 42"/>
          <p:cNvSpPr>
            <a:spLocks noChangeShapeType="1"/>
          </p:cNvSpPr>
          <p:nvPr/>
        </p:nvSpPr>
        <p:spPr bwMode="auto">
          <a:xfrm rot="2537517">
            <a:off x="5767388" y="289718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11" name="Text Box 43"/>
          <p:cNvSpPr txBox="1">
            <a:spLocks noChangeArrowheads="1"/>
          </p:cNvSpPr>
          <p:nvPr/>
        </p:nvSpPr>
        <p:spPr bwMode="auto">
          <a:xfrm>
            <a:off x="5567363" y="32004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2812" name="Text Box 44"/>
          <p:cNvSpPr txBox="1">
            <a:spLocks noChangeArrowheads="1"/>
          </p:cNvSpPr>
          <p:nvPr/>
        </p:nvSpPr>
        <p:spPr bwMode="auto">
          <a:xfrm>
            <a:off x="6019800" y="32004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2813" name="Text Box 45"/>
          <p:cNvSpPr txBox="1">
            <a:spLocks noChangeArrowheads="1"/>
          </p:cNvSpPr>
          <p:nvPr/>
        </p:nvSpPr>
        <p:spPr bwMode="auto">
          <a:xfrm>
            <a:off x="5824538" y="250507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2814" name="Line 46"/>
          <p:cNvSpPr>
            <a:spLocks noChangeShapeType="1"/>
          </p:cNvSpPr>
          <p:nvPr/>
        </p:nvSpPr>
        <p:spPr bwMode="auto">
          <a:xfrm rot="19062483" flipH="1">
            <a:off x="6110288" y="288766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16" name="Line 48"/>
          <p:cNvSpPr>
            <a:spLocks noChangeShapeType="1"/>
          </p:cNvSpPr>
          <p:nvPr/>
        </p:nvSpPr>
        <p:spPr bwMode="auto">
          <a:xfrm rot="2537517">
            <a:off x="4400550" y="479266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17" name="Text Box 49"/>
          <p:cNvSpPr txBox="1">
            <a:spLocks noChangeArrowheads="1"/>
          </p:cNvSpPr>
          <p:nvPr/>
        </p:nvSpPr>
        <p:spPr bwMode="auto">
          <a:xfrm>
            <a:off x="4200525" y="5095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2818" name="Text Box 50"/>
          <p:cNvSpPr txBox="1">
            <a:spLocks noChangeArrowheads="1"/>
          </p:cNvSpPr>
          <p:nvPr/>
        </p:nvSpPr>
        <p:spPr bwMode="auto">
          <a:xfrm>
            <a:off x="4652963" y="5095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2819" name="Text Box 51"/>
          <p:cNvSpPr txBox="1">
            <a:spLocks noChangeArrowheads="1"/>
          </p:cNvSpPr>
          <p:nvPr/>
        </p:nvSpPr>
        <p:spPr bwMode="auto">
          <a:xfrm>
            <a:off x="4457700" y="440055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2820" name="Line 52"/>
          <p:cNvSpPr>
            <a:spLocks noChangeShapeType="1"/>
          </p:cNvSpPr>
          <p:nvPr/>
        </p:nvSpPr>
        <p:spPr bwMode="auto">
          <a:xfrm rot="19062483" flipH="1">
            <a:off x="4743450" y="478313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21" name="Line 53"/>
          <p:cNvSpPr>
            <a:spLocks noChangeShapeType="1"/>
          </p:cNvSpPr>
          <p:nvPr/>
        </p:nvSpPr>
        <p:spPr bwMode="auto">
          <a:xfrm>
            <a:off x="2286000" y="20574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22" name="Line 54"/>
          <p:cNvSpPr>
            <a:spLocks noChangeShapeType="1"/>
          </p:cNvSpPr>
          <p:nvPr/>
        </p:nvSpPr>
        <p:spPr bwMode="auto">
          <a:xfrm>
            <a:off x="3581400" y="20574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23" name="Line 55"/>
          <p:cNvSpPr>
            <a:spLocks noChangeShapeType="1"/>
          </p:cNvSpPr>
          <p:nvPr/>
        </p:nvSpPr>
        <p:spPr bwMode="auto">
          <a:xfrm>
            <a:off x="4800600" y="21145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24" name="Line 56"/>
          <p:cNvSpPr>
            <a:spLocks noChangeShapeType="1"/>
          </p:cNvSpPr>
          <p:nvPr/>
        </p:nvSpPr>
        <p:spPr bwMode="auto">
          <a:xfrm>
            <a:off x="6019800" y="19812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25" name="Line 57"/>
          <p:cNvSpPr>
            <a:spLocks noChangeShapeType="1"/>
          </p:cNvSpPr>
          <p:nvPr/>
        </p:nvSpPr>
        <p:spPr bwMode="auto">
          <a:xfrm>
            <a:off x="7239000" y="19050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24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Tree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152400" y="1790700"/>
            <a:ext cx="88963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6" name="Line 4"/>
          <p:cNvSpPr>
            <a:spLocks noChangeShapeType="1"/>
          </p:cNvSpPr>
          <p:nvPr/>
        </p:nvSpPr>
        <p:spPr bwMode="auto">
          <a:xfrm>
            <a:off x="15240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>
            <a:off x="27876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>
            <a:off x="40528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>
            <a:off x="53181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>
            <a:off x="65833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Line 9"/>
          <p:cNvSpPr>
            <a:spLocks noChangeShapeType="1"/>
          </p:cNvSpPr>
          <p:nvPr/>
        </p:nvSpPr>
        <p:spPr bwMode="auto">
          <a:xfrm>
            <a:off x="78486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2" name="Line 10"/>
          <p:cNvSpPr>
            <a:spLocks noChangeShapeType="1"/>
          </p:cNvSpPr>
          <p:nvPr/>
        </p:nvSpPr>
        <p:spPr bwMode="auto">
          <a:xfrm rot="2537517">
            <a:off x="263525" y="2897188"/>
            <a:ext cx="239713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57150" y="3402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595313" y="3402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4572000" y="2659063"/>
            <a:ext cx="5143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8362950" y="24384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33807" name="Line 15"/>
          <p:cNvSpPr>
            <a:spLocks noChangeShapeType="1"/>
          </p:cNvSpPr>
          <p:nvPr/>
        </p:nvSpPr>
        <p:spPr bwMode="auto">
          <a:xfrm rot="19062483" flipH="1">
            <a:off x="612775" y="2924175"/>
            <a:ext cx="249238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8" name="Text Box 16"/>
          <p:cNvSpPr txBox="1">
            <a:spLocks noChangeArrowheads="1"/>
          </p:cNvSpPr>
          <p:nvPr/>
        </p:nvSpPr>
        <p:spPr bwMode="auto">
          <a:xfrm>
            <a:off x="361950" y="25257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 dirty="0"/>
              <a:t>2</a:t>
            </a:r>
          </a:p>
        </p:txBody>
      </p:sp>
      <p:sp>
        <p:nvSpPr>
          <p:cNvPr id="33809" name="Line 17"/>
          <p:cNvSpPr>
            <a:spLocks noChangeShapeType="1"/>
          </p:cNvSpPr>
          <p:nvPr/>
        </p:nvSpPr>
        <p:spPr bwMode="auto">
          <a:xfrm>
            <a:off x="576263" y="19716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0" name="Line 18"/>
          <p:cNvSpPr>
            <a:spLocks noChangeShapeType="1"/>
          </p:cNvSpPr>
          <p:nvPr/>
        </p:nvSpPr>
        <p:spPr bwMode="auto">
          <a:xfrm rot="2537517">
            <a:off x="2009775" y="298291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Text Box 19"/>
          <p:cNvSpPr txBox="1">
            <a:spLocks noChangeArrowheads="1"/>
          </p:cNvSpPr>
          <p:nvPr/>
        </p:nvSpPr>
        <p:spPr bwMode="auto">
          <a:xfrm>
            <a:off x="1781175" y="32766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3812" name="Text Box 20"/>
          <p:cNvSpPr txBox="1">
            <a:spLocks noChangeArrowheads="1"/>
          </p:cNvSpPr>
          <p:nvPr/>
        </p:nvSpPr>
        <p:spPr bwMode="auto">
          <a:xfrm>
            <a:off x="2252663" y="32766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2057400" y="25908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3814" name="Line 22"/>
          <p:cNvSpPr>
            <a:spLocks noChangeShapeType="1"/>
          </p:cNvSpPr>
          <p:nvPr/>
        </p:nvSpPr>
        <p:spPr bwMode="auto">
          <a:xfrm rot="19062483" flipH="1">
            <a:off x="2333625" y="297338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5" name="Line 23"/>
          <p:cNvSpPr>
            <a:spLocks noChangeShapeType="1"/>
          </p:cNvSpPr>
          <p:nvPr/>
        </p:nvSpPr>
        <p:spPr bwMode="auto">
          <a:xfrm rot="2537517">
            <a:off x="3295650" y="298291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6" name="Text Box 24"/>
          <p:cNvSpPr txBox="1">
            <a:spLocks noChangeArrowheads="1"/>
          </p:cNvSpPr>
          <p:nvPr/>
        </p:nvSpPr>
        <p:spPr bwMode="auto">
          <a:xfrm>
            <a:off x="3095625" y="32861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3817" name="Text Box 25"/>
          <p:cNvSpPr txBox="1">
            <a:spLocks noChangeArrowheads="1"/>
          </p:cNvSpPr>
          <p:nvPr/>
        </p:nvSpPr>
        <p:spPr bwMode="auto">
          <a:xfrm>
            <a:off x="3548063" y="32861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3818" name="Text Box 26"/>
          <p:cNvSpPr txBox="1">
            <a:spLocks noChangeArrowheads="1"/>
          </p:cNvSpPr>
          <p:nvPr/>
        </p:nvSpPr>
        <p:spPr bwMode="auto">
          <a:xfrm>
            <a:off x="3352800" y="25908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3819" name="Line 27"/>
          <p:cNvSpPr>
            <a:spLocks noChangeShapeType="1"/>
          </p:cNvSpPr>
          <p:nvPr/>
        </p:nvSpPr>
        <p:spPr bwMode="auto">
          <a:xfrm rot="19062483" flipH="1">
            <a:off x="3638550" y="297338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0" name="Line 28"/>
          <p:cNvSpPr>
            <a:spLocks noChangeShapeType="1"/>
          </p:cNvSpPr>
          <p:nvPr/>
        </p:nvSpPr>
        <p:spPr bwMode="auto">
          <a:xfrm rot="2537517">
            <a:off x="5767388" y="289718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1" name="Text Box 29"/>
          <p:cNvSpPr txBox="1">
            <a:spLocks noChangeArrowheads="1"/>
          </p:cNvSpPr>
          <p:nvPr/>
        </p:nvSpPr>
        <p:spPr bwMode="auto">
          <a:xfrm>
            <a:off x="5567363" y="32004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3822" name="Text Box 30"/>
          <p:cNvSpPr txBox="1">
            <a:spLocks noChangeArrowheads="1"/>
          </p:cNvSpPr>
          <p:nvPr/>
        </p:nvSpPr>
        <p:spPr bwMode="auto">
          <a:xfrm>
            <a:off x="6019800" y="32004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3823" name="Text Box 31"/>
          <p:cNvSpPr txBox="1">
            <a:spLocks noChangeArrowheads="1"/>
          </p:cNvSpPr>
          <p:nvPr/>
        </p:nvSpPr>
        <p:spPr bwMode="auto">
          <a:xfrm>
            <a:off x="5824538" y="250507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3824" name="Line 32"/>
          <p:cNvSpPr>
            <a:spLocks noChangeShapeType="1"/>
          </p:cNvSpPr>
          <p:nvPr/>
        </p:nvSpPr>
        <p:spPr bwMode="auto">
          <a:xfrm rot="19062483" flipH="1">
            <a:off x="6110288" y="288766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5" name="Line 33"/>
          <p:cNvSpPr>
            <a:spLocks noChangeShapeType="1"/>
          </p:cNvSpPr>
          <p:nvPr/>
        </p:nvSpPr>
        <p:spPr bwMode="auto">
          <a:xfrm rot="2537517">
            <a:off x="7124700" y="290512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6" name="Text Box 34"/>
          <p:cNvSpPr txBox="1">
            <a:spLocks noChangeArrowheads="1"/>
          </p:cNvSpPr>
          <p:nvPr/>
        </p:nvSpPr>
        <p:spPr bwMode="auto">
          <a:xfrm>
            <a:off x="6924675" y="32083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3827" name="Text Box 35"/>
          <p:cNvSpPr txBox="1">
            <a:spLocks noChangeArrowheads="1"/>
          </p:cNvSpPr>
          <p:nvPr/>
        </p:nvSpPr>
        <p:spPr bwMode="auto">
          <a:xfrm>
            <a:off x="7377113" y="32083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3828" name="Text Box 36"/>
          <p:cNvSpPr txBox="1">
            <a:spLocks noChangeArrowheads="1"/>
          </p:cNvSpPr>
          <p:nvPr/>
        </p:nvSpPr>
        <p:spPr bwMode="auto">
          <a:xfrm>
            <a:off x="7181850" y="25130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3829" name="Line 37"/>
          <p:cNvSpPr>
            <a:spLocks noChangeShapeType="1"/>
          </p:cNvSpPr>
          <p:nvPr/>
        </p:nvSpPr>
        <p:spPr bwMode="auto">
          <a:xfrm rot="19062483" flipH="1">
            <a:off x="7467600" y="289560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0" name="Line 38"/>
          <p:cNvSpPr>
            <a:spLocks noChangeShapeType="1"/>
          </p:cNvSpPr>
          <p:nvPr/>
        </p:nvSpPr>
        <p:spPr bwMode="auto">
          <a:xfrm>
            <a:off x="2286000" y="20574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1" name="Line 39"/>
          <p:cNvSpPr>
            <a:spLocks noChangeShapeType="1"/>
          </p:cNvSpPr>
          <p:nvPr/>
        </p:nvSpPr>
        <p:spPr bwMode="auto">
          <a:xfrm>
            <a:off x="3581400" y="20574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2" name="Line 40"/>
          <p:cNvSpPr>
            <a:spLocks noChangeShapeType="1"/>
          </p:cNvSpPr>
          <p:nvPr/>
        </p:nvSpPr>
        <p:spPr bwMode="auto">
          <a:xfrm>
            <a:off x="4800600" y="21145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3" name="Line 41"/>
          <p:cNvSpPr>
            <a:spLocks noChangeShapeType="1"/>
          </p:cNvSpPr>
          <p:nvPr/>
        </p:nvSpPr>
        <p:spPr bwMode="auto">
          <a:xfrm>
            <a:off x="6019800" y="19812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4" name="Line 42"/>
          <p:cNvSpPr>
            <a:spLocks noChangeShapeType="1"/>
          </p:cNvSpPr>
          <p:nvPr/>
        </p:nvSpPr>
        <p:spPr bwMode="auto">
          <a:xfrm>
            <a:off x="8515350" y="19050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5" name="Line 43"/>
          <p:cNvSpPr>
            <a:spLocks noChangeShapeType="1"/>
          </p:cNvSpPr>
          <p:nvPr/>
        </p:nvSpPr>
        <p:spPr bwMode="auto">
          <a:xfrm>
            <a:off x="7391400" y="19621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25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Tree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152400" y="1790700"/>
            <a:ext cx="64579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>
            <a:off x="15240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>
            <a:off x="27876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>
            <a:off x="40528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Line 7"/>
          <p:cNvSpPr>
            <a:spLocks noChangeShapeType="1"/>
          </p:cNvSpPr>
          <p:nvPr/>
        </p:nvSpPr>
        <p:spPr bwMode="auto">
          <a:xfrm>
            <a:off x="53181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Line 10"/>
          <p:cNvSpPr>
            <a:spLocks noChangeShapeType="1"/>
          </p:cNvSpPr>
          <p:nvPr/>
        </p:nvSpPr>
        <p:spPr bwMode="auto">
          <a:xfrm rot="2537517">
            <a:off x="3335338" y="5259388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3048000" y="55245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3514725" y="55245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1962150" y="2678113"/>
            <a:ext cx="5143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5753100" y="24574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34831" name="Line 15"/>
          <p:cNvSpPr>
            <a:spLocks noChangeShapeType="1"/>
          </p:cNvSpPr>
          <p:nvPr/>
        </p:nvSpPr>
        <p:spPr bwMode="auto">
          <a:xfrm rot="19062483" flipH="1">
            <a:off x="3622675" y="5270500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32" name="Text Box 16"/>
          <p:cNvSpPr txBox="1">
            <a:spLocks noChangeArrowheads="1"/>
          </p:cNvSpPr>
          <p:nvPr/>
        </p:nvSpPr>
        <p:spPr bwMode="auto">
          <a:xfrm>
            <a:off x="3424238" y="487203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4834" name="Line 18"/>
          <p:cNvSpPr>
            <a:spLocks noChangeShapeType="1"/>
          </p:cNvSpPr>
          <p:nvPr/>
        </p:nvSpPr>
        <p:spPr bwMode="auto">
          <a:xfrm rot="2537517">
            <a:off x="4184650" y="5254625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35" name="Text Box 19"/>
          <p:cNvSpPr txBox="1">
            <a:spLocks noChangeArrowheads="1"/>
          </p:cNvSpPr>
          <p:nvPr/>
        </p:nvSpPr>
        <p:spPr bwMode="auto">
          <a:xfrm>
            <a:off x="4005263" y="55292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4836" name="Text Box 20"/>
          <p:cNvSpPr txBox="1">
            <a:spLocks noChangeArrowheads="1"/>
          </p:cNvSpPr>
          <p:nvPr/>
        </p:nvSpPr>
        <p:spPr bwMode="auto">
          <a:xfrm>
            <a:off x="4457700" y="55245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4837" name="Text Box 21"/>
          <p:cNvSpPr txBox="1">
            <a:spLocks noChangeArrowheads="1"/>
          </p:cNvSpPr>
          <p:nvPr/>
        </p:nvSpPr>
        <p:spPr bwMode="auto">
          <a:xfrm>
            <a:off x="4148138" y="487203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4838" name="Line 22"/>
          <p:cNvSpPr>
            <a:spLocks noChangeShapeType="1"/>
          </p:cNvSpPr>
          <p:nvPr/>
        </p:nvSpPr>
        <p:spPr bwMode="auto">
          <a:xfrm rot="19062483" flipH="1">
            <a:off x="4479925" y="5278438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39" name="Line 23"/>
          <p:cNvSpPr>
            <a:spLocks noChangeShapeType="1"/>
          </p:cNvSpPr>
          <p:nvPr/>
        </p:nvSpPr>
        <p:spPr bwMode="auto">
          <a:xfrm rot="2537517">
            <a:off x="685800" y="300196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40" name="Text Box 24"/>
          <p:cNvSpPr txBox="1">
            <a:spLocks noChangeArrowheads="1"/>
          </p:cNvSpPr>
          <p:nvPr/>
        </p:nvSpPr>
        <p:spPr bwMode="auto">
          <a:xfrm>
            <a:off x="485775" y="33051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4841" name="Text Box 25"/>
          <p:cNvSpPr txBox="1">
            <a:spLocks noChangeArrowheads="1"/>
          </p:cNvSpPr>
          <p:nvPr/>
        </p:nvSpPr>
        <p:spPr bwMode="auto">
          <a:xfrm>
            <a:off x="938213" y="33051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4842" name="Text Box 26"/>
          <p:cNvSpPr txBox="1">
            <a:spLocks noChangeArrowheads="1"/>
          </p:cNvSpPr>
          <p:nvPr/>
        </p:nvSpPr>
        <p:spPr bwMode="auto">
          <a:xfrm>
            <a:off x="742950" y="260985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4843" name="Line 27"/>
          <p:cNvSpPr>
            <a:spLocks noChangeShapeType="1"/>
          </p:cNvSpPr>
          <p:nvPr/>
        </p:nvSpPr>
        <p:spPr bwMode="auto">
          <a:xfrm rot="19062483" flipH="1">
            <a:off x="1028700" y="299243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44" name="Line 28"/>
          <p:cNvSpPr>
            <a:spLocks noChangeShapeType="1"/>
          </p:cNvSpPr>
          <p:nvPr/>
        </p:nvSpPr>
        <p:spPr bwMode="auto">
          <a:xfrm rot="2537517">
            <a:off x="3157538" y="291623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45" name="Text Box 29"/>
          <p:cNvSpPr txBox="1">
            <a:spLocks noChangeArrowheads="1"/>
          </p:cNvSpPr>
          <p:nvPr/>
        </p:nvSpPr>
        <p:spPr bwMode="auto">
          <a:xfrm>
            <a:off x="2957513" y="32194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4846" name="Text Box 30"/>
          <p:cNvSpPr txBox="1">
            <a:spLocks noChangeArrowheads="1"/>
          </p:cNvSpPr>
          <p:nvPr/>
        </p:nvSpPr>
        <p:spPr bwMode="auto">
          <a:xfrm>
            <a:off x="3409950" y="32194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4847" name="Text Box 31"/>
          <p:cNvSpPr txBox="1">
            <a:spLocks noChangeArrowheads="1"/>
          </p:cNvSpPr>
          <p:nvPr/>
        </p:nvSpPr>
        <p:spPr bwMode="auto">
          <a:xfrm>
            <a:off x="3214688" y="25241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4848" name="Line 32"/>
          <p:cNvSpPr>
            <a:spLocks noChangeShapeType="1"/>
          </p:cNvSpPr>
          <p:nvPr/>
        </p:nvSpPr>
        <p:spPr bwMode="auto">
          <a:xfrm rot="19062483" flipH="1">
            <a:off x="3500438" y="29067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49" name="Line 33"/>
          <p:cNvSpPr>
            <a:spLocks noChangeShapeType="1"/>
          </p:cNvSpPr>
          <p:nvPr/>
        </p:nvSpPr>
        <p:spPr bwMode="auto">
          <a:xfrm rot="2537517">
            <a:off x="4514850" y="292417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50" name="Text Box 34"/>
          <p:cNvSpPr txBox="1">
            <a:spLocks noChangeArrowheads="1"/>
          </p:cNvSpPr>
          <p:nvPr/>
        </p:nvSpPr>
        <p:spPr bwMode="auto">
          <a:xfrm>
            <a:off x="4314825" y="32273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4851" name="Text Box 35"/>
          <p:cNvSpPr txBox="1">
            <a:spLocks noChangeArrowheads="1"/>
          </p:cNvSpPr>
          <p:nvPr/>
        </p:nvSpPr>
        <p:spPr bwMode="auto">
          <a:xfrm>
            <a:off x="4767263" y="32273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4852" name="Text Box 36"/>
          <p:cNvSpPr txBox="1">
            <a:spLocks noChangeArrowheads="1"/>
          </p:cNvSpPr>
          <p:nvPr/>
        </p:nvSpPr>
        <p:spPr bwMode="auto">
          <a:xfrm>
            <a:off x="4572000" y="25320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4853" name="Line 37"/>
          <p:cNvSpPr>
            <a:spLocks noChangeShapeType="1"/>
          </p:cNvSpPr>
          <p:nvPr/>
        </p:nvSpPr>
        <p:spPr bwMode="auto">
          <a:xfrm rot="19062483" flipH="1">
            <a:off x="4857750" y="291465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55" name="Line 39"/>
          <p:cNvSpPr>
            <a:spLocks noChangeShapeType="1"/>
          </p:cNvSpPr>
          <p:nvPr/>
        </p:nvSpPr>
        <p:spPr bwMode="auto">
          <a:xfrm>
            <a:off x="971550" y="20764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56" name="Line 40"/>
          <p:cNvSpPr>
            <a:spLocks noChangeShapeType="1"/>
          </p:cNvSpPr>
          <p:nvPr/>
        </p:nvSpPr>
        <p:spPr bwMode="auto">
          <a:xfrm>
            <a:off x="2190750" y="21336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57" name="Line 41"/>
          <p:cNvSpPr>
            <a:spLocks noChangeShapeType="1"/>
          </p:cNvSpPr>
          <p:nvPr/>
        </p:nvSpPr>
        <p:spPr bwMode="auto">
          <a:xfrm>
            <a:off x="3409950" y="20002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58" name="Line 42"/>
          <p:cNvSpPr>
            <a:spLocks noChangeShapeType="1"/>
          </p:cNvSpPr>
          <p:nvPr/>
        </p:nvSpPr>
        <p:spPr bwMode="auto">
          <a:xfrm>
            <a:off x="5905500" y="19240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59" name="Line 43"/>
          <p:cNvSpPr>
            <a:spLocks noChangeShapeType="1"/>
          </p:cNvSpPr>
          <p:nvPr/>
        </p:nvSpPr>
        <p:spPr bwMode="auto">
          <a:xfrm>
            <a:off x="4781550" y="19812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60" name="Text Box 44"/>
          <p:cNvSpPr txBox="1">
            <a:spLocks noChangeArrowheads="1"/>
          </p:cNvSpPr>
          <p:nvPr/>
        </p:nvSpPr>
        <p:spPr bwMode="auto">
          <a:xfrm>
            <a:off x="3771900" y="42910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 dirty="0"/>
              <a:t>4</a:t>
            </a:r>
          </a:p>
        </p:txBody>
      </p:sp>
      <p:sp>
        <p:nvSpPr>
          <p:cNvPr id="34861" name="Line 45"/>
          <p:cNvSpPr>
            <a:spLocks noChangeShapeType="1"/>
          </p:cNvSpPr>
          <p:nvPr/>
        </p:nvSpPr>
        <p:spPr bwMode="auto">
          <a:xfrm rot="2537517">
            <a:off x="3760788" y="4656138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62" name="Line 46"/>
          <p:cNvSpPr>
            <a:spLocks noChangeShapeType="1"/>
          </p:cNvSpPr>
          <p:nvPr/>
        </p:nvSpPr>
        <p:spPr bwMode="auto">
          <a:xfrm rot="19062483" flipH="1">
            <a:off x="4165600" y="4646613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26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Tree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152400" y="1790700"/>
            <a:ext cx="800100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4" name="Line 4"/>
          <p:cNvSpPr>
            <a:spLocks noChangeShapeType="1"/>
          </p:cNvSpPr>
          <p:nvPr/>
        </p:nvSpPr>
        <p:spPr bwMode="auto">
          <a:xfrm>
            <a:off x="15240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5" name="Line 5"/>
          <p:cNvSpPr>
            <a:spLocks noChangeShapeType="1"/>
          </p:cNvSpPr>
          <p:nvPr/>
        </p:nvSpPr>
        <p:spPr bwMode="auto">
          <a:xfrm>
            <a:off x="27876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Line 6"/>
          <p:cNvSpPr>
            <a:spLocks noChangeShapeType="1"/>
          </p:cNvSpPr>
          <p:nvPr/>
        </p:nvSpPr>
        <p:spPr bwMode="auto">
          <a:xfrm>
            <a:off x="40528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Line 7"/>
          <p:cNvSpPr>
            <a:spLocks noChangeShapeType="1"/>
          </p:cNvSpPr>
          <p:nvPr/>
        </p:nvSpPr>
        <p:spPr bwMode="auto">
          <a:xfrm>
            <a:off x="53181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>
            <a:off x="65833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Line 10"/>
          <p:cNvSpPr>
            <a:spLocks noChangeShapeType="1"/>
          </p:cNvSpPr>
          <p:nvPr/>
        </p:nvSpPr>
        <p:spPr bwMode="auto">
          <a:xfrm rot="2537517">
            <a:off x="5678488" y="345916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5391150" y="37242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5857875" y="37242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1962150" y="2678113"/>
            <a:ext cx="5143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7581900" y="2659063"/>
            <a:ext cx="4000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35855" name="Line 15"/>
          <p:cNvSpPr>
            <a:spLocks noChangeShapeType="1"/>
          </p:cNvSpPr>
          <p:nvPr/>
        </p:nvSpPr>
        <p:spPr bwMode="auto">
          <a:xfrm rot="19062483" flipH="1">
            <a:off x="5965825" y="347027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6" name="Text Box 16"/>
          <p:cNvSpPr txBox="1">
            <a:spLocks noChangeArrowheads="1"/>
          </p:cNvSpPr>
          <p:nvPr/>
        </p:nvSpPr>
        <p:spPr bwMode="auto">
          <a:xfrm>
            <a:off x="5767388" y="30718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5857" name="Line 17"/>
          <p:cNvSpPr>
            <a:spLocks noChangeShapeType="1"/>
          </p:cNvSpPr>
          <p:nvPr/>
        </p:nvSpPr>
        <p:spPr bwMode="auto">
          <a:xfrm rot="2537517">
            <a:off x="6527800" y="345440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8" name="Text Box 18"/>
          <p:cNvSpPr txBox="1">
            <a:spLocks noChangeArrowheads="1"/>
          </p:cNvSpPr>
          <p:nvPr/>
        </p:nvSpPr>
        <p:spPr bwMode="auto">
          <a:xfrm>
            <a:off x="6348413" y="37290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5859" name="Text Box 19"/>
          <p:cNvSpPr txBox="1">
            <a:spLocks noChangeArrowheads="1"/>
          </p:cNvSpPr>
          <p:nvPr/>
        </p:nvSpPr>
        <p:spPr bwMode="auto">
          <a:xfrm>
            <a:off x="6800850" y="37242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5860" name="Text Box 20"/>
          <p:cNvSpPr txBox="1">
            <a:spLocks noChangeArrowheads="1"/>
          </p:cNvSpPr>
          <p:nvPr/>
        </p:nvSpPr>
        <p:spPr bwMode="auto">
          <a:xfrm>
            <a:off x="6491288" y="30718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5861" name="Line 21"/>
          <p:cNvSpPr>
            <a:spLocks noChangeShapeType="1"/>
          </p:cNvSpPr>
          <p:nvPr/>
        </p:nvSpPr>
        <p:spPr bwMode="auto">
          <a:xfrm rot="19062483" flipH="1">
            <a:off x="6823075" y="347821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62" name="Line 22"/>
          <p:cNvSpPr>
            <a:spLocks noChangeShapeType="1"/>
          </p:cNvSpPr>
          <p:nvPr/>
        </p:nvSpPr>
        <p:spPr bwMode="auto">
          <a:xfrm rot="2537517">
            <a:off x="685800" y="300196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63" name="Text Box 23"/>
          <p:cNvSpPr txBox="1">
            <a:spLocks noChangeArrowheads="1"/>
          </p:cNvSpPr>
          <p:nvPr/>
        </p:nvSpPr>
        <p:spPr bwMode="auto">
          <a:xfrm>
            <a:off x="485775" y="33051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5864" name="Text Box 24"/>
          <p:cNvSpPr txBox="1">
            <a:spLocks noChangeArrowheads="1"/>
          </p:cNvSpPr>
          <p:nvPr/>
        </p:nvSpPr>
        <p:spPr bwMode="auto">
          <a:xfrm>
            <a:off x="938213" y="33051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5865" name="Text Box 25"/>
          <p:cNvSpPr txBox="1">
            <a:spLocks noChangeArrowheads="1"/>
          </p:cNvSpPr>
          <p:nvPr/>
        </p:nvSpPr>
        <p:spPr bwMode="auto">
          <a:xfrm>
            <a:off x="742950" y="260985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5866" name="Line 26"/>
          <p:cNvSpPr>
            <a:spLocks noChangeShapeType="1"/>
          </p:cNvSpPr>
          <p:nvPr/>
        </p:nvSpPr>
        <p:spPr bwMode="auto">
          <a:xfrm rot="19062483" flipH="1">
            <a:off x="1028700" y="299243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67" name="Line 27"/>
          <p:cNvSpPr>
            <a:spLocks noChangeShapeType="1"/>
          </p:cNvSpPr>
          <p:nvPr/>
        </p:nvSpPr>
        <p:spPr bwMode="auto">
          <a:xfrm rot="2537517">
            <a:off x="3157538" y="291623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68" name="Text Box 28"/>
          <p:cNvSpPr txBox="1">
            <a:spLocks noChangeArrowheads="1"/>
          </p:cNvSpPr>
          <p:nvPr/>
        </p:nvSpPr>
        <p:spPr bwMode="auto">
          <a:xfrm>
            <a:off x="2957513" y="32194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5869" name="Text Box 29"/>
          <p:cNvSpPr txBox="1">
            <a:spLocks noChangeArrowheads="1"/>
          </p:cNvSpPr>
          <p:nvPr/>
        </p:nvSpPr>
        <p:spPr bwMode="auto">
          <a:xfrm>
            <a:off x="3409950" y="32194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5870" name="Text Box 30"/>
          <p:cNvSpPr txBox="1">
            <a:spLocks noChangeArrowheads="1"/>
          </p:cNvSpPr>
          <p:nvPr/>
        </p:nvSpPr>
        <p:spPr bwMode="auto">
          <a:xfrm>
            <a:off x="3214688" y="25241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5871" name="Line 31"/>
          <p:cNvSpPr>
            <a:spLocks noChangeShapeType="1"/>
          </p:cNvSpPr>
          <p:nvPr/>
        </p:nvSpPr>
        <p:spPr bwMode="auto">
          <a:xfrm rot="19062483" flipH="1">
            <a:off x="3500438" y="29067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72" name="Line 32"/>
          <p:cNvSpPr>
            <a:spLocks noChangeShapeType="1"/>
          </p:cNvSpPr>
          <p:nvPr/>
        </p:nvSpPr>
        <p:spPr bwMode="auto">
          <a:xfrm rot="2537517">
            <a:off x="4514850" y="292417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73" name="Text Box 33"/>
          <p:cNvSpPr txBox="1">
            <a:spLocks noChangeArrowheads="1"/>
          </p:cNvSpPr>
          <p:nvPr/>
        </p:nvSpPr>
        <p:spPr bwMode="auto">
          <a:xfrm>
            <a:off x="4314825" y="32273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5874" name="Text Box 34"/>
          <p:cNvSpPr txBox="1">
            <a:spLocks noChangeArrowheads="1"/>
          </p:cNvSpPr>
          <p:nvPr/>
        </p:nvSpPr>
        <p:spPr bwMode="auto">
          <a:xfrm>
            <a:off x="4767263" y="32273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5875" name="Text Box 35"/>
          <p:cNvSpPr txBox="1">
            <a:spLocks noChangeArrowheads="1"/>
          </p:cNvSpPr>
          <p:nvPr/>
        </p:nvSpPr>
        <p:spPr bwMode="auto">
          <a:xfrm>
            <a:off x="4572000" y="25320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5876" name="Line 36"/>
          <p:cNvSpPr>
            <a:spLocks noChangeShapeType="1"/>
          </p:cNvSpPr>
          <p:nvPr/>
        </p:nvSpPr>
        <p:spPr bwMode="auto">
          <a:xfrm rot="19062483" flipH="1">
            <a:off x="4857750" y="291465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77" name="Line 37"/>
          <p:cNvSpPr>
            <a:spLocks noChangeShapeType="1"/>
          </p:cNvSpPr>
          <p:nvPr/>
        </p:nvSpPr>
        <p:spPr bwMode="auto">
          <a:xfrm>
            <a:off x="971550" y="20764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78" name="Line 38"/>
          <p:cNvSpPr>
            <a:spLocks noChangeShapeType="1"/>
          </p:cNvSpPr>
          <p:nvPr/>
        </p:nvSpPr>
        <p:spPr bwMode="auto">
          <a:xfrm>
            <a:off x="2190750" y="21336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79" name="Line 39"/>
          <p:cNvSpPr>
            <a:spLocks noChangeShapeType="1"/>
          </p:cNvSpPr>
          <p:nvPr/>
        </p:nvSpPr>
        <p:spPr bwMode="auto">
          <a:xfrm>
            <a:off x="3409950" y="20002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80" name="Line 40"/>
          <p:cNvSpPr>
            <a:spLocks noChangeShapeType="1"/>
          </p:cNvSpPr>
          <p:nvPr/>
        </p:nvSpPr>
        <p:spPr bwMode="auto">
          <a:xfrm>
            <a:off x="7734300" y="21256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81" name="Line 41"/>
          <p:cNvSpPr>
            <a:spLocks noChangeShapeType="1"/>
          </p:cNvSpPr>
          <p:nvPr/>
        </p:nvSpPr>
        <p:spPr bwMode="auto">
          <a:xfrm>
            <a:off x="4781550" y="19812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82" name="Text Box 42"/>
          <p:cNvSpPr txBox="1">
            <a:spLocks noChangeArrowheads="1"/>
          </p:cNvSpPr>
          <p:nvPr/>
        </p:nvSpPr>
        <p:spPr bwMode="auto">
          <a:xfrm>
            <a:off x="6115050" y="24907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5883" name="Line 43"/>
          <p:cNvSpPr>
            <a:spLocks noChangeShapeType="1"/>
          </p:cNvSpPr>
          <p:nvPr/>
        </p:nvSpPr>
        <p:spPr bwMode="auto">
          <a:xfrm rot="2537517">
            <a:off x="6103938" y="285591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84" name="Line 44"/>
          <p:cNvSpPr>
            <a:spLocks noChangeShapeType="1"/>
          </p:cNvSpPr>
          <p:nvPr/>
        </p:nvSpPr>
        <p:spPr bwMode="auto">
          <a:xfrm rot="19062483" flipH="1">
            <a:off x="6508750" y="284638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85" name="Line 45"/>
          <p:cNvSpPr>
            <a:spLocks noChangeShapeType="1"/>
          </p:cNvSpPr>
          <p:nvPr/>
        </p:nvSpPr>
        <p:spPr bwMode="auto">
          <a:xfrm>
            <a:off x="6267450" y="191611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27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Tree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247650" y="1790700"/>
            <a:ext cx="518160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68" name="Line 4"/>
          <p:cNvSpPr>
            <a:spLocks noChangeShapeType="1"/>
          </p:cNvSpPr>
          <p:nvPr/>
        </p:nvSpPr>
        <p:spPr bwMode="auto">
          <a:xfrm>
            <a:off x="15240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69" name="Line 5"/>
          <p:cNvSpPr>
            <a:spLocks noChangeShapeType="1"/>
          </p:cNvSpPr>
          <p:nvPr/>
        </p:nvSpPr>
        <p:spPr bwMode="auto">
          <a:xfrm>
            <a:off x="27876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40528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 rot="2537517">
            <a:off x="3163888" y="338296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2876550" y="36480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3343275" y="36480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2633663" y="5054600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4781550" y="2582863"/>
            <a:ext cx="4000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36879" name="Line 15"/>
          <p:cNvSpPr>
            <a:spLocks noChangeShapeType="1"/>
          </p:cNvSpPr>
          <p:nvPr/>
        </p:nvSpPr>
        <p:spPr bwMode="auto">
          <a:xfrm rot="19062483" flipH="1">
            <a:off x="3451225" y="339407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3252788" y="29956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6881" name="Line 17"/>
          <p:cNvSpPr>
            <a:spLocks noChangeShapeType="1"/>
          </p:cNvSpPr>
          <p:nvPr/>
        </p:nvSpPr>
        <p:spPr bwMode="auto">
          <a:xfrm rot="2537517">
            <a:off x="4013200" y="337820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3833813" y="36528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6883" name="Text Box 19"/>
          <p:cNvSpPr txBox="1">
            <a:spLocks noChangeArrowheads="1"/>
          </p:cNvSpPr>
          <p:nvPr/>
        </p:nvSpPr>
        <p:spPr bwMode="auto">
          <a:xfrm>
            <a:off x="4286250" y="36480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3976688" y="29956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6885" name="Line 21"/>
          <p:cNvSpPr>
            <a:spLocks noChangeShapeType="1"/>
          </p:cNvSpPr>
          <p:nvPr/>
        </p:nvSpPr>
        <p:spPr bwMode="auto">
          <a:xfrm rot="19062483" flipH="1">
            <a:off x="4308475" y="340201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Line 22"/>
          <p:cNvSpPr>
            <a:spLocks noChangeShapeType="1"/>
          </p:cNvSpPr>
          <p:nvPr/>
        </p:nvSpPr>
        <p:spPr bwMode="auto">
          <a:xfrm rot="2537517">
            <a:off x="1966913" y="5421313"/>
            <a:ext cx="36512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3"/>
          <p:cNvSpPr txBox="1">
            <a:spLocks noChangeArrowheads="1"/>
          </p:cNvSpPr>
          <p:nvPr/>
        </p:nvSpPr>
        <p:spPr bwMode="auto">
          <a:xfrm>
            <a:off x="1724025" y="56102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2176463" y="56102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6889" name="Text Box 25"/>
          <p:cNvSpPr txBox="1">
            <a:spLocks noChangeArrowheads="1"/>
          </p:cNvSpPr>
          <p:nvPr/>
        </p:nvSpPr>
        <p:spPr bwMode="auto">
          <a:xfrm>
            <a:off x="1938338" y="50673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6890" name="Line 26"/>
          <p:cNvSpPr>
            <a:spLocks noChangeShapeType="1"/>
          </p:cNvSpPr>
          <p:nvPr/>
        </p:nvSpPr>
        <p:spPr bwMode="auto">
          <a:xfrm rot="19062483" flipH="1">
            <a:off x="2374900" y="5418138"/>
            <a:ext cx="14288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1" name="Line 27"/>
          <p:cNvSpPr>
            <a:spLocks noChangeShapeType="1"/>
          </p:cNvSpPr>
          <p:nvPr/>
        </p:nvSpPr>
        <p:spPr bwMode="auto">
          <a:xfrm rot="2537517">
            <a:off x="642938" y="284003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2" name="Text Box 28"/>
          <p:cNvSpPr txBox="1">
            <a:spLocks noChangeArrowheads="1"/>
          </p:cNvSpPr>
          <p:nvPr/>
        </p:nvSpPr>
        <p:spPr bwMode="auto">
          <a:xfrm>
            <a:off x="442913" y="31432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6893" name="Text Box 29"/>
          <p:cNvSpPr txBox="1">
            <a:spLocks noChangeArrowheads="1"/>
          </p:cNvSpPr>
          <p:nvPr/>
        </p:nvSpPr>
        <p:spPr bwMode="auto">
          <a:xfrm>
            <a:off x="895350" y="31432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6894" name="Text Box 30"/>
          <p:cNvSpPr txBox="1">
            <a:spLocks noChangeArrowheads="1"/>
          </p:cNvSpPr>
          <p:nvPr/>
        </p:nvSpPr>
        <p:spPr bwMode="auto">
          <a:xfrm>
            <a:off x="700088" y="24479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6895" name="Line 31"/>
          <p:cNvSpPr>
            <a:spLocks noChangeShapeType="1"/>
          </p:cNvSpPr>
          <p:nvPr/>
        </p:nvSpPr>
        <p:spPr bwMode="auto">
          <a:xfrm rot="19062483" flipH="1">
            <a:off x="985838" y="28305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6" name="Line 32"/>
          <p:cNvSpPr>
            <a:spLocks noChangeShapeType="1"/>
          </p:cNvSpPr>
          <p:nvPr/>
        </p:nvSpPr>
        <p:spPr bwMode="auto">
          <a:xfrm rot="2537517">
            <a:off x="2000250" y="284797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7" name="Text Box 33"/>
          <p:cNvSpPr txBox="1">
            <a:spLocks noChangeArrowheads="1"/>
          </p:cNvSpPr>
          <p:nvPr/>
        </p:nvSpPr>
        <p:spPr bwMode="auto">
          <a:xfrm>
            <a:off x="1800225" y="31511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6898" name="Text Box 34"/>
          <p:cNvSpPr txBox="1">
            <a:spLocks noChangeArrowheads="1"/>
          </p:cNvSpPr>
          <p:nvPr/>
        </p:nvSpPr>
        <p:spPr bwMode="auto">
          <a:xfrm>
            <a:off x="2252663" y="31511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6899" name="Text Box 35"/>
          <p:cNvSpPr txBox="1">
            <a:spLocks noChangeArrowheads="1"/>
          </p:cNvSpPr>
          <p:nvPr/>
        </p:nvSpPr>
        <p:spPr bwMode="auto">
          <a:xfrm>
            <a:off x="2057400" y="24558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6900" name="Line 36"/>
          <p:cNvSpPr>
            <a:spLocks noChangeShapeType="1"/>
          </p:cNvSpPr>
          <p:nvPr/>
        </p:nvSpPr>
        <p:spPr bwMode="auto">
          <a:xfrm rot="19062483" flipH="1">
            <a:off x="2343150" y="283845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02" name="Line 38"/>
          <p:cNvSpPr>
            <a:spLocks noChangeShapeType="1"/>
          </p:cNvSpPr>
          <p:nvPr/>
        </p:nvSpPr>
        <p:spPr bwMode="auto">
          <a:xfrm>
            <a:off x="2709863" y="4948238"/>
            <a:ext cx="138112" cy="104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03" name="Line 39"/>
          <p:cNvSpPr>
            <a:spLocks noChangeShapeType="1"/>
          </p:cNvSpPr>
          <p:nvPr/>
        </p:nvSpPr>
        <p:spPr bwMode="auto">
          <a:xfrm>
            <a:off x="895350" y="19240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04" name="Line 40"/>
          <p:cNvSpPr>
            <a:spLocks noChangeShapeType="1"/>
          </p:cNvSpPr>
          <p:nvPr/>
        </p:nvSpPr>
        <p:spPr bwMode="auto">
          <a:xfrm>
            <a:off x="4933950" y="20494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05" name="Line 41"/>
          <p:cNvSpPr>
            <a:spLocks noChangeShapeType="1"/>
          </p:cNvSpPr>
          <p:nvPr/>
        </p:nvSpPr>
        <p:spPr bwMode="auto">
          <a:xfrm>
            <a:off x="2266950" y="19050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06" name="Text Box 42"/>
          <p:cNvSpPr txBox="1">
            <a:spLocks noChangeArrowheads="1"/>
          </p:cNvSpPr>
          <p:nvPr/>
        </p:nvSpPr>
        <p:spPr bwMode="auto">
          <a:xfrm>
            <a:off x="3600450" y="24145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6907" name="Line 43"/>
          <p:cNvSpPr>
            <a:spLocks noChangeShapeType="1"/>
          </p:cNvSpPr>
          <p:nvPr/>
        </p:nvSpPr>
        <p:spPr bwMode="auto">
          <a:xfrm rot="2537517">
            <a:off x="3589338" y="277971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08" name="Line 44"/>
          <p:cNvSpPr>
            <a:spLocks noChangeShapeType="1"/>
          </p:cNvSpPr>
          <p:nvPr/>
        </p:nvSpPr>
        <p:spPr bwMode="auto">
          <a:xfrm rot="19062483" flipH="1">
            <a:off x="3994150" y="277018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09" name="Line 45"/>
          <p:cNvSpPr>
            <a:spLocks noChangeShapeType="1"/>
          </p:cNvSpPr>
          <p:nvPr/>
        </p:nvSpPr>
        <p:spPr bwMode="auto">
          <a:xfrm>
            <a:off x="3752850" y="183991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10" name="Text Box 46"/>
          <p:cNvSpPr txBox="1">
            <a:spLocks noChangeArrowheads="1"/>
          </p:cNvSpPr>
          <p:nvPr/>
        </p:nvSpPr>
        <p:spPr bwMode="auto">
          <a:xfrm>
            <a:off x="2352675" y="456247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6</a:t>
            </a:r>
          </a:p>
        </p:txBody>
      </p:sp>
      <p:sp>
        <p:nvSpPr>
          <p:cNvPr id="36911" name="Line 47"/>
          <p:cNvSpPr>
            <a:spLocks noChangeShapeType="1"/>
          </p:cNvSpPr>
          <p:nvPr/>
        </p:nvSpPr>
        <p:spPr bwMode="auto">
          <a:xfrm rot="2537517" flipH="1">
            <a:off x="2309813" y="4892675"/>
            <a:ext cx="53975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28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Tree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247650" y="1790700"/>
            <a:ext cx="86677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2" name="Line 4"/>
          <p:cNvSpPr>
            <a:spLocks noChangeShapeType="1"/>
          </p:cNvSpPr>
          <p:nvPr/>
        </p:nvSpPr>
        <p:spPr bwMode="auto">
          <a:xfrm>
            <a:off x="15240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3" name="Line 5"/>
          <p:cNvSpPr>
            <a:spLocks noChangeShapeType="1"/>
          </p:cNvSpPr>
          <p:nvPr/>
        </p:nvSpPr>
        <p:spPr bwMode="auto">
          <a:xfrm>
            <a:off x="37719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4" name="Line 6"/>
          <p:cNvSpPr>
            <a:spLocks noChangeShapeType="1"/>
          </p:cNvSpPr>
          <p:nvPr/>
        </p:nvSpPr>
        <p:spPr bwMode="auto">
          <a:xfrm>
            <a:off x="5830888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Line 7"/>
          <p:cNvSpPr>
            <a:spLocks noChangeShapeType="1"/>
          </p:cNvSpPr>
          <p:nvPr/>
        </p:nvSpPr>
        <p:spPr bwMode="auto">
          <a:xfrm>
            <a:off x="7985125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Line 10"/>
          <p:cNvSpPr>
            <a:spLocks noChangeShapeType="1"/>
          </p:cNvSpPr>
          <p:nvPr/>
        </p:nvSpPr>
        <p:spPr bwMode="auto">
          <a:xfrm rot="2537517">
            <a:off x="4192588" y="361156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3905250" y="38766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4371975" y="38766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7901" name="Text Box 13"/>
          <p:cNvSpPr txBox="1">
            <a:spLocks noChangeArrowheads="1"/>
          </p:cNvSpPr>
          <p:nvPr/>
        </p:nvSpPr>
        <p:spPr bwMode="auto">
          <a:xfrm>
            <a:off x="7200900" y="3140075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8439150" y="2640013"/>
            <a:ext cx="4000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37903" name="Line 15"/>
          <p:cNvSpPr>
            <a:spLocks noChangeShapeType="1"/>
          </p:cNvSpPr>
          <p:nvPr/>
        </p:nvSpPr>
        <p:spPr bwMode="auto">
          <a:xfrm rot="19062483" flipH="1">
            <a:off x="4479925" y="362267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4" name="Text Box 16"/>
          <p:cNvSpPr txBox="1">
            <a:spLocks noChangeArrowheads="1"/>
          </p:cNvSpPr>
          <p:nvPr/>
        </p:nvSpPr>
        <p:spPr bwMode="auto">
          <a:xfrm>
            <a:off x="4281488" y="32242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7905" name="Line 17"/>
          <p:cNvSpPr>
            <a:spLocks noChangeShapeType="1"/>
          </p:cNvSpPr>
          <p:nvPr/>
        </p:nvSpPr>
        <p:spPr bwMode="auto">
          <a:xfrm rot="2537517">
            <a:off x="5041900" y="360680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6" name="Text Box 18"/>
          <p:cNvSpPr txBox="1">
            <a:spLocks noChangeArrowheads="1"/>
          </p:cNvSpPr>
          <p:nvPr/>
        </p:nvSpPr>
        <p:spPr bwMode="auto">
          <a:xfrm>
            <a:off x="4862513" y="38814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7907" name="Text Box 19"/>
          <p:cNvSpPr txBox="1">
            <a:spLocks noChangeArrowheads="1"/>
          </p:cNvSpPr>
          <p:nvPr/>
        </p:nvSpPr>
        <p:spPr bwMode="auto">
          <a:xfrm>
            <a:off x="5314950" y="38766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7908" name="Text Box 20"/>
          <p:cNvSpPr txBox="1">
            <a:spLocks noChangeArrowheads="1"/>
          </p:cNvSpPr>
          <p:nvPr/>
        </p:nvSpPr>
        <p:spPr bwMode="auto">
          <a:xfrm>
            <a:off x="5005388" y="32242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7909" name="Line 21"/>
          <p:cNvSpPr>
            <a:spLocks noChangeShapeType="1"/>
          </p:cNvSpPr>
          <p:nvPr/>
        </p:nvSpPr>
        <p:spPr bwMode="auto">
          <a:xfrm rot="19062483" flipH="1">
            <a:off x="5337175" y="363061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0" name="Line 22"/>
          <p:cNvSpPr>
            <a:spLocks noChangeShapeType="1"/>
          </p:cNvSpPr>
          <p:nvPr/>
        </p:nvSpPr>
        <p:spPr bwMode="auto">
          <a:xfrm rot="2537517">
            <a:off x="6386513" y="3406775"/>
            <a:ext cx="365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1" name="Text Box 23"/>
          <p:cNvSpPr txBox="1">
            <a:spLocks noChangeArrowheads="1"/>
          </p:cNvSpPr>
          <p:nvPr/>
        </p:nvSpPr>
        <p:spPr bwMode="auto">
          <a:xfrm>
            <a:off x="6143625" y="35956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7912" name="Text Box 24"/>
          <p:cNvSpPr txBox="1">
            <a:spLocks noChangeArrowheads="1"/>
          </p:cNvSpPr>
          <p:nvPr/>
        </p:nvSpPr>
        <p:spPr bwMode="auto">
          <a:xfrm>
            <a:off x="6596063" y="35956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7913" name="Text Box 25"/>
          <p:cNvSpPr txBox="1">
            <a:spLocks noChangeArrowheads="1"/>
          </p:cNvSpPr>
          <p:nvPr/>
        </p:nvSpPr>
        <p:spPr bwMode="auto">
          <a:xfrm>
            <a:off x="6357938" y="30527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7914" name="Line 26"/>
          <p:cNvSpPr>
            <a:spLocks noChangeShapeType="1"/>
          </p:cNvSpPr>
          <p:nvPr/>
        </p:nvSpPr>
        <p:spPr bwMode="auto">
          <a:xfrm rot="19062483" flipH="1">
            <a:off x="6794500" y="3403600"/>
            <a:ext cx="14288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5" name="Line 27"/>
          <p:cNvSpPr>
            <a:spLocks noChangeShapeType="1"/>
          </p:cNvSpPr>
          <p:nvPr/>
        </p:nvSpPr>
        <p:spPr bwMode="auto">
          <a:xfrm rot="2537517">
            <a:off x="814388" y="299243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6" name="Text Box 28"/>
          <p:cNvSpPr txBox="1">
            <a:spLocks noChangeArrowheads="1"/>
          </p:cNvSpPr>
          <p:nvPr/>
        </p:nvSpPr>
        <p:spPr bwMode="auto">
          <a:xfrm>
            <a:off x="614363" y="32956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7917" name="Text Box 29"/>
          <p:cNvSpPr txBox="1">
            <a:spLocks noChangeArrowheads="1"/>
          </p:cNvSpPr>
          <p:nvPr/>
        </p:nvSpPr>
        <p:spPr bwMode="auto">
          <a:xfrm>
            <a:off x="1066800" y="32956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7918" name="Text Box 30"/>
          <p:cNvSpPr txBox="1">
            <a:spLocks noChangeArrowheads="1"/>
          </p:cNvSpPr>
          <p:nvPr/>
        </p:nvSpPr>
        <p:spPr bwMode="auto">
          <a:xfrm>
            <a:off x="871538" y="26003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7919" name="Line 31"/>
          <p:cNvSpPr>
            <a:spLocks noChangeShapeType="1"/>
          </p:cNvSpPr>
          <p:nvPr/>
        </p:nvSpPr>
        <p:spPr bwMode="auto">
          <a:xfrm rot="19062483" flipH="1">
            <a:off x="1157288" y="29829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0" name="Line 32"/>
          <p:cNvSpPr>
            <a:spLocks noChangeShapeType="1"/>
          </p:cNvSpPr>
          <p:nvPr/>
        </p:nvSpPr>
        <p:spPr bwMode="auto">
          <a:xfrm rot="2537517">
            <a:off x="2571750" y="298132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1" name="Text Box 33"/>
          <p:cNvSpPr txBox="1">
            <a:spLocks noChangeArrowheads="1"/>
          </p:cNvSpPr>
          <p:nvPr/>
        </p:nvSpPr>
        <p:spPr bwMode="auto">
          <a:xfrm>
            <a:off x="2371725" y="32845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7922" name="Text Box 34"/>
          <p:cNvSpPr txBox="1">
            <a:spLocks noChangeArrowheads="1"/>
          </p:cNvSpPr>
          <p:nvPr/>
        </p:nvSpPr>
        <p:spPr bwMode="auto">
          <a:xfrm>
            <a:off x="2824163" y="32845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7923" name="Text Box 35"/>
          <p:cNvSpPr txBox="1">
            <a:spLocks noChangeArrowheads="1"/>
          </p:cNvSpPr>
          <p:nvPr/>
        </p:nvSpPr>
        <p:spPr bwMode="auto">
          <a:xfrm>
            <a:off x="2628900" y="25892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7924" name="Line 36"/>
          <p:cNvSpPr>
            <a:spLocks noChangeShapeType="1"/>
          </p:cNvSpPr>
          <p:nvPr/>
        </p:nvSpPr>
        <p:spPr bwMode="auto">
          <a:xfrm rot="19062483" flipH="1">
            <a:off x="2914650" y="297180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5" name="Line 37"/>
          <p:cNvSpPr>
            <a:spLocks noChangeShapeType="1"/>
          </p:cNvSpPr>
          <p:nvPr/>
        </p:nvSpPr>
        <p:spPr bwMode="auto">
          <a:xfrm>
            <a:off x="7129463" y="2933700"/>
            <a:ext cx="2333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6" name="Line 38"/>
          <p:cNvSpPr>
            <a:spLocks noChangeShapeType="1"/>
          </p:cNvSpPr>
          <p:nvPr/>
        </p:nvSpPr>
        <p:spPr bwMode="auto">
          <a:xfrm>
            <a:off x="1066800" y="20764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7" name="Line 39"/>
          <p:cNvSpPr>
            <a:spLocks noChangeShapeType="1"/>
          </p:cNvSpPr>
          <p:nvPr/>
        </p:nvSpPr>
        <p:spPr bwMode="auto">
          <a:xfrm>
            <a:off x="8591550" y="210661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8" name="Line 40"/>
          <p:cNvSpPr>
            <a:spLocks noChangeShapeType="1"/>
          </p:cNvSpPr>
          <p:nvPr/>
        </p:nvSpPr>
        <p:spPr bwMode="auto">
          <a:xfrm>
            <a:off x="2838450" y="20383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9" name="Text Box 41"/>
          <p:cNvSpPr txBox="1">
            <a:spLocks noChangeArrowheads="1"/>
          </p:cNvSpPr>
          <p:nvPr/>
        </p:nvSpPr>
        <p:spPr bwMode="auto">
          <a:xfrm>
            <a:off x="4629150" y="26431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7930" name="Line 42"/>
          <p:cNvSpPr>
            <a:spLocks noChangeShapeType="1"/>
          </p:cNvSpPr>
          <p:nvPr/>
        </p:nvSpPr>
        <p:spPr bwMode="auto">
          <a:xfrm rot="2537517">
            <a:off x="4618038" y="300831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1" name="Line 43"/>
          <p:cNvSpPr>
            <a:spLocks noChangeShapeType="1"/>
          </p:cNvSpPr>
          <p:nvPr/>
        </p:nvSpPr>
        <p:spPr bwMode="auto">
          <a:xfrm rot="19062483" flipH="1">
            <a:off x="5022850" y="299878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2" name="Line 44"/>
          <p:cNvSpPr>
            <a:spLocks noChangeShapeType="1"/>
          </p:cNvSpPr>
          <p:nvPr/>
        </p:nvSpPr>
        <p:spPr bwMode="auto">
          <a:xfrm>
            <a:off x="4781550" y="206851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3" name="Text Box 45"/>
          <p:cNvSpPr txBox="1">
            <a:spLocks noChangeArrowheads="1"/>
          </p:cNvSpPr>
          <p:nvPr/>
        </p:nvSpPr>
        <p:spPr bwMode="auto">
          <a:xfrm>
            <a:off x="6772275" y="254793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6</a:t>
            </a:r>
          </a:p>
        </p:txBody>
      </p:sp>
      <p:sp>
        <p:nvSpPr>
          <p:cNvPr id="37934" name="Line 46"/>
          <p:cNvSpPr>
            <a:spLocks noChangeShapeType="1"/>
          </p:cNvSpPr>
          <p:nvPr/>
        </p:nvSpPr>
        <p:spPr bwMode="auto">
          <a:xfrm rot="2537517" flipH="1">
            <a:off x="6729413" y="2878138"/>
            <a:ext cx="53975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5" name="Line 47"/>
          <p:cNvSpPr>
            <a:spLocks noChangeShapeType="1"/>
          </p:cNvSpPr>
          <p:nvPr/>
        </p:nvSpPr>
        <p:spPr bwMode="auto">
          <a:xfrm>
            <a:off x="7029450" y="20113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6" name="Text Box 48"/>
          <p:cNvSpPr txBox="1">
            <a:spLocks noChangeArrowheads="1"/>
          </p:cNvSpPr>
          <p:nvPr/>
        </p:nvSpPr>
        <p:spPr bwMode="auto">
          <a:xfrm>
            <a:off x="403225" y="4897438"/>
            <a:ext cx="81597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/>
              <a:t>What is happening to the characters with a low number of occurrences?</a:t>
            </a:r>
          </a:p>
        </p:txBody>
      </p:sp>
      <p:sp>
        <p:nvSpPr>
          <p:cNvPr id="49" name="Slide Number Placeholder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29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1143000"/>
          </a:xfrm>
        </p:spPr>
        <p:txBody>
          <a:bodyPr/>
          <a:lstStyle/>
          <a:p>
            <a:r>
              <a:rPr lang="en-US" dirty="0"/>
              <a:t>Purpose of Huffman Coding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768475"/>
            <a:ext cx="7772400" cy="4114800"/>
          </a:xfrm>
        </p:spPr>
        <p:txBody>
          <a:bodyPr/>
          <a:lstStyle/>
          <a:p>
            <a:r>
              <a:rPr lang="en-US" dirty="0"/>
              <a:t>Proposed by Dr. David A. Huffman in 1952</a:t>
            </a:r>
          </a:p>
          <a:p>
            <a:pPr lvl="1"/>
            <a:r>
              <a:rPr lang="en-US" i="1" dirty="0"/>
              <a:t>“A Method for the Construction of Minimum Redundancy Codes”</a:t>
            </a:r>
          </a:p>
          <a:p>
            <a:r>
              <a:rPr lang="en-US" dirty="0"/>
              <a:t>Applicable to many forms of data transmission</a:t>
            </a:r>
          </a:p>
          <a:p>
            <a:pPr lvl="1"/>
            <a:r>
              <a:rPr lang="en-US" dirty="0"/>
              <a:t>Our example: text files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Tree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247650" y="1790700"/>
            <a:ext cx="563880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16" name="Line 4"/>
          <p:cNvSpPr>
            <a:spLocks noChangeShapeType="1"/>
          </p:cNvSpPr>
          <p:nvPr/>
        </p:nvSpPr>
        <p:spPr bwMode="auto">
          <a:xfrm>
            <a:off x="15240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17" name="Line 5"/>
          <p:cNvSpPr>
            <a:spLocks noChangeShapeType="1"/>
          </p:cNvSpPr>
          <p:nvPr/>
        </p:nvSpPr>
        <p:spPr bwMode="auto">
          <a:xfrm>
            <a:off x="37719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Line 8"/>
          <p:cNvSpPr>
            <a:spLocks noChangeShapeType="1"/>
          </p:cNvSpPr>
          <p:nvPr/>
        </p:nvSpPr>
        <p:spPr bwMode="auto">
          <a:xfrm rot="2537517">
            <a:off x="554038" y="344011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266700" y="37052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733425" y="37052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8923" name="Text Box 11"/>
          <p:cNvSpPr txBox="1">
            <a:spLocks noChangeArrowheads="1"/>
          </p:cNvSpPr>
          <p:nvPr/>
        </p:nvSpPr>
        <p:spPr bwMode="auto">
          <a:xfrm>
            <a:off x="3429000" y="3178175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4914900" y="2640013"/>
            <a:ext cx="4000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38925" name="Line 13"/>
          <p:cNvSpPr>
            <a:spLocks noChangeShapeType="1"/>
          </p:cNvSpPr>
          <p:nvPr/>
        </p:nvSpPr>
        <p:spPr bwMode="auto">
          <a:xfrm rot="19062483" flipH="1">
            <a:off x="841375" y="345122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26" name="Text Box 14"/>
          <p:cNvSpPr txBox="1">
            <a:spLocks noChangeArrowheads="1"/>
          </p:cNvSpPr>
          <p:nvPr/>
        </p:nvSpPr>
        <p:spPr bwMode="auto">
          <a:xfrm>
            <a:off x="642938" y="30527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8927" name="Line 15"/>
          <p:cNvSpPr>
            <a:spLocks noChangeShapeType="1"/>
          </p:cNvSpPr>
          <p:nvPr/>
        </p:nvSpPr>
        <p:spPr bwMode="auto">
          <a:xfrm rot="2537517">
            <a:off x="1403350" y="343535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28" name="Text Box 16"/>
          <p:cNvSpPr txBox="1">
            <a:spLocks noChangeArrowheads="1"/>
          </p:cNvSpPr>
          <p:nvPr/>
        </p:nvSpPr>
        <p:spPr bwMode="auto">
          <a:xfrm>
            <a:off x="1223963" y="37099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8929" name="Text Box 17"/>
          <p:cNvSpPr txBox="1">
            <a:spLocks noChangeArrowheads="1"/>
          </p:cNvSpPr>
          <p:nvPr/>
        </p:nvSpPr>
        <p:spPr bwMode="auto">
          <a:xfrm>
            <a:off x="1676400" y="37052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8930" name="Text Box 18"/>
          <p:cNvSpPr txBox="1">
            <a:spLocks noChangeArrowheads="1"/>
          </p:cNvSpPr>
          <p:nvPr/>
        </p:nvSpPr>
        <p:spPr bwMode="auto">
          <a:xfrm>
            <a:off x="1366838" y="30527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8931" name="Line 19"/>
          <p:cNvSpPr>
            <a:spLocks noChangeShapeType="1"/>
          </p:cNvSpPr>
          <p:nvPr/>
        </p:nvSpPr>
        <p:spPr bwMode="auto">
          <a:xfrm rot="19062483" flipH="1">
            <a:off x="1698625" y="345916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32" name="Line 20"/>
          <p:cNvSpPr>
            <a:spLocks noChangeShapeType="1"/>
          </p:cNvSpPr>
          <p:nvPr/>
        </p:nvSpPr>
        <p:spPr bwMode="auto">
          <a:xfrm rot="2537517">
            <a:off x="2614613" y="3444875"/>
            <a:ext cx="365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33" name="Text Box 21"/>
          <p:cNvSpPr txBox="1">
            <a:spLocks noChangeArrowheads="1"/>
          </p:cNvSpPr>
          <p:nvPr/>
        </p:nvSpPr>
        <p:spPr bwMode="auto">
          <a:xfrm>
            <a:off x="2371725" y="36337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8934" name="Text Box 22"/>
          <p:cNvSpPr txBox="1">
            <a:spLocks noChangeArrowheads="1"/>
          </p:cNvSpPr>
          <p:nvPr/>
        </p:nvSpPr>
        <p:spPr bwMode="auto">
          <a:xfrm>
            <a:off x="2824163" y="36337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8935" name="Text Box 23"/>
          <p:cNvSpPr txBox="1">
            <a:spLocks noChangeArrowheads="1"/>
          </p:cNvSpPr>
          <p:nvPr/>
        </p:nvSpPr>
        <p:spPr bwMode="auto">
          <a:xfrm>
            <a:off x="2586038" y="30908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8936" name="Line 24"/>
          <p:cNvSpPr>
            <a:spLocks noChangeShapeType="1"/>
          </p:cNvSpPr>
          <p:nvPr/>
        </p:nvSpPr>
        <p:spPr bwMode="auto">
          <a:xfrm rot="19062483" flipH="1">
            <a:off x="3022600" y="3441700"/>
            <a:ext cx="14288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37" name="Line 25"/>
          <p:cNvSpPr>
            <a:spLocks noChangeShapeType="1"/>
          </p:cNvSpPr>
          <p:nvPr/>
        </p:nvSpPr>
        <p:spPr bwMode="auto">
          <a:xfrm rot="2537517">
            <a:off x="6091238" y="504983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38" name="Text Box 26"/>
          <p:cNvSpPr txBox="1">
            <a:spLocks noChangeArrowheads="1"/>
          </p:cNvSpPr>
          <p:nvPr/>
        </p:nvSpPr>
        <p:spPr bwMode="auto">
          <a:xfrm>
            <a:off x="5891213" y="53530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8939" name="Text Box 27"/>
          <p:cNvSpPr txBox="1">
            <a:spLocks noChangeArrowheads="1"/>
          </p:cNvSpPr>
          <p:nvPr/>
        </p:nvSpPr>
        <p:spPr bwMode="auto">
          <a:xfrm>
            <a:off x="6343650" y="53530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8940" name="Text Box 28"/>
          <p:cNvSpPr txBox="1">
            <a:spLocks noChangeArrowheads="1"/>
          </p:cNvSpPr>
          <p:nvPr/>
        </p:nvSpPr>
        <p:spPr bwMode="auto">
          <a:xfrm>
            <a:off x="6148388" y="46577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8941" name="Line 29"/>
          <p:cNvSpPr>
            <a:spLocks noChangeShapeType="1"/>
          </p:cNvSpPr>
          <p:nvPr/>
        </p:nvSpPr>
        <p:spPr bwMode="auto">
          <a:xfrm rot="19062483" flipH="1">
            <a:off x="6434138" y="50403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42" name="Line 30"/>
          <p:cNvSpPr>
            <a:spLocks noChangeShapeType="1"/>
          </p:cNvSpPr>
          <p:nvPr/>
        </p:nvSpPr>
        <p:spPr bwMode="auto">
          <a:xfrm rot="2537517">
            <a:off x="7067550" y="503872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43" name="Text Box 31"/>
          <p:cNvSpPr txBox="1">
            <a:spLocks noChangeArrowheads="1"/>
          </p:cNvSpPr>
          <p:nvPr/>
        </p:nvSpPr>
        <p:spPr bwMode="auto">
          <a:xfrm>
            <a:off x="6867525" y="53419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8944" name="Text Box 32"/>
          <p:cNvSpPr txBox="1">
            <a:spLocks noChangeArrowheads="1"/>
          </p:cNvSpPr>
          <p:nvPr/>
        </p:nvSpPr>
        <p:spPr bwMode="auto">
          <a:xfrm>
            <a:off x="7319963" y="53419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8945" name="Text Box 33"/>
          <p:cNvSpPr txBox="1">
            <a:spLocks noChangeArrowheads="1"/>
          </p:cNvSpPr>
          <p:nvPr/>
        </p:nvSpPr>
        <p:spPr bwMode="auto">
          <a:xfrm>
            <a:off x="7124700" y="46466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8946" name="Line 34"/>
          <p:cNvSpPr>
            <a:spLocks noChangeShapeType="1"/>
          </p:cNvSpPr>
          <p:nvPr/>
        </p:nvSpPr>
        <p:spPr bwMode="auto">
          <a:xfrm rot="19062483" flipH="1">
            <a:off x="7410450" y="502920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47" name="Line 35"/>
          <p:cNvSpPr>
            <a:spLocks noChangeShapeType="1"/>
          </p:cNvSpPr>
          <p:nvPr/>
        </p:nvSpPr>
        <p:spPr bwMode="auto">
          <a:xfrm>
            <a:off x="3357563" y="2971800"/>
            <a:ext cx="2333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48" name="Line 36"/>
          <p:cNvSpPr>
            <a:spLocks noChangeShapeType="1"/>
          </p:cNvSpPr>
          <p:nvPr/>
        </p:nvSpPr>
        <p:spPr bwMode="auto">
          <a:xfrm flipH="1">
            <a:off x="6348413" y="4352925"/>
            <a:ext cx="3524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49" name="Line 37"/>
          <p:cNvSpPr>
            <a:spLocks noChangeShapeType="1"/>
          </p:cNvSpPr>
          <p:nvPr/>
        </p:nvSpPr>
        <p:spPr bwMode="auto">
          <a:xfrm>
            <a:off x="5067300" y="210661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50" name="Line 38"/>
          <p:cNvSpPr>
            <a:spLocks noChangeShapeType="1"/>
          </p:cNvSpPr>
          <p:nvPr/>
        </p:nvSpPr>
        <p:spPr bwMode="auto">
          <a:xfrm>
            <a:off x="6981825" y="4348163"/>
            <a:ext cx="352425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51" name="Text Box 39"/>
          <p:cNvSpPr txBox="1">
            <a:spLocks noChangeArrowheads="1"/>
          </p:cNvSpPr>
          <p:nvPr/>
        </p:nvSpPr>
        <p:spPr bwMode="auto">
          <a:xfrm>
            <a:off x="990600" y="247173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8952" name="Line 40"/>
          <p:cNvSpPr>
            <a:spLocks noChangeShapeType="1"/>
          </p:cNvSpPr>
          <p:nvPr/>
        </p:nvSpPr>
        <p:spPr bwMode="auto">
          <a:xfrm rot="2537517">
            <a:off x="979488" y="283686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53" name="Line 41"/>
          <p:cNvSpPr>
            <a:spLocks noChangeShapeType="1"/>
          </p:cNvSpPr>
          <p:nvPr/>
        </p:nvSpPr>
        <p:spPr bwMode="auto">
          <a:xfrm rot="19062483" flipH="1">
            <a:off x="1384300" y="282733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54" name="Line 42"/>
          <p:cNvSpPr>
            <a:spLocks noChangeShapeType="1"/>
          </p:cNvSpPr>
          <p:nvPr/>
        </p:nvSpPr>
        <p:spPr bwMode="auto">
          <a:xfrm>
            <a:off x="1143000" y="18970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55" name="Text Box 43"/>
          <p:cNvSpPr txBox="1">
            <a:spLocks noChangeArrowheads="1"/>
          </p:cNvSpPr>
          <p:nvPr/>
        </p:nvSpPr>
        <p:spPr bwMode="auto">
          <a:xfrm>
            <a:off x="3000375" y="258603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6</a:t>
            </a:r>
          </a:p>
        </p:txBody>
      </p:sp>
      <p:sp>
        <p:nvSpPr>
          <p:cNvPr id="38956" name="Line 44"/>
          <p:cNvSpPr>
            <a:spLocks noChangeShapeType="1"/>
          </p:cNvSpPr>
          <p:nvPr/>
        </p:nvSpPr>
        <p:spPr bwMode="auto">
          <a:xfrm rot="2537517" flipH="1">
            <a:off x="2957513" y="2916238"/>
            <a:ext cx="53975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57" name="Line 45"/>
          <p:cNvSpPr>
            <a:spLocks noChangeShapeType="1"/>
          </p:cNvSpPr>
          <p:nvPr/>
        </p:nvSpPr>
        <p:spPr bwMode="auto">
          <a:xfrm>
            <a:off x="3257550" y="20494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59" name="Text Box 47"/>
          <p:cNvSpPr txBox="1">
            <a:spLocks noChangeArrowheads="1"/>
          </p:cNvSpPr>
          <p:nvPr/>
        </p:nvSpPr>
        <p:spPr bwMode="auto">
          <a:xfrm>
            <a:off x="6643688" y="39719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30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Tree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247650" y="1790700"/>
            <a:ext cx="77914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40" name="Line 4"/>
          <p:cNvSpPr>
            <a:spLocks noChangeShapeType="1"/>
          </p:cNvSpPr>
          <p:nvPr/>
        </p:nvSpPr>
        <p:spPr bwMode="auto">
          <a:xfrm>
            <a:off x="15240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41" name="Line 5"/>
          <p:cNvSpPr>
            <a:spLocks noChangeShapeType="1"/>
          </p:cNvSpPr>
          <p:nvPr/>
        </p:nvSpPr>
        <p:spPr bwMode="auto">
          <a:xfrm>
            <a:off x="37719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Line 6"/>
          <p:cNvSpPr>
            <a:spLocks noChangeShapeType="1"/>
          </p:cNvSpPr>
          <p:nvPr/>
        </p:nvSpPr>
        <p:spPr bwMode="auto">
          <a:xfrm rot="2537517">
            <a:off x="554038" y="344011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266700" y="37052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733425" y="37052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3429000" y="3178175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4914900" y="2640013"/>
            <a:ext cx="4000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39947" name="Line 11"/>
          <p:cNvSpPr>
            <a:spLocks noChangeShapeType="1"/>
          </p:cNvSpPr>
          <p:nvPr/>
        </p:nvSpPr>
        <p:spPr bwMode="auto">
          <a:xfrm rot="19062483" flipH="1">
            <a:off x="841375" y="345122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642938" y="30527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9949" name="Line 13"/>
          <p:cNvSpPr>
            <a:spLocks noChangeShapeType="1"/>
          </p:cNvSpPr>
          <p:nvPr/>
        </p:nvSpPr>
        <p:spPr bwMode="auto">
          <a:xfrm rot="2537517">
            <a:off x="1403350" y="343535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50" name="Text Box 14"/>
          <p:cNvSpPr txBox="1">
            <a:spLocks noChangeArrowheads="1"/>
          </p:cNvSpPr>
          <p:nvPr/>
        </p:nvSpPr>
        <p:spPr bwMode="auto">
          <a:xfrm>
            <a:off x="1223963" y="37099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9951" name="Text Box 15"/>
          <p:cNvSpPr txBox="1">
            <a:spLocks noChangeArrowheads="1"/>
          </p:cNvSpPr>
          <p:nvPr/>
        </p:nvSpPr>
        <p:spPr bwMode="auto">
          <a:xfrm>
            <a:off x="1676400" y="37052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9952" name="Text Box 16"/>
          <p:cNvSpPr txBox="1">
            <a:spLocks noChangeArrowheads="1"/>
          </p:cNvSpPr>
          <p:nvPr/>
        </p:nvSpPr>
        <p:spPr bwMode="auto">
          <a:xfrm>
            <a:off x="1366838" y="30527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9953" name="Line 17"/>
          <p:cNvSpPr>
            <a:spLocks noChangeShapeType="1"/>
          </p:cNvSpPr>
          <p:nvPr/>
        </p:nvSpPr>
        <p:spPr bwMode="auto">
          <a:xfrm rot="19062483" flipH="1">
            <a:off x="1698625" y="345916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54" name="Line 18"/>
          <p:cNvSpPr>
            <a:spLocks noChangeShapeType="1"/>
          </p:cNvSpPr>
          <p:nvPr/>
        </p:nvSpPr>
        <p:spPr bwMode="auto">
          <a:xfrm rot="2537517">
            <a:off x="2614613" y="3444875"/>
            <a:ext cx="365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55" name="Text Box 19"/>
          <p:cNvSpPr txBox="1">
            <a:spLocks noChangeArrowheads="1"/>
          </p:cNvSpPr>
          <p:nvPr/>
        </p:nvSpPr>
        <p:spPr bwMode="auto">
          <a:xfrm>
            <a:off x="2371725" y="36337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9956" name="Text Box 20"/>
          <p:cNvSpPr txBox="1">
            <a:spLocks noChangeArrowheads="1"/>
          </p:cNvSpPr>
          <p:nvPr/>
        </p:nvSpPr>
        <p:spPr bwMode="auto">
          <a:xfrm>
            <a:off x="2824163" y="36337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9957" name="Text Box 21"/>
          <p:cNvSpPr txBox="1">
            <a:spLocks noChangeArrowheads="1"/>
          </p:cNvSpPr>
          <p:nvPr/>
        </p:nvSpPr>
        <p:spPr bwMode="auto">
          <a:xfrm>
            <a:off x="2586038" y="30908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9958" name="Line 22"/>
          <p:cNvSpPr>
            <a:spLocks noChangeShapeType="1"/>
          </p:cNvSpPr>
          <p:nvPr/>
        </p:nvSpPr>
        <p:spPr bwMode="auto">
          <a:xfrm rot="19062483" flipH="1">
            <a:off x="3022600" y="3441700"/>
            <a:ext cx="14288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59" name="Line 23"/>
          <p:cNvSpPr>
            <a:spLocks noChangeShapeType="1"/>
          </p:cNvSpPr>
          <p:nvPr/>
        </p:nvSpPr>
        <p:spPr bwMode="auto">
          <a:xfrm rot="2537517">
            <a:off x="6091238" y="369728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60" name="Text Box 24"/>
          <p:cNvSpPr txBox="1">
            <a:spLocks noChangeArrowheads="1"/>
          </p:cNvSpPr>
          <p:nvPr/>
        </p:nvSpPr>
        <p:spPr bwMode="auto">
          <a:xfrm>
            <a:off x="5891213" y="40005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9961" name="Text Box 25"/>
          <p:cNvSpPr txBox="1">
            <a:spLocks noChangeArrowheads="1"/>
          </p:cNvSpPr>
          <p:nvPr/>
        </p:nvSpPr>
        <p:spPr bwMode="auto">
          <a:xfrm>
            <a:off x="6343650" y="40005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9962" name="Text Box 26"/>
          <p:cNvSpPr txBox="1">
            <a:spLocks noChangeArrowheads="1"/>
          </p:cNvSpPr>
          <p:nvPr/>
        </p:nvSpPr>
        <p:spPr bwMode="auto">
          <a:xfrm>
            <a:off x="6148388" y="330517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9963" name="Line 27"/>
          <p:cNvSpPr>
            <a:spLocks noChangeShapeType="1"/>
          </p:cNvSpPr>
          <p:nvPr/>
        </p:nvSpPr>
        <p:spPr bwMode="auto">
          <a:xfrm rot="19062483" flipH="1">
            <a:off x="6434138" y="368776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64" name="Line 28"/>
          <p:cNvSpPr>
            <a:spLocks noChangeShapeType="1"/>
          </p:cNvSpPr>
          <p:nvPr/>
        </p:nvSpPr>
        <p:spPr bwMode="auto">
          <a:xfrm rot="2537517">
            <a:off x="7067550" y="368617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65" name="Text Box 29"/>
          <p:cNvSpPr txBox="1">
            <a:spLocks noChangeArrowheads="1"/>
          </p:cNvSpPr>
          <p:nvPr/>
        </p:nvSpPr>
        <p:spPr bwMode="auto">
          <a:xfrm>
            <a:off x="6867525" y="39893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9966" name="Text Box 30"/>
          <p:cNvSpPr txBox="1">
            <a:spLocks noChangeArrowheads="1"/>
          </p:cNvSpPr>
          <p:nvPr/>
        </p:nvSpPr>
        <p:spPr bwMode="auto">
          <a:xfrm>
            <a:off x="7319963" y="39893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9967" name="Text Box 31"/>
          <p:cNvSpPr txBox="1">
            <a:spLocks noChangeArrowheads="1"/>
          </p:cNvSpPr>
          <p:nvPr/>
        </p:nvSpPr>
        <p:spPr bwMode="auto">
          <a:xfrm>
            <a:off x="7124700" y="32940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9968" name="Line 32"/>
          <p:cNvSpPr>
            <a:spLocks noChangeShapeType="1"/>
          </p:cNvSpPr>
          <p:nvPr/>
        </p:nvSpPr>
        <p:spPr bwMode="auto">
          <a:xfrm rot="19062483" flipH="1">
            <a:off x="7410450" y="367665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69" name="Line 33"/>
          <p:cNvSpPr>
            <a:spLocks noChangeShapeType="1"/>
          </p:cNvSpPr>
          <p:nvPr/>
        </p:nvSpPr>
        <p:spPr bwMode="auto">
          <a:xfrm>
            <a:off x="3357563" y="2971800"/>
            <a:ext cx="2333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70" name="Line 34"/>
          <p:cNvSpPr>
            <a:spLocks noChangeShapeType="1"/>
          </p:cNvSpPr>
          <p:nvPr/>
        </p:nvSpPr>
        <p:spPr bwMode="auto">
          <a:xfrm flipH="1">
            <a:off x="6348413" y="3000375"/>
            <a:ext cx="3524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71" name="Line 35"/>
          <p:cNvSpPr>
            <a:spLocks noChangeShapeType="1"/>
          </p:cNvSpPr>
          <p:nvPr/>
        </p:nvSpPr>
        <p:spPr bwMode="auto">
          <a:xfrm>
            <a:off x="5067300" y="210661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72" name="Line 36"/>
          <p:cNvSpPr>
            <a:spLocks noChangeShapeType="1"/>
          </p:cNvSpPr>
          <p:nvPr/>
        </p:nvSpPr>
        <p:spPr bwMode="auto">
          <a:xfrm>
            <a:off x="6981825" y="2995613"/>
            <a:ext cx="352425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73" name="Text Box 37"/>
          <p:cNvSpPr txBox="1">
            <a:spLocks noChangeArrowheads="1"/>
          </p:cNvSpPr>
          <p:nvPr/>
        </p:nvSpPr>
        <p:spPr bwMode="auto">
          <a:xfrm>
            <a:off x="990600" y="247173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9974" name="Line 38"/>
          <p:cNvSpPr>
            <a:spLocks noChangeShapeType="1"/>
          </p:cNvSpPr>
          <p:nvPr/>
        </p:nvSpPr>
        <p:spPr bwMode="auto">
          <a:xfrm rot="2537517">
            <a:off x="979488" y="283686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75" name="Line 39"/>
          <p:cNvSpPr>
            <a:spLocks noChangeShapeType="1"/>
          </p:cNvSpPr>
          <p:nvPr/>
        </p:nvSpPr>
        <p:spPr bwMode="auto">
          <a:xfrm rot="19062483" flipH="1">
            <a:off x="1384300" y="282733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76" name="Line 40"/>
          <p:cNvSpPr>
            <a:spLocks noChangeShapeType="1"/>
          </p:cNvSpPr>
          <p:nvPr/>
        </p:nvSpPr>
        <p:spPr bwMode="auto">
          <a:xfrm>
            <a:off x="1143000" y="18970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77" name="Text Box 41"/>
          <p:cNvSpPr txBox="1">
            <a:spLocks noChangeArrowheads="1"/>
          </p:cNvSpPr>
          <p:nvPr/>
        </p:nvSpPr>
        <p:spPr bwMode="auto">
          <a:xfrm>
            <a:off x="3000375" y="258603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6</a:t>
            </a:r>
          </a:p>
        </p:txBody>
      </p:sp>
      <p:sp>
        <p:nvSpPr>
          <p:cNvPr id="39978" name="Line 42"/>
          <p:cNvSpPr>
            <a:spLocks noChangeShapeType="1"/>
          </p:cNvSpPr>
          <p:nvPr/>
        </p:nvSpPr>
        <p:spPr bwMode="auto">
          <a:xfrm rot="2537517" flipH="1">
            <a:off x="2957513" y="2916238"/>
            <a:ext cx="53975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79" name="Line 43"/>
          <p:cNvSpPr>
            <a:spLocks noChangeShapeType="1"/>
          </p:cNvSpPr>
          <p:nvPr/>
        </p:nvSpPr>
        <p:spPr bwMode="auto">
          <a:xfrm>
            <a:off x="3257550" y="20494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80" name="Text Box 44"/>
          <p:cNvSpPr txBox="1">
            <a:spLocks noChangeArrowheads="1"/>
          </p:cNvSpPr>
          <p:nvPr/>
        </p:nvSpPr>
        <p:spPr bwMode="auto">
          <a:xfrm>
            <a:off x="6643688" y="261937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39981" name="Line 45"/>
          <p:cNvSpPr>
            <a:spLocks noChangeShapeType="1"/>
          </p:cNvSpPr>
          <p:nvPr/>
        </p:nvSpPr>
        <p:spPr bwMode="auto">
          <a:xfrm>
            <a:off x="5886450" y="181927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82" name="Line 46"/>
          <p:cNvSpPr>
            <a:spLocks noChangeShapeType="1"/>
          </p:cNvSpPr>
          <p:nvPr/>
        </p:nvSpPr>
        <p:spPr bwMode="auto">
          <a:xfrm>
            <a:off x="6858000" y="206851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Slide Number Placeholder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31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Tree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247650" y="1790700"/>
            <a:ext cx="35242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>
            <a:off x="15240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65" name="Line 5"/>
          <p:cNvSpPr>
            <a:spLocks noChangeShapeType="1"/>
          </p:cNvSpPr>
          <p:nvPr/>
        </p:nvSpPr>
        <p:spPr bwMode="auto">
          <a:xfrm>
            <a:off x="37719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Line 6"/>
          <p:cNvSpPr>
            <a:spLocks noChangeShapeType="1"/>
          </p:cNvSpPr>
          <p:nvPr/>
        </p:nvSpPr>
        <p:spPr bwMode="auto">
          <a:xfrm rot="2537517">
            <a:off x="4935538" y="498316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4648200" y="52482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5114925" y="52482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7581900" y="4797425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762000" y="2620963"/>
            <a:ext cx="4000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40971" name="Line 11"/>
          <p:cNvSpPr>
            <a:spLocks noChangeShapeType="1"/>
          </p:cNvSpPr>
          <p:nvPr/>
        </p:nvSpPr>
        <p:spPr bwMode="auto">
          <a:xfrm rot="19062483" flipH="1">
            <a:off x="5222875" y="499427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5024438" y="45958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40973" name="Line 13"/>
          <p:cNvSpPr>
            <a:spLocks noChangeShapeType="1"/>
          </p:cNvSpPr>
          <p:nvPr/>
        </p:nvSpPr>
        <p:spPr bwMode="auto">
          <a:xfrm rot="2537517">
            <a:off x="5784850" y="497840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Text Box 14"/>
          <p:cNvSpPr txBox="1">
            <a:spLocks noChangeArrowheads="1"/>
          </p:cNvSpPr>
          <p:nvPr/>
        </p:nvSpPr>
        <p:spPr bwMode="auto">
          <a:xfrm>
            <a:off x="5605463" y="52530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6057900" y="52482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auto">
          <a:xfrm>
            <a:off x="5748338" y="45958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40977" name="Line 17"/>
          <p:cNvSpPr>
            <a:spLocks noChangeShapeType="1"/>
          </p:cNvSpPr>
          <p:nvPr/>
        </p:nvSpPr>
        <p:spPr bwMode="auto">
          <a:xfrm rot="19062483" flipH="1">
            <a:off x="6080125" y="500221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78" name="Line 18"/>
          <p:cNvSpPr>
            <a:spLocks noChangeShapeType="1"/>
          </p:cNvSpPr>
          <p:nvPr/>
        </p:nvSpPr>
        <p:spPr bwMode="auto">
          <a:xfrm rot="2537517">
            <a:off x="6767513" y="5064125"/>
            <a:ext cx="365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79" name="Text Box 19"/>
          <p:cNvSpPr txBox="1">
            <a:spLocks noChangeArrowheads="1"/>
          </p:cNvSpPr>
          <p:nvPr/>
        </p:nvSpPr>
        <p:spPr bwMode="auto">
          <a:xfrm>
            <a:off x="6524625" y="52530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0980" name="Text Box 20"/>
          <p:cNvSpPr txBox="1">
            <a:spLocks noChangeArrowheads="1"/>
          </p:cNvSpPr>
          <p:nvPr/>
        </p:nvSpPr>
        <p:spPr bwMode="auto">
          <a:xfrm>
            <a:off x="6977063" y="52530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0981" name="Text Box 21"/>
          <p:cNvSpPr txBox="1">
            <a:spLocks noChangeArrowheads="1"/>
          </p:cNvSpPr>
          <p:nvPr/>
        </p:nvSpPr>
        <p:spPr bwMode="auto">
          <a:xfrm>
            <a:off x="6738938" y="47101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40982" name="Line 22"/>
          <p:cNvSpPr>
            <a:spLocks noChangeShapeType="1"/>
          </p:cNvSpPr>
          <p:nvPr/>
        </p:nvSpPr>
        <p:spPr bwMode="auto">
          <a:xfrm rot="19062483" flipH="1">
            <a:off x="7175500" y="5060950"/>
            <a:ext cx="14288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83" name="Line 23"/>
          <p:cNvSpPr>
            <a:spLocks noChangeShapeType="1"/>
          </p:cNvSpPr>
          <p:nvPr/>
        </p:nvSpPr>
        <p:spPr bwMode="auto">
          <a:xfrm rot="2537517">
            <a:off x="2071688" y="356393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84" name="Text Box 24"/>
          <p:cNvSpPr txBox="1">
            <a:spLocks noChangeArrowheads="1"/>
          </p:cNvSpPr>
          <p:nvPr/>
        </p:nvSpPr>
        <p:spPr bwMode="auto">
          <a:xfrm>
            <a:off x="1871663" y="38671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40985" name="Text Box 25"/>
          <p:cNvSpPr txBox="1">
            <a:spLocks noChangeArrowheads="1"/>
          </p:cNvSpPr>
          <p:nvPr/>
        </p:nvSpPr>
        <p:spPr bwMode="auto">
          <a:xfrm>
            <a:off x="2324100" y="38671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2128838" y="31718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40987" name="Line 27"/>
          <p:cNvSpPr>
            <a:spLocks noChangeShapeType="1"/>
          </p:cNvSpPr>
          <p:nvPr/>
        </p:nvSpPr>
        <p:spPr bwMode="auto">
          <a:xfrm rot="19062483" flipH="1">
            <a:off x="2414588" y="35544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 rot="2537517">
            <a:off x="3048000" y="355282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89" name="Text Box 29"/>
          <p:cNvSpPr txBox="1">
            <a:spLocks noChangeArrowheads="1"/>
          </p:cNvSpPr>
          <p:nvPr/>
        </p:nvSpPr>
        <p:spPr bwMode="auto">
          <a:xfrm>
            <a:off x="2847975" y="38560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40990" name="Text Box 30"/>
          <p:cNvSpPr txBox="1">
            <a:spLocks noChangeArrowheads="1"/>
          </p:cNvSpPr>
          <p:nvPr/>
        </p:nvSpPr>
        <p:spPr bwMode="auto">
          <a:xfrm>
            <a:off x="3300413" y="38560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40991" name="Text Box 31"/>
          <p:cNvSpPr txBox="1">
            <a:spLocks noChangeArrowheads="1"/>
          </p:cNvSpPr>
          <p:nvPr/>
        </p:nvSpPr>
        <p:spPr bwMode="auto">
          <a:xfrm>
            <a:off x="3105150" y="31607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40992" name="Line 32"/>
          <p:cNvSpPr>
            <a:spLocks noChangeShapeType="1"/>
          </p:cNvSpPr>
          <p:nvPr/>
        </p:nvSpPr>
        <p:spPr bwMode="auto">
          <a:xfrm rot="19062483" flipH="1">
            <a:off x="3390900" y="354330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93" name="Line 33"/>
          <p:cNvSpPr>
            <a:spLocks noChangeShapeType="1"/>
          </p:cNvSpPr>
          <p:nvPr/>
        </p:nvSpPr>
        <p:spPr bwMode="auto">
          <a:xfrm>
            <a:off x="7510463" y="4591050"/>
            <a:ext cx="2333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94" name="Line 34"/>
          <p:cNvSpPr>
            <a:spLocks noChangeShapeType="1"/>
          </p:cNvSpPr>
          <p:nvPr/>
        </p:nvSpPr>
        <p:spPr bwMode="auto">
          <a:xfrm flipH="1">
            <a:off x="2328863" y="2867025"/>
            <a:ext cx="3524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95" name="Line 35"/>
          <p:cNvSpPr>
            <a:spLocks noChangeShapeType="1"/>
          </p:cNvSpPr>
          <p:nvPr/>
        </p:nvSpPr>
        <p:spPr bwMode="auto">
          <a:xfrm>
            <a:off x="914400" y="20875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96" name="Line 36"/>
          <p:cNvSpPr>
            <a:spLocks noChangeShapeType="1"/>
          </p:cNvSpPr>
          <p:nvPr/>
        </p:nvSpPr>
        <p:spPr bwMode="auto">
          <a:xfrm>
            <a:off x="2962275" y="2862263"/>
            <a:ext cx="352425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97" name="Text Box 37"/>
          <p:cNvSpPr txBox="1">
            <a:spLocks noChangeArrowheads="1"/>
          </p:cNvSpPr>
          <p:nvPr/>
        </p:nvSpPr>
        <p:spPr bwMode="auto">
          <a:xfrm>
            <a:off x="5372100" y="40147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40998" name="Line 38"/>
          <p:cNvSpPr>
            <a:spLocks noChangeShapeType="1"/>
          </p:cNvSpPr>
          <p:nvPr/>
        </p:nvSpPr>
        <p:spPr bwMode="auto">
          <a:xfrm rot="2537517">
            <a:off x="5360988" y="437991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99" name="Line 39"/>
          <p:cNvSpPr>
            <a:spLocks noChangeShapeType="1"/>
          </p:cNvSpPr>
          <p:nvPr/>
        </p:nvSpPr>
        <p:spPr bwMode="auto">
          <a:xfrm rot="19062483" flipH="1">
            <a:off x="5765800" y="437038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00" name="Line 40"/>
          <p:cNvSpPr>
            <a:spLocks noChangeShapeType="1"/>
          </p:cNvSpPr>
          <p:nvPr/>
        </p:nvSpPr>
        <p:spPr bwMode="auto">
          <a:xfrm flipH="1">
            <a:off x="5762625" y="3806825"/>
            <a:ext cx="333375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01" name="Text Box 41"/>
          <p:cNvSpPr txBox="1">
            <a:spLocks noChangeArrowheads="1"/>
          </p:cNvSpPr>
          <p:nvPr/>
        </p:nvSpPr>
        <p:spPr bwMode="auto">
          <a:xfrm>
            <a:off x="7153275" y="42052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6</a:t>
            </a:r>
          </a:p>
        </p:txBody>
      </p:sp>
      <p:sp>
        <p:nvSpPr>
          <p:cNvPr id="41002" name="Line 42"/>
          <p:cNvSpPr>
            <a:spLocks noChangeShapeType="1"/>
          </p:cNvSpPr>
          <p:nvPr/>
        </p:nvSpPr>
        <p:spPr bwMode="auto">
          <a:xfrm rot="2537517" flipH="1">
            <a:off x="7110413" y="4535488"/>
            <a:ext cx="53975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03" name="Line 43"/>
          <p:cNvSpPr>
            <a:spLocks noChangeShapeType="1"/>
          </p:cNvSpPr>
          <p:nvPr/>
        </p:nvSpPr>
        <p:spPr bwMode="auto">
          <a:xfrm>
            <a:off x="6634163" y="3811588"/>
            <a:ext cx="528637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04" name="Text Box 44"/>
          <p:cNvSpPr txBox="1">
            <a:spLocks noChangeArrowheads="1"/>
          </p:cNvSpPr>
          <p:nvPr/>
        </p:nvSpPr>
        <p:spPr bwMode="auto">
          <a:xfrm>
            <a:off x="2624138" y="24860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41006" name="Line 46"/>
          <p:cNvSpPr>
            <a:spLocks noChangeShapeType="1"/>
          </p:cNvSpPr>
          <p:nvPr/>
        </p:nvSpPr>
        <p:spPr bwMode="auto">
          <a:xfrm>
            <a:off x="2838450" y="19351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07" name="Text Box 47"/>
          <p:cNvSpPr txBox="1">
            <a:spLocks noChangeArrowheads="1"/>
          </p:cNvSpPr>
          <p:nvPr/>
        </p:nvSpPr>
        <p:spPr bwMode="auto">
          <a:xfrm>
            <a:off x="6096000" y="3448050"/>
            <a:ext cx="53340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10</a:t>
            </a:r>
          </a:p>
        </p:txBody>
      </p:sp>
      <p:sp>
        <p:nvSpPr>
          <p:cNvPr id="49" name="Slide Number Placeholder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32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Tree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47650" y="1790700"/>
            <a:ext cx="63436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12" name="Line 4"/>
          <p:cNvSpPr>
            <a:spLocks noChangeShapeType="1"/>
          </p:cNvSpPr>
          <p:nvPr/>
        </p:nvSpPr>
        <p:spPr bwMode="auto">
          <a:xfrm>
            <a:off x="15240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Line 5"/>
          <p:cNvSpPr>
            <a:spLocks noChangeShapeType="1"/>
          </p:cNvSpPr>
          <p:nvPr/>
        </p:nvSpPr>
        <p:spPr bwMode="auto">
          <a:xfrm>
            <a:off x="37719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14" name="Line 6"/>
          <p:cNvSpPr>
            <a:spLocks noChangeShapeType="1"/>
          </p:cNvSpPr>
          <p:nvPr/>
        </p:nvSpPr>
        <p:spPr bwMode="auto">
          <a:xfrm rot="2537517">
            <a:off x="4173538" y="410686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3886200" y="43719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4352925" y="43719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6819900" y="3921125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762000" y="2620963"/>
            <a:ext cx="4000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 rot="19062483" flipH="1">
            <a:off x="4460875" y="411797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4262438" y="37195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43021" name="Line 13"/>
          <p:cNvSpPr>
            <a:spLocks noChangeShapeType="1"/>
          </p:cNvSpPr>
          <p:nvPr/>
        </p:nvSpPr>
        <p:spPr bwMode="auto">
          <a:xfrm rot="2537517">
            <a:off x="5022850" y="410210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4843463" y="43767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3023" name="Text Box 15"/>
          <p:cNvSpPr txBox="1">
            <a:spLocks noChangeArrowheads="1"/>
          </p:cNvSpPr>
          <p:nvPr/>
        </p:nvSpPr>
        <p:spPr bwMode="auto">
          <a:xfrm>
            <a:off x="5295900" y="43719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3024" name="Text Box 16"/>
          <p:cNvSpPr txBox="1">
            <a:spLocks noChangeArrowheads="1"/>
          </p:cNvSpPr>
          <p:nvPr/>
        </p:nvSpPr>
        <p:spPr bwMode="auto">
          <a:xfrm>
            <a:off x="4986338" y="37195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43025" name="Line 17"/>
          <p:cNvSpPr>
            <a:spLocks noChangeShapeType="1"/>
          </p:cNvSpPr>
          <p:nvPr/>
        </p:nvSpPr>
        <p:spPr bwMode="auto">
          <a:xfrm rot="19062483" flipH="1">
            <a:off x="5318125" y="412591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 rot="2537517">
            <a:off x="6005513" y="4187825"/>
            <a:ext cx="365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27" name="Text Box 19"/>
          <p:cNvSpPr txBox="1">
            <a:spLocks noChangeArrowheads="1"/>
          </p:cNvSpPr>
          <p:nvPr/>
        </p:nvSpPr>
        <p:spPr bwMode="auto">
          <a:xfrm>
            <a:off x="5762625" y="43767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3028" name="Text Box 20"/>
          <p:cNvSpPr txBox="1">
            <a:spLocks noChangeArrowheads="1"/>
          </p:cNvSpPr>
          <p:nvPr/>
        </p:nvSpPr>
        <p:spPr bwMode="auto">
          <a:xfrm>
            <a:off x="6215063" y="43767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3029" name="Text Box 21"/>
          <p:cNvSpPr txBox="1">
            <a:spLocks noChangeArrowheads="1"/>
          </p:cNvSpPr>
          <p:nvPr/>
        </p:nvSpPr>
        <p:spPr bwMode="auto">
          <a:xfrm>
            <a:off x="5976938" y="38338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43030" name="Line 22"/>
          <p:cNvSpPr>
            <a:spLocks noChangeShapeType="1"/>
          </p:cNvSpPr>
          <p:nvPr/>
        </p:nvSpPr>
        <p:spPr bwMode="auto">
          <a:xfrm rot="19062483" flipH="1">
            <a:off x="6413500" y="4184650"/>
            <a:ext cx="14288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31" name="Line 23"/>
          <p:cNvSpPr>
            <a:spLocks noChangeShapeType="1"/>
          </p:cNvSpPr>
          <p:nvPr/>
        </p:nvSpPr>
        <p:spPr bwMode="auto">
          <a:xfrm rot="2537517">
            <a:off x="2071688" y="356393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32" name="Text Box 24"/>
          <p:cNvSpPr txBox="1">
            <a:spLocks noChangeArrowheads="1"/>
          </p:cNvSpPr>
          <p:nvPr/>
        </p:nvSpPr>
        <p:spPr bwMode="auto">
          <a:xfrm>
            <a:off x="1871663" y="38671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43033" name="Text Box 25"/>
          <p:cNvSpPr txBox="1">
            <a:spLocks noChangeArrowheads="1"/>
          </p:cNvSpPr>
          <p:nvPr/>
        </p:nvSpPr>
        <p:spPr bwMode="auto">
          <a:xfrm>
            <a:off x="2324100" y="38671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43034" name="Text Box 26"/>
          <p:cNvSpPr txBox="1">
            <a:spLocks noChangeArrowheads="1"/>
          </p:cNvSpPr>
          <p:nvPr/>
        </p:nvSpPr>
        <p:spPr bwMode="auto">
          <a:xfrm>
            <a:off x="2128838" y="31718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43035" name="Line 27"/>
          <p:cNvSpPr>
            <a:spLocks noChangeShapeType="1"/>
          </p:cNvSpPr>
          <p:nvPr/>
        </p:nvSpPr>
        <p:spPr bwMode="auto">
          <a:xfrm rot="19062483" flipH="1">
            <a:off x="2414588" y="35544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36" name="Line 28"/>
          <p:cNvSpPr>
            <a:spLocks noChangeShapeType="1"/>
          </p:cNvSpPr>
          <p:nvPr/>
        </p:nvSpPr>
        <p:spPr bwMode="auto">
          <a:xfrm rot="2537517">
            <a:off x="3048000" y="355282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37" name="Text Box 29"/>
          <p:cNvSpPr txBox="1">
            <a:spLocks noChangeArrowheads="1"/>
          </p:cNvSpPr>
          <p:nvPr/>
        </p:nvSpPr>
        <p:spPr bwMode="auto">
          <a:xfrm>
            <a:off x="2847975" y="38560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43038" name="Text Box 30"/>
          <p:cNvSpPr txBox="1">
            <a:spLocks noChangeArrowheads="1"/>
          </p:cNvSpPr>
          <p:nvPr/>
        </p:nvSpPr>
        <p:spPr bwMode="auto">
          <a:xfrm>
            <a:off x="3300413" y="38560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43039" name="Text Box 31"/>
          <p:cNvSpPr txBox="1">
            <a:spLocks noChangeArrowheads="1"/>
          </p:cNvSpPr>
          <p:nvPr/>
        </p:nvSpPr>
        <p:spPr bwMode="auto">
          <a:xfrm>
            <a:off x="3105150" y="31607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43040" name="Line 32"/>
          <p:cNvSpPr>
            <a:spLocks noChangeShapeType="1"/>
          </p:cNvSpPr>
          <p:nvPr/>
        </p:nvSpPr>
        <p:spPr bwMode="auto">
          <a:xfrm rot="19062483" flipH="1">
            <a:off x="3390900" y="354330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41" name="Line 33"/>
          <p:cNvSpPr>
            <a:spLocks noChangeShapeType="1"/>
          </p:cNvSpPr>
          <p:nvPr/>
        </p:nvSpPr>
        <p:spPr bwMode="auto">
          <a:xfrm>
            <a:off x="6748463" y="3714750"/>
            <a:ext cx="2333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42" name="Line 34"/>
          <p:cNvSpPr>
            <a:spLocks noChangeShapeType="1"/>
          </p:cNvSpPr>
          <p:nvPr/>
        </p:nvSpPr>
        <p:spPr bwMode="auto">
          <a:xfrm flipH="1">
            <a:off x="2328863" y="2867025"/>
            <a:ext cx="3524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43" name="Line 35"/>
          <p:cNvSpPr>
            <a:spLocks noChangeShapeType="1"/>
          </p:cNvSpPr>
          <p:nvPr/>
        </p:nvSpPr>
        <p:spPr bwMode="auto">
          <a:xfrm>
            <a:off x="914400" y="20875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44" name="Line 36"/>
          <p:cNvSpPr>
            <a:spLocks noChangeShapeType="1"/>
          </p:cNvSpPr>
          <p:nvPr/>
        </p:nvSpPr>
        <p:spPr bwMode="auto">
          <a:xfrm>
            <a:off x="2962275" y="2862263"/>
            <a:ext cx="352425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45" name="Text Box 37"/>
          <p:cNvSpPr txBox="1">
            <a:spLocks noChangeArrowheads="1"/>
          </p:cNvSpPr>
          <p:nvPr/>
        </p:nvSpPr>
        <p:spPr bwMode="auto">
          <a:xfrm>
            <a:off x="4610100" y="31384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43046" name="Line 38"/>
          <p:cNvSpPr>
            <a:spLocks noChangeShapeType="1"/>
          </p:cNvSpPr>
          <p:nvPr/>
        </p:nvSpPr>
        <p:spPr bwMode="auto">
          <a:xfrm rot="2537517">
            <a:off x="4598988" y="350361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47" name="Line 39"/>
          <p:cNvSpPr>
            <a:spLocks noChangeShapeType="1"/>
          </p:cNvSpPr>
          <p:nvPr/>
        </p:nvSpPr>
        <p:spPr bwMode="auto">
          <a:xfrm rot="19062483" flipH="1">
            <a:off x="5003800" y="349408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48" name="Line 40"/>
          <p:cNvSpPr>
            <a:spLocks noChangeShapeType="1"/>
          </p:cNvSpPr>
          <p:nvPr/>
        </p:nvSpPr>
        <p:spPr bwMode="auto">
          <a:xfrm flipH="1">
            <a:off x="5000625" y="2930525"/>
            <a:ext cx="333375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49" name="Text Box 41"/>
          <p:cNvSpPr txBox="1">
            <a:spLocks noChangeArrowheads="1"/>
          </p:cNvSpPr>
          <p:nvPr/>
        </p:nvSpPr>
        <p:spPr bwMode="auto">
          <a:xfrm>
            <a:off x="6391275" y="33289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6</a:t>
            </a:r>
          </a:p>
        </p:txBody>
      </p:sp>
      <p:sp>
        <p:nvSpPr>
          <p:cNvPr id="43050" name="Line 42"/>
          <p:cNvSpPr>
            <a:spLocks noChangeShapeType="1"/>
          </p:cNvSpPr>
          <p:nvPr/>
        </p:nvSpPr>
        <p:spPr bwMode="auto">
          <a:xfrm rot="2537517" flipH="1">
            <a:off x="6348413" y="3659188"/>
            <a:ext cx="53975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51" name="Line 43"/>
          <p:cNvSpPr>
            <a:spLocks noChangeShapeType="1"/>
          </p:cNvSpPr>
          <p:nvPr/>
        </p:nvSpPr>
        <p:spPr bwMode="auto">
          <a:xfrm>
            <a:off x="5872163" y="2935288"/>
            <a:ext cx="528637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52" name="Text Box 44"/>
          <p:cNvSpPr txBox="1">
            <a:spLocks noChangeArrowheads="1"/>
          </p:cNvSpPr>
          <p:nvPr/>
        </p:nvSpPr>
        <p:spPr bwMode="auto">
          <a:xfrm>
            <a:off x="2624138" y="24860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43053" name="Line 45"/>
          <p:cNvSpPr>
            <a:spLocks noChangeShapeType="1"/>
          </p:cNvSpPr>
          <p:nvPr/>
        </p:nvSpPr>
        <p:spPr bwMode="auto">
          <a:xfrm>
            <a:off x="2838450" y="19351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54" name="Text Box 46"/>
          <p:cNvSpPr txBox="1">
            <a:spLocks noChangeArrowheads="1"/>
          </p:cNvSpPr>
          <p:nvPr/>
        </p:nvSpPr>
        <p:spPr bwMode="auto">
          <a:xfrm>
            <a:off x="5334000" y="2571750"/>
            <a:ext cx="53340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10</a:t>
            </a:r>
          </a:p>
        </p:txBody>
      </p:sp>
      <p:sp>
        <p:nvSpPr>
          <p:cNvPr id="43055" name="Line 47"/>
          <p:cNvSpPr>
            <a:spLocks noChangeShapeType="1"/>
          </p:cNvSpPr>
          <p:nvPr/>
        </p:nvSpPr>
        <p:spPr bwMode="auto">
          <a:xfrm>
            <a:off x="5619750" y="203041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33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Tree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247650" y="1790700"/>
            <a:ext cx="350520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>
            <a:off x="37719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38" name="Line 6"/>
          <p:cNvSpPr>
            <a:spLocks noChangeShapeType="1"/>
          </p:cNvSpPr>
          <p:nvPr/>
        </p:nvSpPr>
        <p:spPr bwMode="auto">
          <a:xfrm rot="2537517">
            <a:off x="592138" y="406876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304800" y="4333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771525" y="4333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3238500" y="3883025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5524500" y="36877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44043" name="Line 11"/>
          <p:cNvSpPr>
            <a:spLocks noChangeShapeType="1"/>
          </p:cNvSpPr>
          <p:nvPr/>
        </p:nvSpPr>
        <p:spPr bwMode="auto">
          <a:xfrm rot="19062483" flipH="1">
            <a:off x="879475" y="407987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44" name="Text Box 12"/>
          <p:cNvSpPr txBox="1">
            <a:spLocks noChangeArrowheads="1"/>
          </p:cNvSpPr>
          <p:nvPr/>
        </p:nvSpPr>
        <p:spPr bwMode="auto">
          <a:xfrm>
            <a:off x="681038" y="36814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44045" name="Line 13"/>
          <p:cNvSpPr>
            <a:spLocks noChangeShapeType="1"/>
          </p:cNvSpPr>
          <p:nvPr/>
        </p:nvSpPr>
        <p:spPr bwMode="auto">
          <a:xfrm rot="2537517">
            <a:off x="1441450" y="406400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46" name="Text Box 14"/>
          <p:cNvSpPr txBox="1">
            <a:spLocks noChangeArrowheads="1"/>
          </p:cNvSpPr>
          <p:nvPr/>
        </p:nvSpPr>
        <p:spPr bwMode="auto">
          <a:xfrm>
            <a:off x="1262063" y="43386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4047" name="Text Box 15"/>
          <p:cNvSpPr txBox="1">
            <a:spLocks noChangeArrowheads="1"/>
          </p:cNvSpPr>
          <p:nvPr/>
        </p:nvSpPr>
        <p:spPr bwMode="auto">
          <a:xfrm>
            <a:off x="1714500" y="4333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4048" name="Text Box 16"/>
          <p:cNvSpPr txBox="1">
            <a:spLocks noChangeArrowheads="1"/>
          </p:cNvSpPr>
          <p:nvPr/>
        </p:nvSpPr>
        <p:spPr bwMode="auto">
          <a:xfrm>
            <a:off x="1404938" y="36814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44049" name="Line 17"/>
          <p:cNvSpPr>
            <a:spLocks noChangeShapeType="1"/>
          </p:cNvSpPr>
          <p:nvPr/>
        </p:nvSpPr>
        <p:spPr bwMode="auto">
          <a:xfrm rot="19062483" flipH="1">
            <a:off x="1736725" y="408781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50" name="Line 18"/>
          <p:cNvSpPr>
            <a:spLocks noChangeShapeType="1"/>
          </p:cNvSpPr>
          <p:nvPr/>
        </p:nvSpPr>
        <p:spPr bwMode="auto">
          <a:xfrm rot="2537517">
            <a:off x="2424113" y="4149725"/>
            <a:ext cx="365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51" name="Text Box 19"/>
          <p:cNvSpPr txBox="1">
            <a:spLocks noChangeArrowheads="1"/>
          </p:cNvSpPr>
          <p:nvPr/>
        </p:nvSpPr>
        <p:spPr bwMode="auto">
          <a:xfrm>
            <a:off x="2181225" y="43386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4052" name="Text Box 20"/>
          <p:cNvSpPr txBox="1">
            <a:spLocks noChangeArrowheads="1"/>
          </p:cNvSpPr>
          <p:nvPr/>
        </p:nvSpPr>
        <p:spPr bwMode="auto">
          <a:xfrm>
            <a:off x="2633663" y="43386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4053" name="Text Box 21"/>
          <p:cNvSpPr txBox="1">
            <a:spLocks noChangeArrowheads="1"/>
          </p:cNvSpPr>
          <p:nvPr/>
        </p:nvSpPr>
        <p:spPr bwMode="auto">
          <a:xfrm>
            <a:off x="2395538" y="37957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44054" name="Line 22"/>
          <p:cNvSpPr>
            <a:spLocks noChangeShapeType="1"/>
          </p:cNvSpPr>
          <p:nvPr/>
        </p:nvSpPr>
        <p:spPr bwMode="auto">
          <a:xfrm rot="19062483" flipH="1">
            <a:off x="2832100" y="4146550"/>
            <a:ext cx="14288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55" name="Line 23"/>
          <p:cNvSpPr>
            <a:spLocks noChangeShapeType="1"/>
          </p:cNvSpPr>
          <p:nvPr/>
        </p:nvSpPr>
        <p:spPr bwMode="auto">
          <a:xfrm rot="2537517">
            <a:off x="5919788" y="478313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56" name="Text Box 24"/>
          <p:cNvSpPr txBox="1">
            <a:spLocks noChangeArrowheads="1"/>
          </p:cNvSpPr>
          <p:nvPr/>
        </p:nvSpPr>
        <p:spPr bwMode="auto">
          <a:xfrm>
            <a:off x="5719763" y="50863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44057" name="Text Box 25"/>
          <p:cNvSpPr txBox="1">
            <a:spLocks noChangeArrowheads="1"/>
          </p:cNvSpPr>
          <p:nvPr/>
        </p:nvSpPr>
        <p:spPr bwMode="auto">
          <a:xfrm>
            <a:off x="6172200" y="50863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44058" name="Text Box 26"/>
          <p:cNvSpPr txBox="1">
            <a:spLocks noChangeArrowheads="1"/>
          </p:cNvSpPr>
          <p:nvPr/>
        </p:nvSpPr>
        <p:spPr bwMode="auto">
          <a:xfrm>
            <a:off x="5976938" y="43910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44059" name="Line 27"/>
          <p:cNvSpPr>
            <a:spLocks noChangeShapeType="1"/>
          </p:cNvSpPr>
          <p:nvPr/>
        </p:nvSpPr>
        <p:spPr bwMode="auto">
          <a:xfrm rot="19062483" flipH="1">
            <a:off x="6262688" y="47736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60" name="Line 28"/>
          <p:cNvSpPr>
            <a:spLocks noChangeShapeType="1"/>
          </p:cNvSpPr>
          <p:nvPr/>
        </p:nvSpPr>
        <p:spPr bwMode="auto">
          <a:xfrm rot="2537517">
            <a:off x="6896100" y="477202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61" name="Text Box 29"/>
          <p:cNvSpPr txBox="1">
            <a:spLocks noChangeArrowheads="1"/>
          </p:cNvSpPr>
          <p:nvPr/>
        </p:nvSpPr>
        <p:spPr bwMode="auto">
          <a:xfrm>
            <a:off x="6696075" y="50752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44062" name="Text Box 30"/>
          <p:cNvSpPr txBox="1">
            <a:spLocks noChangeArrowheads="1"/>
          </p:cNvSpPr>
          <p:nvPr/>
        </p:nvSpPr>
        <p:spPr bwMode="auto">
          <a:xfrm>
            <a:off x="7148513" y="50752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44063" name="Text Box 31"/>
          <p:cNvSpPr txBox="1">
            <a:spLocks noChangeArrowheads="1"/>
          </p:cNvSpPr>
          <p:nvPr/>
        </p:nvSpPr>
        <p:spPr bwMode="auto">
          <a:xfrm>
            <a:off x="6953250" y="43799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44064" name="Line 32"/>
          <p:cNvSpPr>
            <a:spLocks noChangeShapeType="1"/>
          </p:cNvSpPr>
          <p:nvPr/>
        </p:nvSpPr>
        <p:spPr bwMode="auto">
          <a:xfrm rot="19062483" flipH="1">
            <a:off x="7239000" y="476250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65" name="Line 33"/>
          <p:cNvSpPr>
            <a:spLocks noChangeShapeType="1"/>
          </p:cNvSpPr>
          <p:nvPr/>
        </p:nvSpPr>
        <p:spPr bwMode="auto">
          <a:xfrm>
            <a:off x="3167063" y="3676650"/>
            <a:ext cx="2333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66" name="Line 34"/>
          <p:cNvSpPr>
            <a:spLocks noChangeShapeType="1"/>
          </p:cNvSpPr>
          <p:nvPr/>
        </p:nvSpPr>
        <p:spPr bwMode="auto">
          <a:xfrm flipH="1">
            <a:off x="6176963" y="4086225"/>
            <a:ext cx="3524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67" name="Line 35"/>
          <p:cNvSpPr>
            <a:spLocks noChangeShapeType="1"/>
          </p:cNvSpPr>
          <p:nvPr/>
        </p:nvSpPr>
        <p:spPr bwMode="auto">
          <a:xfrm flipH="1">
            <a:off x="5676900" y="3295650"/>
            <a:ext cx="352425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68" name="Line 36"/>
          <p:cNvSpPr>
            <a:spLocks noChangeShapeType="1"/>
          </p:cNvSpPr>
          <p:nvPr/>
        </p:nvSpPr>
        <p:spPr bwMode="auto">
          <a:xfrm>
            <a:off x="6810375" y="4081463"/>
            <a:ext cx="352425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69" name="Text Box 37"/>
          <p:cNvSpPr txBox="1">
            <a:spLocks noChangeArrowheads="1"/>
          </p:cNvSpPr>
          <p:nvPr/>
        </p:nvSpPr>
        <p:spPr bwMode="auto">
          <a:xfrm>
            <a:off x="1028700" y="31003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44070" name="Line 38"/>
          <p:cNvSpPr>
            <a:spLocks noChangeShapeType="1"/>
          </p:cNvSpPr>
          <p:nvPr/>
        </p:nvSpPr>
        <p:spPr bwMode="auto">
          <a:xfrm rot="2537517">
            <a:off x="1017588" y="346551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71" name="Line 39"/>
          <p:cNvSpPr>
            <a:spLocks noChangeShapeType="1"/>
          </p:cNvSpPr>
          <p:nvPr/>
        </p:nvSpPr>
        <p:spPr bwMode="auto">
          <a:xfrm rot="19062483" flipH="1">
            <a:off x="1422400" y="345598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72" name="Line 40"/>
          <p:cNvSpPr>
            <a:spLocks noChangeShapeType="1"/>
          </p:cNvSpPr>
          <p:nvPr/>
        </p:nvSpPr>
        <p:spPr bwMode="auto">
          <a:xfrm flipH="1">
            <a:off x="1419225" y="2892425"/>
            <a:ext cx="333375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73" name="Text Box 41"/>
          <p:cNvSpPr txBox="1">
            <a:spLocks noChangeArrowheads="1"/>
          </p:cNvSpPr>
          <p:nvPr/>
        </p:nvSpPr>
        <p:spPr bwMode="auto">
          <a:xfrm>
            <a:off x="2809875" y="32908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6</a:t>
            </a:r>
          </a:p>
        </p:txBody>
      </p:sp>
      <p:sp>
        <p:nvSpPr>
          <p:cNvPr id="44074" name="Line 42"/>
          <p:cNvSpPr>
            <a:spLocks noChangeShapeType="1"/>
          </p:cNvSpPr>
          <p:nvPr/>
        </p:nvSpPr>
        <p:spPr bwMode="auto">
          <a:xfrm rot="2537517" flipH="1">
            <a:off x="2767013" y="3621088"/>
            <a:ext cx="53975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75" name="Line 43"/>
          <p:cNvSpPr>
            <a:spLocks noChangeShapeType="1"/>
          </p:cNvSpPr>
          <p:nvPr/>
        </p:nvSpPr>
        <p:spPr bwMode="auto">
          <a:xfrm>
            <a:off x="2290763" y="2897188"/>
            <a:ext cx="528637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76" name="Text Box 44"/>
          <p:cNvSpPr txBox="1">
            <a:spLocks noChangeArrowheads="1"/>
          </p:cNvSpPr>
          <p:nvPr/>
        </p:nvSpPr>
        <p:spPr bwMode="auto">
          <a:xfrm>
            <a:off x="6472238" y="37052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44077" name="Line 45"/>
          <p:cNvSpPr>
            <a:spLocks noChangeShapeType="1"/>
          </p:cNvSpPr>
          <p:nvPr/>
        </p:nvSpPr>
        <p:spPr bwMode="auto">
          <a:xfrm>
            <a:off x="6491288" y="3295650"/>
            <a:ext cx="195262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78" name="Text Box 46"/>
          <p:cNvSpPr txBox="1">
            <a:spLocks noChangeArrowheads="1"/>
          </p:cNvSpPr>
          <p:nvPr/>
        </p:nvSpPr>
        <p:spPr bwMode="auto">
          <a:xfrm>
            <a:off x="1752600" y="2533650"/>
            <a:ext cx="53340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10</a:t>
            </a:r>
          </a:p>
        </p:txBody>
      </p:sp>
      <p:sp>
        <p:nvSpPr>
          <p:cNvPr id="44079" name="Line 47"/>
          <p:cNvSpPr>
            <a:spLocks noChangeShapeType="1"/>
          </p:cNvSpPr>
          <p:nvPr/>
        </p:nvSpPr>
        <p:spPr bwMode="auto">
          <a:xfrm>
            <a:off x="2076450" y="19732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80" name="Text Box 48"/>
          <p:cNvSpPr txBox="1">
            <a:spLocks noChangeArrowheads="1"/>
          </p:cNvSpPr>
          <p:nvPr/>
        </p:nvSpPr>
        <p:spPr bwMode="auto">
          <a:xfrm>
            <a:off x="6015038" y="2919413"/>
            <a:ext cx="5524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16</a:t>
            </a:r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34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Tree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247650" y="1790700"/>
            <a:ext cx="68008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60" name="Line 4"/>
          <p:cNvSpPr>
            <a:spLocks noChangeShapeType="1"/>
          </p:cNvSpPr>
          <p:nvPr/>
        </p:nvSpPr>
        <p:spPr bwMode="auto">
          <a:xfrm>
            <a:off x="37719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61" name="Line 5"/>
          <p:cNvSpPr>
            <a:spLocks noChangeShapeType="1"/>
          </p:cNvSpPr>
          <p:nvPr/>
        </p:nvSpPr>
        <p:spPr bwMode="auto">
          <a:xfrm rot="2537517">
            <a:off x="592138" y="406876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304800" y="4333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771525" y="4333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3238500" y="3883025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4591050" y="34115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45066" name="Line 10"/>
          <p:cNvSpPr>
            <a:spLocks noChangeShapeType="1"/>
          </p:cNvSpPr>
          <p:nvPr/>
        </p:nvSpPr>
        <p:spPr bwMode="auto">
          <a:xfrm rot="19062483" flipH="1">
            <a:off x="879475" y="407987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681038" y="36814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 rot="2537517">
            <a:off x="1441450" y="406400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69" name="Text Box 13"/>
          <p:cNvSpPr txBox="1">
            <a:spLocks noChangeArrowheads="1"/>
          </p:cNvSpPr>
          <p:nvPr/>
        </p:nvSpPr>
        <p:spPr bwMode="auto">
          <a:xfrm>
            <a:off x="1262063" y="43386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5070" name="Text Box 14"/>
          <p:cNvSpPr txBox="1">
            <a:spLocks noChangeArrowheads="1"/>
          </p:cNvSpPr>
          <p:nvPr/>
        </p:nvSpPr>
        <p:spPr bwMode="auto">
          <a:xfrm>
            <a:off x="1714500" y="4333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5071" name="Text Box 15"/>
          <p:cNvSpPr txBox="1">
            <a:spLocks noChangeArrowheads="1"/>
          </p:cNvSpPr>
          <p:nvPr/>
        </p:nvSpPr>
        <p:spPr bwMode="auto">
          <a:xfrm>
            <a:off x="1404938" y="36814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45072" name="Line 16"/>
          <p:cNvSpPr>
            <a:spLocks noChangeShapeType="1"/>
          </p:cNvSpPr>
          <p:nvPr/>
        </p:nvSpPr>
        <p:spPr bwMode="auto">
          <a:xfrm rot="19062483" flipH="1">
            <a:off x="1736725" y="408781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 rot="2537517">
            <a:off x="2424113" y="4149725"/>
            <a:ext cx="365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74" name="Text Box 18"/>
          <p:cNvSpPr txBox="1">
            <a:spLocks noChangeArrowheads="1"/>
          </p:cNvSpPr>
          <p:nvPr/>
        </p:nvSpPr>
        <p:spPr bwMode="auto">
          <a:xfrm>
            <a:off x="2181225" y="43386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5075" name="Text Box 19"/>
          <p:cNvSpPr txBox="1">
            <a:spLocks noChangeArrowheads="1"/>
          </p:cNvSpPr>
          <p:nvPr/>
        </p:nvSpPr>
        <p:spPr bwMode="auto">
          <a:xfrm>
            <a:off x="2633663" y="43386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5076" name="Text Box 20"/>
          <p:cNvSpPr txBox="1">
            <a:spLocks noChangeArrowheads="1"/>
          </p:cNvSpPr>
          <p:nvPr/>
        </p:nvSpPr>
        <p:spPr bwMode="auto">
          <a:xfrm>
            <a:off x="2395538" y="37957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45077" name="Line 21"/>
          <p:cNvSpPr>
            <a:spLocks noChangeShapeType="1"/>
          </p:cNvSpPr>
          <p:nvPr/>
        </p:nvSpPr>
        <p:spPr bwMode="auto">
          <a:xfrm rot="19062483" flipH="1">
            <a:off x="2832100" y="4146550"/>
            <a:ext cx="14288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78" name="Line 22"/>
          <p:cNvSpPr>
            <a:spLocks noChangeShapeType="1"/>
          </p:cNvSpPr>
          <p:nvPr/>
        </p:nvSpPr>
        <p:spPr bwMode="auto">
          <a:xfrm rot="2537517">
            <a:off x="4986338" y="45069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79" name="Text Box 23"/>
          <p:cNvSpPr txBox="1">
            <a:spLocks noChangeArrowheads="1"/>
          </p:cNvSpPr>
          <p:nvPr/>
        </p:nvSpPr>
        <p:spPr bwMode="auto">
          <a:xfrm>
            <a:off x="4786313" y="48101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45080" name="Text Box 24"/>
          <p:cNvSpPr txBox="1">
            <a:spLocks noChangeArrowheads="1"/>
          </p:cNvSpPr>
          <p:nvPr/>
        </p:nvSpPr>
        <p:spPr bwMode="auto">
          <a:xfrm>
            <a:off x="5238750" y="48101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45081" name="Text Box 25"/>
          <p:cNvSpPr txBox="1">
            <a:spLocks noChangeArrowheads="1"/>
          </p:cNvSpPr>
          <p:nvPr/>
        </p:nvSpPr>
        <p:spPr bwMode="auto">
          <a:xfrm>
            <a:off x="5043488" y="41148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45082" name="Line 26"/>
          <p:cNvSpPr>
            <a:spLocks noChangeShapeType="1"/>
          </p:cNvSpPr>
          <p:nvPr/>
        </p:nvSpPr>
        <p:spPr bwMode="auto">
          <a:xfrm rot="19062483" flipH="1">
            <a:off x="5329238" y="449738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83" name="Line 27"/>
          <p:cNvSpPr>
            <a:spLocks noChangeShapeType="1"/>
          </p:cNvSpPr>
          <p:nvPr/>
        </p:nvSpPr>
        <p:spPr bwMode="auto">
          <a:xfrm rot="2537517">
            <a:off x="5962650" y="449580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84" name="Text Box 28"/>
          <p:cNvSpPr txBox="1">
            <a:spLocks noChangeArrowheads="1"/>
          </p:cNvSpPr>
          <p:nvPr/>
        </p:nvSpPr>
        <p:spPr bwMode="auto">
          <a:xfrm>
            <a:off x="5762625" y="4799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45085" name="Text Box 29"/>
          <p:cNvSpPr txBox="1">
            <a:spLocks noChangeArrowheads="1"/>
          </p:cNvSpPr>
          <p:nvPr/>
        </p:nvSpPr>
        <p:spPr bwMode="auto">
          <a:xfrm>
            <a:off x="6215063" y="4799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45086" name="Text Box 30"/>
          <p:cNvSpPr txBox="1">
            <a:spLocks noChangeArrowheads="1"/>
          </p:cNvSpPr>
          <p:nvPr/>
        </p:nvSpPr>
        <p:spPr bwMode="auto">
          <a:xfrm>
            <a:off x="6019800" y="41036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45087" name="Line 31"/>
          <p:cNvSpPr>
            <a:spLocks noChangeShapeType="1"/>
          </p:cNvSpPr>
          <p:nvPr/>
        </p:nvSpPr>
        <p:spPr bwMode="auto">
          <a:xfrm rot="19062483" flipH="1">
            <a:off x="6305550" y="448627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88" name="Line 32"/>
          <p:cNvSpPr>
            <a:spLocks noChangeShapeType="1"/>
          </p:cNvSpPr>
          <p:nvPr/>
        </p:nvSpPr>
        <p:spPr bwMode="auto">
          <a:xfrm>
            <a:off x="3167063" y="3676650"/>
            <a:ext cx="2333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89" name="Line 33"/>
          <p:cNvSpPr>
            <a:spLocks noChangeShapeType="1"/>
          </p:cNvSpPr>
          <p:nvPr/>
        </p:nvSpPr>
        <p:spPr bwMode="auto">
          <a:xfrm flipH="1">
            <a:off x="5243513" y="3810000"/>
            <a:ext cx="3524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90" name="Line 34"/>
          <p:cNvSpPr>
            <a:spLocks noChangeShapeType="1"/>
          </p:cNvSpPr>
          <p:nvPr/>
        </p:nvSpPr>
        <p:spPr bwMode="auto">
          <a:xfrm flipH="1">
            <a:off x="4743450" y="3019425"/>
            <a:ext cx="352425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91" name="Line 35"/>
          <p:cNvSpPr>
            <a:spLocks noChangeShapeType="1"/>
          </p:cNvSpPr>
          <p:nvPr/>
        </p:nvSpPr>
        <p:spPr bwMode="auto">
          <a:xfrm>
            <a:off x="5876925" y="3805238"/>
            <a:ext cx="352425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92" name="Text Box 36"/>
          <p:cNvSpPr txBox="1">
            <a:spLocks noChangeArrowheads="1"/>
          </p:cNvSpPr>
          <p:nvPr/>
        </p:nvSpPr>
        <p:spPr bwMode="auto">
          <a:xfrm>
            <a:off x="1028700" y="31003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45093" name="Line 37"/>
          <p:cNvSpPr>
            <a:spLocks noChangeShapeType="1"/>
          </p:cNvSpPr>
          <p:nvPr/>
        </p:nvSpPr>
        <p:spPr bwMode="auto">
          <a:xfrm rot="2537517">
            <a:off x="1017588" y="346551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94" name="Line 38"/>
          <p:cNvSpPr>
            <a:spLocks noChangeShapeType="1"/>
          </p:cNvSpPr>
          <p:nvPr/>
        </p:nvSpPr>
        <p:spPr bwMode="auto">
          <a:xfrm rot="19062483" flipH="1">
            <a:off x="1422400" y="345598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95" name="Line 39"/>
          <p:cNvSpPr>
            <a:spLocks noChangeShapeType="1"/>
          </p:cNvSpPr>
          <p:nvPr/>
        </p:nvSpPr>
        <p:spPr bwMode="auto">
          <a:xfrm flipH="1">
            <a:off x="1419225" y="2892425"/>
            <a:ext cx="333375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96" name="Text Box 40"/>
          <p:cNvSpPr txBox="1">
            <a:spLocks noChangeArrowheads="1"/>
          </p:cNvSpPr>
          <p:nvPr/>
        </p:nvSpPr>
        <p:spPr bwMode="auto">
          <a:xfrm>
            <a:off x="2809875" y="32908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6</a:t>
            </a:r>
          </a:p>
        </p:txBody>
      </p:sp>
      <p:sp>
        <p:nvSpPr>
          <p:cNvPr id="45097" name="Line 41"/>
          <p:cNvSpPr>
            <a:spLocks noChangeShapeType="1"/>
          </p:cNvSpPr>
          <p:nvPr/>
        </p:nvSpPr>
        <p:spPr bwMode="auto">
          <a:xfrm rot="2537517" flipH="1">
            <a:off x="2767013" y="3621088"/>
            <a:ext cx="53975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98" name="Line 42"/>
          <p:cNvSpPr>
            <a:spLocks noChangeShapeType="1"/>
          </p:cNvSpPr>
          <p:nvPr/>
        </p:nvSpPr>
        <p:spPr bwMode="auto">
          <a:xfrm>
            <a:off x="2290763" y="2897188"/>
            <a:ext cx="528637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99" name="Text Box 43"/>
          <p:cNvSpPr txBox="1">
            <a:spLocks noChangeArrowheads="1"/>
          </p:cNvSpPr>
          <p:nvPr/>
        </p:nvSpPr>
        <p:spPr bwMode="auto">
          <a:xfrm>
            <a:off x="5538788" y="34290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45100" name="Line 44"/>
          <p:cNvSpPr>
            <a:spLocks noChangeShapeType="1"/>
          </p:cNvSpPr>
          <p:nvPr/>
        </p:nvSpPr>
        <p:spPr bwMode="auto">
          <a:xfrm>
            <a:off x="5557838" y="3019425"/>
            <a:ext cx="195262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101" name="Text Box 45"/>
          <p:cNvSpPr txBox="1">
            <a:spLocks noChangeArrowheads="1"/>
          </p:cNvSpPr>
          <p:nvPr/>
        </p:nvSpPr>
        <p:spPr bwMode="auto">
          <a:xfrm>
            <a:off x="1752600" y="2533650"/>
            <a:ext cx="53340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10</a:t>
            </a:r>
          </a:p>
        </p:txBody>
      </p:sp>
      <p:sp>
        <p:nvSpPr>
          <p:cNvPr id="45102" name="Line 46"/>
          <p:cNvSpPr>
            <a:spLocks noChangeShapeType="1"/>
          </p:cNvSpPr>
          <p:nvPr/>
        </p:nvSpPr>
        <p:spPr bwMode="auto">
          <a:xfrm>
            <a:off x="2076450" y="19732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103" name="Text Box 47"/>
          <p:cNvSpPr txBox="1">
            <a:spLocks noChangeArrowheads="1"/>
          </p:cNvSpPr>
          <p:nvPr/>
        </p:nvSpPr>
        <p:spPr bwMode="auto">
          <a:xfrm>
            <a:off x="5081588" y="2643188"/>
            <a:ext cx="5524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16</a:t>
            </a:r>
          </a:p>
        </p:txBody>
      </p:sp>
      <p:sp>
        <p:nvSpPr>
          <p:cNvPr id="45104" name="Line 48"/>
          <p:cNvSpPr>
            <a:spLocks noChangeShapeType="1"/>
          </p:cNvSpPr>
          <p:nvPr/>
        </p:nvSpPr>
        <p:spPr bwMode="auto">
          <a:xfrm>
            <a:off x="5372100" y="20875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35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Tree</a:t>
            </a:r>
          </a:p>
        </p:txBody>
      </p:sp>
      <p:sp>
        <p:nvSpPr>
          <p:cNvPr id="46085" name="Line 5"/>
          <p:cNvSpPr>
            <a:spLocks noChangeShapeType="1"/>
          </p:cNvSpPr>
          <p:nvPr/>
        </p:nvSpPr>
        <p:spPr bwMode="auto">
          <a:xfrm rot="2537517">
            <a:off x="1316038" y="433546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1028700" y="46005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1495425" y="46005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3962400" y="4149725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4591050" y="34115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 dirty="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 dirty="0"/>
              <a:t>8</a:t>
            </a:r>
          </a:p>
        </p:txBody>
      </p:sp>
      <p:sp>
        <p:nvSpPr>
          <p:cNvPr id="46090" name="Line 10"/>
          <p:cNvSpPr>
            <a:spLocks noChangeShapeType="1"/>
          </p:cNvSpPr>
          <p:nvPr/>
        </p:nvSpPr>
        <p:spPr bwMode="auto">
          <a:xfrm rot="19062483" flipH="1">
            <a:off x="1603375" y="434657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1404938" y="39481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46092" name="Line 12"/>
          <p:cNvSpPr>
            <a:spLocks noChangeShapeType="1"/>
          </p:cNvSpPr>
          <p:nvPr/>
        </p:nvSpPr>
        <p:spPr bwMode="auto">
          <a:xfrm rot="2537517">
            <a:off x="2165350" y="433070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1985963" y="46053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6094" name="Text Box 14"/>
          <p:cNvSpPr txBox="1">
            <a:spLocks noChangeArrowheads="1"/>
          </p:cNvSpPr>
          <p:nvPr/>
        </p:nvSpPr>
        <p:spPr bwMode="auto">
          <a:xfrm>
            <a:off x="2438400" y="46005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 dirty="0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 dirty="0"/>
              <a:t>1</a:t>
            </a:r>
            <a:endParaRPr lang="en-US" dirty="0"/>
          </a:p>
        </p:txBody>
      </p:sp>
      <p:sp>
        <p:nvSpPr>
          <p:cNvPr id="46095" name="Text Box 15"/>
          <p:cNvSpPr txBox="1">
            <a:spLocks noChangeArrowheads="1"/>
          </p:cNvSpPr>
          <p:nvPr/>
        </p:nvSpPr>
        <p:spPr bwMode="auto">
          <a:xfrm>
            <a:off x="2128838" y="39481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46096" name="Line 16"/>
          <p:cNvSpPr>
            <a:spLocks noChangeShapeType="1"/>
          </p:cNvSpPr>
          <p:nvPr/>
        </p:nvSpPr>
        <p:spPr bwMode="auto">
          <a:xfrm rot="19062483" flipH="1">
            <a:off x="2460625" y="435451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97" name="Line 17"/>
          <p:cNvSpPr>
            <a:spLocks noChangeShapeType="1"/>
          </p:cNvSpPr>
          <p:nvPr/>
        </p:nvSpPr>
        <p:spPr bwMode="auto">
          <a:xfrm rot="2537517">
            <a:off x="3148013" y="4416425"/>
            <a:ext cx="365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98" name="Text Box 18"/>
          <p:cNvSpPr txBox="1">
            <a:spLocks noChangeArrowheads="1"/>
          </p:cNvSpPr>
          <p:nvPr/>
        </p:nvSpPr>
        <p:spPr bwMode="auto">
          <a:xfrm>
            <a:off x="2905125" y="46053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6099" name="Text Box 19"/>
          <p:cNvSpPr txBox="1">
            <a:spLocks noChangeArrowheads="1"/>
          </p:cNvSpPr>
          <p:nvPr/>
        </p:nvSpPr>
        <p:spPr bwMode="auto">
          <a:xfrm>
            <a:off x="3357563" y="46053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6100" name="Text Box 20"/>
          <p:cNvSpPr txBox="1">
            <a:spLocks noChangeArrowheads="1"/>
          </p:cNvSpPr>
          <p:nvPr/>
        </p:nvSpPr>
        <p:spPr bwMode="auto">
          <a:xfrm>
            <a:off x="3119438" y="40624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46101" name="Line 21"/>
          <p:cNvSpPr>
            <a:spLocks noChangeShapeType="1"/>
          </p:cNvSpPr>
          <p:nvPr/>
        </p:nvSpPr>
        <p:spPr bwMode="auto">
          <a:xfrm rot="19062483" flipH="1">
            <a:off x="3556000" y="4413250"/>
            <a:ext cx="14288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02" name="Line 22"/>
          <p:cNvSpPr>
            <a:spLocks noChangeShapeType="1"/>
          </p:cNvSpPr>
          <p:nvPr/>
        </p:nvSpPr>
        <p:spPr bwMode="auto">
          <a:xfrm rot="2537517">
            <a:off x="4986338" y="45069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03" name="Text Box 23"/>
          <p:cNvSpPr txBox="1">
            <a:spLocks noChangeArrowheads="1"/>
          </p:cNvSpPr>
          <p:nvPr/>
        </p:nvSpPr>
        <p:spPr bwMode="auto">
          <a:xfrm>
            <a:off x="4786313" y="48101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46104" name="Text Box 24"/>
          <p:cNvSpPr txBox="1">
            <a:spLocks noChangeArrowheads="1"/>
          </p:cNvSpPr>
          <p:nvPr/>
        </p:nvSpPr>
        <p:spPr bwMode="auto">
          <a:xfrm>
            <a:off x="5238750" y="48101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46105" name="Text Box 25"/>
          <p:cNvSpPr txBox="1">
            <a:spLocks noChangeArrowheads="1"/>
          </p:cNvSpPr>
          <p:nvPr/>
        </p:nvSpPr>
        <p:spPr bwMode="auto">
          <a:xfrm>
            <a:off x="5043488" y="41148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46106" name="Line 26"/>
          <p:cNvSpPr>
            <a:spLocks noChangeShapeType="1"/>
          </p:cNvSpPr>
          <p:nvPr/>
        </p:nvSpPr>
        <p:spPr bwMode="auto">
          <a:xfrm rot="19062483" flipH="1">
            <a:off x="5329238" y="449738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07" name="Line 27"/>
          <p:cNvSpPr>
            <a:spLocks noChangeShapeType="1"/>
          </p:cNvSpPr>
          <p:nvPr/>
        </p:nvSpPr>
        <p:spPr bwMode="auto">
          <a:xfrm rot="2537517">
            <a:off x="5962650" y="449580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08" name="Text Box 28"/>
          <p:cNvSpPr txBox="1">
            <a:spLocks noChangeArrowheads="1"/>
          </p:cNvSpPr>
          <p:nvPr/>
        </p:nvSpPr>
        <p:spPr bwMode="auto">
          <a:xfrm>
            <a:off x="5762625" y="4799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 dirty="0"/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 dirty="0"/>
              <a:t>2</a:t>
            </a:r>
            <a:endParaRPr lang="en-US" dirty="0"/>
          </a:p>
        </p:txBody>
      </p:sp>
      <p:sp>
        <p:nvSpPr>
          <p:cNvPr id="46109" name="Text Box 29"/>
          <p:cNvSpPr txBox="1">
            <a:spLocks noChangeArrowheads="1"/>
          </p:cNvSpPr>
          <p:nvPr/>
        </p:nvSpPr>
        <p:spPr bwMode="auto">
          <a:xfrm>
            <a:off x="6215063" y="4799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46110" name="Text Box 30"/>
          <p:cNvSpPr txBox="1">
            <a:spLocks noChangeArrowheads="1"/>
          </p:cNvSpPr>
          <p:nvPr/>
        </p:nvSpPr>
        <p:spPr bwMode="auto">
          <a:xfrm>
            <a:off x="6019800" y="41036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46111" name="Line 31"/>
          <p:cNvSpPr>
            <a:spLocks noChangeShapeType="1"/>
          </p:cNvSpPr>
          <p:nvPr/>
        </p:nvSpPr>
        <p:spPr bwMode="auto">
          <a:xfrm rot="19062483" flipH="1">
            <a:off x="6305550" y="448627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12" name="Line 32"/>
          <p:cNvSpPr>
            <a:spLocks noChangeShapeType="1"/>
          </p:cNvSpPr>
          <p:nvPr/>
        </p:nvSpPr>
        <p:spPr bwMode="auto">
          <a:xfrm>
            <a:off x="3890963" y="3943350"/>
            <a:ext cx="2333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13" name="Line 33"/>
          <p:cNvSpPr>
            <a:spLocks noChangeShapeType="1"/>
          </p:cNvSpPr>
          <p:nvPr/>
        </p:nvSpPr>
        <p:spPr bwMode="auto">
          <a:xfrm flipH="1">
            <a:off x="5243513" y="3810000"/>
            <a:ext cx="3524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14" name="Line 34"/>
          <p:cNvSpPr>
            <a:spLocks noChangeShapeType="1"/>
          </p:cNvSpPr>
          <p:nvPr/>
        </p:nvSpPr>
        <p:spPr bwMode="auto">
          <a:xfrm flipH="1">
            <a:off x="4743450" y="3019425"/>
            <a:ext cx="352425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15" name="Line 35"/>
          <p:cNvSpPr>
            <a:spLocks noChangeShapeType="1"/>
          </p:cNvSpPr>
          <p:nvPr/>
        </p:nvSpPr>
        <p:spPr bwMode="auto">
          <a:xfrm>
            <a:off x="5876925" y="3805238"/>
            <a:ext cx="352425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16" name="Text Box 36"/>
          <p:cNvSpPr txBox="1">
            <a:spLocks noChangeArrowheads="1"/>
          </p:cNvSpPr>
          <p:nvPr/>
        </p:nvSpPr>
        <p:spPr bwMode="auto">
          <a:xfrm>
            <a:off x="1752600" y="33670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46117" name="Line 37"/>
          <p:cNvSpPr>
            <a:spLocks noChangeShapeType="1"/>
          </p:cNvSpPr>
          <p:nvPr/>
        </p:nvSpPr>
        <p:spPr bwMode="auto">
          <a:xfrm rot="2537517">
            <a:off x="1741488" y="373221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18" name="Line 38"/>
          <p:cNvSpPr>
            <a:spLocks noChangeShapeType="1"/>
          </p:cNvSpPr>
          <p:nvPr/>
        </p:nvSpPr>
        <p:spPr bwMode="auto">
          <a:xfrm rot="19062483" flipH="1">
            <a:off x="2146300" y="372268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19" name="Line 39"/>
          <p:cNvSpPr>
            <a:spLocks noChangeShapeType="1"/>
          </p:cNvSpPr>
          <p:nvPr/>
        </p:nvSpPr>
        <p:spPr bwMode="auto">
          <a:xfrm flipH="1">
            <a:off x="2143125" y="3159125"/>
            <a:ext cx="333375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20" name="Text Box 40"/>
          <p:cNvSpPr txBox="1">
            <a:spLocks noChangeArrowheads="1"/>
          </p:cNvSpPr>
          <p:nvPr/>
        </p:nvSpPr>
        <p:spPr bwMode="auto">
          <a:xfrm>
            <a:off x="3533775" y="35575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6</a:t>
            </a:r>
          </a:p>
        </p:txBody>
      </p:sp>
      <p:sp>
        <p:nvSpPr>
          <p:cNvPr id="46121" name="Line 41"/>
          <p:cNvSpPr>
            <a:spLocks noChangeShapeType="1"/>
          </p:cNvSpPr>
          <p:nvPr/>
        </p:nvSpPr>
        <p:spPr bwMode="auto">
          <a:xfrm rot="2537517" flipH="1">
            <a:off x="3490913" y="3887788"/>
            <a:ext cx="53975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22" name="Line 42"/>
          <p:cNvSpPr>
            <a:spLocks noChangeShapeType="1"/>
          </p:cNvSpPr>
          <p:nvPr/>
        </p:nvSpPr>
        <p:spPr bwMode="auto">
          <a:xfrm>
            <a:off x="3014663" y="3163888"/>
            <a:ext cx="528637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23" name="Text Box 43"/>
          <p:cNvSpPr txBox="1">
            <a:spLocks noChangeArrowheads="1"/>
          </p:cNvSpPr>
          <p:nvPr/>
        </p:nvSpPr>
        <p:spPr bwMode="auto">
          <a:xfrm>
            <a:off x="5538788" y="34290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46124" name="Line 44"/>
          <p:cNvSpPr>
            <a:spLocks noChangeShapeType="1"/>
          </p:cNvSpPr>
          <p:nvPr/>
        </p:nvSpPr>
        <p:spPr bwMode="auto">
          <a:xfrm>
            <a:off x="5557838" y="3019425"/>
            <a:ext cx="195262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25" name="Text Box 45"/>
          <p:cNvSpPr txBox="1">
            <a:spLocks noChangeArrowheads="1"/>
          </p:cNvSpPr>
          <p:nvPr/>
        </p:nvSpPr>
        <p:spPr bwMode="auto">
          <a:xfrm>
            <a:off x="2476500" y="2800350"/>
            <a:ext cx="53340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10</a:t>
            </a:r>
          </a:p>
        </p:txBody>
      </p:sp>
      <p:sp>
        <p:nvSpPr>
          <p:cNvPr id="46126" name="Line 46"/>
          <p:cNvSpPr>
            <a:spLocks noChangeShapeType="1"/>
          </p:cNvSpPr>
          <p:nvPr/>
        </p:nvSpPr>
        <p:spPr bwMode="auto">
          <a:xfrm flipH="1">
            <a:off x="3000375" y="2392363"/>
            <a:ext cx="704850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27" name="Text Box 47"/>
          <p:cNvSpPr txBox="1">
            <a:spLocks noChangeArrowheads="1"/>
          </p:cNvSpPr>
          <p:nvPr/>
        </p:nvSpPr>
        <p:spPr bwMode="auto">
          <a:xfrm>
            <a:off x="5081588" y="2643188"/>
            <a:ext cx="5524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16</a:t>
            </a:r>
          </a:p>
        </p:txBody>
      </p:sp>
      <p:sp>
        <p:nvSpPr>
          <p:cNvPr id="46128" name="Line 48"/>
          <p:cNvSpPr>
            <a:spLocks noChangeShapeType="1"/>
          </p:cNvSpPr>
          <p:nvPr/>
        </p:nvSpPr>
        <p:spPr bwMode="auto">
          <a:xfrm>
            <a:off x="4286250" y="2392363"/>
            <a:ext cx="809625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29" name="Text Box 49"/>
          <p:cNvSpPr txBox="1">
            <a:spLocks noChangeArrowheads="1"/>
          </p:cNvSpPr>
          <p:nvPr/>
        </p:nvSpPr>
        <p:spPr bwMode="auto">
          <a:xfrm>
            <a:off x="3729038" y="2033588"/>
            <a:ext cx="5524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26</a:t>
            </a:r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36</a:t>
            </a:fld>
            <a:endParaRPr kumimoji="0"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3614067" y="4718004"/>
              <a:ext cx="12240" cy="64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09387" y="4709004"/>
                <a:ext cx="259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" name="Ink 8"/>
              <p14:cNvContentPartPr/>
              <p14:nvPr/>
            </p14:nvContentPartPr>
            <p14:xfrm>
              <a:off x="3603627" y="4735284"/>
              <a:ext cx="360" cy="216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95707" y="4727364"/>
                <a:ext cx="16200" cy="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Ink 13"/>
              <p14:cNvContentPartPr/>
              <p14:nvPr/>
            </p14:nvContentPartPr>
            <p14:xfrm>
              <a:off x="3339747" y="4339644"/>
              <a:ext cx="17640" cy="180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335067" y="4333164"/>
                <a:ext cx="26280" cy="1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5" name="Ink 14"/>
              <p14:cNvContentPartPr/>
              <p14:nvPr/>
            </p14:nvContentPartPr>
            <p14:xfrm>
              <a:off x="3218067" y="4301844"/>
              <a:ext cx="7920" cy="36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209067" y="4291764"/>
                <a:ext cx="270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/>
              <p14:cNvContentPartPr/>
              <p14:nvPr/>
            </p14:nvContentPartPr>
            <p14:xfrm>
              <a:off x="5834187" y="3633324"/>
              <a:ext cx="65520" cy="972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829147" y="3624324"/>
                <a:ext cx="8208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8" name="Ink 27"/>
              <p14:cNvContentPartPr/>
              <p14:nvPr/>
            </p14:nvContentPartPr>
            <p14:xfrm>
              <a:off x="3720987" y="3807204"/>
              <a:ext cx="360" cy="36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714147" y="3800364"/>
                <a:ext cx="14040" cy="1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0" name="Ink 29"/>
              <p14:cNvContentPartPr/>
              <p14:nvPr/>
            </p14:nvContentPartPr>
            <p14:xfrm>
              <a:off x="5786307" y="3753564"/>
              <a:ext cx="23040" cy="1836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5773707" y="3740964"/>
                <a:ext cx="4860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6140" name="Ink 46139"/>
              <p14:cNvContentPartPr/>
              <p14:nvPr/>
            </p14:nvContentPartPr>
            <p14:xfrm>
              <a:off x="4343067" y="4436844"/>
              <a:ext cx="46440" cy="15480"/>
            </p14:xfrm>
          </p:contentPart>
        </mc:Choice>
        <mc:Fallback xmlns="">
          <p:pic>
            <p:nvPicPr>
              <p:cNvPr id="46140" name="Ink 46139"/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336587" y="4430364"/>
                <a:ext cx="5724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46141" name="Ink 46140"/>
              <p14:cNvContentPartPr/>
              <p14:nvPr/>
            </p14:nvContentPartPr>
            <p14:xfrm>
              <a:off x="5727267" y="6060084"/>
              <a:ext cx="360" cy="360"/>
            </p14:xfrm>
          </p:contentPart>
        </mc:Choice>
        <mc:Fallback xmlns="">
          <p:pic>
            <p:nvPicPr>
              <p:cNvPr id="46141" name="Ink 46140"/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5723307" y="6056124"/>
                <a:ext cx="8280" cy="8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Tree</a:t>
            </a:r>
          </a:p>
        </p:txBody>
      </p:sp>
      <p:sp>
        <p:nvSpPr>
          <p:cNvPr id="47107" name="Line 3"/>
          <p:cNvSpPr>
            <a:spLocks noChangeShapeType="1"/>
          </p:cNvSpPr>
          <p:nvPr/>
        </p:nvSpPr>
        <p:spPr bwMode="auto">
          <a:xfrm rot="2537517">
            <a:off x="763588" y="490696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476250" y="51720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942975" y="51720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3409950" y="4721225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4038600" y="39830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47112" name="Line 8"/>
          <p:cNvSpPr>
            <a:spLocks noChangeShapeType="1"/>
          </p:cNvSpPr>
          <p:nvPr/>
        </p:nvSpPr>
        <p:spPr bwMode="auto">
          <a:xfrm rot="19062483" flipH="1">
            <a:off x="1050925" y="491807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852488" y="45196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47114" name="Line 10"/>
          <p:cNvSpPr>
            <a:spLocks noChangeShapeType="1"/>
          </p:cNvSpPr>
          <p:nvPr/>
        </p:nvSpPr>
        <p:spPr bwMode="auto">
          <a:xfrm rot="2537517">
            <a:off x="1612900" y="490220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15" name="Text Box 11"/>
          <p:cNvSpPr txBox="1">
            <a:spLocks noChangeArrowheads="1"/>
          </p:cNvSpPr>
          <p:nvPr/>
        </p:nvSpPr>
        <p:spPr bwMode="auto">
          <a:xfrm>
            <a:off x="1433513" y="51768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7116" name="Text Box 12"/>
          <p:cNvSpPr txBox="1">
            <a:spLocks noChangeArrowheads="1"/>
          </p:cNvSpPr>
          <p:nvPr/>
        </p:nvSpPr>
        <p:spPr bwMode="auto">
          <a:xfrm>
            <a:off x="1885950" y="51720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7117" name="Text Box 13"/>
          <p:cNvSpPr txBox="1">
            <a:spLocks noChangeArrowheads="1"/>
          </p:cNvSpPr>
          <p:nvPr/>
        </p:nvSpPr>
        <p:spPr bwMode="auto">
          <a:xfrm>
            <a:off x="1576388" y="45196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47118" name="Line 14"/>
          <p:cNvSpPr>
            <a:spLocks noChangeShapeType="1"/>
          </p:cNvSpPr>
          <p:nvPr/>
        </p:nvSpPr>
        <p:spPr bwMode="auto">
          <a:xfrm rot="19062483" flipH="1">
            <a:off x="1908175" y="492601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19" name="Line 15"/>
          <p:cNvSpPr>
            <a:spLocks noChangeShapeType="1"/>
          </p:cNvSpPr>
          <p:nvPr/>
        </p:nvSpPr>
        <p:spPr bwMode="auto">
          <a:xfrm rot="2537517">
            <a:off x="2595563" y="4987925"/>
            <a:ext cx="365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20" name="Text Box 16"/>
          <p:cNvSpPr txBox="1">
            <a:spLocks noChangeArrowheads="1"/>
          </p:cNvSpPr>
          <p:nvPr/>
        </p:nvSpPr>
        <p:spPr bwMode="auto">
          <a:xfrm>
            <a:off x="2352675" y="51768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7121" name="Text Box 17"/>
          <p:cNvSpPr txBox="1">
            <a:spLocks noChangeArrowheads="1"/>
          </p:cNvSpPr>
          <p:nvPr/>
        </p:nvSpPr>
        <p:spPr bwMode="auto">
          <a:xfrm>
            <a:off x="2805113" y="51768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7122" name="Text Box 18"/>
          <p:cNvSpPr txBox="1">
            <a:spLocks noChangeArrowheads="1"/>
          </p:cNvSpPr>
          <p:nvPr/>
        </p:nvSpPr>
        <p:spPr bwMode="auto">
          <a:xfrm>
            <a:off x="2566988" y="46339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47123" name="Line 19"/>
          <p:cNvSpPr>
            <a:spLocks noChangeShapeType="1"/>
          </p:cNvSpPr>
          <p:nvPr/>
        </p:nvSpPr>
        <p:spPr bwMode="auto">
          <a:xfrm rot="19062483" flipH="1">
            <a:off x="3003550" y="4984750"/>
            <a:ext cx="14288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24" name="Line 20"/>
          <p:cNvSpPr>
            <a:spLocks noChangeShapeType="1"/>
          </p:cNvSpPr>
          <p:nvPr/>
        </p:nvSpPr>
        <p:spPr bwMode="auto">
          <a:xfrm rot="2537517">
            <a:off x="4433888" y="50784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25" name="Text Box 21"/>
          <p:cNvSpPr txBox="1">
            <a:spLocks noChangeArrowheads="1"/>
          </p:cNvSpPr>
          <p:nvPr/>
        </p:nvSpPr>
        <p:spPr bwMode="auto">
          <a:xfrm>
            <a:off x="4233863" y="53816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47126" name="Text Box 22"/>
          <p:cNvSpPr txBox="1">
            <a:spLocks noChangeArrowheads="1"/>
          </p:cNvSpPr>
          <p:nvPr/>
        </p:nvSpPr>
        <p:spPr bwMode="auto">
          <a:xfrm>
            <a:off x="4686300" y="53816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47127" name="Text Box 23"/>
          <p:cNvSpPr txBox="1">
            <a:spLocks noChangeArrowheads="1"/>
          </p:cNvSpPr>
          <p:nvPr/>
        </p:nvSpPr>
        <p:spPr bwMode="auto">
          <a:xfrm>
            <a:off x="4491038" y="46863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47128" name="Line 24"/>
          <p:cNvSpPr>
            <a:spLocks noChangeShapeType="1"/>
          </p:cNvSpPr>
          <p:nvPr/>
        </p:nvSpPr>
        <p:spPr bwMode="auto">
          <a:xfrm rot="19062483" flipH="1">
            <a:off x="4776788" y="506888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29" name="Line 25"/>
          <p:cNvSpPr>
            <a:spLocks noChangeShapeType="1"/>
          </p:cNvSpPr>
          <p:nvPr/>
        </p:nvSpPr>
        <p:spPr bwMode="auto">
          <a:xfrm rot="2537517">
            <a:off x="5410200" y="506730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30" name="Text Box 26"/>
          <p:cNvSpPr txBox="1">
            <a:spLocks noChangeArrowheads="1"/>
          </p:cNvSpPr>
          <p:nvPr/>
        </p:nvSpPr>
        <p:spPr bwMode="auto">
          <a:xfrm>
            <a:off x="5210175" y="53705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47131" name="Text Box 27"/>
          <p:cNvSpPr txBox="1">
            <a:spLocks noChangeArrowheads="1"/>
          </p:cNvSpPr>
          <p:nvPr/>
        </p:nvSpPr>
        <p:spPr bwMode="auto">
          <a:xfrm>
            <a:off x="5662613" y="53705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47132" name="Text Box 28"/>
          <p:cNvSpPr txBox="1">
            <a:spLocks noChangeArrowheads="1"/>
          </p:cNvSpPr>
          <p:nvPr/>
        </p:nvSpPr>
        <p:spPr bwMode="auto">
          <a:xfrm>
            <a:off x="5467350" y="46751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47133" name="Line 29"/>
          <p:cNvSpPr>
            <a:spLocks noChangeShapeType="1"/>
          </p:cNvSpPr>
          <p:nvPr/>
        </p:nvSpPr>
        <p:spPr bwMode="auto">
          <a:xfrm rot="19062483" flipH="1">
            <a:off x="5753100" y="505777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34" name="Line 30"/>
          <p:cNvSpPr>
            <a:spLocks noChangeShapeType="1"/>
          </p:cNvSpPr>
          <p:nvPr/>
        </p:nvSpPr>
        <p:spPr bwMode="auto">
          <a:xfrm>
            <a:off x="3338513" y="4514850"/>
            <a:ext cx="2333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35" name="Line 31"/>
          <p:cNvSpPr>
            <a:spLocks noChangeShapeType="1"/>
          </p:cNvSpPr>
          <p:nvPr/>
        </p:nvSpPr>
        <p:spPr bwMode="auto">
          <a:xfrm flipH="1">
            <a:off x="4691063" y="4381500"/>
            <a:ext cx="3524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36" name="Line 32"/>
          <p:cNvSpPr>
            <a:spLocks noChangeShapeType="1"/>
          </p:cNvSpPr>
          <p:nvPr/>
        </p:nvSpPr>
        <p:spPr bwMode="auto">
          <a:xfrm flipH="1">
            <a:off x="4191000" y="3590925"/>
            <a:ext cx="352425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37" name="Line 33"/>
          <p:cNvSpPr>
            <a:spLocks noChangeShapeType="1"/>
          </p:cNvSpPr>
          <p:nvPr/>
        </p:nvSpPr>
        <p:spPr bwMode="auto">
          <a:xfrm>
            <a:off x="5324475" y="4376738"/>
            <a:ext cx="352425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38" name="Text Box 34"/>
          <p:cNvSpPr txBox="1">
            <a:spLocks noChangeArrowheads="1"/>
          </p:cNvSpPr>
          <p:nvPr/>
        </p:nvSpPr>
        <p:spPr bwMode="auto">
          <a:xfrm>
            <a:off x="1200150" y="39385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47139" name="Line 35"/>
          <p:cNvSpPr>
            <a:spLocks noChangeShapeType="1"/>
          </p:cNvSpPr>
          <p:nvPr/>
        </p:nvSpPr>
        <p:spPr bwMode="auto">
          <a:xfrm rot="2537517">
            <a:off x="1189038" y="430371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40" name="Line 36"/>
          <p:cNvSpPr>
            <a:spLocks noChangeShapeType="1"/>
          </p:cNvSpPr>
          <p:nvPr/>
        </p:nvSpPr>
        <p:spPr bwMode="auto">
          <a:xfrm rot="19062483" flipH="1">
            <a:off x="1593850" y="429418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41" name="Line 37"/>
          <p:cNvSpPr>
            <a:spLocks noChangeShapeType="1"/>
          </p:cNvSpPr>
          <p:nvPr/>
        </p:nvSpPr>
        <p:spPr bwMode="auto">
          <a:xfrm flipH="1">
            <a:off x="1590675" y="3730625"/>
            <a:ext cx="333375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42" name="Text Box 38"/>
          <p:cNvSpPr txBox="1">
            <a:spLocks noChangeArrowheads="1"/>
          </p:cNvSpPr>
          <p:nvPr/>
        </p:nvSpPr>
        <p:spPr bwMode="auto">
          <a:xfrm>
            <a:off x="2981325" y="41290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6</a:t>
            </a:r>
          </a:p>
        </p:txBody>
      </p:sp>
      <p:sp>
        <p:nvSpPr>
          <p:cNvPr id="47143" name="Line 39"/>
          <p:cNvSpPr>
            <a:spLocks noChangeShapeType="1"/>
          </p:cNvSpPr>
          <p:nvPr/>
        </p:nvSpPr>
        <p:spPr bwMode="auto">
          <a:xfrm rot="2537517" flipH="1">
            <a:off x="2938463" y="4459288"/>
            <a:ext cx="53975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44" name="Line 40"/>
          <p:cNvSpPr>
            <a:spLocks noChangeShapeType="1"/>
          </p:cNvSpPr>
          <p:nvPr/>
        </p:nvSpPr>
        <p:spPr bwMode="auto">
          <a:xfrm>
            <a:off x="2462213" y="3735388"/>
            <a:ext cx="528637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45" name="Text Box 41"/>
          <p:cNvSpPr txBox="1">
            <a:spLocks noChangeArrowheads="1"/>
          </p:cNvSpPr>
          <p:nvPr/>
        </p:nvSpPr>
        <p:spPr bwMode="auto">
          <a:xfrm>
            <a:off x="4986338" y="40005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47146" name="Line 42"/>
          <p:cNvSpPr>
            <a:spLocks noChangeShapeType="1"/>
          </p:cNvSpPr>
          <p:nvPr/>
        </p:nvSpPr>
        <p:spPr bwMode="auto">
          <a:xfrm>
            <a:off x="5005388" y="3590925"/>
            <a:ext cx="195262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47" name="Text Box 43"/>
          <p:cNvSpPr txBox="1">
            <a:spLocks noChangeArrowheads="1"/>
          </p:cNvSpPr>
          <p:nvPr/>
        </p:nvSpPr>
        <p:spPr bwMode="auto">
          <a:xfrm>
            <a:off x="1924050" y="3371850"/>
            <a:ext cx="53340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10</a:t>
            </a:r>
          </a:p>
        </p:txBody>
      </p:sp>
      <p:sp>
        <p:nvSpPr>
          <p:cNvPr id="47148" name="Line 44"/>
          <p:cNvSpPr>
            <a:spLocks noChangeShapeType="1"/>
          </p:cNvSpPr>
          <p:nvPr/>
        </p:nvSpPr>
        <p:spPr bwMode="auto">
          <a:xfrm flipH="1">
            <a:off x="2447925" y="2963863"/>
            <a:ext cx="704850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49" name="Text Box 45"/>
          <p:cNvSpPr txBox="1">
            <a:spLocks noChangeArrowheads="1"/>
          </p:cNvSpPr>
          <p:nvPr/>
        </p:nvSpPr>
        <p:spPr bwMode="auto">
          <a:xfrm>
            <a:off x="4529138" y="3214688"/>
            <a:ext cx="5524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16</a:t>
            </a:r>
          </a:p>
        </p:txBody>
      </p:sp>
      <p:sp>
        <p:nvSpPr>
          <p:cNvPr id="47150" name="Line 46"/>
          <p:cNvSpPr>
            <a:spLocks noChangeShapeType="1"/>
          </p:cNvSpPr>
          <p:nvPr/>
        </p:nvSpPr>
        <p:spPr bwMode="auto">
          <a:xfrm>
            <a:off x="3733800" y="2963863"/>
            <a:ext cx="809625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51" name="Text Box 47"/>
          <p:cNvSpPr txBox="1">
            <a:spLocks noChangeArrowheads="1"/>
          </p:cNvSpPr>
          <p:nvPr/>
        </p:nvSpPr>
        <p:spPr bwMode="auto">
          <a:xfrm>
            <a:off x="3176588" y="2605088"/>
            <a:ext cx="5524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26</a:t>
            </a:r>
          </a:p>
        </p:txBody>
      </p:sp>
      <p:sp>
        <p:nvSpPr>
          <p:cNvPr id="47152" name="Rectangle 48"/>
          <p:cNvSpPr>
            <a:spLocks noChangeArrowheads="1"/>
          </p:cNvSpPr>
          <p:nvPr/>
        </p:nvSpPr>
        <p:spPr bwMode="auto">
          <a:xfrm>
            <a:off x="2571750" y="1790700"/>
            <a:ext cx="17716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53" name="Line 49"/>
          <p:cNvSpPr>
            <a:spLocks noChangeShapeType="1"/>
          </p:cNvSpPr>
          <p:nvPr/>
        </p:nvSpPr>
        <p:spPr bwMode="auto">
          <a:xfrm>
            <a:off x="3467100" y="206851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54" name="Text Box 50"/>
          <p:cNvSpPr txBox="1">
            <a:spLocks noChangeArrowheads="1"/>
          </p:cNvSpPr>
          <p:nvPr/>
        </p:nvSpPr>
        <p:spPr bwMode="auto">
          <a:xfrm>
            <a:off x="5500687" y="2179033"/>
            <a:ext cx="363696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 smtClean="0"/>
              <a:t>After </a:t>
            </a:r>
            <a:r>
              <a:rPr lang="en-US" sz="2400" dirty="0" err="1" smtClean="0"/>
              <a:t>enqueueing</a:t>
            </a:r>
            <a:r>
              <a:rPr lang="en-US" sz="2400" dirty="0" smtClean="0"/>
              <a:t> </a:t>
            </a:r>
            <a:r>
              <a:rPr lang="en-US" sz="2400" dirty="0"/>
              <a:t>this node there is only one node left in priority queue.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7191" name="Ink 47190"/>
              <p14:cNvContentPartPr/>
              <p14:nvPr/>
            </p14:nvContentPartPr>
            <p14:xfrm>
              <a:off x="3169827" y="2176764"/>
              <a:ext cx="66240" cy="32400"/>
            </p14:xfrm>
          </p:contentPart>
        </mc:Choice>
        <mc:Fallback xmlns="">
          <p:pic>
            <p:nvPicPr>
              <p:cNvPr id="47191" name="Ink 47190"/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3166227" y="2171364"/>
                <a:ext cx="75240" cy="42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05800" cy="1143000"/>
          </a:xfrm>
        </p:spPr>
        <p:txBody>
          <a:bodyPr/>
          <a:lstStyle/>
          <a:p>
            <a:r>
              <a:rPr lang="en-US" dirty="0"/>
              <a:t>Building a Tree</a:t>
            </a:r>
          </a:p>
        </p:txBody>
      </p:sp>
      <p:sp>
        <p:nvSpPr>
          <p:cNvPr id="48178" name="Text Box 50"/>
          <p:cNvSpPr txBox="1">
            <a:spLocks noChangeArrowheads="1"/>
          </p:cNvSpPr>
          <p:nvPr/>
        </p:nvSpPr>
        <p:spPr bwMode="auto">
          <a:xfrm>
            <a:off x="492125" y="1658938"/>
            <a:ext cx="4556125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2300"/>
              <a:t>Dequeue the single node left in the queue.</a:t>
            </a:r>
          </a:p>
          <a:p>
            <a:pPr>
              <a:buFontTx/>
              <a:buNone/>
            </a:pPr>
            <a:endParaRPr lang="en-US" sz="2300"/>
          </a:p>
          <a:p>
            <a:pPr>
              <a:buFontTx/>
              <a:buNone/>
            </a:pPr>
            <a:r>
              <a:rPr lang="en-US" sz="2300"/>
              <a:t>This tree contains the new code words for each character.</a:t>
            </a:r>
          </a:p>
          <a:p>
            <a:pPr>
              <a:buFontTx/>
              <a:buNone/>
            </a:pPr>
            <a:endParaRPr lang="en-US" sz="2300"/>
          </a:p>
          <a:p>
            <a:pPr>
              <a:buFontTx/>
              <a:buNone/>
            </a:pPr>
            <a:r>
              <a:rPr lang="en-US" sz="2300"/>
              <a:t>Frequency of root node should equal number of characters in text.</a:t>
            </a: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 </a:t>
            </a:r>
          </a:p>
        </p:txBody>
      </p:sp>
      <p:grpSp>
        <p:nvGrpSpPr>
          <p:cNvPr id="48180" name="Group 52"/>
          <p:cNvGrpSpPr>
            <a:grpSpLocks/>
          </p:cNvGrpSpPr>
          <p:nvPr/>
        </p:nvGrpSpPr>
        <p:grpSpPr bwMode="auto">
          <a:xfrm>
            <a:off x="5067300" y="1801813"/>
            <a:ext cx="3643313" cy="3365500"/>
            <a:chOff x="3060" y="1471"/>
            <a:chExt cx="2295" cy="2120"/>
          </a:xfrm>
        </p:grpSpPr>
        <p:sp>
          <p:nvSpPr>
            <p:cNvPr id="48181" name="Line 53"/>
            <p:cNvSpPr>
              <a:spLocks noChangeShapeType="1"/>
            </p:cNvSpPr>
            <p:nvPr/>
          </p:nvSpPr>
          <p:spPr bwMode="auto">
            <a:xfrm rot="2537517">
              <a:off x="3178" y="3010"/>
              <a:ext cx="58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82" name="Text Box 54"/>
            <p:cNvSpPr txBox="1">
              <a:spLocks noChangeArrowheads="1"/>
            </p:cNvSpPr>
            <p:nvPr/>
          </p:nvSpPr>
          <p:spPr bwMode="auto">
            <a:xfrm>
              <a:off x="3060" y="3154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E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48183" name="Text Box 55"/>
            <p:cNvSpPr txBox="1">
              <a:spLocks noChangeArrowheads="1"/>
            </p:cNvSpPr>
            <p:nvPr/>
          </p:nvSpPr>
          <p:spPr bwMode="auto">
            <a:xfrm>
              <a:off x="3252" y="3154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i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48184" name="Text Box 56"/>
            <p:cNvSpPr txBox="1">
              <a:spLocks noChangeArrowheads="1"/>
            </p:cNvSpPr>
            <p:nvPr/>
          </p:nvSpPr>
          <p:spPr bwMode="auto">
            <a:xfrm>
              <a:off x="4265" y="2909"/>
              <a:ext cx="308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sp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4</a:t>
              </a:r>
            </a:p>
          </p:txBody>
        </p:sp>
        <p:sp>
          <p:nvSpPr>
            <p:cNvPr id="48185" name="Text Box 57"/>
            <p:cNvSpPr txBox="1">
              <a:spLocks noChangeArrowheads="1"/>
            </p:cNvSpPr>
            <p:nvPr/>
          </p:nvSpPr>
          <p:spPr bwMode="auto">
            <a:xfrm>
              <a:off x="4523" y="2509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e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8</a:t>
              </a:r>
            </a:p>
          </p:txBody>
        </p:sp>
        <p:sp>
          <p:nvSpPr>
            <p:cNvPr id="48186" name="Line 58"/>
            <p:cNvSpPr>
              <a:spLocks noChangeShapeType="1"/>
            </p:cNvSpPr>
            <p:nvPr/>
          </p:nvSpPr>
          <p:spPr bwMode="auto">
            <a:xfrm rot="19062483" flipH="1">
              <a:off x="3296" y="3016"/>
              <a:ext cx="54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87" name="Text Box 59"/>
            <p:cNvSpPr txBox="1">
              <a:spLocks noChangeArrowheads="1"/>
            </p:cNvSpPr>
            <p:nvPr/>
          </p:nvSpPr>
          <p:spPr bwMode="auto">
            <a:xfrm>
              <a:off x="3215" y="280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</a:p>
          </p:txBody>
        </p:sp>
        <p:sp>
          <p:nvSpPr>
            <p:cNvPr id="48188" name="Line 60"/>
            <p:cNvSpPr>
              <a:spLocks noChangeShapeType="1"/>
            </p:cNvSpPr>
            <p:nvPr/>
          </p:nvSpPr>
          <p:spPr bwMode="auto">
            <a:xfrm rot="2537517">
              <a:off x="3527" y="3007"/>
              <a:ext cx="48" cy="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89" name="Text Box 61"/>
            <p:cNvSpPr txBox="1">
              <a:spLocks noChangeArrowheads="1"/>
            </p:cNvSpPr>
            <p:nvPr/>
          </p:nvSpPr>
          <p:spPr bwMode="auto">
            <a:xfrm>
              <a:off x="3453" y="3156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y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48190" name="Text Box 62"/>
            <p:cNvSpPr txBox="1">
              <a:spLocks noChangeArrowheads="1"/>
            </p:cNvSpPr>
            <p:nvPr/>
          </p:nvSpPr>
          <p:spPr bwMode="auto">
            <a:xfrm>
              <a:off x="3640" y="3154"/>
              <a:ext cx="163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l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48191" name="Text Box 63"/>
            <p:cNvSpPr txBox="1">
              <a:spLocks noChangeArrowheads="1"/>
            </p:cNvSpPr>
            <p:nvPr/>
          </p:nvSpPr>
          <p:spPr bwMode="auto">
            <a:xfrm>
              <a:off x="3512" y="280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</a:p>
          </p:txBody>
        </p:sp>
        <p:sp>
          <p:nvSpPr>
            <p:cNvPr id="48192" name="Line 64"/>
            <p:cNvSpPr>
              <a:spLocks noChangeShapeType="1"/>
            </p:cNvSpPr>
            <p:nvPr/>
          </p:nvSpPr>
          <p:spPr bwMode="auto">
            <a:xfrm rot="19062483" flipH="1">
              <a:off x="3648" y="3020"/>
              <a:ext cx="63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93" name="Line 65"/>
            <p:cNvSpPr>
              <a:spLocks noChangeShapeType="1"/>
            </p:cNvSpPr>
            <p:nvPr/>
          </p:nvSpPr>
          <p:spPr bwMode="auto">
            <a:xfrm rot="2537517">
              <a:off x="3931" y="3054"/>
              <a:ext cx="15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94" name="Text Box 66"/>
            <p:cNvSpPr txBox="1">
              <a:spLocks noChangeArrowheads="1"/>
            </p:cNvSpPr>
            <p:nvPr/>
          </p:nvSpPr>
          <p:spPr bwMode="auto">
            <a:xfrm>
              <a:off x="3831" y="3156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k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48195" name="Text Box 67"/>
            <p:cNvSpPr txBox="1">
              <a:spLocks noChangeArrowheads="1"/>
            </p:cNvSpPr>
            <p:nvPr/>
          </p:nvSpPr>
          <p:spPr bwMode="auto">
            <a:xfrm>
              <a:off x="4017" y="3156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.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48196" name="Text Box 68"/>
            <p:cNvSpPr txBox="1">
              <a:spLocks noChangeArrowheads="1"/>
            </p:cNvSpPr>
            <p:nvPr/>
          </p:nvSpPr>
          <p:spPr bwMode="auto">
            <a:xfrm>
              <a:off x="3918" y="2862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</a:p>
          </p:txBody>
        </p:sp>
        <p:sp>
          <p:nvSpPr>
            <p:cNvPr id="48197" name="Line 69"/>
            <p:cNvSpPr>
              <a:spLocks noChangeShapeType="1"/>
            </p:cNvSpPr>
            <p:nvPr/>
          </p:nvSpPr>
          <p:spPr bwMode="auto">
            <a:xfrm rot="19062483" flipH="1">
              <a:off x="4098" y="3052"/>
              <a:ext cx="6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98" name="Line 70"/>
            <p:cNvSpPr>
              <a:spLocks noChangeShapeType="1"/>
            </p:cNvSpPr>
            <p:nvPr/>
          </p:nvSpPr>
          <p:spPr bwMode="auto">
            <a:xfrm rot="2537517">
              <a:off x="4686" y="3103"/>
              <a:ext cx="51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99" name="Text Box 71"/>
            <p:cNvSpPr txBox="1">
              <a:spLocks noChangeArrowheads="1"/>
            </p:cNvSpPr>
            <p:nvPr/>
          </p:nvSpPr>
          <p:spPr bwMode="auto">
            <a:xfrm>
              <a:off x="4604" y="3267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r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48200" name="Text Box 72"/>
            <p:cNvSpPr txBox="1">
              <a:spLocks noChangeArrowheads="1"/>
            </p:cNvSpPr>
            <p:nvPr/>
          </p:nvSpPr>
          <p:spPr bwMode="auto">
            <a:xfrm>
              <a:off x="4790" y="3267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s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48201" name="Text Box 73"/>
            <p:cNvSpPr txBox="1">
              <a:spLocks noChangeArrowheads="1"/>
            </p:cNvSpPr>
            <p:nvPr/>
          </p:nvSpPr>
          <p:spPr bwMode="auto">
            <a:xfrm>
              <a:off x="4710" y="289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4</a:t>
              </a:r>
            </a:p>
          </p:txBody>
        </p:sp>
        <p:sp>
          <p:nvSpPr>
            <p:cNvPr id="48202" name="Line 74"/>
            <p:cNvSpPr>
              <a:spLocks noChangeShapeType="1"/>
            </p:cNvSpPr>
            <p:nvPr/>
          </p:nvSpPr>
          <p:spPr bwMode="auto">
            <a:xfrm rot="19062483" flipH="1">
              <a:off x="4827" y="3098"/>
              <a:ext cx="51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03" name="Line 75"/>
            <p:cNvSpPr>
              <a:spLocks noChangeShapeType="1"/>
            </p:cNvSpPr>
            <p:nvPr/>
          </p:nvSpPr>
          <p:spPr bwMode="auto">
            <a:xfrm rot="2537517">
              <a:off x="5087" y="3097"/>
              <a:ext cx="51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04" name="Text Box 76"/>
            <p:cNvSpPr txBox="1">
              <a:spLocks noChangeArrowheads="1"/>
            </p:cNvSpPr>
            <p:nvPr/>
          </p:nvSpPr>
          <p:spPr bwMode="auto">
            <a:xfrm>
              <a:off x="5005" y="3261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n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48205" name="Text Box 77"/>
            <p:cNvSpPr txBox="1">
              <a:spLocks noChangeArrowheads="1"/>
            </p:cNvSpPr>
            <p:nvPr/>
          </p:nvSpPr>
          <p:spPr bwMode="auto">
            <a:xfrm>
              <a:off x="5191" y="3261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a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48206" name="Text Box 78"/>
            <p:cNvSpPr txBox="1">
              <a:spLocks noChangeArrowheads="1"/>
            </p:cNvSpPr>
            <p:nvPr/>
          </p:nvSpPr>
          <p:spPr bwMode="auto">
            <a:xfrm>
              <a:off x="5110" y="2884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4</a:t>
              </a:r>
            </a:p>
          </p:txBody>
        </p:sp>
        <p:sp>
          <p:nvSpPr>
            <p:cNvPr id="48207" name="Line 79"/>
            <p:cNvSpPr>
              <a:spLocks noChangeShapeType="1"/>
            </p:cNvSpPr>
            <p:nvPr/>
          </p:nvSpPr>
          <p:spPr bwMode="auto">
            <a:xfrm rot="19062483" flipH="1">
              <a:off x="5228" y="3092"/>
              <a:ext cx="51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08" name="Line 80"/>
            <p:cNvSpPr>
              <a:spLocks noChangeShapeType="1"/>
            </p:cNvSpPr>
            <p:nvPr/>
          </p:nvSpPr>
          <p:spPr bwMode="auto">
            <a:xfrm>
              <a:off x="4236" y="2797"/>
              <a:ext cx="96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09" name="Line 81"/>
            <p:cNvSpPr>
              <a:spLocks noChangeShapeType="1"/>
            </p:cNvSpPr>
            <p:nvPr/>
          </p:nvSpPr>
          <p:spPr bwMode="auto">
            <a:xfrm flipH="1">
              <a:off x="4792" y="2725"/>
              <a:ext cx="144" cy="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10" name="Line 82"/>
            <p:cNvSpPr>
              <a:spLocks noChangeShapeType="1"/>
            </p:cNvSpPr>
            <p:nvPr/>
          </p:nvSpPr>
          <p:spPr bwMode="auto">
            <a:xfrm flipH="1">
              <a:off x="4586" y="2296"/>
              <a:ext cx="145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11" name="Line 83"/>
            <p:cNvSpPr>
              <a:spLocks noChangeShapeType="1"/>
            </p:cNvSpPr>
            <p:nvPr/>
          </p:nvSpPr>
          <p:spPr bwMode="auto">
            <a:xfrm>
              <a:off x="5052" y="2723"/>
              <a:ext cx="145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12" name="Text Box 84"/>
            <p:cNvSpPr txBox="1">
              <a:spLocks noChangeArrowheads="1"/>
            </p:cNvSpPr>
            <p:nvPr/>
          </p:nvSpPr>
          <p:spPr bwMode="auto">
            <a:xfrm>
              <a:off x="3357" y="2485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4</a:t>
              </a:r>
            </a:p>
          </p:txBody>
        </p:sp>
        <p:sp>
          <p:nvSpPr>
            <p:cNvPr id="48213" name="Line 85"/>
            <p:cNvSpPr>
              <a:spLocks noChangeShapeType="1"/>
            </p:cNvSpPr>
            <p:nvPr/>
          </p:nvSpPr>
          <p:spPr bwMode="auto">
            <a:xfrm rot="2537517">
              <a:off x="3353" y="2683"/>
              <a:ext cx="1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14" name="Line 86"/>
            <p:cNvSpPr>
              <a:spLocks noChangeShapeType="1"/>
            </p:cNvSpPr>
            <p:nvPr/>
          </p:nvSpPr>
          <p:spPr bwMode="auto">
            <a:xfrm rot="19062483" flipH="1">
              <a:off x="3519" y="2678"/>
              <a:ext cx="1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15" name="Line 87"/>
            <p:cNvSpPr>
              <a:spLocks noChangeShapeType="1"/>
            </p:cNvSpPr>
            <p:nvPr/>
          </p:nvSpPr>
          <p:spPr bwMode="auto">
            <a:xfrm flipH="1">
              <a:off x="3518" y="2372"/>
              <a:ext cx="137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16" name="Text Box 88"/>
            <p:cNvSpPr txBox="1">
              <a:spLocks noChangeArrowheads="1"/>
            </p:cNvSpPr>
            <p:nvPr/>
          </p:nvSpPr>
          <p:spPr bwMode="auto">
            <a:xfrm>
              <a:off x="4089" y="2588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6</a:t>
              </a:r>
            </a:p>
          </p:txBody>
        </p:sp>
        <p:sp>
          <p:nvSpPr>
            <p:cNvPr id="48217" name="Line 89"/>
            <p:cNvSpPr>
              <a:spLocks noChangeShapeType="1"/>
            </p:cNvSpPr>
            <p:nvPr/>
          </p:nvSpPr>
          <p:spPr bwMode="auto">
            <a:xfrm rot="2537517" flipH="1">
              <a:off x="4072" y="2767"/>
              <a:ext cx="22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18" name="Line 90"/>
            <p:cNvSpPr>
              <a:spLocks noChangeShapeType="1"/>
            </p:cNvSpPr>
            <p:nvPr/>
          </p:nvSpPr>
          <p:spPr bwMode="auto">
            <a:xfrm>
              <a:off x="3876" y="2375"/>
              <a:ext cx="217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19" name="Text Box 91"/>
            <p:cNvSpPr txBox="1">
              <a:spLocks noChangeArrowheads="1"/>
            </p:cNvSpPr>
            <p:nvPr/>
          </p:nvSpPr>
          <p:spPr bwMode="auto">
            <a:xfrm>
              <a:off x="4913" y="2519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8</a:t>
              </a:r>
            </a:p>
          </p:txBody>
        </p:sp>
        <p:sp>
          <p:nvSpPr>
            <p:cNvPr id="48220" name="Line 92"/>
            <p:cNvSpPr>
              <a:spLocks noChangeShapeType="1"/>
            </p:cNvSpPr>
            <p:nvPr/>
          </p:nvSpPr>
          <p:spPr bwMode="auto">
            <a:xfrm>
              <a:off x="4921" y="2296"/>
              <a:ext cx="8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21" name="Text Box 93"/>
            <p:cNvSpPr txBox="1">
              <a:spLocks noChangeArrowheads="1"/>
            </p:cNvSpPr>
            <p:nvPr/>
          </p:nvSpPr>
          <p:spPr bwMode="auto">
            <a:xfrm>
              <a:off x="3619" y="2166"/>
              <a:ext cx="351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10</a:t>
              </a:r>
            </a:p>
          </p:txBody>
        </p:sp>
        <p:sp>
          <p:nvSpPr>
            <p:cNvPr id="48222" name="Line 94"/>
            <p:cNvSpPr>
              <a:spLocks noChangeShapeType="1"/>
            </p:cNvSpPr>
            <p:nvPr/>
          </p:nvSpPr>
          <p:spPr bwMode="auto">
            <a:xfrm flipH="1">
              <a:off x="3870" y="1956"/>
              <a:ext cx="290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23" name="Text Box 95"/>
            <p:cNvSpPr txBox="1">
              <a:spLocks noChangeArrowheads="1"/>
            </p:cNvSpPr>
            <p:nvPr/>
          </p:nvSpPr>
          <p:spPr bwMode="auto">
            <a:xfrm>
              <a:off x="4712" y="2056"/>
              <a:ext cx="397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16</a:t>
              </a:r>
            </a:p>
          </p:txBody>
        </p:sp>
        <p:sp>
          <p:nvSpPr>
            <p:cNvPr id="48224" name="Line 96"/>
            <p:cNvSpPr>
              <a:spLocks noChangeShapeType="1"/>
            </p:cNvSpPr>
            <p:nvPr/>
          </p:nvSpPr>
          <p:spPr bwMode="auto">
            <a:xfrm>
              <a:off x="4398" y="1956"/>
              <a:ext cx="333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25" name="Text Box 97"/>
            <p:cNvSpPr txBox="1">
              <a:spLocks noChangeArrowheads="1"/>
            </p:cNvSpPr>
            <p:nvPr/>
          </p:nvSpPr>
          <p:spPr bwMode="auto">
            <a:xfrm>
              <a:off x="4122" y="1750"/>
              <a:ext cx="311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26</a:t>
              </a:r>
            </a:p>
          </p:txBody>
        </p:sp>
        <p:sp>
          <p:nvSpPr>
            <p:cNvPr id="48226" name="Line 98"/>
            <p:cNvSpPr>
              <a:spLocks noChangeShapeType="1"/>
            </p:cNvSpPr>
            <p:nvPr/>
          </p:nvSpPr>
          <p:spPr bwMode="auto">
            <a:xfrm>
              <a:off x="4289" y="1471"/>
              <a:ext cx="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227" name="Rectangle 99"/>
          <p:cNvSpPr>
            <a:spLocks noChangeArrowheads="1"/>
          </p:cNvSpPr>
          <p:nvPr/>
        </p:nvSpPr>
        <p:spPr bwMode="auto">
          <a:xfrm>
            <a:off x="476250" y="5522913"/>
            <a:ext cx="75120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3200" b="0">
                <a:latin typeface="Times New Roman" pitchFamily="18" charset="0"/>
              </a:rPr>
              <a:t>Eerie eyes seen near lake.     </a:t>
            </a:r>
            <a:r>
              <a:rPr lang="en-US" sz="3200" b="0">
                <a:latin typeface="Times New Roman" pitchFamily="18" charset="0"/>
                <a:sym typeface="Monotype Sorts" pitchFamily="2" charset="2"/>
              </a:rPr>
              <a:t></a:t>
            </a:r>
            <a:r>
              <a:rPr lang="en-US" sz="3200" b="0">
                <a:latin typeface="Times New Roman" pitchFamily="18" charset="0"/>
              </a:rPr>
              <a:t> 26 characters</a:t>
            </a:r>
          </a:p>
        </p:txBody>
      </p:sp>
      <p:sp>
        <p:nvSpPr>
          <p:cNvPr id="54" name="Slide Number Placeholder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38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Encoding the File</a:t>
            </a:r>
            <a:br>
              <a:rPr lang="en-US"/>
            </a:br>
            <a:r>
              <a:rPr lang="en-US" sz="3200"/>
              <a:t>Traverse Tree for Codes</a:t>
            </a: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981200"/>
            <a:ext cx="4095750" cy="4114800"/>
          </a:xfrm>
        </p:spPr>
        <p:txBody>
          <a:bodyPr/>
          <a:lstStyle/>
          <a:p>
            <a:r>
              <a:rPr lang="en-US" sz="2400" dirty="0"/>
              <a:t>Perform a traversal of the tree to obtain new code words</a:t>
            </a:r>
          </a:p>
          <a:p>
            <a:r>
              <a:rPr lang="en-US" sz="2400" dirty="0"/>
              <a:t>Going left is a </a:t>
            </a:r>
            <a:r>
              <a:rPr lang="en-US" sz="4000" dirty="0"/>
              <a:t>0</a:t>
            </a:r>
            <a:r>
              <a:rPr lang="en-US" sz="2400" dirty="0"/>
              <a:t> going right is a </a:t>
            </a:r>
            <a:r>
              <a:rPr lang="en-US" sz="4000" dirty="0"/>
              <a:t>1</a:t>
            </a:r>
            <a:endParaRPr lang="en-US" sz="2400" dirty="0"/>
          </a:p>
          <a:p>
            <a:r>
              <a:rPr lang="en-US" sz="2400" dirty="0"/>
              <a:t>code word is only completed when a leaf node is reached </a:t>
            </a:r>
          </a:p>
        </p:txBody>
      </p:sp>
      <p:grpSp>
        <p:nvGrpSpPr>
          <p:cNvPr id="49204" name="Group 52"/>
          <p:cNvGrpSpPr>
            <a:grpSpLocks/>
          </p:cNvGrpSpPr>
          <p:nvPr/>
        </p:nvGrpSpPr>
        <p:grpSpPr bwMode="auto">
          <a:xfrm>
            <a:off x="4857750" y="2335213"/>
            <a:ext cx="3643313" cy="3365500"/>
            <a:chOff x="3060" y="1471"/>
            <a:chExt cx="2295" cy="2120"/>
          </a:xfrm>
        </p:grpSpPr>
        <p:sp>
          <p:nvSpPr>
            <p:cNvPr id="49158" name="Line 6"/>
            <p:cNvSpPr>
              <a:spLocks noChangeShapeType="1"/>
            </p:cNvSpPr>
            <p:nvPr/>
          </p:nvSpPr>
          <p:spPr bwMode="auto">
            <a:xfrm rot="2537517">
              <a:off x="3178" y="3010"/>
              <a:ext cx="58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59" name="Text Box 7"/>
            <p:cNvSpPr txBox="1">
              <a:spLocks noChangeArrowheads="1"/>
            </p:cNvSpPr>
            <p:nvPr/>
          </p:nvSpPr>
          <p:spPr bwMode="auto">
            <a:xfrm>
              <a:off x="3060" y="3154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 dirty="0"/>
                <a:t>E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 dirty="0"/>
                <a:t>1</a:t>
              </a:r>
              <a:endParaRPr lang="en-US" dirty="0"/>
            </a:p>
          </p:txBody>
        </p:sp>
        <p:sp>
          <p:nvSpPr>
            <p:cNvPr id="49160" name="Text Box 8"/>
            <p:cNvSpPr txBox="1">
              <a:spLocks noChangeArrowheads="1"/>
            </p:cNvSpPr>
            <p:nvPr/>
          </p:nvSpPr>
          <p:spPr bwMode="auto">
            <a:xfrm>
              <a:off x="3252" y="3154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i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49161" name="Text Box 9"/>
            <p:cNvSpPr txBox="1">
              <a:spLocks noChangeArrowheads="1"/>
            </p:cNvSpPr>
            <p:nvPr/>
          </p:nvSpPr>
          <p:spPr bwMode="auto">
            <a:xfrm>
              <a:off x="4265" y="2909"/>
              <a:ext cx="308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sp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4</a:t>
              </a:r>
            </a:p>
          </p:txBody>
        </p:sp>
        <p:sp>
          <p:nvSpPr>
            <p:cNvPr id="49162" name="Text Box 10"/>
            <p:cNvSpPr txBox="1">
              <a:spLocks noChangeArrowheads="1"/>
            </p:cNvSpPr>
            <p:nvPr/>
          </p:nvSpPr>
          <p:spPr bwMode="auto">
            <a:xfrm>
              <a:off x="4523" y="2509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e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8</a:t>
              </a:r>
            </a:p>
          </p:txBody>
        </p:sp>
        <p:sp>
          <p:nvSpPr>
            <p:cNvPr id="49163" name="Line 11"/>
            <p:cNvSpPr>
              <a:spLocks noChangeShapeType="1"/>
            </p:cNvSpPr>
            <p:nvPr/>
          </p:nvSpPr>
          <p:spPr bwMode="auto">
            <a:xfrm rot="19062483" flipH="1">
              <a:off x="3296" y="3016"/>
              <a:ext cx="54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4" name="Text Box 12"/>
            <p:cNvSpPr txBox="1">
              <a:spLocks noChangeArrowheads="1"/>
            </p:cNvSpPr>
            <p:nvPr/>
          </p:nvSpPr>
          <p:spPr bwMode="auto">
            <a:xfrm>
              <a:off x="3215" y="280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</a:p>
          </p:txBody>
        </p:sp>
        <p:sp>
          <p:nvSpPr>
            <p:cNvPr id="49165" name="Line 13"/>
            <p:cNvSpPr>
              <a:spLocks noChangeShapeType="1"/>
            </p:cNvSpPr>
            <p:nvPr/>
          </p:nvSpPr>
          <p:spPr bwMode="auto">
            <a:xfrm rot="2537517">
              <a:off x="3527" y="3007"/>
              <a:ext cx="48" cy="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6" name="Text Box 14"/>
            <p:cNvSpPr txBox="1">
              <a:spLocks noChangeArrowheads="1"/>
            </p:cNvSpPr>
            <p:nvPr/>
          </p:nvSpPr>
          <p:spPr bwMode="auto">
            <a:xfrm>
              <a:off x="3453" y="3156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y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49167" name="Text Box 15"/>
            <p:cNvSpPr txBox="1">
              <a:spLocks noChangeArrowheads="1"/>
            </p:cNvSpPr>
            <p:nvPr/>
          </p:nvSpPr>
          <p:spPr bwMode="auto">
            <a:xfrm>
              <a:off x="3640" y="3154"/>
              <a:ext cx="163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l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49168" name="Text Box 16"/>
            <p:cNvSpPr txBox="1">
              <a:spLocks noChangeArrowheads="1"/>
            </p:cNvSpPr>
            <p:nvPr/>
          </p:nvSpPr>
          <p:spPr bwMode="auto">
            <a:xfrm>
              <a:off x="3512" y="280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</a:p>
          </p:txBody>
        </p:sp>
        <p:sp>
          <p:nvSpPr>
            <p:cNvPr id="49169" name="Line 17"/>
            <p:cNvSpPr>
              <a:spLocks noChangeShapeType="1"/>
            </p:cNvSpPr>
            <p:nvPr/>
          </p:nvSpPr>
          <p:spPr bwMode="auto">
            <a:xfrm rot="19062483" flipH="1">
              <a:off x="3648" y="3020"/>
              <a:ext cx="63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0" name="Line 18"/>
            <p:cNvSpPr>
              <a:spLocks noChangeShapeType="1"/>
            </p:cNvSpPr>
            <p:nvPr/>
          </p:nvSpPr>
          <p:spPr bwMode="auto">
            <a:xfrm rot="2537517">
              <a:off x="3931" y="3054"/>
              <a:ext cx="15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1" name="Text Box 19"/>
            <p:cNvSpPr txBox="1">
              <a:spLocks noChangeArrowheads="1"/>
            </p:cNvSpPr>
            <p:nvPr/>
          </p:nvSpPr>
          <p:spPr bwMode="auto">
            <a:xfrm>
              <a:off x="3831" y="3156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k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49172" name="Text Box 20"/>
            <p:cNvSpPr txBox="1">
              <a:spLocks noChangeArrowheads="1"/>
            </p:cNvSpPr>
            <p:nvPr/>
          </p:nvSpPr>
          <p:spPr bwMode="auto">
            <a:xfrm>
              <a:off x="4017" y="3156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.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49173" name="Text Box 21"/>
            <p:cNvSpPr txBox="1">
              <a:spLocks noChangeArrowheads="1"/>
            </p:cNvSpPr>
            <p:nvPr/>
          </p:nvSpPr>
          <p:spPr bwMode="auto">
            <a:xfrm>
              <a:off x="3918" y="2862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</a:p>
          </p:txBody>
        </p:sp>
        <p:sp>
          <p:nvSpPr>
            <p:cNvPr id="49174" name="Line 22"/>
            <p:cNvSpPr>
              <a:spLocks noChangeShapeType="1"/>
            </p:cNvSpPr>
            <p:nvPr/>
          </p:nvSpPr>
          <p:spPr bwMode="auto">
            <a:xfrm rot="19062483" flipH="1">
              <a:off x="4098" y="3052"/>
              <a:ext cx="6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5" name="Line 23"/>
            <p:cNvSpPr>
              <a:spLocks noChangeShapeType="1"/>
            </p:cNvSpPr>
            <p:nvPr/>
          </p:nvSpPr>
          <p:spPr bwMode="auto">
            <a:xfrm rot="2537517">
              <a:off x="4686" y="3103"/>
              <a:ext cx="51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6" name="Text Box 24"/>
            <p:cNvSpPr txBox="1">
              <a:spLocks noChangeArrowheads="1"/>
            </p:cNvSpPr>
            <p:nvPr/>
          </p:nvSpPr>
          <p:spPr bwMode="auto">
            <a:xfrm>
              <a:off x="4604" y="3267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r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49177" name="Text Box 25"/>
            <p:cNvSpPr txBox="1">
              <a:spLocks noChangeArrowheads="1"/>
            </p:cNvSpPr>
            <p:nvPr/>
          </p:nvSpPr>
          <p:spPr bwMode="auto">
            <a:xfrm>
              <a:off x="4790" y="3267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s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49178" name="Text Box 26"/>
            <p:cNvSpPr txBox="1">
              <a:spLocks noChangeArrowheads="1"/>
            </p:cNvSpPr>
            <p:nvPr/>
          </p:nvSpPr>
          <p:spPr bwMode="auto">
            <a:xfrm>
              <a:off x="4710" y="289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4</a:t>
              </a:r>
            </a:p>
          </p:txBody>
        </p:sp>
        <p:sp>
          <p:nvSpPr>
            <p:cNvPr id="49179" name="Line 27"/>
            <p:cNvSpPr>
              <a:spLocks noChangeShapeType="1"/>
            </p:cNvSpPr>
            <p:nvPr/>
          </p:nvSpPr>
          <p:spPr bwMode="auto">
            <a:xfrm rot="19062483" flipH="1">
              <a:off x="4827" y="3098"/>
              <a:ext cx="51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0" name="Line 28"/>
            <p:cNvSpPr>
              <a:spLocks noChangeShapeType="1"/>
            </p:cNvSpPr>
            <p:nvPr/>
          </p:nvSpPr>
          <p:spPr bwMode="auto">
            <a:xfrm rot="2537517">
              <a:off x="5087" y="3097"/>
              <a:ext cx="51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1" name="Text Box 29"/>
            <p:cNvSpPr txBox="1">
              <a:spLocks noChangeArrowheads="1"/>
            </p:cNvSpPr>
            <p:nvPr/>
          </p:nvSpPr>
          <p:spPr bwMode="auto">
            <a:xfrm>
              <a:off x="5005" y="3261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n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49182" name="Text Box 30"/>
            <p:cNvSpPr txBox="1">
              <a:spLocks noChangeArrowheads="1"/>
            </p:cNvSpPr>
            <p:nvPr/>
          </p:nvSpPr>
          <p:spPr bwMode="auto">
            <a:xfrm>
              <a:off x="5191" y="3261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a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49183" name="Text Box 31"/>
            <p:cNvSpPr txBox="1">
              <a:spLocks noChangeArrowheads="1"/>
            </p:cNvSpPr>
            <p:nvPr/>
          </p:nvSpPr>
          <p:spPr bwMode="auto">
            <a:xfrm>
              <a:off x="5110" y="2884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4</a:t>
              </a:r>
            </a:p>
          </p:txBody>
        </p:sp>
        <p:sp>
          <p:nvSpPr>
            <p:cNvPr id="49184" name="Line 32"/>
            <p:cNvSpPr>
              <a:spLocks noChangeShapeType="1"/>
            </p:cNvSpPr>
            <p:nvPr/>
          </p:nvSpPr>
          <p:spPr bwMode="auto">
            <a:xfrm rot="19062483" flipH="1">
              <a:off x="5228" y="3092"/>
              <a:ext cx="51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5" name="Line 33"/>
            <p:cNvSpPr>
              <a:spLocks noChangeShapeType="1"/>
            </p:cNvSpPr>
            <p:nvPr/>
          </p:nvSpPr>
          <p:spPr bwMode="auto">
            <a:xfrm>
              <a:off x="4236" y="2797"/>
              <a:ext cx="96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6" name="Line 34"/>
            <p:cNvSpPr>
              <a:spLocks noChangeShapeType="1"/>
            </p:cNvSpPr>
            <p:nvPr/>
          </p:nvSpPr>
          <p:spPr bwMode="auto">
            <a:xfrm flipH="1">
              <a:off x="4792" y="2725"/>
              <a:ext cx="144" cy="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7" name="Line 35"/>
            <p:cNvSpPr>
              <a:spLocks noChangeShapeType="1"/>
            </p:cNvSpPr>
            <p:nvPr/>
          </p:nvSpPr>
          <p:spPr bwMode="auto">
            <a:xfrm flipH="1">
              <a:off x="4586" y="2296"/>
              <a:ext cx="145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8" name="Line 36"/>
            <p:cNvSpPr>
              <a:spLocks noChangeShapeType="1"/>
            </p:cNvSpPr>
            <p:nvPr/>
          </p:nvSpPr>
          <p:spPr bwMode="auto">
            <a:xfrm>
              <a:off x="5052" y="2723"/>
              <a:ext cx="145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9" name="Text Box 37"/>
            <p:cNvSpPr txBox="1">
              <a:spLocks noChangeArrowheads="1"/>
            </p:cNvSpPr>
            <p:nvPr/>
          </p:nvSpPr>
          <p:spPr bwMode="auto">
            <a:xfrm>
              <a:off x="3357" y="2485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4</a:t>
              </a:r>
            </a:p>
          </p:txBody>
        </p:sp>
        <p:sp>
          <p:nvSpPr>
            <p:cNvPr id="49190" name="Line 38"/>
            <p:cNvSpPr>
              <a:spLocks noChangeShapeType="1"/>
            </p:cNvSpPr>
            <p:nvPr/>
          </p:nvSpPr>
          <p:spPr bwMode="auto">
            <a:xfrm rot="2537517">
              <a:off x="3353" y="2683"/>
              <a:ext cx="1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1" name="Line 39"/>
            <p:cNvSpPr>
              <a:spLocks noChangeShapeType="1"/>
            </p:cNvSpPr>
            <p:nvPr/>
          </p:nvSpPr>
          <p:spPr bwMode="auto">
            <a:xfrm rot="19062483" flipH="1">
              <a:off x="3519" y="2678"/>
              <a:ext cx="1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2" name="Line 40"/>
            <p:cNvSpPr>
              <a:spLocks noChangeShapeType="1"/>
            </p:cNvSpPr>
            <p:nvPr/>
          </p:nvSpPr>
          <p:spPr bwMode="auto">
            <a:xfrm flipH="1">
              <a:off x="3518" y="2372"/>
              <a:ext cx="137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3" name="Text Box 41"/>
            <p:cNvSpPr txBox="1">
              <a:spLocks noChangeArrowheads="1"/>
            </p:cNvSpPr>
            <p:nvPr/>
          </p:nvSpPr>
          <p:spPr bwMode="auto">
            <a:xfrm>
              <a:off x="4089" y="2588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6</a:t>
              </a:r>
            </a:p>
          </p:txBody>
        </p:sp>
        <p:sp>
          <p:nvSpPr>
            <p:cNvPr id="49194" name="Line 42"/>
            <p:cNvSpPr>
              <a:spLocks noChangeShapeType="1"/>
            </p:cNvSpPr>
            <p:nvPr/>
          </p:nvSpPr>
          <p:spPr bwMode="auto">
            <a:xfrm rot="2537517" flipH="1">
              <a:off x="4072" y="2767"/>
              <a:ext cx="22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5" name="Line 43"/>
            <p:cNvSpPr>
              <a:spLocks noChangeShapeType="1"/>
            </p:cNvSpPr>
            <p:nvPr/>
          </p:nvSpPr>
          <p:spPr bwMode="auto">
            <a:xfrm>
              <a:off x="3876" y="2375"/>
              <a:ext cx="217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6" name="Text Box 44"/>
            <p:cNvSpPr txBox="1">
              <a:spLocks noChangeArrowheads="1"/>
            </p:cNvSpPr>
            <p:nvPr/>
          </p:nvSpPr>
          <p:spPr bwMode="auto">
            <a:xfrm>
              <a:off x="4913" y="2519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8</a:t>
              </a:r>
            </a:p>
          </p:txBody>
        </p:sp>
        <p:sp>
          <p:nvSpPr>
            <p:cNvPr id="49197" name="Line 45"/>
            <p:cNvSpPr>
              <a:spLocks noChangeShapeType="1"/>
            </p:cNvSpPr>
            <p:nvPr/>
          </p:nvSpPr>
          <p:spPr bwMode="auto">
            <a:xfrm>
              <a:off x="4921" y="2296"/>
              <a:ext cx="8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8" name="Text Box 46"/>
            <p:cNvSpPr txBox="1">
              <a:spLocks noChangeArrowheads="1"/>
            </p:cNvSpPr>
            <p:nvPr/>
          </p:nvSpPr>
          <p:spPr bwMode="auto">
            <a:xfrm>
              <a:off x="3619" y="2166"/>
              <a:ext cx="351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10</a:t>
              </a:r>
            </a:p>
          </p:txBody>
        </p:sp>
        <p:sp>
          <p:nvSpPr>
            <p:cNvPr id="49199" name="Line 47"/>
            <p:cNvSpPr>
              <a:spLocks noChangeShapeType="1"/>
            </p:cNvSpPr>
            <p:nvPr/>
          </p:nvSpPr>
          <p:spPr bwMode="auto">
            <a:xfrm flipH="1">
              <a:off x="3870" y="1956"/>
              <a:ext cx="290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0" name="Text Box 48"/>
            <p:cNvSpPr txBox="1">
              <a:spLocks noChangeArrowheads="1"/>
            </p:cNvSpPr>
            <p:nvPr/>
          </p:nvSpPr>
          <p:spPr bwMode="auto">
            <a:xfrm>
              <a:off x="4712" y="2056"/>
              <a:ext cx="397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16</a:t>
              </a:r>
            </a:p>
          </p:txBody>
        </p:sp>
        <p:sp>
          <p:nvSpPr>
            <p:cNvPr id="49201" name="Line 49"/>
            <p:cNvSpPr>
              <a:spLocks noChangeShapeType="1"/>
            </p:cNvSpPr>
            <p:nvPr/>
          </p:nvSpPr>
          <p:spPr bwMode="auto">
            <a:xfrm>
              <a:off x="4398" y="1956"/>
              <a:ext cx="333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2" name="Text Box 50"/>
            <p:cNvSpPr txBox="1">
              <a:spLocks noChangeArrowheads="1"/>
            </p:cNvSpPr>
            <p:nvPr/>
          </p:nvSpPr>
          <p:spPr bwMode="auto">
            <a:xfrm>
              <a:off x="4122" y="1750"/>
              <a:ext cx="311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26</a:t>
              </a:r>
            </a:p>
          </p:txBody>
        </p:sp>
        <p:sp>
          <p:nvSpPr>
            <p:cNvPr id="49203" name="Line 51"/>
            <p:cNvSpPr>
              <a:spLocks noChangeShapeType="1"/>
            </p:cNvSpPr>
            <p:nvPr/>
          </p:nvSpPr>
          <p:spPr bwMode="auto">
            <a:xfrm>
              <a:off x="4289" y="1471"/>
              <a:ext cx="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4" name="Ink 23"/>
              <p14:cNvContentPartPr/>
              <p14:nvPr/>
            </p14:nvContentPartPr>
            <p14:xfrm>
              <a:off x="7723827" y="5850924"/>
              <a:ext cx="360" cy="36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716987" y="5844084"/>
                <a:ext cx="14040" cy="1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0" name="Ink 29"/>
              <p14:cNvContentPartPr/>
              <p14:nvPr/>
            </p14:nvContentPartPr>
            <p14:xfrm>
              <a:off x="5403987" y="3929604"/>
              <a:ext cx="92520" cy="3384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5397507" y="3925644"/>
                <a:ext cx="102960" cy="44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/>
              <a:t>The Basic Algorithm	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61950" y="1695450"/>
            <a:ext cx="8648700" cy="4114800"/>
          </a:xfrm>
        </p:spPr>
        <p:txBody>
          <a:bodyPr/>
          <a:lstStyle/>
          <a:p>
            <a:r>
              <a:rPr lang="en-US" dirty="0"/>
              <a:t>Huffman coding is a form of statistical coding</a:t>
            </a:r>
          </a:p>
          <a:p>
            <a:r>
              <a:rPr lang="en-US" dirty="0"/>
              <a:t>Not all characters occur with the same frequency!</a:t>
            </a:r>
          </a:p>
          <a:p>
            <a:r>
              <a:rPr lang="en-US" dirty="0"/>
              <a:t>Yet all characters are allocated the same amount of space</a:t>
            </a:r>
          </a:p>
          <a:p>
            <a:pPr lvl="1"/>
            <a:r>
              <a:rPr lang="en-US" dirty="0"/>
              <a:t>1 char = 1 byte, be it </a:t>
            </a:r>
            <a:r>
              <a:rPr lang="en-US" sz="4000" dirty="0">
                <a:solidFill>
                  <a:srgbClr val="FF3300"/>
                </a:solidFill>
              </a:rPr>
              <a:t>e</a:t>
            </a:r>
            <a:r>
              <a:rPr lang="en-US" dirty="0"/>
              <a:t> or </a:t>
            </a:r>
            <a:r>
              <a:rPr lang="en-US" sz="4000" dirty="0">
                <a:solidFill>
                  <a:srgbClr val="0000FF"/>
                </a:solidFill>
              </a:rPr>
              <a:t>x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Encoding the File</a:t>
            </a:r>
            <a:br>
              <a:rPr lang="en-US" dirty="0"/>
            </a:br>
            <a:r>
              <a:rPr lang="en-US" sz="3200" dirty="0"/>
              <a:t>Traverse Tree for Codes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81050" y="1619250"/>
            <a:ext cx="3810000" cy="455295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2800" dirty="0"/>
              <a:t>Char		Code</a:t>
            </a:r>
          </a:p>
          <a:p>
            <a:pPr>
              <a:lnSpc>
                <a:spcPct val="60000"/>
              </a:lnSpc>
              <a:buFont typeface="Symbol" pitchFamily="18" charset="2"/>
              <a:buNone/>
            </a:pPr>
            <a:r>
              <a:rPr lang="en-US" sz="2800" dirty="0"/>
              <a:t>E			0000</a:t>
            </a:r>
          </a:p>
          <a:p>
            <a:pPr>
              <a:lnSpc>
                <a:spcPct val="60000"/>
              </a:lnSpc>
              <a:buFont typeface="Symbol" pitchFamily="18" charset="2"/>
              <a:buNone/>
            </a:pPr>
            <a:r>
              <a:rPr lang="en-US" sz="2800" dirty="0" err="1"/>
              <a:t>i</a:t>
            </a:r>
            <a:r>
              <a:rPr lang="en-US" sz="2800" dirty="0"/>
              <a:t>			0001</a:t>
            </a:r>
          </a:p>
          <a:p>
            <a:pPr>
              <a:lnSpc>
                <a:spcPct val="60000"/>
              </a:lnSpc>
              <a:buFont typeface="Symbol" pitchFamily="18" charset="2"/>
              <a:buNone/>
            </a:pPr>
            <a:r>
              <a:rPr lang="en-US" sz="2800" dirty="0"/>
              <a:t>y			0010</a:t>
            </a:r>
          </a:p>
          <a:p>
            <a:pPr>
              <a:lnSpc>
                <a:spcPct val="60000"/>
              </a:lnSpc>
              <a:buFont typeface="Symbol" pitchFamily="18" charset="2"/>
              <a:buNone/>
            </a:pPr>
            <a:r>
              <a:rPr lang="en-US" sz="2800" dirty="0"/>
              <a:t>l			0011</a:t>
            </a:r>
          </a:p>
          <a:p>
            <a:pPr>
              <a:lnSpc>
                <a:spcPct val="60000"/>
              </a:lnSpc>
              <a:buFont typeface="Symbol" pitchFamily="18" charset="2"/>
              <a:buNone/>
            </a:pPr>
            <a:r>
              <a:rPr lang="en-US" sz="2800" dirty="0"/>
              <a:t>k			0100</a:t>
            </a:r>
          </a:p>
          <a:p>
            <a:pPr>
              <a:lnSpc>
                <a:spcPct val="60000"/>
              </a:lnSpc>
              <a:buFont typeface="Symbol" pitchFamily="18" charset="2"/>
              <a:buNone/>
            </a:pPr>
            <a:r>
              <a:rPr lang="en-US" sz="2800" dirty="0"/>
              <a:t>.			0101</a:t>
            </a:r>
          </a:p>
          <a:p>
            <a:pPr>
              <a:lnSpc>
                <a:spcPct val="60000"/>
              </a:lnSpc>
              <a:buFont typeface="Symbol" pitchFamily="18" charset="2"/>
              <a:buNone/>
            </a:pPr>
            <a:r>
              <a:rPr lang="en-US" sz="2800" dirty="0"/>
              <a:t>space	011</a:t>
            </a:r>
          </a:p>
          <a:p>
            <a:pPr>
              <a:lnSpc>
                <a:spcPct val="60000"/>
              </a:lnSpc>
              <a:buFont typeface="Symbol" pitchFamily="18" charset="2"/>
              <a:buNone/>
            </a:pPr>
            <a:r>
              <a:rPr lang="en-US" sz="2800" dirty="0"/>
              <a:t>e			10</a:t>
            </a:r>
          </a:p>
          <a:p>
            <a:pPr>
              <a:lnSpc>
                <a:spcPct val="60000"/>
              </a:lnSpc>
              <a:buFont typeface="Symbol" pitchFamily="18" charset="2"/>
              <a:buNone/>
            </a:pPr>
            <a:r>
              <a:rPr lang="en-US" sz="2800" dirty="0"/>
              <a:t>r			1100</a:t>
            </a:r>
          </a:p>
          <a:p>
            <a:pPr>
              <a:lnSpc>
                <a:spcPct val="60000"/>
              </a:lnSpc>
              <a:buFont typeface="Symbol" pitchFamily="18" charset="2"/>
              <a:buNone/>
            </a:pPr>
            <a:r>
              <a:rPr lang="en-US" sz="2800" dirty="0"/>
              <a:t>s			1101</a:t>
            </a:r>
          </a:p>
          <a:p>
            <a:pPr>
              <a:lnSpc>
                <a:spcPct val="60000"/>
              </a:lnSpc>
              <a:buFont typeface="Symbol" pitchFamily="18" charset="2"/>
              <a:buNone/>
            </a:pPr>
            <a:r>
              <a:rPr lang="en-US" sz="2800" dirty="0"/>
              <a:t>n			1110</a:t>
            </a:r>
          </a:p>
          <a:p>
            <a:pPr>
              <a:lnSpc>
                <a:spcPct val="60000"/>
              </a:lnSpc>
              <a:buFont typeface="Symbol" pitchFamily="18" charset="2"/>
              <a:buNone/>
            </a:pPr>
            <a:r>
              <a:rPr lang="en-US" sz="2800" dirty="0"/>
              <a:t>a			1111</a:t>
            </a:r>
          </a:p>
        </p:txBody>
      </p:sp>
      <p:grpSp>
        <p:nvGrpSpPr>
          <p:cNvPr id="51205" name="Group 5"/>
          <p:cNvGrpSpPr>
            <a:grpSpLocks/>
          </p:cNvGrpSpPr>
          <p:nvPr/>
        </p:nvGrpSpPr>
        <p:grpSpPr bwMode="auto">
          <a:xfrm>
            <a:off x="4857750" y="2335213"/>
            <a:ext cx="3643313" cy="3365500"/>
            <a:chOff x="3060" y="1471"/>
            <a:chExt cx="2295" cy="2120"/>
          </a:xfrm>
        </p:grpSpPr>
        <p:sp>
          <p:nvSpPr>
            <p:cNvPr id="51206" name="Line 6"/>
            <p:cNvSpPr>
              <a:spLocks noChangeShapeType="1"/>
            </p:cNvSpPr>
            <p:nvPr/>
          </p:nvSpPr>
          <p:spPr bwMode="auto">
            <a:xfrm rot="2537517">
              <a:off x="3178" y="3010"/>
              <a:ext cx="58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07" name="Text Box 7"/>
            <p:cNvSpPr txBox="1">
              <a:spLocks noChangeArrowheads="1"/>
            </p:cNvSpPr>
            <p:nvPr/>
          </p:nvSpPr>
          <p:spPr bwMode="auto">
            <a:xfrm>
              <a:off x="3060" y="3154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E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51208" name="Text Box 8"/>
            <p:cNvSpPr txBox="1">
              <a:spLocks noChangeArrowheads="1"/>
            </p:cNvSpPr>
            <p:nvPr/>
          </p:nvSpPr>
          <p:spPr bwMode="auto">
            <a:xfrm>
              <a:off x="3252" y="3154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i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51209" name="Text Box 9"/>
            <p:cNvSpPr txBox="1">
              <a:spLocks noChangeArrowheads="1"/>
            </p:cNvSpPr>
            <p:nvPr/>
          </p:nvSpPr>
          <p:spPr bwMode="auto">
            <a:xfrm>
              <a:off x="4265" y="2909"/>
              <a:ext cx="308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sp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4</a:t>
              </a:r>
            </a:p>
          </p:txBody>
        </p:sp>
        <p:sp>
          <p:nvSpPr>
            <p:cNvPr id="51210" name="Text Box 10"/>
            <p:cNvSpPr txBox="1">
              <a:spLocks noChangeArrowheads="1"/>
            </p:cNvSpPr>
            <p:nvPr/>
          </p:nvSpPr>
          <p:spPr bwMode="auto">
            <a:xfrm>
              <a:off x="4523" y="2509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e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8</a:t>
              </a:r>
            </a:p>
          </p:txBody>
        </p:sp>
        <p:sp>
          <p:nvSpPr>
            <p:cNvPr id="51211" name="Line 11"/>
            <p:cNvSpPr>
              <a:spLocks noChangeShapeType="1"/>
            </p:cNvSpPr>
            <p:nvPr/>
          </p:nvSpPr>
          <p:spPr bwMode="auto">
            <a:xfrm rot="19062483" flipH="1">
              <a:off x="3296" y="3016"/>
              <a:ext cx="54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2" name="Text Box 12"/>
            <p:cNvSpPr txBox="1">
              <a:spLocks noChangeArrowheads="1"/>
            </p:cNvSpPr>
            <p:nvPr/>
          </p:nvSpPr>
          <p:spPr bwMode="auto">
            <a:xfrm>
              <a:off x="3215" y="280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</a:p>
          </p:txBody>
        </p:sp>
        <p:sp>
          <p:nvSpPr>
            <p:cNvPr id="51213" name="Line 13"/>
            <p:cNvSpPr>
              <a:spLocks noChangeShapeType="1"/>
            </p:cNvSpPr>
            <p:nvPr/>
          </p:nvSpPr>
          <p:spPr bwMode="auto">
            <a:xfrm rot="2537517">
              <a:off x="3527" y="3007"/>
              <a:ext cx="48" cy="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4" name="Text Box 14"/>
            <p:cNvSpPr txBox="1">
              <a:spLocks noChangeArrowheads="1"/>
            </p:cNvSpPr>
            <p:nvPr/>
          </p:nvSpPr>
          <p:spPr bwMode="auto">
            <a:xfrm>
              <a:off x="3453" y="3156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y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51215" name="Text Box 15"/>
            <p:cNvSpPr txBox="1">
              <a:spLocks noChangeArrowheads="1"/>
            </p:cNvSpPr>
            <p:nvPr/>
          </p:nvSpPr>
          <p:spPr bwMode="auto">
            <a:xfrm>
              <a:off x="3640" y="3154"/>
              <a:ext cx="163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l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51216" name="Text Box 16"/>
            <p:cNvSpPr txBox="1">
              <a:spLocks noChangeArrowheads="1"/>
            </p:cNvSpPr>
            <p:nvPr/>
          </p:nvSpPr>
          <p:spPr bwMode="auto">
            <a:xfrm>
              <a:off x="3512" y="280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</a:p>
          </p:txBody>
        </p:sp>
        <p:sp>
          <p:nvSpPr>
            <p:cNvPr id="51217" name="Line 17"/>
            <p:cNvSpPr>
              <a:spLocks noChangeShapeType="1"/>
            </p:cNvSpPr>
            <p:nvPr/>
          </p:nvSpPr>
          <p:spPr bwMode="auto">
            <a:xfrm rot="19062483" flipH="1">
              <a:off x="3648" y="3020"/>
              <a:ext cx="63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8" name="Line 18"/>
            <p:cNvSpPr>
              <a:spLocks noChangeShapeType="1"/>
            </p:cNvSpPr>
            <p:nvPr/>
          </p:nvSpPr>
          <p:spPr bwMode="auto">
            <a:xfrm rot="2537517">
              <a:off x="3931" y="3054"/>
              <a:ext cx="15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9" name="Text Box 19"/>
            <p:cNvSpPr txBox="1">
              <a:spLocks noChangeArrowheads="1"/>
            </p:cNvSpPr>
            <p:nvPr/>
          </p:nvSpPr>
          <p:spPr bwMode="auto">
            <a:xfrm>
              <a:off x="3831" y="3156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k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51220" name="Text Box 20"/>
            <p:cNvSpPr txBox="1">
              <a:spLocks noChangeArrowheads="1"/>
            </p:cNvSpPr>
            <p:nvPr/>
          </p:nvSpPr>
          <p:spPr bwMode="auto">
            <a:xfrm>
              <a:off x="4017" y="3156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.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51221" name="Text Box 21"/>
            <p:cNvSpPr txBox="1">
              <a:spLocks noChangeArrowheads="1"/>
            </p:cNvSpPr>
            <p:nvPr/>
          </p:nvSpPr>
          <p:spPr bwMode="auto">
            <a:xfrm>
              <a:off x="3918" y="2862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</a:p>
          </p:txBody>
        </p:sp>
        <p:sp>
          <p:nvSpPr>
            <p:cNvPr id="51222" name="Line 22"/>
            <p:cNvSpPr>
              <a:spLocks noChangeShapeType="1"/>
            </p:cNvSpPr>
            <p:nvPr/>
          </p:nvSpPr>
          <p:spPr bwMode="auto">
            <a:xfrm rot="19062483" flipH="1">
              <a:off x="4098" y="3052"/>
              <a:ext cx="6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3" name="Line 23"/>
            <p:cNvSpPr>
              <a:spLocks noChangeShapeType="1"/>
            </p:cNvSpPr>
            <p:nvPr/>
          </p:nvSpPr>
          <p:spPr bwMode="auto">
            <a:xfrm rot="2537517">
              <a:off x="4686" y="3103"/>
              <a:ext cx="51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4" name="Text Box 24"/>
            <p:cNvSpPr txBox="1">
              <a:spLocks noChangeArrowheads="1"/>
            </p:cNvSpPr>
            <p:nvPr/>
          </p:nvSpPr>
          <p:spPr bwMode="auto">
            <a:xfrm>
              <a:off x="4604" y="3267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r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51225" name="Text Box 25"/>
            <p:cNvSpPr txBox="1">
              <a:spLocks noChangeArrowheads="1"/>
            </p:cNvSpPr>
            <p:nvPr/>
          </p:nvSpPr>
          <p:spPr bwMode="auto">
            <a:xfrm>
              <a:off x="4790" y="3267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s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51226" name="Text Box 26"/>
            <p:cNvSpPr txBox="1">
              <a:spLocks noChangeArrowheads="1"/>
            </p:cNvSpPr>
            <p:nvPr/>
          </p:nvSpPr>
          <p:spPr bwMode="auto">
            <a:xfrm>
              <a:off x="4710" y="289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4</a:t>
              </a:r>
            </a:p>
          </p:txBody>
        </p:sp>
        <p:sp>
          <p:nvSpPr>
            <p:cNvPr id="51227" name="Line 27"/>
            <p:cNvSpPr>
              <a:spLocks noChangeShapeType="1"/>
            </p:cNvSpPr>
            <p:nvPr/>
          </p:nvSpPr>
          <p:spPr bwMode="auto">
            <a:xfrm rot="19062483" flipH="1">
              <a:off x="4827" y="3098"/>
              <a:ext cx="51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8" name="Line 28"/>
            <p:cNvSpPr>
              <a:spLocks noChangeShapeType="1"/>
            </p:cNvSpPr>
            <p:nvPr/>
          </p:nvSpPr>
          <p:spPr bwMode="auto">
            <a:xfrm rot="2537517">
              <a:off x="5087" y="3097"/>
              <a:ext cx="51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9" name="Text Box 29"/>
            <p:cNvSpPr txBox="1">
              <a:spLocks noChangeArrowheads="1"/>
            </p:cNvSpPr>
            <p:nvPr/>
          </p:nvSpPr>
          <p:spPr bwMode="auto">
            <a:xfrm>
              <a:off x="5005" y="3261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n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51230" name="Text Box 30"/>
            <p:cNvSpPr txBox="1">
              <a:spLocks noChangeArrowheads="1"/>
            </p:cNvSpPr>
            <p:nvPr/>
          </p:nvSpPr>
          <p:spPr bwMode="auto">
            <a:xfrm>
              <a:off x="5191" y="3261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a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51231" name="Text Box 31"/>
            <p:cNvSpPr txBox="1">
              <a:spLocks noChangeArrowheads="1"/>
            </p:cNvSpPr>
            <p:nvPr/>
          </p:nvSpPr>
          <p:spPr bwMode="auto">
            <a:xfrm>
              <a:off x="5110" y="2884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4</a:t>
              </a:r>
            </a:p>
          </p:txBody>
        </p:sp>
        <p:sp>
          <p:nvSpPr>
            <p:cNvPr id="51232" name="Line 32"/>
            <p:cNvSpPr>
              <a:spLocks noChangeShapeType="1"/>
            </p:cNvSpPr>
            <p:nvPr/>
          </p:nvSpPr>
          <p:spPr bwMode="auto">
            <a:xfrm rot="19062483" flipH="1">
              <a:off x="5228" y="3092"/>
              <a:ext cx="51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3" name="Line 33"/>
            <p:cNvSpPr>
              <a:spLocks noChangeShapeType="1"/>
            </p:cNvSpPr>
            <p:nvPr/>
          </p:nvSpPr>
          <p:spPr bwMode="auto">
            <a:xfrm>
              <a:off x="4236" y="2797"/>
              <a:ext cx="96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4" name="Line 34"/>
            <p:cNvSpPr>
              <a:spLocks noChangeShapeType="1"/>
            </p:cNvSpPr>
            <p:nvPr/>
          </p:nvSpPr>
          <p:spPr bwMode="auto">
            <a:xfrm flipH="1">
              <a:off x="4792" y="2725"/>
              <a:ext cx="144" cy="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5" name="Line 35"/>
            <p:cNvSpPr>
              <a:spLocks noChangeShapeType="1"/>
            </p:cNvSpPr>
            <p:nvPr/>
          </p:nvSpPr>
          <p:spPr bwMode="auto">
            <a:xfrm flipH="1">
              <a:off x="4586" y="2296"/>
              <a:ext cx="145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6" name="Line 36"/>
            <p:cNvSpPr>
              <a:spLocks noChangeShapeType="1"/>
            </p:cNvSpPr>
            <p:nvPr/>
          </p:nvSpPr>
          <p:spPr bwMode="auto">
            <a:xfrm>
              <a:off x="5052" y="2723"/>
              <a:ext cx="145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7" name="Text Box 37"/>
            <p:cNvSpPr txBox="1">
              <a:spLocks noChangeArrowheads="1"/>
            </p:cNvSpPr>
            <p:nvPr/>
          </p:nvSpPr>
          <p:spPr bwMode="auto">
            <a:xfrm>
              <a:off x="3357" y="2485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4</a:t>
              </a:r>
            </a:p>
          </p:txBody>
        </p:sp>
        <p:sp>
          <p:nvSpPr>
            <p:cNvPr id="51238" name="Line 38"/>
            <p:cNvSpPr>
              <a:spLocks noChangeShapeType="1"/>
            </p:cNvSpPr>
            <p:nvPr/>
          </p:nvSpPr>
          <p:spPr bwMode="auto">
            <a:xfrm rot="2537517">
              <a:off x="3353" y="2683"/>
              <a:ext cx="1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9" name="Line 39"/>
            <p:cNvSpPr>
              <a:spLocks noChangeShapeType="1"/>
            </p:cNvSpPr>
            <p:nvPr/>
          </p:nvSpPr>
          <p:spPr bwMode="auto">
            <a:xfrm rot="19062483" flipH="1">
              <a:off x="3519" y="2678"/>
              <a:ext cx="1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0" name="Line 40"/>
            <p:cNvSpPr>
              <a:spLocks noChangeShapeType="1"/>
            </p:cNvSpPr>
            <p:nvPr/>
          </p:nvSpPr>
          <p:spPr bwMode="auto">
            <a:xfrm flipH="1">
              <a:off x="3518" y="2372"/>
              <a:ext cx="137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1" name="Text Box 41"/>
            <p:cNvSpPr txBox="1">
              <a:spLocks noChangeArrowheads="1"/>
            </p:cNvSpPr>
            <p:nvPr/>
          </p:nvSpPr>
          <p:spPr bwMode="auto">
            <a:xfrm>
              <a:off x="4089" y="2588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6</a:t>
              </a:r>
            </a:p>
          </p:txBody>
        </p:sp>
        <p:sp>
          <p:nvSpPr>
            <p:cNvPr id="51242" name="Line 42"/>
            <p:cNvSpPr>
              <a:spLocks noChangeShapeType="1"/>
            </p:cNvSpPr>
            <p:nvPr/>
          </p:nvSpPr>
          <p:spPr bwMode="auto">
            <a:xfrm rot="2537517" flipH="1">
              <a:off x="4072" y="2767"/>
              <a:ext cx="22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3" name="Line 43"/>
            <p:cNvSpPr>
              <a:spLocks noChangeShapeType="1"/>
            </p:cNvSpPr>
            <p:nvPr/>
          </p:nvSpPr>
          <p:spPr bwMode="auto">
            <a:xfrm>
              <a:off x="3876" y="2375"/>
              <a:ext cx="217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4" name="Text Box 44"/>
            <p:cNvSpPr txBox="1">
              <a:spLocks noChangeArrowheads="1"/>
            </p:cNvSpPr>
            <p:nvPr/>
          </p:nvSpPr>
          <p:spPr bwMode="auto">
            <a:xfrm>
              <a:off x="4913" y="2519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8</a:t>
              </a:r>
            </a:p>
          </p:txBody>
        </p:sp>
        <p:sp>
          <p:nvSpPr>
            <p:cNvPr id="51245" name="Line 45"/>
            <p:cNvSpPr>
              <a:spLocks noChangeShapeType="1"/>
            </p:cNvSpPr>
            <p:nvPr/>
          </p:nvSpPr>
          <p:spPr bwMode="auto">
            <a:xfrm>
              <a:off x="4921" y="2296"/>
              <a:ext cx="8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6" name="Text Box 46"/>
            <p:cNvSpPr txBox="1">
              <a:spLocks noChangeArrowheads="1"/>
            </p:cNvSpPr>
            <p:nvPr/>
          </p:nvSpPr>
          <p:spPr bwMode="auto">
            <a:xfrm>
              <a:off x="3619" y="2166"/>
              <a:ext cx="351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10</a:t>
              </a:r>
            </a:p>
          </p:txBody>
        </p:sp>
        <p:sp>
          <p:nvSpPr>
            <p:cNvPr id="51247" name="Line 47"/>
            <p:cNvSpPr>
              <a:spLocks noChangeShapeType="1"/>
            </p:cNvSpPr>
            <p:nvPr/>
          </p:nvSpPr>
          <p:spPr bwMode="auto">
            <a:xfrm flipH="1">
              <a:off x="3870" y="1956"/>
              <a:ext cx="290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8" name="Text Box 48"/>
            <p:cNvSpPr txBox="1">
              <a:spLocks noChangeArrowheads="1"/>
            </p:cNvSpPr>
            <p:nvPr/>
          </p:nvSpPr>
          <p:spPr bwMode="auto">
            <a:xfrm>
              <a:off x="4712" y="2056"/>
              <a:ext cx="397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16</a:t>
              </a:r>
            </a:p>
          </p:txBody>
        </p:sp>
        <p:sp>
          <p:nvSpPr>
            <p:cNvPr id="51249" name="Line 49"/>
            <p:cNvSpPr>
              <a:spLocks noChangeShapeType="1"/>
            </p:cNvSpPr>
            <p:nvPr/>
          </p:nvSpPr>
          <p:spPr bwMode="auto">
            <a:xfrm>
              <a:off x="4398" y="1956"/>
              <a:ext cx="333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50" name="Text Box 50"/>
            <p:cNvSpPr txBox="1">
              <a:spLocks noChangeArrowheads="1"/>
            </p:cNvSpPr>
            <p:nvPr/>
          </p:nvSpPr>
          <p:spPr bwMode="auto">
            <a:xfrm>
              <a:off x="4122" y="1750"/>
              <a:ext cx="311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26</a:t>
              </a:r>
            </a:p>
          </p:txBody>
        </p:sp>
        <p:sp>
          <p:nvSpPr>
            <p:cNvPr id="51251" name="Line 51"/>
            <p:cNvSpPr>
              <a:spLocks noChangeShapeType="1"/>
            </p:cNvSpPr>
            <p:nvPr/>
          </p:nvSpPr>
          <p:spPr bwMode="auto">
            <a:xfrm>
              <a:off x="4289" y="1471"/>
              <a:ext cx="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229600" cy="1143000"/>
          </a:xfrm>
        </p:spPr>
        <p:txBody>
          <a:bodyPr/>
          <a:lstStyle/>
          <a:p>
            <a:r>
              <a:rPr lang="en-US" dirty="0"/>
              <a:t>Encoding the File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47650" y="1581150"/>
            <a:ext cx="4343400" cy="1581150"/>
          </a:xfrm>
        </p:spPr>
        <p:txBody>
          <a:bodyPr/>
          <a:lstStyle/>
          <a:p>
            <a:r>
              <a:rPr lang="en-US" sz="2400" dirty="0"/>
              <a:t>Rescan text and encode file using new code words</a:t>
            </a:r>
          </a:p>
          <a:p>
            <a:pPr>
              <a:buFont typeface="Symbol" pitchFamily="18" charset="2"/>
              <a:buNone/>
            </a:pPr>
            <a:r>
              <a:rPr lang="en-US" sz="2000" dirty="0"/>
              <a:t>Eerie eyes seen near lake.</a:t>
            </a:r>
          </a:p>
          <a:p>
            <a:pPr>
              <a:buFont typeface="Symbol" pitchFamily="18" charset="2"/>
              <a:buNone/>
            </a:pPr>
            <a:endParaRPr lang="en-US" sz="3600" dirty="0"/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4953000" y="1790700"/>
            <a:ext cx="3810000" cy="424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Font typeface="Symbol" pitchFamily="18" charset="2"/>
              <a:buNone/>
            </a:pPr>
            <a:r>
              <a:rPr lang="en-US" sz="2600" dirty="0"/>
              <a:t>Char		Code</a:t>
            </a:r>
          </a:p>
          <a:p>
            <a:pPr marL="342900" indent="-342900">
              <a:lnSpc>
                <a:spcPct val="60000"/>
              </a:lnSpc>
              <a:buFont typeface="Symbol" pitchFamily="18" charset="2"/>
              <a:buNone/>
            </a:pPr>
            <a:r>
              <a:rPr lang="en-US" sz="2600" dirty="0"/>
              <a:t>E			0000</a:t>
            </a:r>
          </a:p>
          <a:p>
            <a:pPr marL="342900" indent="-342900">
              <a:lnSpc>
                <a:spcPct val="60000"/>
              </a:lnSpc>
              <a:buFont typeface="Symbol" pitchFamily="18" charset="2"/>
              <a:buNone/>
            </a:pPr>
            <a:r>
              <a:rPr lang="en-US" sz="2600" dirty="0" err="1"/>
              <a:t>i</a:t>
            </a:r>
            <a:r>
              <a:rPr lang="en-US" sz="2600" dirty="0"/>
              <a:t>			0001</a:t>
            </a:r>
          </a:p>
          <a:p>
            <a:pPr marL="342900" indent="-342900">
              <a:lnSpc>
                <a:spcPct val="60000"/>
              </a:lnSpc>
              <a:buFont typeface="Symbol" pitchFamily="18" charset="2"/>
              <a:buNone/>
            </a:pPr>
            <a:r>
              <a:rPr lang="en-US" sz="2600" dirty="0"/>
              <a:t>y			0010</a:t>
            </a:r>
          </a:p>
          <a:p>
            <a:pPr marL="342900" indent="-342900">
              <a:lnSpc>
                <a:spcPct val="60000"/>
              </a:lnSpc>
              <a:buFont typeface="Symbol" pitchFamily="18" charset="2"/>
              <a:buNone/>
            </a:pPr>
            <a:r>
              <a:rPr lang="en-US" sz="2600" dirty="0"/>
              <a:t>l			0011</a:t>
            </a:r>
          </a:p>
          <a:p>
            <a:pPr marL="342900" indent="-342900">
              <a:lnSpc>
                <a:spcPct val="60000"/>
              </a:lnSpc>
              <a:buFont typeface="Symbol" pitchFamily="18" charset="2"/>
              <a:buNone/>
            </a:pPr>
            <a:r>
              <a:rPr lang="en-US" sz="2600" dirty="0"/>
              <a:t>k			0100</a:t>
            </a:r>
          </a:p>
          <a:p>
            <a:pPr marL="342900" indent="-342900">
              <a:lnSpc>
                <a:spcPct val="60000"/>
              </a:lnSpc>
              <a:buFont typeface="Symbol" pitchFamily="18" charset="2"/>
              <a:buNone/>
            </a:pPr>
            <a:r>
              <a:rPr lang="en-US" sz="2600" dirty="0"/>
              <a:t>.			0101</a:t>
            </a:r>
          </a:p>
          <a:p>
            <a:pPr marL="342900" indent="-342900">
              <a:lnSpc>
                <a:spcPct val="60000"/>
              </a:lnSpc>
              <a:buFont typeface="Symbol" pitchFamily="18" charset="2"/>
              <a:buNone/>
            </a:pPr>
            <a:r>
              <a:rPr lang="en-US" sz="2600" dirty="0"/>
              <a:t>space	011</a:t>
            </a:r>
          </a:p>
          <a:p>
            <a:pPr marL="342900" indent="-342900">
              <a:lnSpc>
                <a:spcPct val="60000"/>
              </a:lnSpc>
              <a:buFont typeface="Symbol" pitchFamily="18" charset="2"/>
              <a:buNone/>
            </a:pPr>
            <a:r>
              <a:rPr lang="en-US" sz="2600" dirty="0"/>
              <a:t>e			10</a:t>
            </a:r>
          </a:p>
          <a:p>
            <a:pPr marL="342900" indent="-342900">
              <a:lnSpc>
                <a:spcPct val="60000"/>
              </a:lnSpc>
              <a:buFont typeface="Symbol" pitchFamily="18" charset="2"/>
              <a:buNone/>
            </a:pPr>
            <a:r>
              <a:rPr lang="en-US" sz="2600" dirty="0"/>
              <a:t>r			1100</a:t>
            </a:r>
          </a:p>
          <a:p>
            <a:pPr marL="342900" indent="-342900">
              <a:lnSpc>
                <a:spcPct val="60000"/>
              </a:lnSpc>
              <a:buFont typeface="Symbol" pitchFamily="18" charset="2"/>
              <a:buNone/>
            </a:pPr>
            <a:r>
              <a:rPr lang="en-US" sz="2600" dirty="0"/>
              <a:t>s			1101</a:t>
            </a:r>
          </a:p>
          <a:p>
            <a:pPr marL="342900" indent="-342900">
              <a:lnSpc>
                <a:spcPct val="60000"/>
              </a:lnSpc>
              <a:buFont typeface="Symbol" pitchFamily="18" charset="2"/>
              <a:buNone/>
            </a:pPr>
            <a:r>
              <a:rPr lang="en-US" sz="2600" dirty="0"/>
              <a:t>n			1110</a:t>
            </a:r>
          </a:p>
          <a:p>
            <a:pPr marL="342900" indent="-342900">
              <a:lnSpc>
                <a:spcPct val="60000"/>
              </a:lnSpc>
              <a:buFont typeface="Symbol" pitchFamily="18" charset="2"/>
              <a:buNone/>
            </a:pPr>
            <a:r>
              <a:rPr lang="en-US" sz="2600" dirty="0"/>
              <a:t>a			1111</a:t>
            </a:r>
            <a:endParaRPr lang="en-US" dirty="0"/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250825" y="3221038"/>
            <a:ext cx="4435475" cy="1809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dirty="0"/>
              <a:t>0000101100000110011100010101101101001111101011111100011001111110100100101</a:t>
            </a:r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247650" y="5067300"/>
            <a:ext cx="43434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Font typeface="Symbol" pitchFamily="18" charset="2"/>
              <a:buChar char="·"/>
            </a:pPr>
            <a:r>
              <a:rPr lang="en-US" sz="2400"/>
              <a:t>Why is there no need for a separator character?</a:t>
            </a:r>
          </a:p>
          <a:p>
            <a:pPr marL="342900" indent="-342900">
              <a:buFont typeface="Symbol" pitchFamily="18" charset="2"/>
              <a:buNone/>
            </a:pPr>
            <a:r>
              <a:rPr lang="en-US" sz="2000"/>
              <a:t>.</a:t>
            </a:r>
          </a:p>
          <a:p>
            <a:pPr marL="342900" indent="-342900">
              <a:buFont typeface="Symbol" pitchFamily="18" charset="2"/>
              <a:buNone/>
            </a:pPr>
            <a:endParaRPr lang="en-US" sz="36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41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Encoding the File</a:t>
            </a:r>
            <a:br>
              <a:rPr lang="en-US" dirty="0"/>
            </a:br>
            <a:r>
              <a:rPr lang="en-US" sz="3200" dirty="0"/>
              <a:t>Results</a:t>
            </a:r>
            <a:endParaRPr lang="en-US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47650" y="1600200"/>
            <a:ext cx="4343400" cy="4114800"/>
          </a:xfrm>
        </p:spPr>
        <p:txBody>
          <a:bodyPr/>
          <a:lstStyle/>
          <a:p>
            <a:r>
              <a:rPr lang="en-US" dirty="0"/>
              <a:t>Have we made things any better?</a:t>
            </a:r>
          </a:p>
          <a:p>
            <a:r>
              <a:rPr lang="en-US" dirty="0"/>
              <a:t>73 bits to encode the text</a:t>
            </a:r>
          </a:p>
          <a:p>
            <a:r>
              <a:rPr lang="en-US" dirty="0"/>
              <a:t>ASCII would take 8 * 26 = 208 bits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508000" y="4401659"/>
            <a:ext cx="7797800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2400" dirty="0"/>
              <a:t>0000101100000110011100010101101101001111101011111100011001111110100100101</a:t>
            </a: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152400" y="5457826"/>
            <a:ext cx="8378825" cy="1287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Marlett" pitchFamily="2" charset="2"/>
              <a:buChar char="h"/>
            </a:pPr>
            <a:r>
              <a:rPr lang="en-US" dirty="0"/>
              <a:t>If modified code used 4 bits per </a:t>
            </a:r>
          </a:p>
          <a:p>
            <a:pPr>
              <a:lnSpc>
                <a:spcPct val="70000"/>
              </a:lnSpc>
              <a:buFont typeface="Marlett" pitchFamily="2" charset="2"/>
              <a:buNone/>
            </a:pPr>
            <a:r>
              <a:rPr lang="en-US" dirty="0"/>
              <a:t>  character are needed.  Total bits </a:t>
            </a:r>
          </a:p>
          <a:p>
            <a:pPr>
              <a:lnSpc>
                <a:spcPct val="70000"/>
              </a:lnSpc>
              <a:buFont typeface="Marlett" pitchFamily="2" charset="2"/>
              <a:buNone/>
            </a:pPr>
            <a:r>
              <a:rPr lang="en-US" dirty="0"/>
              <a:t>  4 * 26 = 104.  Savings not as great.</a:t>
            </a:r>
            <a:endParaRPr lang="en-US" sz="2400" b="0" dirty="0">
              <a:latin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42</a:t>
            </a:fld>
            <a:endParaRPr kumimoji="0"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083954" y="-19588"/>
            <a:ext cx="3810000" cy="424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Font typeface="Symbol" pitchFamily="18" charset="2"/>
              <a:buNone/>
            </a:pPr>
            <a:r>
              <a:rPr lang="en-US" sz="2600" dirty="0"/>
              <a:t>Char		Code</a:t>
            </a:r>
          </a:p>
          <a:p>
            <a:pPr marL="342900" indent="-342900">
              <a:lnSpc>
                <a:spcPct val="60000"/>
              </a:lnSpc>
              <a:buFont typeface="Symbol" pitchFamily="18" charset="2"/>
              <a:buNone/>
            </a:pPr>
            <a:r>
              <a:rPr lang="en-US" sz="2600" dirty="0"/>
              <a:t>E			0000</a:t>
            </a:r>
          </a:p>
          <a:p>
            <a:pPr marL="342900" indent="-342900">
              <a:lnSpc>
                <a:spcPct val="60000"/>
              </a:lnSpc>
              <a:buFont typeface="Symbol" pitchFamily="18" charset="2"/>
              <a:buNone/>
            </a:pPr>
            <a:r>
              <a:rPr lang="en-US" sz="2600" dirty="0" err="1"/>
              <a:t>i</a:t>
            </a:r>
            <a:r>
              <a:rPr lang="en-US" sz="2600" dirty="0"/>
              <a:t>			0001</a:t>
            </a:r>
          </a:p>
          <a:p>
            <a:pPr marL="342900" indent="-342900">
              <a:lnSpc>
                <a:spcPct val="60000"/>
              </a:lnSpc>
              <a:buFont typeface="Symbol" pitchFamily="18" charset="2"/>
              <a:buNone/>
            </a:pPr>
            <a:r>
              <a:rPr lang="en-US" sz="2600" dirty="0"/>
              <a:t>y			0010</a:t>
            </a:r>
          </a:p>
          <a:p>
            <a:pPr marL="342900" indent="-342900">
              <a:lnSpc>
                <a:spcPct val="60000"/>
              </a:lnSpc>
              <a:buFont typeface="Symbol" pitchFamily="18" charset="2"/>
              <a:buNone/>
            </a:pPr>
            <a:r>
              <a:rPr lang="en-US" sz="2600" dirty="0"/>
              <a:t>l			0011</a:t>
            </a:r>
          </a:p>
          <a:p>
            <a:pPr marL="342900" indent="-342900">
              <a:lnSpc>
                <a:spcPct val="60000"/>
              </a:lnSpc>
              <a:buFont typeface="Symbol" pitchFamily="18" charset="2"/>
              <a:buNone/>
            </a:pPr>
            <a:r>
              <a:rPr lang="en-US" sz="2600" dirty="0"/>
              <a:t>k			0100</a:t>
            </a:r>
          </a:p>
          <a:p>
            <a:pPr marL="342900" indent="-342900">
              <a:lnSpc>
                <a:spcPct val="60000"/>
              </a:lnSpc>
              <a:buFont typeface="Symbol" pitchFamily="18" charset="2"/>
              <a:buNone/>
            </a:pPr>
            <a:r>
              <a:rPr lang="en-US" sz="2600" dirty="0"/>
              <a:t>.			0101</a:t>
            </a:r>
          </a:p>
          <a:p>
            <a:pPr marL="342900" indent="-342900">
              <a:lnSpc>
                <a:spcPct val="60000"/>
              </a:lnSpc>
              <a:buFont typeface="Symbol" pitchFamily="18" charset="2"/>
              <a:buNone/>
            </a:pPr>
            <a:r>
              <a:rPr lang="en-US" sz="2600" dirty="0"/>
              <a:t>space	011</a:t>
            </a:r>
          </a:p>
          <a:p>
            <a:pPr marL="342900" indent="-342900">
              <a:lnSpc>
                <a:spcPct val="60000"/>
              </a:lnSpc>
              <a:buFont typeface="Symbol" pitchFamily="18" charset="2"/>
              <a:buNone/>
            </a:pPr>
            <a:r>
              <a:rPr lang="en-US" sz="2600" dirty="0"/>
              <a:t>e			10</a:t>
            </a:r>
          </a:p>
          <a:p>
            <a:pPr marL="342900" indent="-342900">
              <a:lnSpc>
                <a:spcPct val="60000"/>
              </a:lnSpc>
              <a:buFont typeface="Symbol" pitchFamily="18" charset="2"/>
              <a:buNone/>
            </a:pPr>
            <a:r>
              <a:rPr lang="en-US" sz="2600" dirty="0"/>
              <a:t>r			1100</a:t>
            </a:r>
          </a:p>
          <a:p>
            <a:pPr marL="342900" indent="-342900">
              <a:lnSpc>
                <a:spcPct val="60000"/>
              </a:lnSpc>
              <a:buFont typeface="Symbol" pitchFamily="18" charset="2"/>
              <a:buNone/>
            </a:pPr>
            <a:r>
              <a:rPr lang="en-US" sz="2600" dirty="0"/>
              <a:t>s			1101</a:t>
            </a:r>
          </a:p>
          <a:p>
            <a:pPr marL="342900" indent="-342900">
              <a:lnSpc>
                <a:spcPct val="60000"/>
              </a:lnSpc>
              <a:buFont typeface="Symbol" pitchFamily="18" charset="2"/>
              <a:buNone/>
            </a:pPr>
            <a:r>
              <a:rPr lang="en-US" sz="2600" dirty="0"/>
              <a:t>n			1110</a:t>
            </a:r>
          </a:p>
          <a:p>
            <a:pPr marL="342900" indent="-342900">
              <a:lnSpc>
                <a:spcPct val="60000"/>
              </a:lnSpc>
              <a:buFont typeface="Symbol" pitchFamily="18" charset="2"/>
              <a:buNone/>
            </a:pPr>
            <a:r>
              <a:rPr lang="en-US" sz="2600" dirty="0"/>
              <a:t>a			1111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Decoding the File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266700" y="1981200"/>
            <a:ext cx="8648700" cy="4114800"/>
          </a:xfrm>
        </p:spPr>
        <p:txBody>
          <a:bodyPr/>
          <a:lstStyle/>
          <a:p>
            <a:r>
              <a:rPr lang="en-US" sz="2400"/>
              <a:t>How does receiver know what the codes are?</a:t>
            </a:r>
          </a:p>
          <a:p>
            <a:r>
              <a:rPr lang="en-US" sz="2400"/>
              <a:t>Tree constructed for each text file.  </a:t>
            </a:r>
          </a:p>
          <a:p>
            <a:pPr lvl="1"/>
            <a:r>
              <a:rPr lang="en-US" sz="2000"/>
              <a:t>Considers frequency for each file</a:t>
            </a:r>
          </a:p>
          <a:p>
            <a:pPr lvl="1"/>
            <a:r>
              <a:rPr lang="en-US" sz="2000"/>
              <a:t>Big hit on compression, especially for smaller files</a:t>
            </a:r>
          </a:p>
          <a:p>
            <a:r>
              <a:rPr lang="en-US" sz="2400"/>
              <a:t>Tree predetermined</a:t>
            </a:r>
          </a:p>
          <a:p>
            <a:pPr lvl="1"/>
            <a:r>
              <a:rPr lang="en-US" sz="2000"/>
              <a:t>based on statistical analysis of text files or file types</a:t>
            </a:r>
          </a:p>
          <a:p>
            <a:r>
              <a:rPr lang="en-US" sz="2400"/>
              <a:t>Data transmission is bit based versus byte based</a:t>
            </a:r>
            <a:endParaRPr lang="en-US" sz="2000"/>
          </a:p>
          <a:p>
            <a:endParaRPr lang="en-US"/>
          </a:p>
          <a:p>
            <a:pPr lvl="1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43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US" dirty="0"/>
              <a:t>Decoding the File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95300" y="1581150"/>
            <a:ext cx="4648200" cy="2457450"/>
          </a:xfrm>
        </p:spPr>
        <p:txBody>
          <a:bodyPr/>
          <a:lstStyle/>
          <a:p>
            <a:r>
              <a:rPr lang="en-US"/>
              <a:t>Once receiver has tree it scans incoming bit stream</a:t>
            </a:r>
          </a:p>
          <a:p>
            <a:r>
              <a:rPr lang="en-US"/>
              <a:t>0 </a:t>
            </a:r>
            <a:r>
              <a:rPr lang="en-US">
                <a:sym typeface="Symbol" pitchFamily="18" charset="2"/>
              </a:rPr>
              <a:t> go left</a:t>
            </a:r>
          </a:p>
          <a:p>
            <a:r>
              <a:rPr lang="en-US">
                <a:sym typeface="Symbol" pitchFamily="18" charset="2"/>
              </a:rPr>
              <a:t>1  go right</a:t>
            </a:r>
            <a:endParaRPr lang="en-US"/>
          </a:p>
        </p:txBody>
      </p:sp>
      <p:grpSp>
        <p:nvGrpSpPr>
          <p:cNvPr id="56325" name="Group 5"/>
          <p:cNvGrpSpPr>
            <a:grpSpLocks/>
          </p:cNvGrpSpPr>
          <p:nvPr/>
        </p:nvGrpSpPr>
        <p:grpSpPr bwMode="auto">
          <a:xfrm>
            <a:off x="5334000" y="1630363"/>
            <a:ext cx="3643313" cy="3365500"/>
            <a:chOff x="3060" y="1471"/>
            <a:chExt cx="2295" cy="2120"/>
          </a:xfrm>
        </p:grpSpPr>
        <p:sp>
          <p:nvSpPr>
            <p:cNvPr id="56326" name="Line 6"/>
            <p:cNvSpPr>
              <a:spLocks noChangeShapeType="1"/>
            </p:cNvSpPr>
            <p:nvPr/>
          </p:nvSpPr>
          <p:spPr bwMode="auto">
            <a:xfrm rot="2537517">
              <a:off x="3178" y="3010"/>
              <a:ext cx="58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7" name="Text Box 7"/>
            <p:cNvSpPr txBox="1">
              <a:spLocks noChangeArrowheads="1"/>
            </p:cNvSpPr>
            <p:nvPr/>
          </p:nvSpPr>
          <p:spPr bwMode="auto">
            <a:xfrm>
              <a:off x="3060" y="3154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E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56328" name="Text Box 8"/>
            <p:cNvSpPr txBox="1">
              <a:spLocks noChangeArrowheads="1"/>
            </p:cNvSpPr>
            <p:nvPr/>
          </p:nvSpPr>
          <p:spPr bwMode="auto">
            <a:xfrm>
              <a:off x="3252" y="3154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i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56329" name="Text Box 9"/>
            <p:cNvSpPr txBox="1">
              <a:spLocks noChangeArrowheads="1"/>
            </p:cNvSpPr>
            <p:nvPr/>
          </p:nvSpPr>
          <p:spPr bwMode="auto">
            <a:xfrm>
              <a:off x="4265" y="2909"/>
              <a:ext cx="308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sp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4</a:t>
              </a:r>
            </a:p>
          </p:txBody>
        </p:sp>
        <p:sp>
          <p:nvSpPr>
            <p:cNvPr id="56330" name="Text Box 10"/>
            <p:cNvSpPr txBox="1">
              <a:spLocks noChangeArrowheads="1"/>
            </p:cNvSpPr>
            <p:nvPr/>
          </p:nvSpPr>
          <p:spPr bwMode="auto">
            <a:xfrm>
              <a:off x="4523" y="2509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e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8</a:t>
              </a:r>
            </a:p>
          </p:txBody>
        </p:sp>
        <p:sp>
          <p:nvSpPr>
            <p:cNvPr id="56331" name="Line 11"/>
            <p:cNvSpPr>
              <a:spLocks noChangeShapeType="1"/>
            </p:cNvSpPr>
            <p:nvPr/>
          </p:nvSpPr>
          <p:spPr bwMode="auto">
            <a:xfrm rot="19062483" flipH="1">
              <a:off x="3296" y="3016"/>
              <a:ext cx="54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2" name="Text Box 12"/>
            <p:cNvSpPr txBox="1">
              <a:spLocks noChangeArrowheads="1"/>
            </p:cNvSpPr>
            <p:nvPr/>
          </p:nvSpPr>
          <p:spPr bwMode="auto">
            <a:xfrm>
              <a:off x="3215" y="280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</a:p>
          </p:txBody>
        </p:sp>
        <p:sp>
          <p:nvSpPr>
            <p:cNvPr id="56333" name="Line 13"/>
            <p:cNvSpPr>
              <a:spLocks noChangeShapeType="1"/>
            </p:cNvSpPr>
            <p:nvPr/>
          </p:nvSpPr>
          <p:spPr bwMode="auto">
            <a:xfrm rot="2537517">
              <a:off x="3527" y="3007"/>
              <a:ext cx="48" cy="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4" name="Text Box 14"/>
            <p:cNvSpPr txBox="1">
              <a:spLocks noChangeArrowheads="1"/>
            </p:cNvSpPr>
            <p:nvPr/>
          </p:nvSpPr>
          <p:spPr bwMode="auto">
            <a:xfrm>
              <a:off x="3453" y="3156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y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56335" name="Text Box 15"/>
            <p:cNvSpPr txBox="1">
              <a:spLocks noChangeArrowheads="1"/>
            </p:cNvSpPr>
            <p:nvPr/>
          </p:nvSpPr>
          <p:spPr bwMode="auto">
            <a:xfrm>
              <a:off x="3640" y="3154"/>
              <a:ext cx="163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l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56336" name="Text Box 16"/>
            <p:cNvSpPr txBox="1">
              <a:spLocks noChangeArrowheads="1"/>
            </p:cNvSpPr>
            <p:nvPr/>
          </p:nvSpPr>
          <p:spPr bwMode="auto">
            <a:xfrm>
              <a:off x="3512" y="280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</a:p>
          </p:txBody>
        </p:sp>
        <p:sp>
          <p:nvSpPr>
            <p:cNvPr id="56337" name="Line 17"/>
            <p:cNvSpPr>
              <a:spLocks noChangeShapeType="1"/>
            </p:cNvSpPr>
            <p:nvPr/>
          </p:nvSpPr>
          <p:spPr bwMode="auto">
            <a:xfrm rot="19062483" flipH="1">
              <a:off x="3648" y="3020"/>
              <a:ext cx="63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8" name="Line 18"/>
            <p:cNvSpPr>
              <a:spLocks noChangeShapeType="1"/>
            </p:cNvSpPr>
            <p:nvPr/>
          </p:nvSpPr>
          <p:spPr bwMode="auto">
            <a:xfrm rot="2537517">
              <a:off x="3931" y="3054"/>
              <a:ext cx="15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9" name="Text Box 19"/>
            <p:cNvSpPr txBox="1">
              <a:spLocks noChangeArrowheads="1"/>
            </p:cNvSpPr>
            <p:nvPr/>
          </p:nvSpPr>
          <p:spPr bwMode="auto">
            <a:xfrm>
              <a:off x="3831" y="3156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k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56340" name="Text Box 20"/>
            <p:cNvSpPr txBox="1">
              <a:spLocks noChangeArrowheads="1"/>
            </p:cNvSpPr>
            <p:nvPr/>
          </p:nvSpPr>
          <p:spPr bwMode="auto">
            <a:xfrm>
              <a:off x="4017" y="3156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.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56341" name="Text Box 21"/>
            <p:cNvSpPr txBox="1">
              <a:spLocks noChangeArrowheads="1"/>
            </p:cNvSpPr>
            <p:nvPr/>
          </p:nvSpPr>
          <p:spPr bwMode="auto">
            <a:xfrm>
              <a:off x="3918" y="2862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</a:p>
          </p:txBody>
        </p:sp>
        <p:sp>
          <p:nvSpPr>
            <p:cNvPr id="56342" name="Line 22"/>
            <p:cNvSpPr>
              <a:spLocks noChangeShapeType="1"/>
            </p:cNvSpPr>
            <p:nvPr/>
          </p:nvSpPr>
          <p:spPr bwMode="auto">
            <a:xfrm rot="19062483" flipH="1">
              <a:off x="4098" y="3052"/>
              <a:ext cx="6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3" name="Line 23"/>
            <p:cNvSpPr>
              <a:spLocks noChangeShapeType="1"/>
            </p:cNvSpPr>
            <p:nvPr/>
          </p:nvSpPr>
          <p:spPr bwMode="auto">
            <a:xfrm rot="2537517">
              <a:off x="4686" y="3103"/>
              <a:ext cx="51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4" name="Text Box 24"/>
            <p:cNvSpPr txBox="1">
              <a:spLocks noChangeArrowheads="1"/>
            </p:cNvSpPr>
            <p:nvPr/>
          </p:nvSpPr>
          <p:spPr bwMode="auto">
            <a:xfrm>
              <a:off x="4604" y="3267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r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56345" name="Text Box 25"/>
            <p:cNvSpPr txBox="1">
              <a:spLocks noChangeArrowheads="1"/>
            </p:cNvSpPr>
            <p:nvPr/>
          </p:nvSpPr>
          <p:spPr bwMode="auto">
            <a:xfrm>
              <a:off x="4790" y="3267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s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56346" name="Text Box 26"/>
            <p:cNvSpPr txBox="1">
              <a:spLocks noChangeArrowheads="1"/>
            </p:cNvSpPr>
            <p:nvPr/>
          </p:nvSpPr>
          <p:spPr bwMode="auto">
            <a:xfrm>
              <a:off x="4710" y="289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4</a:t>
              </a:r>
            </a:p>
          </p:txBody>
        </p:sp>
        <p:sp>
          <p:nvSpPr>
            <p:cNvPr id="56347" name="Line 27"/>
            <p:cNvSpPr>
              <a:spLocks noChangeShapeType="1"/>
            </p:cNvSpPr>
            <p:nvPr/>
          </p:nvSpPr>
          <p:spPr bwMode="auto">
            <a:xfrm rot="19062483" flipH="1">
              <a:off x="4827" y="3098"/>
              <a:ext cx="51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8" name="Line 28"/>
            <p:cNvSpPr>
              <a:spLocks noChangeShapeType="1"/>
            </p:cNvSpPr>
            <p:nvPr/>
          </p:nvSpPr>
          <p:spPr bwMode="auto">
            <a:xfrm rot="2537517">
              <a:off x="5087" y="3097"/>
              <a:ext cx="51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9" name="Text Box 29"/>
            <p:cNvSpPr txBox="1">
              <a:spLocks noChangeArrowheads="1"/>
            </p:cNvSpPr>
            <p:nvPr/>
          </p:nvSpPr>
          <p:spPr bwMode="auto">
            <a:xfrm>
              <a:off x="5005" y="3261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n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56350" name="Text Box 30"/>
            <p:cNvSpPr txBox="1">
              <a:spLocks noChangeArrowheads="1"/>
            </p:cNvSpPr>
            <p:nvPr/>
          </p:nvSpPr>
          <p:spPr bwMode="auto">
            <a:xfrm>
              <a:off x="5191" y="3261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a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56351" name="Text Box 31"/>
            <p:cNvSpPr txBox="1">
              <a:spLocks noChangeArrowheads="1"/>
            </p:cNvSpPr>
            <p:nvPr/>
          </p:nvSpPr>
          <p:spPr bwMode="auto">
            <a:xfrm>
              <a:off x="5110" y="2884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4</a:t>
              </a:r>
            </a:p>
          </p:txBody>
        </p:sp>
        <p:sp>
          <p:nvSpPr>
            <p:cNvPr id="56352" name="Line 32"/>
            <p:cNvSpPr>
              <a:spLocks noChangeShapeType="1"/>
            </p:cNvSpPr>
            <p:nvPr/>
          </p:nvSpPr>
          <p:spPr bwMode="auto">
            <a:xfrm rot="19062483" flipH="1">
              <a:off x="5228" y="3092"/>
              <a:ext cx="51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3" name="Line 33"/>
            <p:cNvSpPr>
              <a:spLocks noChangeShapeType="1"/>
            </p:cNvSpPr>
            <p:nvPr/>
          </p:nvSpPr>
          <p:spPr bwMode="auto">
            <a:xfrm>
              <a:off x="4236" y="2797"/>
              <a:ext cx="96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4" name="Line 34"/>
            <p:cNvSpPr>
              <a:spLocks noChangeShapeType="1"/>
            </p:cNvSpPr>
            <p:nvPr/>
          </p:nvSpPr>
          <p:spPr bwMode="auto">
            <a:xfrm flipH="1">
              <a:off x="4792" y="2725"/>
              <a:ext cx="144" cy="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5" name="Line 35"/>
            <p:cNvSpPr>
              <a:spLocks noChangeShapeType="1"/>
            </p:cNvSpPr>
            <p:nvPr/>
          </p:nvSpPr>
          <p:spPr bwMode="auto">
            <a:xfrm flipH="1">
              <a:off x="4586" y="2296"/>
              <a:ext cx="145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6" name="Line 36"/>
            <p:cNvSpPr>
              <a:spLocks noChangeShapeType="1"/>
            </p:cNvSpPr>
            <p:nvPr/>
          </p:nvSpPr>
          <p:spPr bwMode="auto">
            <a:xfrm>
              <a:off x="5052" y="2723"/>
              <a:ext cx="145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7" name="Text Box 37"/>
            <p:cNvSpPr txBox="1">
              <a:spLocks noChangeArrowheads="1"/>
            </p:cNvSpPr>
            <p:nvPr/>
          </p:nvSpPr>
          <p:spPr bwMode="auto">
            <a:xfrm>
              <a:off x="3357" y="2485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4</a:t>
              </a:r>
            </a:p>
          </p:txBody>
        </p:sp>
        <p:sp>
          <p:nvSpPr>
            <p:cNvPr id="56358" name="Line 38"/>
            <p:cNvSpPr>
              <a:spLocks noChangeShapeType="1"/>
            </p:cNvSpPr>
            <p:nvPr/>
          </p:nvSpPr>
          <p:spPr bwMode="auto">
            <a:xfrm rot="2537517">
              <a:off x="3353" y="2683"/>
              <a:ext cx="1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9" name="Line 39"/>
            <p:cNvSpPr>
              <a:spLocks noChangeShapeType="1"/>
            </p:cNvSpPr>
            <p:nvPr/>
          </p:nvSpPr>
          <p:spPr bwMode="auto">
            <a:xfrm rot="19062483" flipH="1">
              <a:off x="3519" y="2678"/>
              <a:ext cx="1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60" name="Line 40"/>
            <p:cNvSpPr>
              <a:spLocks noChangeShapeType="1"/>
            </p:cNvSpPr>
            <p:nvPr/>
          </p:nvSpPr>
          <p:spPr bwMode="auto">
            <a:xfrm flipH="1">
              <a:off x="3518" y="2372"/>
              <a:ext cx="137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61" name="Text Box 41"/>
            <p:cNvSpPr txBox="1">
              <a:spLocks noChangeArrowheads="1"/>
            </p:cNvSpPr>
            <p:nvPr/>
          </p:nvSpPr>
          <p:spPr bwMode="auto">
            <a:xfrm>
              <a:off x="4089" y="2588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6</a:t>
              </a:r>
            </a:p>
          </p:txBody>
        </p:sp>
        <p:sp>
          <p:nvSpPr>
            <p:cNvPr id="56362" name="Line 42"/>
            <p:cNvSpPr>
              <a:spLocks noChangeShapeType="1"/>
            </p:cNvSpPr>
            <p:nvPr/>
          </p:nvSpPr>
          <p:spPr bwMode="auto">
            <a:xfrm rot="2537517" flipH="1">
              <a:off x="4072" y="2767"/>
              <a:ext cx="22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63" name="Line 43"/>
            <p:cNvSpPr>
              <a:spLocks noChangeShapeType="1"/>
            </p:cNvSpPr>
            <p:nvPr/>
          </p:nvSpPr>
          <p:spPr bwMode="auto">
            <a:xfrm>
              <a:off x="3876" y="2375"/>
              <a:ext cx="217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64" name="Text Box 44"/>
            <p:cNvSpPr txBox="1">
              <a:spLocks noChangeArrowheads="1"/>
            </p:cNvSpPr>
            <p:nvPr/>
          </p:nvSpPr>
          <p:spPr bwMode="auto">
            <a:xfrm>
              <a:off x="4913" y="2519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8</a:t>
              </a:r>
            </a:p>
          </p:txBody>
        </p:sp>
        <p:sp>
          <p:nvSpPr>
            <p:cNvPr id="56365" name="Line 45"/>
            <p:cNvSpPr>
              <a:spLocks noChangeShapeType="1"/>
            </p:cNvSpPr>
            <p:nvPr/>
          </p:nvSpPr>
          <p:spPr bwMode="auto">
            <a:xfrm>
              <a:off x="4921" y="2296"/>
              <a:ext cx="8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66" name="Text Box 46"/>
            <p:cNvSpPr txBox="1">
              <a:spLocks noChangeArrowheads="1"/>
            </p:cNvSpPr>
            <p:nvPr/>
          </p:nvSpPr>
          <p:spPr bwMode="auto">
            <a:xfrm>
              <a:off x="3619" y="2166"/>
              <a:ext cx="351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10</a:t>
              </a:r>
            </a:p>
          </p:txBody>
        </p:sp>
        <p:sp>
          <p:nvSpPr>
            <p:cNvPr id="56367" name="Line 47"/>
            <p:cNvSpPr>
              <a:spLocks noChangeShapeType="1"/>
            </p:cNvSpPr>
            <p:nvPr/>
          </p:nvSpPr>
          <p:spPr bwMode="auto">
            <a:xfrm flipH="1">
              <a:off x="3870" y="1956"/>
              <a:ext cx="290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68" name="Text Box 48"/>
            <p:cNvSpPr txBox="1">
              <a:spLocks noChangeArrowheads="1"/>
            </p:cNvSpPr>
            <p:nvPr/>
          </p:nvSpPr>
          <p:spPr bwMode="auto">
            <a:xfrm>
              <a:off x="4712" y="2056"/>
              <a:ext cx="397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16</a:t>
              </a:r>
            </a:p>
          </p:txBody>
        </p:sp>
        <p:sp>
          <p:nvSpPr>
            <p:cNvPr id="56369" name="Line 49"/>
            <p:cNvSpPr>
              <a:spLocks noChangeShapeType="1"/>
            </p:cNvSpPr>
            <p:nvPr/>
          </p:nvSpPr>
          <p:spPr bwMode="auto">
            <a:xfrm>
              <a:off x="4398" y="1956"/>
              <a:ext cx="333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70" name="Text Box 50"/>
            <p:cNvSpPr txBox="1">
              <a:spLocks noChangeArrowheads="1"/>
            </p:cNvSpPr>
            <p:nvPr/>
          </p:nvSpPr>
          <p:spPr bwMode="auto">
            <a:xfrm>
              <a:off x="4122" y="1750"/>
              <a:ext cx="311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26</a:t>
              </a:r>
            </a:p>
          </p:txBody>
        </p:sp>
        <p:sp>
          <p:nvSpPr>
            <p:cNvPr id="56371" name="Line 51"/>
            <p:cNvSpPr>
              <a:spLocks noChangeShapeType="1"/>
            </p:cNvSpPr>
            <p:nvPr/>
          </p:nvSpPr>
          <p:spPr bwMode="auto">
            <a:xfrm>
              <a:off x="4289" y="1471"/>
              <a:ext cx="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6372" name="Text Box 52"/>
          <p:cNvSpPr txBox="1">
            <a:spLocks noChangeArrowheads="1"/>
          </p:cNvSpPr>
          <p:nvPr/>
        </p:nvSpPr>
        <p:spPr bwMode="auto">
          <a:xfrm>
            <a:off x="476250" y="4211638"/>
            <a:ext cx="4435475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3000"/>
              <a:t>10100011011110111101111110000110101</a:t>
            </a:r>
            <a:endParaRPr lang="en-US"/>
          </a:p>
        </p:txBody>
      </p:sp>
      <p:sp>
        <p:nvSpPr>
          <p:cNvPr id="54" name="Slide Number Placeholder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44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Huffman coding is a technique used to compress files for transmission</a:t>
            </a:r>
          </a:p>
          <a:p>
            <a:r>
              <a:rPr lang="en-US" sz="2800"/>
              <a:t>Uses statistical coding</a:t>
            </a:r>
          </a:p>
          <a:p>
            <a:pPr lvl="1"/>
            <a:r>
              <a:rPr lang="en-US" sz="2400"/>
              <a:t>more frequently used symbols have shorter code words</a:t>
            </a:r>
          </a:p>
          <a:p>
            <a:r>
              <a:rPr lang="en-US" sz="2800"/>
              <a:t>Works well for text and fax transmissions</a:t>
            </a:r>
          </a:p>
          <a:p>
            <a:r>
              <a:rPr lang="en-US" sz="2800"/>
              <a:t>An application that uses several 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45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Basic Algorithm	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847850"/>
            <a:ext cx="8172450" cy="4114800"/>
          </a:xfrm>
        </p:spPr>
        <p:txBody>
          <a:bodyPr/>
          <a:lstStyle/>
          <a:p>
            <a:r>
              <a:rPr lang="en-US" dirty="0"/>
              <a:t>Any savings in tailoring codes to frequency of character?</a:t>
            </a:r>
          </a:p>
          <a:p>
            <a:r>
              <a:rPr lang="en-US" dirty="0"/>
              <a:t>Code word lengths are no longer fixed like ASCII.</a:t>
            </a:r>
          </a:p>
          <a:p>
            <a:r>
              <a:rPr lang="en-US" dirty="0"/>
              <a:t>Code word lengths vary and will be shorter for the more frequently used characters.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Huffman Coding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We then pick the nodes with the smallest frequency and combine them together to form a new 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The selection of these nodes is the Greedy part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The two selected nodes are removed from the set, but replace by the combined node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This continues until we have only 1 node left in the 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r>
              <a:rPr lang="en-US" dirty="0"/>
              <a:t>The (Real) Basic Algorithm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0" y="1524000"/>
            <a:ext cx="8820150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 "/>
            </a:pPr>
            <a:r>
              <a:rPr lang="en-US" sz="2500" dirty="0"/>
              <a:t>1.	Scan text to be compressed and tally 		occurrence of all characters.</a:t>
            </a:r>
          </a:p>
          <a:p>
            <a:pPr>
              <a:spcBef>
                <a:spcPct val="50000"/>
              </a:spcBef>
              <a:buFontTx/>
              <a:buChar char=" "/>
            </a:pPr>
            <a:r>
              <a:rPr lang="en-US" sz="2500" dirty="0"/>
              <a:t>2.	Sort or prioritize characters based on 	number of occurrences in text.</a:t>
            </a:r>
          </a:p>
          <a:p>
            <a:pPr>
              <a:spcBef>
                <a:spcPct val="50000"/>
              </a:spcBef>
              <a:buFontTx/>
              <a:buChar char=" "/>
            </a:pPr>
            <a:r>
              <a:rPr lang="en-US" sz="2500" dirty="0"/>
              <a:t>3.	Build Huffman code tree based on 			prioritized list.</a:t>
            </a:r>
          </a:p>
          <a:p>
            <a:pPr>
              <a:spcBef>
                <a:spcPct val="50000"/>
              </a:spcBef>
              <a:buFontTx/>
              <a:buChar char=" "/>
            </a:pPr>
            <a:r>
              <a:rPr lang="en-US" sz="2500" dirty="0"/>
              <a:t>4.	Perform a traversal of tree to determine 	all code words.</a:t>
            </a:r>
          </a:p>
          <a:p>
            <a:pPr>
              <a:spcBef>
                <a:spcPct val="50000"/>
              </a:spcBef>
              <a:buFontTx/>
              <a:buChar char=" "/>
            </a:pPr>
            <a:r>
              <a:rPr lang="en-US" sz="2500" dirty="0"/>
              <a:t>5.	Scan text again and create new file 		using the Huffman codes.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7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Building a Tree</a:t>
            </a:r>
            <a:br>
              <a:rPr lang="en-US"/>
            </a:br>
            <a:r>
              <a:rPr lang="en-US" sz="3200"/>
              <a:t>Scan the original text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1981200"/>
            <a:ext cx="8801100" cy="4114800"/>
          </a:xfrm>
        </p:spPr>
        <p:txBody>
          <a:bodyPr/>
          <a:lstStyle/>
          <a:p>
            <a:r>
              <a:rPr lang="en-US" dirty="0"/>
              <a:t>Consider the following short text:</a:t>
            </a:r>
          </a:p>
          <a:p>
            <a:pPr>
              <a:buFont typeface="Symbol" pitchFamily="18" charset="2"/>
              <a:buChar char=" "/>
            </a:pPr>
            <a:endParaRPr lang="en-US" dirty="0"/>
          </a:p>
          <a:p>
            <a:pPr>
              <a:buFont typeface="Symbol" pitchFamily="18" charset="2"/>
              <a:buChar char=" "/>
            </a:pPr>
            <a:r>
              <a:rPr lang="en-US" i="1" dirty="0">
                <a:solidFill>
                  <a:srgbClr val="FF0000"/>
                </a:solidFill>
              </a:rPr>
              <a:t>Eerie eyes seen near lake.</a:t>
            </a:r>
          </a:p>
          <a:p>
            <a:pPr>
              <a:buFont typeface="Symbol" pitchFamily="18" charset="2"/>
              <a:buChar char=" "/>
            </a:pPr>
            <a:endParaRPr lang="en-US" i="1" dirty="0"/>
          </a:p>
          <a:p>
            <a:r>
              <a:rPr lang="en-US" dirty="0"/>
              <a:t>Count up the occurrences of all characters in the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8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Building a Tree</a:t>
            </a:r>
            <a:br>
              <a:rPr lang="en-US"/>
            </a:br>
            <a:r>
              <a:rPr lang="en-US" sz="3200"/>
              <a:t>Scan the original text</a:t>
            </a: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95250" y="1790700"/>
            <a:ext cx="9163050" cy="819150"/>
          </a:xfrm>
        </p:spPr>
        <p:txBody>
          <a:bodyPr>
            <a:normAutofit/>
          </a:bodyPr>
          <a:lstStyle/>
          <a:p>
            <a:pPr>
              <a:buFont typeface="Symbol" pitchFamily="18" charset="2"/>
              <a:buNone/>
            </a:pPr>
            <a:r>
              <a:rPr lang="en-US" dirty="0"/>
              <a:t>	</a:t>
            </a:r>
            <a:r>
              <a:rPr lang="en-US" sz="4000" dirty="0" smtClean="0"/>
              <a:t>What </a:t>
            </a:r>
            <a:r>
              <a:rPr lang="en-US" sz="4000" dirty="0"/>
              <a:t>characters are present?</a:t>
            </a:r>
            <a:endParaRPr lang="en-US" dirty="0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228600" y="3124200"/>
            <a:ext cx="8186857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000" i="1" dirty="0"/>
              <a:t>Eerie eyes seen near lake.</a:t>
            </a:r>
          </a:p>
          <a:p>
            <a:pPr>
              <a:buFontTx/>
              <a:buNone/>
            </a:pPr>
            <a:endParaRPr lang="en-US" sz="4000" dirty="0" smtClean="0">
              <a:solidFill>
                <a:srgbClr val="0000FF"/>
              </a:solidFill>
            </a:endParaRPr>
          </a:p>
          <a:p>
            <a:pPr>
              <a:buFontTx/>
              <a:buNone/>
            </a:pPr>
            <a:r>
              <a:rPr lang="en-US" sz="4000" dirty="0" smtClean="0">
                <a:solidFill>
                  <a:srgbClr val="0000FF"/>
                </a:solidFill>
              </a:rPr>
              <a:t>E  </a:t>
            </a:r>
            <a:r>
              <a:rPr lang="en-US" sz="4000" dirty="0" err="1">
                <a:solidFill>
                  <a:srgbClr val="0000FF"/>
                </a:solidFill>
              </a:rPr>
              <a:t>e</a:t>
            </a:r>
            <a:r>
              <a:rPr lang="en-US" sz="4000" dirty="0">
                <a:solidFill>
                  <a:srgbClr val="0000FF"/>
                </a:solidFill>
              </a:rPr>
              <a:t>  r  </a:t>
            </a:r>
            <a:r>
              <a:rPr lang="en-US" sz="4000" dirty="0" err="1">
                <a:solidFill>
                  <a:srgbClr val="0000FF"/>
                </a:solidFill>
              </a:rPr>
              <a:t>i</a:t>
            </a:r>
            <a:r>
              <a:rPr lang="en-US" sz="4000" dirty="0">
                <a:solidFill>
                  <a:srgbClr val="0000FF"/>
                </a:solidFill>
              </a:rPr>
              <a:t> space  </a:t>
            </a:r>
          </a:p>
          <a:p>
            <a:pPr>
              <a:buFontTx/>
              <a:buNone/>
            </a:pPr>
            <a:r>
              <a:rPr lang="en-US" sz="4000" dirty="0">
                <a:solidFill>
                  <a:srgbClr val="0000FF"/>
                </a:solidFill>
              </a:rPr>
              <a:t>y s n a r l k 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9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  <p:bldP spid="16388" grpId="0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5040</TotalTime>
  <Words>1937</Words>
  <Application>Microsoft Office PowerPoint</Application>
  <PresentationFormat>On-screen Show (4:3)</PresentationFormat>
  <Paragraphs>1212</Paragraphs>
  <Slides>45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Calibri</vt:lpstr>
      <vt:lpstr>Constantia</vt:lpstr>
      <vt:lpstr>Courier New</vt:lpstr>
      <vt:lpstr>Marlett</vt:lpstr>
      <vt:lpstr>Monotype Sorts</vt:lpstr>
      <vt:lpstr>Symbol</vt:lpstr>
      <vt:lpstr>Times New Roman</vt:lpstr>
      <vt:lpstr>Wingdings 2</vt:lpstr>
      <vt:lpstr>Flow</vt:lpstr>
      <vt:lpstr>PowerPoint Presentation</vt:lpstr>
      <vt:lpstr>Encoding and Compression of Data</vt:lpstr>
      <vt:lpstr>Purpose of Huffman Coding</vt:lpstr>
      <vt:lpstr>The Basic Algorithm </vt:lpstr>
      <vt:lpstr>The Basic Algorithm </vt:lpstr>
      <vt:lpstr>Huffman Coding</vt:lpstr>
      <vt:lpstr>The (Real) Basic Algorithm</vt:lpstr>
      <vt:lpstr>Building a Tree Scan the original text</vt:lpstr>
      <vt:lpstr>Building a Tree Scan the original text</vt:lpstr>
      <vt:lpstr>Building a Tree Scan the original text</vt:lpstr>
      <vt:lpstr>Building a Tree Prioritize characters</vt:lpstr>
      <vt:lpstr>Building a Tree Prioritize characters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Encoding the File Traverse Tree for Codes</vt:lpstr>
      <vt:lpstr>Encoding the File Traverse Tree for Codes</vt:lpstr>
      <vt:lpstr>Encoding the File</vt:lpstr>
      <vt:lpstr>Encoding the File Results</vt:lpstr>
      <vt:lpstr>Decoding the File</vt:lpstr>
      <vt:lpstr>Decoding the File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Huffman Coding</dc:title>
  <dc:creator>Dr. Mostofa Kamal Nasir</dc:creator>
  <cp:lastModifiedBy>Mostofa Kamal Nasir</cp:lastModifiedBy>
  <cp:revision>76</cp:revision>
  <cp:lastPrinted>2000-03-20T23:22:40Z</cp:lastPrinted>
  <dcterms:created xsi:type="dcterms:W3CDTF">2000-03-20T17:39:06Z</dcterms:created>
  <dcterms:modified xsi:type="dcterms:W3CDTF">2021-04-08T03:41:05Z</dcterms:modified>
</cp:coreProperties>
</file>