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sldIdLst>
    <p:sldId id="338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0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5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DB888-2534-4C07-A4DC-78ED5B3036A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AFD95-4AFD-4DFC-BEAD-EC47ADD5D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30E0B-C70E-4A7D-8921-843DA8BF7A6E}" type="slidenum">
              <a:rPr lang="en-US"/>
              <a:pPr/>
              <a:t>12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8F08C-98C7-4D85-9069-E3A9AB2A8A70}" type="slidenum">
              <a:rPr lang="en-US"/>
              <a:pPr/>
              <a:t>13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60B28-620F-4489-A312-AD0838C53023}" type="slidenum">
              <a:rPr lang="en-US"/>
              <a:pPr/>
              <a:t>14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60B28-620F-4489-A312-AD0838C53023}" type="slidenum">
              <a:rPr lang="en-US"/>
              <a:pPr/>
              <a:t>15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673F6-272F-40B8-8B5F-48B2DA9B843E}" type="slidenum">
              <a:rPr lang="en-US"/>
              <a:pPr/>
              <a:t>16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44C56-6F05-4F9D-922E-D6D1E3D8B297}" type="slidenum">
              <a:rPr lang="en-US"/>
              <a:pPr/>
              <a:t>17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D25B1-16F8-44EB-8E8C-432C0ECF866B}" type="slidenum">
              <a:rPr lang="en-US"/>
              <a:pPr/>
              <a:t>18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4FCCA-F9F8-4FE9-BAD0-57232F2B66B8}" type="slidenum">
              <a:rPr lang="en-US"/>
              <a:pPr/>
              <a:t>19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B96C-715B-4084-81D6-E64D1AF4F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F32B4-61B8-4DC1-A2A4-3989A098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3F9C-076F-4AF5-AE8D-ABEBA328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8CDF-2C16-41DA-BDA4-1AD6361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9AEC-BBF4-4165-B2AC-05BAB325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39EA-C7A6-4981-8E47-0756EB94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AE71-1612-444C-98AE-56F54AFE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116A-FE38-4B7B-B952-3D1F1827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9D50-9895-4CBB-8D43-0E4DCBB7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81A2-7C7F-4AC3-B379-721D95EA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52D86-3297-4A24-B63A-D29E094D8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77C8-C0C7-4653-9FB1-ABDBAA79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0BEC-9A2D-43F6-869C-B5383EE1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2F0-99F9-4059-897A-58813238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F40D-F053-459B-857D-8907F934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F32-6306-4A25-A00B-ED3A4D2D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A769-CAA2-4B80-8048-714FA7B3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08C9-A4BE-45F4-BDE1-550DC921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5671-1065-4080-BB94-D3E081D8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CA88-1CB4-4A1E-8156-1D1DCB40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2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0A45-4B70-44B1-9AF7-439207AF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C246-BC55-4D31-8E32-374B8E1B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A0BE-567E-4EEC-9419-62C3711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F72D-DCF5-4858-BAEA-0514326F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D033-AF50-4D07-A1DE-A8A95247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3343-460C-4ABB-9E88-2000D053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A20A-F845-4ABB-AA0E-58AF574D2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18839-21D1-4D08-922C-AB7217866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238C-4A40-4DB1-BFC5-14583C95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2BA1A-8155-41F4-B504-7A469F13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7062-467F-4DA7-9DF9-50A49D5E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0801-6141-433D-9027-A3CCDF4A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D96B-ECB0-4F4A-9A96-8655A15B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1C79-B8DC-4278-86F2-95CA21FC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2D79A-1E63-45AD-87F1-C6D4349E3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1773-2890-49A7-8C5C-A893E07B1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05FB4-8ECC-4203-8518-F50CB37F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02EF4-5918-4CF7-9CAA-80FCF4B9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1FEA5-627B-4E54-AC4E-DF6DEC19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5216-495C-4D00-A63F-3FBBA27A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8EB44-7664-4194-B10F-3A457CA1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45F34-3F20-4168-921A-DBF6996D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70C38-7114-4AD1-85CC-25EA4916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E1A59-9BED-45B3-B116-0DA7E871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BD54C-ADED-4BE8-8619-489FE40D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B643-34A2-41F7-812A-279C0F93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8CFD-F1D4-4BB2-8E2B-A65EC15D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4BCA-413A-4D78-AB6C-4083EE59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0D45-9929-43A5-B717-9ECA6BCE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AE6BC-7331-4016-9FDB-B5D5AE6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5F0D7-C2A5-4F6F-9AEF-CE6E6E65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7373-1F9C-46E3-8739-CE03E8B6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9C84-E73B-4D40-AF86-403FC092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A3B3B-1530-4390-B200-770D7CEE9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92E4F-F4D0-449A-A574-56A4288D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BC3C-1920-4B6A-A259-C7C7C89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C479-3C91-462A-B5BE-2276307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F96C6-683D-4539-9780-50291E3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D8F4-2E7F-457D-BB02-1C484FCE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A86C-9719-436A-9C23-73470D4F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8517-83D0-42B8-8D58-8DB6D40D6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0918-75CC-4C0B-8D65-CB81EA52DCEE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819B-8D97-47B1-87C3-720289CAE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76A0-A1A9-436F-BD67-E38DEF1DD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60417" y="406400"/>
            <a:ext cx="6858000" cy="2387600"/>
          </a:xfrm>
        </p:spPr>
        <p:txBody>
          <a:bodyPr>
            <a:normAutofit/>
          </a:bodyPr>
          <a:lstStyle/>
          <a:p>
            <a:r>
              <a:rPr lang="en-US" sz="6000" b="1">
                <a:latin typeface="+mn-lt"/>
              </a:rPr>
              <a:t>CSE 225</a:t>
            </a:r>
            <a:endParaRPr lang="en-US" sz="6000" b="1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en-US" sz="3600" b="1" dirty="0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1371600" y="1371600"/>
            <a:ext cx="44450" cy="107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/>
              <a:t>Use of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Tree represents a hierarchy for. e.g. the organization structure of a company.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Table of contents of a book</a:t>
            </a:r>
          </a:p>
          <a:p>
            <a:r>
              <a:rPr lang="en-US" sz="1800" dirty="0"/>
              <a:t>Unix or Windows file system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1026" name="Picture 2" descr="C:\Users\Admin\Downloads\Departments_in_advertising_agenc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867400" cy="3810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/>
              <a:t>Use of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Unix or Windows file system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050" name="Picture 2" descr="C:\Users\Admin\Downloads\winlayoutbi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79248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Trees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sz="2400"/>
              <a:t>Every tree node:</a:t>
            </a:r>
          </a:p>
          <a:p>
            <a:pPr lvl="1"/>
            <a:r>
              <a:rPr lang="en-US" sz="2000"/>
              <a:t>object – useful information</a:t>
            </a:r>
          </a:p>
          <a:p>
            <a:pPr lvl="1"/>
            <a:r>
              <a:rPr lang="en-US" sz="2000"/>
              <a:t>children – pointers to its children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648075"/>
            <a:ext cx="1905000" cy="314325"/>
            <a:chOff x="1200" y="2298"/>
            <a:chExt cx="1200" cy="198"/>
          </a:xfrm>
        </p:grpSpPr>
        <p:sp>
          <p:nvSpPr>
            <p:cNvPr id="374789" name="Text Box 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374790" name="Text Box 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791" name="Text Box 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4572000"/>
            <a:ext cx="1905000" cy="314325"/>
            <a:chOff x="1200" y="2298"/>
            <a:chExt cx="1200" cy="198"/>
          </a:xfrm>
        </p:grpSpPr>
        <p:sp>
          <p:nvSpPr>
            <p:cNvPr id="374794" name="Text Box 1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374795" name="Text Box 1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796" name="Text Box 1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374797" name="Text Box 1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57600" y="4572000"/>
            <a:ext cx="1905000" cy="314325"/>
            <a:chOff x="1200" y="2298"/>
            <a:chExt cx="1200" cy="198"/>
          </a:xfrm>
        </p:grpSpPr>
        <p:sp>
          <p:nvSpPr>
            <p:cNvPr id="374799" name="Text Box 1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374800" name="Text Box 1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801" name="Text Box 1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802" name="Text Box 1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324600" y="4572000"/>
            <a:ext cx="1905000" cy="314325"/>
            <a:chOff x="1200" y="2298"/>
            <a:chExt cx="1200" cy="198"/>
          </a:xfrm>
        </p:grpSpPr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374805" name="Text Box 2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806" name="Text Box 2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374807" name="Text Box 2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28800" y="5553075"/>
            <a:ext cx="1905000" cy="314325"/>
            <a:chOff x="1200" y="2298"/>
            <a:chExt cx="1200" cy="198"/>
          </a:xfrm>
        </p:grpSpPr>
        <p:sp>
          <p:nvSpPr>
            <p:cNvPr id="374809" name="Text Box 2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374810" name="Text Box 2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811" name="Text Box 2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374812" name="Text Box 2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343400" y="5553075"/>
            <a:ext cx="1905000" cy="314325"/>
            <a:chOff x="1200" y="2298"/>
            <a:chExt cx="1200" cy="198"/>
          </a:xfrm>
        </p:grpSpPr>
        <p:sp>
          <p:nvSpPr>
            <p:cNvPr id="374814" name="Text Box 3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374815" name="Text Box 3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816" name="Text Box 3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374817" name="Text Box 3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781800" y="5553075"/>
            <a:ext cx="1905000" cy="314325"/>
            <a:chOff x="1200" y="2298"/>
            <a:chExt cx="1200" cy="198"/>
          </a:xfrm>
        </p:grpSpPr>
        <p:sp>
          <p:nvSpPr>
            <p:cNvPr id="374819" name="Text Box 3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374820" name="Text Box 3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4821" name="Text Box 3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374822" name="Text Box 3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cxnSp>
        <p:nvCxnSpPr>
          <p:cNvPr id="374823" name="AutoShape 39"/>
          <p:cNvCxnSpPr>
            <a:cxnSpLocks noChangeShapeType="1"/>
            <a:stCxn id="374790" idx="2"/>
            <a:endCxn id="374795" idx="0"/>
          </p:cNvCxnSpPr>
          <p:nvPr/>
        </p:nvCxnSpPr>
        <p:spPr bwMode="auto">
          <a:xfrm flipH="1">
            <a:off x="1790700" y="3962400"/>
            <a:ext cx="1066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24" name="AutoShape 40"/>
          <p:cNvCxnSpPr>
            <a:cxnSpLocks noChangeShapeType="1"/>
            <a:stCxn id="374791" idx="2"/>
            <a:endCxn id="374800" idx="0"/>
          </p:cNvCxnSpPr>
          <p:nvPr/>
        </p:nvCxnSpPr>
        <p:spPr bwMode="auto">
          <a:xfrm>
            <a:off x="3238500" y="3962400"/>
            <a:ext cx="1371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25" name="AutoShape 41"/>
          <p:cNvCxnSpPr>
            <a:cxnSpLocks noChangeShapeType="1"/>
            <a:stCxn id="374792" idx="2"/>
            <a:endCxn id="374805" idx="0"/>
          </p:cNvCxnSpPr>
          <p:nvPr/>
        </p:nvCxnSpPr>
        <p:spPr bwMode="auto">
          <a:xfrm>
            <a:off x="3619500" y="3962400"/>
            <a:ext cx="3657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26" name="AutoShape 42"/>
          <p:cNvCxnSpPr>
            <a:cxnSpLocks noChangeShapeType="1"/>
            <a:stCxn id="374800" idx="2"/>
            <a:endCxn id="374810" idx="0"/>
          </p:cNvCxnSpPr>
          <p:nvPr/>
        </p:nvCxnSpPr>
        <p:spPr bwMode="auto">
          <a:xfrm flipH="1">
            <a:off x="2781300" y="4886325"/>
            <a:ext cx="18288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27" name="AutoShape 43"/>
          <p:cNvCxnSpPr>
            <a:cxnSpLocks noChangeShapeType="1"/>
            <a:stCxn id="374801" idx="2"/>
            <a:endCxn id="374815" idx="0"/>
          </p:cNvCxnSpPr>
          <p:nvPr/>
        </p:nvCxnSpPr>
        <p:spPr bwMode="auto">
          <a:xfrm>
            <a:off x="4991100" y="4886325"/>
            <a:ext cx="3048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28" name="AutoShape 44"/>
          <p:cNvCxnSpPr>
            <a:cxnSpLocks noChangeShapeType="1"/>
            <a:stCxn id="374805" idx="2"/>
            <a:endCxn id="374820" idx="0"/>
          </p:cNvCxnSpPr>
          <p:nvPr/>
        </p:nvCxnSpPr>
        <p:spPr bwMode="auto">
          <a:xfrm>
            <a:off x="7277100" y="4886325"/>
            <a:ext cx="4572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7772400" cy="609600"/>
          </a:xfrm>
        </p:spPr>
        <p:txBody>
          <a:bodyPr/>
          <a:lstStyle/>
          <a:p>
            <a:r>
              <a:rPr lang="en-US" sz="3600" dirty="0"/>
              <a:t>A Tree Representation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3581400" cy="183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node is represented by an object storing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Element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Parent node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Sequence of children nodes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33475" y="4071938"/>
            <a:ext cx="2752725" cy="2176462"/>
            <a:chOff x="714" y="2496"/>
            <a:chExt cx="1734" cy="1371"/>
          </a:xfrm>
        </p:grpSpPr>
        <p:sp>
          <p:nvSpPr>
            <p:cNvPr id="375813" name="Oval 5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375814" name="Oval 6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375815" name="Rectangle 7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75816" name="Rectangle 8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75817" name="Rectangle 9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375818" name="AutoShape 10"/>
            <p:cNvCxnSpPr>
              <a:cxnSpLocks noChangeShapeType="1"/>
              <a:stCxn id="375817" idx="0"/>
              <a:endCxn id="375814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5819" name="AutoShape 11"/>
            <p:cNvCxnSpPr>
              <a:cxnSpLocks noChangeShapeType="1"/>
              <a:stCxn id="375816" idx="0"/>
              <a:endCxn id="375814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5820" name="AutoShape 12"/>
            <p:cNvCxnSpPr>
              <a:cxnSpLocks noChangeShapeType="1"/>
              <a:stCxn id="375815" idx="0"/>
              <a:endCxn id="375813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5821" name="AutoShape 13"/>
            <p:cNvCxnSpPr>
              <a:cxnSpLocks noChangeShapeType="1"/>
              <a:stCxn id="375814" idx="0"/>
              <a:endCxn id="375813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5822" name="Rectangle 14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375823" name="AutoShape 15"/>
            <p:cNvCxnSpPr>
              <a:cxnSpLocks noChangeShapeType="1"/>
              <a:stCxn id="375822" idx="0"/>
              <a:endCxn id="375813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114802" y="1905001"/>
            <a:ext cx="4684714" cy="4543426"/>
            <a:chOff x="2592" y="1200"/>
            <a:chExt cx="2951" cy="2862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375826" name="Rectangle 18"/>
              <p:cNvSpPr>
                <a:spLocks noChangeArrowheads="1"/>
              </p:cNvSpPr>
              <p:nvPr/>
            </p:nvSpPr>
            <p:spPr bwMode="auto"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27" name="Rectangle 19"/>
              <p:cNvSpPr>
                <a:spLocks noChangeArrowheads="1"/>
              </p:cNvSpPr>
              <p:nvPr/>
            </p:nvSpPr>
            <p:spPr bwMode="auto"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28" name="Rectangle 20"/>
              <p:cNvSpPr>
                <a:spLocks noChangeArrowheads="1"/>
              </p:cNvSpPr>
              <p:nvPr/>
            </p:nvSpPr>
            <p:spPr bwMode="auto"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ahoma" pitchFamily="34" charset="0"/>
                    <a:sym typeface="Symbol" pitchFamily="18" charset="2"/>
                  </a:rPr>
                  <a:t></a:t>
                </a:r>
              </a:p>
            </p:txBody>
          </p:sp>
        </p:grpSp>
        <p:sp>
          <p:nvSpPr>
            <p:cNvPr id="375829" name="AutoShape 21"/>
            <p:cNvSpPr>
              <a:spLocks noChangeArrowheads="1"/>
            </p:cNvSpPr>
            <p:nvPr/>
          </p:nvSpPr>
          <p:spPr bwMode="auto"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5830" name="AutoShape 22"/>
            <p:cNvCxnSpPr>
              <a:cxnSpLocks noChangeShapeType="1"/>
              <a:stCxn id="375833" idx="2"/>
              <a:endCxn id="375831" idx="6"/>
            </p:cNvCxnSpPr>
            <p:nvPr/>
          </p:nvCxnSpPr>
          <p:spPr bwMode="auto">
            <a:xfrm flipH="1">
              <a:off x="3673" y="1377"/>
              <a:ext cx="38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5831" name="Oval 23"/>
            <p:cNvSpPr>
              <a:spLocks noChangeArrowheads="1"/>
            </p:cNvSpPr>
            <p:nvPr/>
          </p:nvSpPr>
          <p:spPr bwMode="auto"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2" name="Oval 24"/>
            <p:cNvSpPr>
              <a:spLocks noChangeArrowheads="1"/>
            </p:cNvSpPr>
            <p:nvPr/>
          </p:nvSpPr>
          <p:spPr bwMode="auto"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3" name="Oval 25"/>
            <p:cNvSpPr>
              <a:spLocks noChangeArrowheads="1"/>
            </p:cNvSpPr>
            <p:nvPr/>
          </p:nvSpPr>
          <p:spPr bwMode="auto"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375835" name="AutoShape 27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5836" name="AutoShape 28"/>
              <p:cNvCxnSpPr>
                <a:cxnSpLocks noChangeShapeType="1"/>
                <a:stCxn id="375838" idx="2"/>
                <a:endCxn id="375837" idx="6"/>
              </p:cNvCxnSpPr>
              <p:nvPr/>
            </p:nvCxnSpPr>
            <p:spPr bwMode="auto">
              <a:xfrm flipH="1">
                <a:off x="4802" y="3373"/>
                <a:ext cx="8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375837" name="Oval 29"/>
              <p:cNvSpPr>
                <a:spLocks noChangeArrowheads="1"/>
              </p:cNvSpPr>
              <p:nvPr/>
            </p:nvSpPr>
            <p:spPr bwMode="auto"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38" name="Oval 30"/>
              <p:cNvSpPr>
                <a:spLocks noChangeArrowheads="1"/>
              </p:cNvSpPr>
              <p:nvPr/>
            </p:nvSpPr>
            <p:spPr bwMode="auto"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75839" name="AutoShape 31"/>
            <p:cNvCxnSpPr>
              <a:cxnSpLocks noChangeShapeType="1"/>
              <a:endCxn id="375840" idx="0"/>
            </p:cNvCxnSpPr>
            <p:nvPr/>
          </p:nvCxnSpPr>
          <p:spPr bwMode="auto">
            <a:xfrm rot="16200000" flipH="1">
              <a:off x="2549" y="1435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375840" name="Text Box 32"/>
            <p:cNvSpPr txBox="1">
              <a:spLocks noChangeArrowheads="1"/>
            </p:cNvSpPr>
            <p:nvPr/>
          </p:nvSpPr>
          <p:spPr bwMode="auto">
            <a:xfrm>
              <a:off x="2592" y="1584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cxnSp>
          <p:nvCxnSpPr>
            <p:cNvPr id="375841" name="AutoShape 33"/>
            <p:cNvCxnSpPr>
              <a:cxnSpLocks noChangeShapeType="1"/>
            </p:cNvCxnSpPr>
            <p:nvPr/>
          </p:nvCxnSpPr>
          <p:spPr bwMode="auto"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375842" name="Oval 34"/>
            <p:cNvSpPr>
              <a:spLocks noChangeArrowheads="1"/>
            </p:cNvSpPr>
            <p:nvPr/>
          </p:nvSpPr>
          <p:spPr bwMode="auto">
            <a:xfrm>
              <a:off x="3540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43" name="Oval 35"/>
            <p:cNvSpPr>
              <a:spLocks noChangeArrowheads="1"/>
            </p:cNvSpPr>
            <p:nvPr/>
          </p:nvSpPr>
          <p:spPr bwMode="auto">
            <a:xfrm>
              <a:off x="3837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44" name="Oval 36"/>
            <p:cNvSpPr>
              <a:spLocks noChangeArrowheads="1"/>
            </p:cNvSpPr>
            <p:nvPr/>
          </p:nvSpPr>
          <p:spPr bwMode="auto">
            <a:xfrm>
              <a:off x="4134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5845" name="AutoShape 37"/>
            <p:cNvCxnSpPr>
              <a:cxnSpLocks noChangeShapeType="1"/>
              <a:stCxn id="375843" idx="4"/>
              <a:endCxn id="375852" idx="0"/>
            </p:cNvCxnSpPr>
            <p:nvPr/>
          </p:nvCxnSpPr>
          <p:spPr bwMode="auto">
            <a:xfrm rot="16200000" flipH="1">
              <a:off x="3806" y="1431"/>
              <a:ext cx="622" cy="511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375846" name="AutoShape 38"/>
            <p:cNvCxnSpPr>
              <a:cxnSpLocks noChangeShapeType="1"/>
              <a:stCxn id="375844" idx="4"/>
              <a:endCxn id="375855" idx="0"/>
            </p:cNvCxnSpPr>
            <p:nvPr/>
          </p:nvCxnSpPr>
          <p:spPr bwMode="auto">
            <a:xfrm rot="162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326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698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375849" name="Rectangle 41"/>
            <p:cNvSpPr>
              <a:spLocks noChangeArrowheads="1"/>
            </p:cNvSpPr>
            <p:nvPr/>
          </p:nvSpPr>
          <p:spPr bwMode="auto">
            <a:xfrm>
              <a:off x="348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375850" name="Rectangle 42"/>
            <p:cNvSpPr>
              <a:spLocks noChangeArrowheads="1"/>
            </p:cNvSpPr>
            <p:nvPr/>
          </p:nvSpPr>
          <p:spPr bwMode="auto"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51" name="Rectangle 43"/>
            <p:cNvSpPr>
              <a:spLocks noChangeArrowheads="1"/>
            </p:cNvSpPr>
            <p:nvPr/>
          </p:nvSpPr>
          <p:spPr bwMode="auto"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375852" name="Rectangle 44"/>
            <p:cNvSpPr>
              <a:spLocks noChangeArrowheads="1"/>
            </p:cNvSpPr>
            <p:nvPr/>
          </p:nvSpPr>
          <p:spPr bwMode="auto"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375853" name="Rectangle 45"/>
            <p:cNvSpPr>
              <a:spLocks noChangeArrowheads="1"/>
            </p:cNvSpPr>
            <p:nvPr/>
          </p:nvSpPr>
          <p:spPr bwMode="auto">
            <a:xfrm>
              <a:off x="4830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54" name="Rectangle 46"/>
            <p:cNvSpPr>
              <a:spLocks noChangeArrowheads="1"/>
            </p:cNvSpPr>
            <p:nvPr/>
          </p:nvSpPr>
          <p:spPr bwMode="auto">
            <a:xfrm>
              <a:off x="526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375855" name="Rectangle 47"/>
            <p:cNvSpPr>
              <a:spLocks noChangeArrowheads="1"/>
            </p:cNvSpPr>
            <p:nvPr/>
          </p:nvSpPr>
          <p:spPr bwMode="auto">
            <a:xfrm>
              <a:off x="504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cxnSp>
          <p:nvCxnSpPr>
            <p:cNvPr id="375856" name="AutoShape 48"/>
            <p:cNvCxnSpPr>
              <a:cxnSpLocks noChangeShapeType="1"/>
              <a:endCxn id="375857" idx="0"/>
            </p:cNvCxnSpPr>
            <p:nvPr/>
          </p:nvCxnSpPr>
          <p:spPr bwMode="auto">
            <a:xfrm rot="16200000" flipH="1">
              <a:off x="328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375857" name="Text Box 49"/>
            <p:cNvSpPr txBox="1">
              <a:spLocks noChangeArrowheads="1"/>
            </p:cNvSpPr>
            <p:nvPr/>
          </p:nvSpPr>
          <p:spPr bwMode="auto">
            <a:xfrm>
              <a:off x="3360" y="2382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cxnSp>
          <p:nvCxnSpPr>
            <p:cNvPr id="375858" name="AutoShape 50"/>
            <p:cNvCxnSpPr>
              <a:cxnSpLocks noChangeShapeType="1"/>
              <a:endCxn id="375859" idx="0"/>
            </p:cNvCxnSpPr>
            <p:nvPr/>
          </p:nvCxnSpPr>
          <p:spPr bwMode="auto">
            <a:xfrm rot="16200000" flipH="1">
              <a:off x="4071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375859" name="Text Box 51"/>
            <p:cNvSpPr txBox="1">
              <a:spLocks noChangeArrowheads="1"/>
            </p:cNvSpPr>
            <p:nvPr/>
          </p:nvSpPr>
          <p:spPr bwMode="auto">
            <a:xfrm>
              <a:off x="4139" y="2382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375860" name="Text Box 52"/>
            <p:cNvSpPr txBox="1">
              <a:spLocks noChangeArrowheads="1"/>
            </p:cNvSpPr>
            <p:nvPr/>
          </p:nvSpPr>
          <p:spPr bwMode="auto">
            <a:xfrm>
              <a:off x="4925" y="2382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375861" name="AutoShape 53"/>
            <p:cNvCxnSpPr>
              <a:cxnSpLocks noChangeShapeType="1"/>
              <a:endCxn id="375860" idx="0"/>
            </p:cNvCxnSpPr>
            <p:nvPr/>
          </p:nvCxnSpPr>
          <p:spPr bwMode="auto">
            <a:xfrm rot="16200000" flipH="1">
              <a:off x="484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375862" name="Oval 54"/>
            <p:cNvSpPr>
              <a:spLocks noChangeArrowheads="1"/>
            </p:cNvSpPr>
            <p:nvPr/>
          </p:nvSpPr>
          <p:spPr bwMode="auto">
            <a:xfrm>
              <a:off x="3588" y="2085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63" name="Oval 55"/>
            <p:cNvSpPr>
              <a:spLocks noChangeArrowheads="1"/>
            </p:cNvSpPr>
            <p:nvPr/>
          </p:nvSpPr>
          <p:spPr bwMode="auto">
            <a:xfrm>
              <a:off x="4364" y="2085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64" name="Oval 56"/>
            <p:cNvSpPr>
              <a:spLocks noChangeArrowheads="1"/>
            </p:cNvSpPr>
            <p:nvPr/>
          </p:nvSpPr>
          <p:spPr bwMode="auto">
            <a:xfrm>
              <a:off x="5140" y="2085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65" name="Freeform 57"/>
            <p:cNvSpPr>
              <a:spLocks/>
            </p:cNvSpPr>
            <p:nvPr/>
          </p:nvSpPr>
          <p:spPr bwMode="auto">
            <a:xfrm>
              <a:off x="3102" y="1422"/>
              <a:ext cx="578" cy="1245"/>
            </a:xfrm>
            <a:custGeom>
              <a:avLst/>
              <a:gdLst/>
              <a:ahLst/>
              <a:cxnLst>
                <a:cxn ang="0">
                  <a:pos x="486" y="684"/>
                </a:cxn>
                <a:cxn ang="0">
                  <a:pos x="528" y="852"/>
                </a:cxn>
                <a:cxn ang="0">
                  <a:pos x="552" y="1116"/>
                </a:cxn>
                <a:cxn ang="0">
                  <a:pos x="372" y="1206"/>
                </a:cxn>
                <a:cxn ang="0">
                  <a:pos x="174" y="1044"/>
                </a:cxn>
                <a:cxn ang="0">
                  <a:pos x="0" y="0"/>
                </a:cxn>
              </a:cxnLst>
              <a:rect l="0" t="0" r="r" b="b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66" name="Freeform 58"/>
            <p:cNvSpPr>
              <a:spLocks/>
            </p:cNvSpPr>
            <p:nvPr/>
          </p:nvSpPr>
          <p:spPr bwMode="auto">
            <a:xfrm>
              <a:off x="2982" y="1422"/>
              <a:ext cx="1515" cy="1360"/>
            </a:xfrm>
            <a:custGeom>
              <a:avLst/>
              <a:gdLst/>
              <a:ahLst/>
              <a:cxnLst>
                <a:cxn ang="0">
                  <a:pos x="1398" y="684"/>
                </a:cxn>
                <a:cxn ang="0">
                  <a:pos x="1344" y="1260"/>
                </a:cxn>
                <a:cxn ang="0">
                  <a:pos x="372" y="1284"/>
                </a:cxn>
                <a:cxn ang="0">
                  <a:pos x="150" y="864"/>
                </a:cxn>
                <a:cxn ang="0">
                  <a:pos x="0" y="0"/>
                </a:cxn>
              </a:cxnLst>
              <a:rect l="0" t="0" r="r" b="b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67" name="Freeform 59"/>
            <p:cNvSpPr>
              <a:spLocks/>
            </p:cNvSpPr>
            <p:nvPr/>
          </p:nvSpPr>
          <p:spPr bwMode="auto">
            <a:xfrm>
              <a:off x="2845" y="1428"/>
              <a:ext cx="2409" cy="1478"/>
            </a:xfrm>
            <a:custGeom>
              <a:avLst/>
              <a:gdLst/>
              <a:ahLst/>
              <a:cxnLst>
                <a:cxn ang="0">
                  <a:pos x="2309" y="684"/>
                </a:cxn>
                <a:cxn ang="0">
                  <a:pos x="2291" y="1170"/>
                </a:cxn>
                <a:cxn ang="0">
                  <a:pos x="1601" y="1380"/>
                </a:cxn>
                <a:cxn ang="0">
                  <a:pos x="263" y="1248"/>
                </a:cxn>
                <a:cxn ang="0">
                  <a:pos x="23" y="0"/>
                </a:cxn>
              </a:cxnLst>
              <a:rect l="0" t="0" r="r" b="b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68" name="Rectangle 60"/>
            <p:cNvSpPr>
              <a:spLocks noChangeArrowheads="1"/>
            </p:cNvSpPr>
            <p:nvPr/>
          </p:nvSpPr>
          <p:spPr bwMode="auto">
            <a:xfrm>
              <a:off x="3900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69" name="Rectangle 61"/>
            <p:cNvSpPr>
              <a:spLocks noChangeArrowheads="1"/>
            </p:cNvSpPr>
            <p:nvPr/>
          </p:nvSpPr>
          <p:spPr bwMode="auto">
            <a:xfrm>
              <a:off x="433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375870" name="Rectangle 62"/>
            <p:cNvSpPr>
              <a:spLocks noChangeArrowheads="1"/>
            </p:cNvSpPr>
            <p:nvPr/>
          </p:nvSpPr>
          <p:spPr bwMode="auto">
            <a:xfrm>
              <a:off x="4116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375871" name="Text Box 63"/>
            <p:cNvSpPr txBox="1">
              <a:spLocks noChangeArrowheads="1"/>
            </p:cNvSpPr>
            <p:nvPr/>
          </p:nvSpPr>
          <p:spPr bwMode="auto">
            <a:xfrm>
              <a:off x="3984" y="380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cxnSp>
          <p:nvCxnSpPr>
            <p:cNvPr id="375872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375873" name="Freeform 65"/>
            <p:cNvSpPr>
              <a:spLocks/>
            </p:cNvSpPr>
            <p:nvPr/>
          </p:nvSpPr>
          <p:spPr bwMode="auto">
            <a:xfrm>
              <a:off x="4485" y="2100"/>
              <a:ext cx="183" cy="846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3" y="240"/>
                </a:cxn>
                <a:cxn ang="0">
                  <a:pos x="111" y="546"/>
                </a:cxn>
                <a:cxn ang="0">
                  <a:pos x="183" y="846"/>
                </a:cxn>
              </a:cxnLst>
              <a:rect l="0" t="0" r="r" b="b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74" name="Rectangle 66"/>
            <p:cNvSpPr>
              <a:spLocks noChangeArrowheads="1"/>
            </p:cNvSpPr>
            <p:nvPr/>
          </p:nvSpPr>
          <p:spPr bwMode="auto">
            <a:xfrm>
              <a:off x="475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75" name="Rectangle 67"/>
            <p:cNvSpPr>
              <a:spLocks noChangeArrowheads="1"/>
            </p:cNvSpPr>
            <p:nvPr/>
          </p:nvSpPr>
          <p:spPr bwMode="auto">
            <a:xfrm>
              <a:off x="5184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375876" name="Rectangle 68"/>
            <p:cNvSpPr>
              <a:spLocks noChangeArrowheads="1"/>
            </p:cNvSpPr>
            <p:nvPr/>
          </p:nvSpPr>
          <p:spPr bwMode="auto">
            <a:xfrm>
              <a:off x="4968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375877" name="Text Box 69"/>
            <p:cNvSpPr txBox="1">
              <a:spLocks noChangeArrowheads="1"/>
            </p:cNvSpPr>
            <p:nvPr/>
          </p:nvSpPr>
          <p:spPr bwMode="auto">
            <a:xfrm>
              <a:off x="4845" y="3804"/>
              <a:ext cx="2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375878" name="AutoShape 70"/>
            <p:cNvCxnSpPr>
              <a:cxnSpLocks noChangeShapeType="1"/>
            </p:cNvCxnSpPr>
            <p:nvPr/>
          </p:nvCxnSpPr>
          <p:spPr bwMode="auto">
            <a:xfrm rot="162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375879" name="Freeform 71"/>
            <p:cNvSpPr>
              <a:spLocks/>
            </p:cNvSpPr>
            <p:nvPr/>
          </p:nvSpPr>
          <p:spPr bwMode="auto">
            <a:xfrm>
              <a:off x="4800" y="3108"/>
              <a:ext cx="282" cy="3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180"/>
                </a:cxn>
                <a:cxn ang="0">
                  <a:pos x="234" y="252"/>
                </a:cxn>
                <a:cxn ang="0">
                  <a:pos x="282" y="390"/>
                </a:cxn>
              </a:cxnLst>
              <a:rect l="0" t="0" r="r" b="b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80" name="Freeform 72"/>
            <p:cNvSpPr>
              <a:spLocks/>
            </p:cNvSpPr>
            <p:nvPr/>
          </p:nvSpPr>
          <p:spPr bwMode="auto">
            <a:xfrm>
              <a:off x="4224" y="3102"/>
              <a:ext cx="290" cy="40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58" y="174"/>
                </a:cxn>
                <a:cxn ang="0">
                  <a:pos x="96" y="216"/>
                </a:cxn>
                <a:cxn ang="0">
                  <a:pos x="0" y="408"/>
                </a:cxn>
              </a:cxnLst>
              <a:rect l="0" t="0" r="r" b="b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81" name="Freeform 73"/>
            <p:cNvSpPr>
              <a:spLocks/>
            </p:cNvSpPr>
            <p:nvPr/>
          </p:nvSpPr>
          <p:spPr bwMode="auto">
            <a:xfrm>
              <a:off x="3566" y="1374"/>
              <a:ext cx="82" cy="63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2" y="222"/>
                </a:cxn>
                <a:cxn ang="0">
                  <a:pos x="10" y="414"/>
                </a:cxn>
                <a:cxn ang="0">
                  <a:pos x="22" y="630"/>
                </a:cxn>
              </a:cxnLst>
              <a:rect l="0" t="0" r="r" b="b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82" name="Freeform 74"/>
            <p:cNvSpPr>
              <a:spLocks/>
            </p:cNvSpPr>
            <p:nvPr/>
          </p:nvSpPr>
          <p:spPr bwMode="auto">
            <a:xfrm>
              <a:off x="3748" y="2208"/>
              <a:ext cx="546" cy="1854"/>
            </a:xfrm>
            <a:custGeom>
              <a:avLst/>
              <a:gdLst/>
              <a:ahLst/>
              <a:cxnLst>
                <a:cxn ang="0">
                  <a:pos x="482" y="1404"/>
                </a:cxn>
                <a:cxn ang="0">
                  <a:pos x="488" y="1782"/>
                </a:cxn>
                <a:cxn ang="0">
                  <a:pos x="134" y="1728"/>
                </a:cxn>
                <a:cxn ang="0">
                  <a:pos x="32" y="1026"/>
                </a:cxn>
                <a:cxn ang="0">
                  <a:pos x="326" y="390"/>
                </a:cxn>
                <a:cxn ang="0">
                  <a:pos x="362" y="0"/>
                </a:cxn>
              </a:cxnLst>
              <a:rect l="0" t="0" r="r" b="b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83" name="Freeform 75"/>
            <p:cNvSpPr>
              <a:spLocks/>
            </p:cNvSpPr>
            <p:nvPr/>
          </p:nvSpPr>
          <p:spPr bwMode="auto">
            <a:xfrm>
              <a:off x="4602" y="2220"/>
              <a:ext cx="941" cy="1660"/>
            </a:xfrm>
            <a:custGeom>
              <a:avLst/>
              <a:gdLst/>
              <a:ahLst/>
              <a:cxnLst>
                <a:cxn ang="0">
                  <a:pos x="478" y="1392"/>
                </a:cxn>
                <a:cxn ang="0">
                  <a:pos x="690" y="1656"/>
                </a:cxn>
                <a:cxn ang="0">
                  <a:pos x="936" y="1416"/>
                </a:cxn>
                <a:cxn ang="0">
                  <a:pos x="720" y="954"/>
                </a:cxn>
                <a:cxn ang="0">
                  <a:pos x="222" y="570"/>
                </a:cxn>
                <a:cxn ang="0">
                  <a:pos x="0" y="0"/>
                </a:cxn>
              </a:cxnLst>
              <a:rect l="0" t="0" r="r" b="b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0" cy="6858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zh-TW" sz="3600" dirty="0">
                <a:ea typeface="新細明體" pitchFamily="18" charset="-120"/>
              </a:rPr>
              <a:t>Left Child, Right Sibling Representation</a:t>
            </a:r>
          </a:p>
        </p:txBody>
      </p:sp>
      <p:pic>
        <p:nvPicPr>
          <p:cNvPr id="412674" name="Picture 2" descr="https://upload.wikimedia.org/wikipedia/commons/thumb/c/cd/N-ary_to_binary.svg/2000px-N-ary_to_binary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01215"/>
            <a:ext cx="7927975" cy="4756785"/>
          </a:xfrm>
          <a:prstGeom prst="rect">
            <a:avLst/>
          </a:prstGeom>
          <a:noFill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606550"/>
            <a:ext cx="1524000" cy="831850"/>
            <a:chOff x="432" y="1968"/>
            <a:chExt cx="960" cy="524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>
                  <a:latin typeface="Arial" charset="0"/>
                </a:rPr>
                <a:t>Left Child</a:t>
              </a:r>
            </a:p>
          </p:txBody>
        </p: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Right Sibling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382000" cy="762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zh-TW" sz="3600" dirty="0">
                <a:ea typeface="新細明體" pitchFamily="18" charset="-120"/>
              </a:rPr>
              <a:t>Inclass Exercise Draw the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2133600"/>
            <a:ext cx="1524000" cy="831850"/>
            <a:chOff x="432" y="1968"/>
            <a:chExt cx="960" cy="524"/>
          </a:xfrm>
        </p:grpSpPr>
        <p:sp>
          <p:nvSpPr>
            <p:cNvPr id="376836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376837" name="Text Box 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Left Child</a:t>
              </a:r>
            </a:p>
          </p:txBody>
        </p:sp>
        <p:sp>
          <p:nvSpPr>
            <p:cNvPr id="376838" name="Text Box 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Right Sibling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181600" y="2590800"/>
            <a:ext cx="685800" cy="619125"/>
            <a:chOff x="432" y="1968"/>
            <a:chExt cx="960" cy="390"/>
          </a:xfrm>
        </p:grpSpPr>
        <p:sp>
          <p:nvSpPr>
            <p:cNvPr id="376840" name="Text Box 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A</a:t>
              </a:r>
            </a:p>
          </p:txBody>
        </p:sp>
        <p:sp>
          <p:nvSpPr>
            <p:cNvPr id="376841" name="Text Box 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42" name="Text Box 1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4800" y="3429000"/>
            <a:ext cx="685800" cy="619125"/>
            <a:chOff x="432" y="1968"/>
            <a:chExt cx="960" cy="390"/>
          </a:xfrm>
        </p:grpSpPr>
        <p:sp>
          <p:nvSpPr>
            <p:cNvPr id="376844" name="Text Box 1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B</a:t>
              </a:r>
            </a:p>
          </p:txBody>
        </p:sp>
        <p:sp>
          <p:nvSpPr>
            <p:cNvPr id="376845" name="Text Box 1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46" name="Text Box 1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81600" y="3429000"/>
            <a:ext cx="685800" cy="619125"/>
            <a:chOff x="432" y="1968"/>
            <a:chExt cx="960" cy="390"/>
          </a:xfrm>
        </p:grpSpPr>
        <p:sp>
          <p:nvSpPr>
            <p:cNvPr id="376848" name="Text Box 16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C</a:t>
              </a:r>
            </a:p>
          </p:txBody>
        </p:sp>
        <p:sp>
          <p:nvSpPr>
            <p:cNvPr id="376849" name="Text Box 17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50" name="Text Box 18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324600" y="3429000"/>
            <a:ext cx="685800" cy="619125"/>
            <a:chOff x="432" y="1968"/>
            <a:chExt cx="960" cy="390"/>
          </a:xfrm>
        </p:grpSpPr>
        <p:sp>
          <p:nvSpPr>
            <p:cNvPr id="376852" name="Text Box 20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</a:t>
              </a:r>
            </a:p>
          </p:txBody>
        </p:sp>
        <p:sp>
          <p:nvSpPr>
            <p:cNvPr id="376853" name="Text Box 21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54" name="Text Box 22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315200" y="4419600"/>
            <a:ext cx="685800" cy="619125"/>
            <a:chOff x="432" y="1968"/>
            <a:chExt cx="960" cy="390"/>
          </a:xfrm>
        </p:grpSpPr>
        <p:sp>
          <p:nvSpPr>
            <p:cNvPr id="376856" name="Text Box 2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I</a:t>
              </a:r>
            </a:p>
          </p:txBody>
        </p:sp>
        <p:sp>
          <p:nvSpPr>
            <p:cNvPr id="376857" name="Text Box 2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58" name="Text Box 2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172200" y="4419600"/>
            <a:ext cx="685800" cy="619125"/>
            <a:chOff x="432" y="1968"/>
            <a:chExt cx="960" cy="390"/>
          </a:xfrm>
        </p:grpSpPr>
        <p:sp>
          <p:nvSpPr>
            <p:cNvPr id="376860" name="Text Box 2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H</a:t>
              </a:r>
            </a:p>
          </p:txBody>
        </p:sp>
        <p:sp>
          <p:nvSpPr>
            <p:cNvPr id="376861" name="Text Box 2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62" name="Text Box 3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029200" y="4419600"/>
            <a:ext cx="685800" cy="619125"/>
            <a:chOff x="432" y="1968"/>
            <a:chExt cx="960" cy="390"/>
          </a:xfrm>
        </p:grpSpPr>
        <p:sp>
          <p:nvSpPr>
            <p:cNvPr id="376864" name="Text Box 3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G</a:t>
              </a:r>
            </a:p>
          </p:txBody>
        </p:sp>
        <p:sp>
          <p:nvSpPr>
            <p:cNvPr id="376865" name="Text Box 3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66" name="Text Box 3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4114800" y="4419600"/>
            <a:ext cx="685800" cy="619125"/>
            <a:chOff x="432" y="1968"/>
            <a:chExt cx="960" cy="390"/>
          </a:xfrm>
        </p:grpSpPr>
        <p:sp>
          <p:nvSpPr>
            <p:cNvPr id="376868" name="Text Box 36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F</a:t>
              </a:r>
            </a:p>
          </p:txBody>
        </p:sp>
        <p:sp>
          <p:nvSpPr>
            <p:cNvPr id="376869" name="Text Box 37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70" name="Text Box 38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3124200" y="4419600"/>
            <a:ext cx="685800" cy="619125"/>
            <a:chOff x="432" y="1968"/>
            <a:chExt cx="960" cy="390"/>
          </a:xfrm>
        </p:grpSpPr>
        <p:sp>
          <p:nvSpPr>
            <p:cNvPr id="376872" name="Text Box 40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E</a:t>
              </a:r>
            </a:p>
          </p:txBody>
        </p:sp>
        <p:sp>
          <p:nvSpPr>
            <p:cNvPr id="376873" name="Text Box 41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74" name="Text Box 42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2590800" y="5486400"/>
            <a:ext cx="685800" cy="619125"/>
            <a:chOff x="432" y="1968"/>
            <a:chExt cx="960" cy="390"/>
          </a:xfrm>
        </p:grpSpPr>
        <p:sp>
          <p:nvSpPr>
            <p:cNvPr id="376876" name="Text Box 4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J</a:t>
              </a:r>
            </a:p>
          </p:txBody>
        </p:sp>
        <p:sp>
          <p:nvSpPr>
            <p:cNvPr id="376877" name="Text Box 4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78" name="Text Box 4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3581400" y="5486400"/>
            <a:ext cx="685800" cy="619125"/>
            <a:chOff x="432" y="1968"/>
            <a:chExt cx="960" cy="390"/>
          </a:xfrm>
        </p:grpSpPr>
        <p:sp>
          <p:nvSpPr>
            <p:cNvPr id="376880" name="Text Box 4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K</a:t>
              </a:r>
            </a:p>
          </p:txBody>
        </p:sp>
        <p:sp>
          <p:nvSpPr>
            <p:cNvPr id="376881" name="Text Box 4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82" name="Text Box 5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995988" y="5486400"/>
            <a:ext cx="685800" cy="619125"/>
            <a:chOff x="432" y="1968"/>
            <a:chExt cx="960" cy="390"/>
          </a:xfrm>
        </p:grpSpPr>
        <p:sp>
          <p:nvSpPr>
            <p:cNvPr id="376884" name="Text Box 5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</a:t>
              </a:r>
            </a:p>
          </p:txBody>
        </p:sp>
        <p:sp>
          <p:nvSpPr>
            <p:cNvPr id="376885" name="Text Box 5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376886" name="Text Box 5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cxnSp>
        <p:nvCxnSpPr>
          <p:cNvPr id="376887" name="AutoShape 55"/>
          <p:cNvCxnSpPr>
            <a:cxnSpLocks noChangeShapeType="1"/>
            <a:stCxn id="376841" idx="2"/>
            <a:endCxn id="376844" idx="0"/>
          </p:cNvCxnSpPr>
          <p:nvPr/>
        </p:nvCxnSpPr>
        <p:spPr bwMode="auto">
          <a:xfrm flipH="1">
            <a:off x="4457700" y="3209925"/>
            <a:ext cx="89535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88" name="AutoShape 56"/>
          <p:cNvCxnSpPr>
            <a:cxnSpLocks noChangeShapeType="1"/>
            <a:stCxn id="376845" idx="2"/>
            <a:endCxn id="376872" idx="0"/>
          </p:cNvCxnSpPr>
          <p:nvPr/>
        </p:nvCxnSpPr>
        <p:spPr bwMode="auto">
          <a:xfrm flipH="1">
            <a:off x="3467100" y="4048125"/>
            <a:ext cx="8191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89" name="AutoShape 57"/>
          <p:cNvCxnSpPr>
            <a:cxnSpLocks noChangeShapeType="1"/>
            <a:stCxn id="376873" idx="2"/>
            <a:endCxn id="376876" idx="0"/>
          </p:cNvCxnSpPr>
          <p:nvPr/>
        </p:nvCxnSpPr>
        <p:spPr bwMode="auto">
          <a:xfrm flipH="1">
            <a:off x="2933700" y="5038725"/>
            <a:ext cx="36195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90" name="AutoShape 58"/>
          <p:cNvCxnSpPr>
            <a:cxnSpLocks noChangeShapeType="1"/>
            <a:stCxn id="376846" idx="3"/>
            <a:endCxn id="376849" idx="1"/>
          </p:cNvCxnSpPr>
          <p:nvPr/>
        </p:nvCxnSpPr>
        <p:spPr bwMode="auto">
          <a:xfrm>
            <a:off x="4800600" y="3890963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91" name="AutoShape 59"/>
          <p:cNvCxnSpPr>
            <a:cxnSpLocks noChangeShapeType="1"/>
            <a:stCxn id="376850" idx="3"/>
            <a:endCxn id="376853" idx="1"/>
          </p:cNvCxnSpPr>
          <p:nvPr/>
        </p:nvCxnSpPr>
        <p:spPr bwMode="auto">
          <a:xfrm>
            <a:off x="5867400" y="38909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92" name="AutoShape 60"/>
          <p:cNvCxnSpPr>
            <a:cxnSpLocks noChangeShapeType="1"/>
            <a:stCxn id="376874" idx="3"/>
            <a:endCxn id="376869" idx="1"/>
          </p:cNvCxnSpPr>
          <p:nvPr/>
        </p:nvCxnSpPr>
        <p:spPr bwMode="auto">
          <a:xfrm>
            <a:off x="3810000" y="48815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93" name="AutoShape 61"/>
          <p:cNvCxnSpPr>
            <a:cxnSpLocks noChangeShapeType="1"/>
            <a:stCxn id="376878" idx="3"/>
            <a:endCxn id="376881" idx="1"/>
          </p:cNvCxnSpPr>
          <p:nvPr/>
        </p:nvCxnSpPr>
        <p:spPr bwMode="auto">
          <a:xfrm>
            <a:off x="3276600" y="5948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94" name="AutoShape 62"/>
          <p:cNvCxnSpPr>
            <a:cxnSpLocks noChangeShapeType="1"/>
            <a:stCxn id="376870" idx="3"/>
            <a:endCxn id="376865" idx="1"/>
          </p:cNvCxnSpPr>
          <p:nvPr/>
        </p:nvCxnSpPr>
        <p:spPr bwMode="auto">
          <a:xfrm>
            <a:off x="4800600" y="48815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95" name="AutoShape 63"/>
          <p:cNvCxnSpPr>
            <a:cxnSpLocks noChangeShapeType="1"/>
            <a:stCxn id="376853" idx="2"/>
            <a:endCxn id="376860" idx="0"/>
          </p:cNvCxnSpPr>
          <p:nvPr/>
        </p:nvCxnSpPr>
        <p:spPr bwMode="auto">
          <a:xfrm>
            <a:off x="6496050" y="4048125"/>
            <a:ext cx="190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96" name="AutoShape 64"/>
          <p:cNvCxnSpPr>
            <a:cxnSpLocks noChangeShapeType="1"/>
            <a:stCxn id="376861" idx="2"/>
            <a:endCxn id="376884" idx="0"/>
          </p:cNvCxnSpPr>
          <p:nvPr/>
        </p:nvCxnSpPr>
        <p:spPr bwMode="auto">
          <a:xfrm flipH="1">
            <a:off x="6338888" y="5038725"/>
            <a:ext cx="47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6897" name="AutoShape 65"/>
          <p:cNvCxnSpPr>
            <a:cxnSpLocks noChangeShapeType="1"/>
            <a:stCxn id="376862" idx="3"/>
            <a:endCxn id="376857" idx="1"/>
          </p:cNvCxnSpPr>
          <p:nvPr/>
        </p:nvCxnSpPr>
        <p:spPr bwMode="auto">
          <a:xfrm>
            <a:off x="6858000" y="48815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/>
              <a:t>Tree Traversal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2390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Two main methods: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FF3300"/>
                </a:solidFill>
              </a:rPr>
              <a:t>Pre</a:t>
            </a:r>
            <a:r>
              <a:rPr lang="en-US" sz="1800" dirty="0"/>
              <a:t>order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FF3300"/>
                </a:solidFill>
              </a:rPr>
              <a:t>Post</a:t>
            </a:r>
            <a:r>
              <a:rPr lang="en-US" sz="1800" dirty="0"/>
              <a:t>order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Recursive definition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3300"/>
                </a:solidFill>
              </a:rPr>
              <a:t>Pre</a:t>
            </a:r>
            <a:r>
              <a:rPr lang="en-US" sz="2000" dirty="0"/>
              <a:t>order: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visit the root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traverse in preorder the children (</a:t>
            </a:r>
            <a:r>
              <a:rPr lang="en-US" sz="1800" dirty="0" err="1"/>
              <a:t>subtrees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3300"/>
                </a:solidFill>
              </a:rPr>
              <a:t>Post</a:t>
            </a:r>
            <a:r>
              <a:rPr lang="en-US" sz="2000" dirty="0"/>
              <a:t>order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traverse in postorder the children (</a:t>
            </a:r>
            <a:r>
              <a:rPr lang="en-US" sz="1800" dirty="0" err="1"/>
              <a:t>subtrees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visit the root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/>
              <a:t>Preorder Traversal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4267200" cy="1962150"/>
          </a:xfrm>
        </p:spPr>
        <p:txBody>
          <a:bodyPr/>
          <a:lstStyle/>
          <a:p>
            <a:r>
              <a:rPr lang="en-US" sz="1800" dirty="0"/>
              <a:t>A traversal visits the nodes of a tree in a systematic manner</a:t>
            </a:r>
          </a:p>
          <a:p>
            <a:r>
              <a:rPr lang="en-US" sz="1800" dirty="0"/>
              <a:t>In a preorder traversal, a node is visited before its descendants </a:t>
            </a:r>
          </a:p>
          <a:p>
            <a:r>
              <a:rPr lang="en-US" sz="1800" dirty="0"/>
              <a:t>Application: print a structured document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3962400"/>
            <a:ext cx="8267700" cy="2362200"/>
            <a:chOff x="288" y="2496"/>
            <a:chExt cx="5208" cy="1488"/>
          </a:xfrm>
        </p:grpSpPr>
        <p:sp>
          <p:nvSpPr>
            <p:cNvPr id="378885" name="AutoShape 5"/>
            <p:cNvSpPr>
              <a:spLocks noChangeAspect="1" noChangeArrowheads="1"/>
            </p:cNvSpPr>
            <p:nvPr/>
          </p:nvSpPr>
          <p:spPr bwMode="auto"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Become Rich</a:t>
              </a:r>
            </a:p>
          </p:txBody>
        </p:sp>
        <p:sp>
          <p:nvSpPr>
            <p:cNvPr id="378886" name="AutoShape 6"/>
            <p:cNvSpPr>
              <a:spLocks noChangeAspect="1" noChangeArrowheads="1"/>
            </p:cNvSpPr>
            <p:nvPr/>
          </p:nvSpPr>
          <p:spPr bwMode="auto"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 Motivations</a:t>
              </a:r>
            </a:p>
          </p:txBody>
        </p:sp>
        <p:sp>
          <p:nvSpPr>
            <p:cNvPr id="378887" name="AutoShape 7"/>
            <p:cNvSpPr>
              <a:spLocks noChangeAspect="1" noChangeArrowheads="1"/>
            </p:cNvSpPr>
            <p:nvPr/>
          </p:nvSpPr>
          <p:spPr bwMode="auto"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3. Success Stories</a:t>
              </a:r>
            </a:p>
          </p:txBody>
        </p:sp>
        <p:sp>
          <p:nvSpPr>
            <p:cNvPr id="378888" name="AutoShape 8"/>
            <p:cNvSpPr>
              <a:spLocks noChangeAspect="1" noChangeArrowheads="1"/>
            </p:cNvSpPr>
            <p:nvPr/>
          </p:nvSpPr>
          <p:spPr bwMode="auto"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 Methods</a:t>
              </a:r>
            </a:p>
          </p:txBody>
        </p:sp>
        <p:sp>
          <p:nvSpPr>
            <p:cNvPr id="378889" name="AutoShape 9"/>
            <p:cNvSpPr>
              <a:spLocks noChangeAspect="1" noChangeArrowheads="1"/>
            </p:cNvSpPr>
            <p:nvPr/>
          </p:nvSpPr>
          <p:spPr bwMode="auto"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2.1 Get a CS PhD</a:t>
              </a:r>
            </a:p>
          </p:txBody>
        </p:sp>
        <p:sp>
          <p:nvSpPr>
            <p:cNvPr id="378890" name="AutoShape 10"/>
            <p:cNvSpPr>
              <a:spLocks noChangeAspect="1" noChangeArrowheads="1"/>
            </p:cNvSpPr>
            <p:nvPr/>
          </p:nvSpPr>
          <p:spPr bwMode="auto"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2.2 </a:t>
              </a:r>
              <a:r>
                <a:rPr lang="en-US" sz="1600">
                  <a:latin typeface="Arial" charset="0"/>
                </a:rPr>
                <a:t>Start a Web Site </a:t>
              </a:r>
            </a:p>
          </p:txBody>
        </p:sp>
        <p:sp>
          <p:nvSpPr>
            <p:cNvPr id="378891" name="AutoShape 11"/>
            <p:cNvSpPr>
              <a:spLocks noChangeAspect="1" noChangeArrowheads="1"/>
            </p:cNvSpPr>
            <p:nvPr/>
          </p:nvSpPr>
          <p:spPr bwMode="auto"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1.1 Enjoy Life</a:t>
              </a:r>
            </a:p>
          </p:txBody>
        </p:sp>
        <p:sp>
          <p:nvSpPr>
            <p:cNvPr id="378892" name="AutoShape 12"/>
            <p:cNvSpPr>
              <a:spLocks noChangeAspect="1" noChangeArrowheads="1"/>
            </p:cNvSpPr>
            <p:nvPr/>
          </p:nvSpPr>
          <p:spPr bwMode="auto"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1.2 Help Poor Friends</a:t>
              </a:r>
            </a:p>
          </p:txBody>
        </p:sp>
        <p:cxnSp>
          <p:nvCxnSpPr>
            <p:cNvPr id="378893" name="AutoShape 13"/>
            <p:cNvCxnSpPr>
              <a:cxnSpLocks noChangeShapeType="1"/>
              <a:stCxn id="378885" idx="2"/>
              <a:endCxn id="378886" idx="0"/>
            </p:cNvCxnSpPr>
            <p:nvPr/>
          </p:nvCxnSpPr>
          <p:spPr bwMode="auto">
            <a:xfrm flipH="1">
              <a:off x="1215" y="2743"/>
              <a:ext cx="1793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8894" name="AutoShape 14"/>
            <p:cNvCxnSpPr>
              <a:cxnSpLocks noChangeShapeType="1"/>
              <a:stCxn id="378885" idx="2"/>
              <a:endCxn id="378888" idx="0"/>
            </p:cNvCxnSpPr>
            <p:nvPr/>
          </p:nvCxnSpPr>
          <p:spPr bwMode="auto">
            <a:xfrm>
              <a:off x="3008" y="2743"/>
              <a:ext cx="684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8895" name="AutoShape 15"/>
            <p:cNvCxnSpPr>
              <a:cxnSpLocks noChangeShapeType="1"/>
              <a:stCxn id="378885" idx="2"/>
              <a:endCxn id="378887" idx="0"/>
            </p:cNvCxnSpPr>
            <p:nvPr/>
          </p:nvCxnSpPr>
          <p:spPr bwMode="auto">
            <a:xfrm>
              <a:off x="3008" y="2743"/>
              <a:ext cx="1909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8896" name="AutoShape 16"/>
            <p:cNvCxnSpPr>
              <a:cxnSpLocks noChangeShapeType="1"/>
              <a:stCxn id="378888" idx="2"/>
              <a:endCxn id="378890" idx="0"/>
            </p:cNvCxnSpPr>
            <p:nvPr/>
          </p:nvCxnSpPr>
          <p:spPr bwMode="auto">
            <a:xfrm>
              <a:off x="3692" y="3319"/>
              <a:ext cx="6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8897" name="AutoShape 17"/>
            <p:cNvCxnSpPr>
              <a:cxnSpLocks noChangeShapeType="1"/>
              <a:stCxn id="378888" idx="2"/>
              <a:endCxn id="378889" idx="0"/>
            </p:cNvCxnSpPr>
            <p:nvPr/>
          </p:nvCxnSpPr>
          <p:spPr bwMode="auto">
            <a:xfrm flipH="1">
              <a:off x="2754" y="3319"/>
              <a:ext cx="938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8898" name="AutoShape 18"/>
            <p:cNvCxnSpPr>
              <a:cxnSpLocks noChangeShapeType="1"/>
              <a:stCxn id="378886" idx="2"/>
              <a:endCxn id="378892" idx="0"/>
            </p:cNvCxnSpPr>
            <p:nvPr/>
          </p:nvCxnSpPr>
          <p:spPr bwMode="auto">
            <a:xfrm>
              <a:off x="1215" y="3319"/>
              <a:ext cx="507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8899" name="AutoShape 19"/>
            <p:cNvCxnSpPr>
              <a:cxnSpLocks noChangeShapeType="1"/>
              <a:stCxn id="378886" idx="2"/>
              <a:endCxn id="378891" idx="0"/>
            </p:cNvCxnSpPr>
            <p:nvPr/>
          </p:nvCxnSpPr>
          <p:spPr bwMode="auto">
            <a:xfrm flipH="1">
              <a:off x="661" y="3319"/>
              <a:ext cx="554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8900" name="AutoShape 20"/>
            <p:cNvSpPr>
              <a:spLocks noChangeAspect="1" noChangeArrowheads="1"/>
            </p:cNvSpPr>
            <p:nvPr/>
          </p:nvSpPr>
          <p:spPr bwMode="auto"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2.3 </a:t>
              </a:r>
              <a:r>
                <a:rPr lang="en-US" sz="1600">
                  <a:latin typeface="Arial" charset="0"/>
                </a:rPr>
                <a:t>Acquired by Google</a:t>
              </a:r>
            </a:p>
          </p:txBody>
        </p:sp>
        <p:cxnSp>
          <p:nvCxnSpPr>
            <p:cNvPr id="378901" name="AutoShape 21"/>
            <p:cNvCxnSpPr>
              <a:cxnSpLocks noChangeShapeType="1"/>
              <a:stCxn id="378888" idx="2"/>
              <a:endCxn id="378900" idx="0"/>
            </p:cNvCxnSpPr>
            <p:nvPr/>
          </p:nvCxnSpPr>
          <p:spPr bwMode="auto">
            <a:xfrm>
              <a:off x="3692" y="3319"/>
              <a:ext cx="978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78911" name="Text Box 31"/>
          <p:cNvSpPr txBox="1">
            <a:spLocks noChangeArrowheads="1"/>
          </p:cNvSpPr>
          <p:nvPr/>
        </p:nvSpPr>
        <p:spPr bwMode="auto">
          <a:xfrm>
            <a:off x="5181600" y="1743075"/>
            <a:ext cx="3352800" cy="138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preOrder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v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visit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v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endParaRPr lang="en-US" sz="2000" b="1" i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for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each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child </a:t>
            </a:r>
            <a:r>
              <a:rPr lang="en-US" sz="2000" b="1" i="1" dirty="0">
                <a:solidFill>
                  <a:srgbClr val="7030A0"/>
                </a:solidFill>
              </a:rPr>
              <a:t>w</a:t>
            </a:r>
            <a:r>
              <a:rPr lang="en-US" sz="2000" dirty="0">
                <a:solidFill>
                  <a:srgbClr val="7030A0"/>
                </a:solidFill>
              </a:rPr>
              <a:t> of </a:t>
            </a:r>
            <a:r>
              <a:rPr lang="en-US" sz="2000" b="1" i="1" dirty="0">
                <a:solidFill>
                  <a:srgbClr val="7030A0"/>
                </a:solidFill>
              </a:rPr>
              <a:t>v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	preorder</a:t>
            </a:r>
            <a:r>
              <a:rPr lang="en-US" sz="2000" dirty="0">
                <a:solidFill>
                  <a:srgbClr val="7030A0"/>
                </a:solidFill>
              </a:rPr>
              <a:t> (</a:t>
            </a:r>
            <a:r>
              <a:rPr lang="en-US" sz="2000" b="1" i="1" dirty="0">
                <a:solidFill>
                  <a:srgbClr val="7030A0"/>
                </a:solidFill>
              </a:rPr>
              <a:t>w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686175" y="37338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1735138" y="4546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866775" y="52578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011738" y="4546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2601913" y="53340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3906838" y="528955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507038" y="528955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7107238" y="528955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7907338" y="4546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err="1"/>
              <a:t>Postorder</a:t>
            </a:r>
            <a:r>
              <a:rPr lang="en-US" sz="4000" dirty="0"/>
              <a:t> Traversal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4038600" cy="1831975"/>
          </a:xfrm>
        </p:spPr>
        <p:txBody>
          <a:bodyPr/>
          <a:lstStyle/>
          <a:p>
            <a:r>
              <a:rPr lang="en-US" sz="1800"/>
              <a:t>In a postorder traversal, a node is visited after its descendants</a:t>
            </a:r>
          </a:p>
          <a:p>
            <a:r>
              <a:rPr lang="en-US" sz="1800"/>
              <a:t>Application: compute space used by files in a directory and its subdirectories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181600" y="1819275"/>
            <a:ext cx="3352800" cy="138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postOrder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v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for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each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child </a:t>
            </a:r>
            <a:r>
              <a:rPr lang="en-US" sz="2000" b="1" i="1" dirty="0">
                <a:solidFill>
                  <a:srgbClr val="7030A0"/>
                </a:solidFill>
              </a:rPr>
              <a:t>w</a:t>
            </a:r>
            <a:r>
              <a:rPr lang="en-US" sz="2000" dirty="0">
                <a:solidFill>
                  <a:srgbClr val="7030A0"/>
                </a:solidFill>
              </a:rPr>
              <a:t> of </a:t>
            </a:r>
            <a:r>
              <a:rPr lang="en-US" sz="2000" b="1" i="1" dirty="0">
                <a:solidFill>
                  <a:srgbClr val="7030A0"/>
                </a:solidFill>
              </a:rPr>
              <a:t>v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	</a:t>
            </a:r>
            <a:r>
              <a:rPr lang="en-US" sz="2000" b="1" i="1" dirty="0" err="1">
                <a:solidFill>
                  <a:srgbClr val="7030A0"/>
                </a:solidFill>
              </a:rPr>
              <a:t>postOrder</a:t>
            </a:r>
            <a:r>
              <a:rPr lang="en-US" sz="2000" dirty="0">
                <a:solidFill>
                  <a:srgbClr val="7030A0"/>
                </a:solidFill>
              </a:rPr>
              <a:t> (</a:t>
            </a:r>
            <a:r>
              <a:rPr lang="en-US" sz="2000" b="1" i="1" dirty="0">
                <a:solidFill>
                  <a:srgbClr val="7030A0"/>
                </a:solidFill>
              </a:rPr>
              <a:t>w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visit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v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46138" y="3733800"/>
            <a:ext cx="7793037" cy="2484438"/>
            <a:chOff x="533" y="2352"/>
            <a:chExt cx="4909" cy="1565"/>
          </a:xfrm>
        </p:grpSpPr>
        <p:sp>
          <p:nvSpPr>
            <p:cNvPr id="379910" name="AutoShape 6"/>
            <p:cNvSpPr>
              <a:spLocks noChangeAspect="1" noChangeArrowheads="1"/>
            </p:cNvSpPr>
            <p:nvPr/>
          </p:nvSpPr>
          <p:spPr bwMode="auto"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cs16/</a:t>
              </a:r>
            </a:p>
          </p:txBody>
        </p:sp>
        <p:sp>
          <p:nvSpPr>
            <p:cNvPr id="379911" name="AutoShape 7"/>
            <p:cNvSpPr>
              <a:spLocks noChangeAspect="1" noChangeArrowheads="1"/>
            </p:cNvSpPr>
            <p:nvPr/>
          </p:nvSpPr>
          <p:spPr bwMode="auto"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homeworks/</a:t>
              </a:r>
            </a:p>
          </p:txBody>
        </p:sp>
        <p:sp>
          <p:nvSpPr>
            <p:cNvPr id="379912" name="AutoShape 8"/>
            <p:cNvSpPr>
              <a:spLocks noChangeAspect="1" noChangeArrowheads="1"/>
            </p:cNvSpPr>
            <p:nvPr/>
          </p:nvSpPr>
          <p:spPr bwMode="auto"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todo.txt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1K</a:t>
              </a:r>
            </a:p>
          </p:txBody>
        </p:sp>
        <p:sp>
          <p:nvSpPr>
            <p:cNvPr id="379913" name="AutoShape 9"/>
            <p:cNvSpPr>
              <a:spLocks noChangeAspect="1" noChangeArrowheads="1"/>
            </p:cNvSpPr>
            <p:nvPr/>
          </p:nvSpPr>
          <p:spPr bwMode="auto">
            <a:xfrm>
              <a:off x="3405" y="2928"/>
              <a:ext cx="73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programs/</a:t>
              </a:r>
            </a:p>
          </p:txBody>
        </p:sp>
        <p:sp>
          <p:nvSpPr>
            <p:cNvPr id="379914" name="AutoShape 10"/>
            <p:cNvSpPr>
              <a:spLocks noChangeAspect="1" noChangeArrowheads="1"/>
            </p:cNvSpPr>
            <p:nvPr/>
          </p:nvSpPr>
          <p:spPr bwMode="auto">
            <a:xfrm>
              <a:off x="2448" y="3505"/>
              <a:ext cx="692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DDR.java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10K</a:t>
              </a:r>
            </a:p>
          </p:txBody>
        </p:sp>
        <p:sp>
          <p:nvSpPr>
            <p:cNvPr id="379915" name="AutoShape 11"/>
            <p:cNvSpPr>
              <a:spLocks noChangeAspect="1" noChangeArrowheads="1"/>
            </p:cNvSpPr>
            <p:nvPr/>
          </p:nvSpPr>
          <p:spPr bwMode="auto">
            <a:xfrm>
              <a:off x="3376" y="3505"/>
              <a:ext cx="8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Stocks.java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25K</a:t>
              </a:r>
            </a:p>
          </p:txBody>
        </p:sp>
        <p:sp>
          <p:nvSpPr>
            <p:cNvPr id="379916" name="AutoShape 12"/>
            <p:cNvSpPr>
              <a:spLocks noChangeAspect="1" noChangeArrowheads="1"/>
            </p:cNvSpPr>
            <p:nvPr/>
          </p:nvSpPr>
          <p:spPr bwMode="auto">
            <a:xfrm>
              <a:off x="533" y="3505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h1c.doc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3K</a:t>
              </a:r>
            </a:p>
          </p:txBody>
        </p:sp>
        <p:sp>
          <p:nvSpPr>
            <p:cNvPr id="379917" name="AutoShape 13"/>
            <p:cNvSpPr>
              <a:spLocks noChangeAspect="1" noChangeArrowheads="1"/>
            </p:cNvSpPr>
            <p:nvPr/>
          </p:nvSpPr>
          <p:spPr bwMode="auto">
            <a:xfrm>
              <a:off x="1466" y="3505"/>
              <a:ext cx="67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h1nc.doc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2K</a:t>
              </a:r>
            </a:p>
          </p:txBody>
        </p:sp>
        <p:cxnSp>
          <p:nvCxnSpPr>
            <p:cNvPr id="379918" name="AutoShape 14"/>
            <p:cNvCxnSpPr>
              <a:cxnSpLocks noChangeShapeType="1"/>
              <a:stCxn id="379910" idx="2"/>
              <a:endCxn id="379911" idx="0"/>
            </p:cNvCxnSpPr>
            <p:nvPr/>
          </p:nvCxnSpPr>
          <p:spPr bwMode="auto">
            <a:xfrm flipH="1">
              <a:off x="1296" y="2600"/>
              <a:ext cx="1790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9919" name="AutoShape 15"/>
            <p:cNvCxnSpPr>
              <a:cxnSpLocks noChangeShapeType="1"/>
              <a:stCxn id="379910" idx="2"/>
              <a:endCxn id="379913" idx="0"/>
            </p:cNvCxnSpPr>
            <p:nvPr/>
          </p:nvCxnSpPr>
          <p:spPr bwMode="auto">
            <a:xfrm>
              <a:off x="3086" y="2600"/>
              <a:ext cx="687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9920" name="AutoShape 16"/>
            <p:cNvCxnSpPr>
              <a:cxnSpLocks noChangeShapeType="1"/>
              <a:stCxn id="379910" idx="2"/>
              <a:endCxn id="379912" idx="0"/>
            </p:cNvCxnSpPr>
            <p:nvPr/>
          </p:nvCxnSpPr>
          <p:spPr bwMode="auto">
            <a:xfrm>
              <a:off x="3086" y="2600"/>
              <a:ext cx="2054" cy="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9921" name="AutoShape 17"/>
            <p:cNvCxnSpPr>
              <a:cxnSpLocks noChangeShapeType="1"/>
              <a:stCxn id="379913" idx="2"/>
              <a:endCxn id="379915" idx="0"/>
            </p:cNvCxnSpPr>
            <p:nvPr/>
          </p:nvCxnSpPr>
          <p:spPr bwMode="auto">
            <a:xfrm>
              <a:off x="3773" y="3176"/>
              <a:ext cx="5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9922" name="AutoShape 18"/>
            <p:cNvCxnSpPr>
              <a:cxnSpLocks noChangeShapeType="1"/>
              <a:stCxn id="379913" idx="2"/>
              <a:endCxn id="379914" idx="0"/>
            </p:cNvCxnSpPr>
            <p:nvPr/>
          </p:nvCxnSpPr>
          <p:spPr bwMode="auto">
            <a:xfrm flipH="1">
              <a:off x="2794" y="3176"/>
              <a:ext cx="979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9923" name="AutoShape 19"/>
            <p:cNvCxnSpPr>
              <a:cxnSpLocks noChangeShapeType="1"/>
              <a:stCxn id="379911" idx="2"/>
              <a:endCxn id="379917" idx="0"/>
            </p:cNvCxnSpPr>
            <p:nvPr/>
          </p:nvCxnSpPr>
          <p:spPr bwMode="auto">
            <a:xfrm>
              <a:off x="1296" y="3176"/>
              <a:ext cx="507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79924" name="AutoShape 20"/>
            <p:cNvCxnSpPr>
              <a:cxnSpLocks noChangeShapeType="1"/>
              <a:stCxn id="379911" idx="2"/>
              <a:endCxn id="379916" idx="0"/>
            </p:cNvCxnSpPr>
            <p:nvPr/>
          </p:nvCxnSpPr>
          <p:spPr bwMode="auto">
            <a:xfrm flipH="1">
              <a:off x="835" y="3176"/>
              <a:ext cx="461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9925" name="AutoShape 21"/>
            <p:cNvSpPr>
              <a:spLocks noChangeAspect="1" noChangeArrowheads="1"/>
            </p:cNvSpPr>
            <p:nvPr/>
          </p:nvSpPr>
          <p:spPr bwMode="auto"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Robot.java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20K</a:t>
              </a:r>
            </a:p>
          </p:txBody>
        </p:sp>
        <p:cxnSp>
          <p:nvCxnSpPr>
            <p:cNvPr id="379926" name="AutoShape 22"/>
            <p:cNvCxnSpPr>
              <a:cxnSpLocks noChangeShapeType="1"/>
              <a:stCxn id="379913" idx="2"/>
              <a:endCxn id="379925" idx="0"/>
            </p:cNvCxnSpPr>
            <p:nvPr/>
          </p:nvCxnSpPr>
          <p:spPr bwMode="auto">
            <a:xfrm>
              <a:off x="3773" y="3176"/>
              <a:ext cx="1027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4191000" y="35052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181600" y="43180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7486650" y="5181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/>
              <a:t>Binary Tree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4495800" cy="4876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A binary tree is a tree with the following properties: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Each internal node has at most two children (degree of two)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The children of a node are an ordered pair</a:t>
            </a:r>
          </a:p>
          <a:p>
            <a:pPr lvl="1">
              <a:lnSpc>
                <a:spcPct val="80000"/>
              </a:lnSpc>
            </a:pPr>
            <a:endParaRPr lang="en-US" sz="1050" dirty="0"/>
          </a:p>
          <a:p>
            <a:pPr>
              <a:lnSpc>
                <a:spcPct val="80000"/>
              </a:lnSpc>
            </a:pPr>
            <a:r>
              <a:rPr lang="en-US" sz="2000" dirty="0"/>
              <a:t>We call the children of an internal node left child and right child</a:t>
            </a:r>
          </a:p>
          <a:p>
            <a:pPr>
              <a:lnSpc>
                <a:spcPct val="80000"/>
              </a:lnSpc>
            </a:pPr>
            <a:endParaRPr lang="en-US" sz="1050" dirty="0"/>
          </a:p>
          <a:p>
            <a:pPr>
              <a:lnSpc>
                <a:spcPct val="80000"/>
              </a:lnSpc>
            </a:pPr>
            <a:r>
              <a:rPr lang="en-US" sz="2000" dirty="0"/>
              <a:t>Alternative recursive definition: a binary tree is either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 tree consisting of a single node, OR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 tree whose root has an ordered pair of children, each of which is a binary tree</a:t>
            </a:r>
          </a:p>
        </p:txBody>
      </p:sp>
      <p:sp>
        <p:nvSpPr>
          <p:cNvPr id="3809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75260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Applications: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dirty="0">
                <a:latin typeface="Georgia" pitchFamily="18" charset="0"/>
              </a:rPr>
              <a:t>arithmetic expressions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dirty="0">
                <a:latin typeface="Georgia" pitchFamily="18" charset="0"/>
              </a:rPr>
              <a:t>decision processes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dirty="0">
                <a:latin typeface="Georgia" pitchFamily="18" charset="0"/>
              </a:rPr>
              <a:t>searching</a:t>
            </a:r>
          </a:p>
        </p:txBody>
      </p:sp>
      <p:sp>
        <p:nvSpPr>
          <p:cNvPr id="380933" name="AutoShape 5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A</a:t>
            </a:r>
          </a:p>
        </p:txBody>
      </p:sp>
      <p:sp>
        <p:nvSpPr>
          <p:cNvPr id="380934" name="AutoShape 6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B</a:t>
            </a:r>
          </a:p>
        </p:txBody>
      </p:sp>
      <p:sp>
        <p:nvSpPr>
          <p:cNvPr id="380935" name="AutoShape 7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C</a:t>
            </a:r>
          </a:p>
        </p:txBody>
      </p:sp>
      <p:sp>
        <p:nvSpPr>
          <p:cNvPr id="380936" name="AutoShape 8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F</a:t>
            </a:r>
          </a:p>
        </p:txBody>
      </p:sp>
      <p:sp>
        <p:nvSpPr>
          <p:cNvPr id="380937" name="AutoShape 9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G</a:t>
            </a:r>
          </a:p>
        </p:txBody>
      </p:sp>
      <p:sp>
        <p:nvSpPr>
          <p:cNvPr id="380938" name="AutoShape 10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D</a:t>
            </a:r>
          </a:p>
        </p:txBody>
      </p:sp>
      <p:sp>
        <p:nvSpPr>
          <p:cNvPr id="380939" name="AutoShape 11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E</a:t>
            </a:r>
          </a:p>
        </p:txBody>
      </p:sp>
      <p:cxnSp>
        <p:nvCxnSpPr>
          <p:cNvPr id="380940" name="AutoShape 12"/>
          <p:cNvCxnSpPr>
            <a:cxnSpLocks noChangeShapeType="1"/>
            <a:stCxn id="380933" idx="2"/>
            <a:endCxn id="38093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0941" name="AutoShape 13"/>
          <p:cNvCxnSpPr>
            <a:cxnSpLocks noChangeShapeType="1"/>
            <a:stCxn id="380933" idx="2"/>
            <a:endCxn id="38093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0942" name="AutoShape 14"/>
          <p:cNvCxnSpPr>
            <a:cxnSpLocks noChangeShapeType="1"/>
            <a:stCxn id="380935" idx="2"/>
            <a:endCxn id="38093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0943" name="AutoShape 15"/>
          <p:cNvCxnSpPr>
            <a:cxnSpLocks noChangeShapeType="1"/>
            <a:stCxn id="380935" idx="2"/>
            <a:endCxn id="38093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0944" name="AutoShape 16"/>
          <p:cNvCxnSpPr>
            <a:cxnSpLocks noChangeShapeType="1"/>
            <a:stCxn id="380934" idx="2"/>
            <a:endCxn id="38093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0945" name="AutoShape 17"/>
          <p:cNvCxnSpPr>
            <a:cxnSpLocks noChangeShapeType="1"/>
            <a:stCxn id="380934" idx="2"/>
            <a:endCxn id="38093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0946" name="AutoShape 18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H</a:t>
            </a:r>
          </a:p>
        </p:txBody>
      </p:sp>
      <p:cxnSp>
        <p:nvCxnSpPr>
          <p:cNvPr id="380947" name="AutoShape 19"/>
          <p:cNvCxnSpPr>
            <a:cxnSpLocks noChangeShapeType="1"/>
            <a:stCxn id="380939" idx="2"/>
            <a:endCxn id="38094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0948" name="AutoShape 20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I</a:t>
            </a:r>
          </a:p>
        </p:txBody>
      </p:sp>
      <p:cxnSp>
        <p:nvCxnSpPr>
          <p:cNvPr id="380949" name="AutoShape 21"/>
          <p:cNvCxnSpPr>
            <a:cxnSpLocks noChangeShapeType="1"/>
            <a:stCxn id="380939" idx="2"/>
            <a:endCxn id="38094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620000" cy="563562"/>
          </a:xfrm>
        </p:spPr>
        <p:txBody>
          <a:bodyPr>
            <a:noAutofit/>
          </a:bodyPr>
          <a:lstStyle/>
          <a:p>
            <a:r>
              <a:rPr lang="en-US" sz="4000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98637"/>
            <a:ext cx="4953000" cy="3687763"/>
          </a:xfrm>
        </p:spPr>
        <p:txBody>
          <a:bodyPr>
            <a:normAutofit/>
          </a:bodyPr>
          <a:lstStyle/>
          <a:p>
            <a:r>
              <a:rPr lang="en-US" sz="2000" dirty="0"/>
              <a:t>Basic Trees concepts and terminology</a:t>
            </a:r>
          </a:p>
          <a:p>
            <a:r>
              <a:rPr lang="en-US" sz="2000" dirty="0"/>
              <a:t>Memory Representation of tree</a:t>
            </a:r>
          </a:p>
          <a:p>
            <a:r>
              <a:rPr lang="en-US" sz="2000" dirty="0"/>
              <a:t>Binary Trees</a:t>
            </a:r>
          </a:p>
          <a:p>
            <a:r>
              <a:rPr lang="en-US" sz="2000" dirty="0"/>
              <a:t>Traversing Binary trees</a:t>
            </a:r>
          </a:p>
          <a:p>
            <a:r>
              <a:rPr lang="en-US" sz="2000" dirty="0"/>
              <a:t>Complete and extended binary tree</a:t>
            </a:r>
          </a:p>
          <a:p>
            <a:r>
              <a:rPr lang="en-US" sz="2000" dirty="0"/>
              <a:t>General Trees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1"/>
            <a:ext cx="4495800" cy="48005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Every nodes (except leaf) having two nodes.</a:t>
            </a:r>
          </a:p>
          <a:p>
            <a:r>
              <a:rPr lang="en-US" sz="2400" dirty="0"/>
              <a:t>Maximum number of nodes in Level </a:t>
            </a:r>
            <a:r>
              <a:rPr lang="en-US" sz="2400" dirty="0" err="1"/>
              <a:t>i</a:t>
            </a:r>
            <a:r>
              <a:rPr lang="en-US" sz="2400" dirty="0"/>
              <a:t> is  2</a:t>
            </a:r>
            <a:r>
              <a:rPr lang="en-US" sz="2400" baseline="30000" dirty="0"/>
              <a:t>i .</a:t>
            </a:r>
            <a:r>
              <a:rPr lang="en-US" sz="2400" dirty="0"/>
              <a:t>  i.e. nodes in level 0= 2</a:t>
            </a:r>
            <a:r>
              <a:rPr lang="en-US" sz="2400" baseline="30000" dirty="0"/>
              <a:t>0</a:t>
            </a:r>
            <a:r>
              <a:rPr lang="en-US" sz="2400" dirty="0"/>
              <a:t> = 1, level 1 = 2</a:t>
            </a:r>
            <a:r>
              <a:rPr lang="en-US" sz="2400" baseline="30000" dirty="0"/>
              <a:t>1</a:t>
            </a:r>
            <a:r>
              <a:rPr lang="en-US" sz="2400" dirty="0"/>
              <a:t> = 2</a:t>
            </a:r>
          </a:p>
          <a:p>
            <a:r>
              <a:rPr lang="en-US" sz="2400" dirty="0"/>
              <a:t>In a tree of height h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No. of leaves at level h is 2</a:t>
            </a:r>
            <a:r>
              <a:rPr lang="en-US" sz="2000" baseline="30000" dirty="0"/>
              <a:t>h</a:t>
            </a:r>
            <a:endParaRPr lang="en-US" sz="2000" dirty="0"/>
          </a:p>
          <a:p>
            <a:r>
              <a:rPr lang="en-US" sz="2400" dirty="0"/>
              <a:t>If the tree has n nodes then,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  n &lt;=  2</a:t>
            </a:r>
            <a:r>
              <a:rPr lang="en-US" sz="2400" baseline="30000" dirty="0"/>
              <a:t>h+1</a:t>
            </a:r>
            <a:r>
              <a:rPr lang="en-US" sz="2400" dirty="0"/>
              <a:t> -1</a:t>
            </a:r>
          </a:p>
          <a:p>
            <a:pPr>
              <a:buNone/>
            </a:pPr>
            <a:r>
              <a:rPr lang="en-US" sz="2400" b="1" dirty="0"/>
              <a:t>     </a:t>
            </a:r>
            <a:r>
              <a:rPr lang="en-US" sz="2400" dirty="0"/>
              <a:t> =&gt;</a:t>
            </a:r>
            <a:r>
              <a:rPr lang="en-US" sz="2400" b="1" dirty="0"/>
              <a:t> </a:t>
            </a:r>
            <a:r>
              <a:rPr lang="en-US" sz="2400" dirty="0"/>
              <a:t>h &gt;= log</a:t>
            </a:r>
            <a:r>
              <a:rPr lang="en-US" sz="2400" baseline="-25000" dirty="0"/>
              <a:t>2</a:t>
            </a:r>
            <a:r>
              <a:rPr lang="en-US" sz="2400" dirty="0"/>
              <a:t>  (n+1) -1</a:t>
            </a:r>
            <a:r>
              <a:rPr lang="en-US" sz="2400" b="1" dirty="0"/>
              <a:t> </a:t>
            </a:r>
          </a:p>
          <a:p>
            <a:r>
              <a:rPr lang="en-US" sz="2400" dirty="0"/>
              <a:t>A binary tree has at least height of log</a:t>
            </a:r>
            <a:r>
              <a:rPr lang="en-US" sz="2400" baseline="-25000" dirty="0"/>
              <a:t>2</a:t>
            </a:r>
            <a:r>
              <a:rPr lang="en-US" sz="2400" dirty="0"/>
              <a:t>  (n+1) -1  which is a complete binary tree</a:t>
            </a:r>
          </a:p>
          <a:p>
            <a:pPr>
              <a:buNone/>
            </a:pPr>
            <a:r>
              <a:rPr lang="en-US" sz="2000" dirty="0"/>
              <a:t>                              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2050" name="Picture 2" descr="C:\Users\tanni\Downloads\diagram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828800"/>
            <a:ext cx="3886200" cy="289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324600" y="1828801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L=0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514601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L=1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3352801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L=2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4267201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L=3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Minimum height of a Binary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230563"/>
          </a:xfrm>
        </p:spPr>
        <p:txBody>
          <a:bodyPr>
            <a:normAutofit/>
          </a:bodyPr>
          <a:lstStyle/>
          <a:p>
            <a:r>
              <a:rPr lang="en-US" sz="2000" b="1" dirty="0"/>
              <a:t>A binary tree of height h has,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At most  2</a:t>
            </a:r>
            <a:r>
              <a:rPr lang="en-US" sz="2000" baseline="30000" dirty="0"/>
              <a:t>i  </a:t>
            </a:r>
            <a:r>
              <a:rPr lang="en-US" sz="2000" dirty="0"/>
              <a:t> nodes  in level  </a:t>
            </a:r>
            <a:r>
              <a:rPr lang="en-US" sz="2000" dirty="0" err="1"/>
              <a:t>i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At  most  2</a:t>
            </a:r>
            <a:r>
              <a:rPr lang="en-US" sz="2000" baseline="30000" dirty="0"/>
              <a:t>0</a:t>
            </a:r>
            <a:r>
              <a:rPr lang="en-US" sz="2000" dirty="0"/>
              <a:t> + 2</a:t>
            </a:r>
            <a:r>
              <a:rPr lang="en-US" sz="2000" baseline="30000" dirty="0"/>
              <a:t>1 </a:t>
            </a:r>
            <a:r>
              <a:rPr lang="en-US" sz="2000" dirty="0"/>
              <a:t> + 2</a:t>
            </a:r>
            <a:r>
              <a:rPr lang="en-US" sz="2000" baseline="30000" dirty="0"/>
              <a:t>2 </a:t>
            </a:r>
            <a:r>
              <a:rPr lang="en-US" sz="2000" dirty="0"/>
              <a:t> +………..+ 2</a:t>
            </a:r>
            <a:r>
              <a:rPr lang="en-US" sz="2000" baseline="30000" dirty="0"/>
              <a:t>h </a:t>
            </a:r>
            <a:r>
              <a:rPr lang="en-US" sz="2000" dirty="0"/>
              <a:t>  = </a:t>
            </a:r>
            <a:r>
              <a:rPr lang="en-US" sz="2000" baseline="30000" dirty="0"/>
              <a:t> </a:t>
            </a:r>
            <a:r>
              <a:rPr lang="en-US" sz="2000" dirty="0"/>
              <a:t>2</a:t>
            </a:r>
            <a:r>
              <a:rPr lang="en-US" sz="2000" baseline="30000" dirty="0"/>
              <a:t>h+1</a:t>
            </a:r>
            <a:r>
              <a:rPr lang="en-US" sz="2000" dirty="0"/>
              <a:t> -1  nodes </a:t>
            </a:r>
          </a:p>
          <a:p>
            <a:r>
              <a:rPr lang="en-US" sz="2000" b="1" dirty="0"/>
              <a:t>If the tree has n nodes then,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  n &lt;=  2</a:t>
            </a:r>
            <a:r>
              <a:rPr lang="en-US" sz="2000" baseline="30000" dirty="0"/>
              <a:t>h+1</a:t>
            </a:r>
            <a:r>
              <a:rPr lang="en-US" sz="2000" dirty="0"/>
              <a:t> -1</a:t>
            </a:r>
          </a:p>
          <a:p>
            <a:pPr>
              <a:buNone/>
            </a:pPr>
            <a:r>
              <a:rPr lang="en-US" sz="2000" b="1" dirty="0"/>
              <a:t>     </a:t>
            </a:r>
            <a:r>
              <a:rPr lang="en-US" sz="2000" dirty="0"/>
              <a:t> =&gt;</a:t>
            </a:r>
            <a:r>
              <a:rPr lang="en-US" sz="2000" b="1" dirty="0"/>
              <a:t> </a:t>
            </a:r>
            <a:r>
              <a:rPr lang="en-US" sz="2000" dirty="0"/>
              <a:t>h &gt;= log</a:t>
            </a:r>
            <a:r>
              <a:rPr lang="en-US" sz="2000" baseline="-25000" dirty="0"/>
              <a:t>2</a:t>
            </a:r>
            <a:r>
              <a:rPr lang="en-US" sz="2000" dirty="0"/>
              <a:t>  (n+1) -1</a:t>
            </a:r>
            <a:r>
              <a:rPr lang="en-US" sz="2000" b="1" dirty="0"/>
              <a:t> </a:t>
            </a:r>
          </a:p>
          <a:p>
            <a:r>
              <a:rPr lang="en-US" sz="2000" dirty="0"/>
              <a:t>A binary tree has at least height of log</a:t>
            </a:r>
            <a:r>
              <a:rPr lang="en-US" sz="2000" baseline="-25000" dirty="0"/>
              <a:t>2</a:t>
            </a:r>
            <a:r>
              <a:rPr lang="en-US" sz="2000" dirty="0"/>
              <a:t>  (n+1) -1  which is a complete binary tree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84238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Maximum height of a Binary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1295400"/>
          </a:xfrm>
        </p:spPr>
        <p:txBody>
          <a:bodyPr>
            <a:normAutofit/>
          </a:bodyPr>
          <a:lstStyle/>
          <a:p>
            <a:r>
              <a:rPr lang="en-US" sz="2000" dirty="0"/>
              <a:t>If the tree has n nodes then the height is n-1</a:t>
            </a:r>
          </a:p>
          <a:p>
            <a:r>
              <a:rPr lang="en-US" sz="2000" dirty="0"/>
              <a:t>This is obtained when every node has exactly  one child (except leaf node)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051" name="Picture 3" descr="C:\Users\tanni\Downloads\fig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124200"/>
            <a:ext cx="2209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Near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6926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/>
              <a:t>If a tree has the minimum height for its nodes and all nodes in the last level are found on the left is called near complete binary tree.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657725"/>
            <a:ext cx="7391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828925"/>
            <a:ext cx="2409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84238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/>
              <a:t>Binary 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Each Node of the tree must be processed once and only once in a predetermined sequence</a:t>
            </a:r>
          </a:p>
          <a:p>
            <a:r>
              <a:rPr lang="en-US" sz="2000" dirty="0"/>
              <a:t>Two general approach-</a:t>
            </a:r>
          </a:p>
          <a:p>
            <a:pPr lvl="1"/>
            <a:r>
              <a:rPr lang="en-US" sz="2000" dirty="0"/>
              <a:t>Depth First traversal</a:t>
            </a:r>
          </a:p>
          <a:p>
            <a:pPr lvl="1"/>
            <a:r>
              <a:rPr lang="en-US" sz="2000" dirty="0"/>
              <a:t>Breadth first traversal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/>
              <a:t> Depth First traversal, </a:t>
            </a:r>
            <a:r>
              <a:rPr lang="en-US" sz="2000" dirty="0"/>
              <a:t>the processing proceeds along a path from the root through one child to the most descendent of that first child before processing a second child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/>
              <a:t>Breadth first traversal (level by level), </a:t>
            </a:r>
            <a:r>
              <a:rPr lang="en-US" sz="2000" dirty="0"/>
              <a:t>the processing proceeds horizontally from the roots to all its children (left to right usually) i.e. A B C D E F G</a:t>
            </a:r>
            <a:endParaRPr lang="en-US" sz="1600" dirty="0"/>
          </a:p>
          <a:p>
            <a:pPr marL="342900" lvl="1" indent="-342900">
              <a:buNone/>
            </a:pPr>
            <a:r>
              <a:rPr lang="en-US" sz="1600" b="1" dirty="0"/>
              <a:t>     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720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953000" cy="4678363"/>
          </a:xfrm>
        </p:spPr>
        <p:txBody>
          <a:bodyPr>
            <a:normAutofit/>
          </a:bodyPr>
          <a:lstStyle/>
          <a:p>
            <a:r>
              <a:rPr lang="en-US" sz="2000" dirty="0"/>
              <a:t>Three Standard traversal techniques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Preorder traversal</a:t>
            </a:r>
          </a:p>
          <a:p>
            <a:pPr marL="457200" indent="-457200">
              <a:buNone/>
            </a:pPr>
            <a:r>
              <a:rPr lang="en-US" sz="2000" dirty="0"/>
              <a:t>             &lt;root &gt;  &lt;left&gt; &lt;right&gt;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root 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left </a:t>
            </a:r>
            <a:r>
              <a:rPr lang="en-US" sz="1600" dirty="0" err="1"/>
              <a:t>subtree</a:t>
            </a:r>
            <a:endParaRPr lang="en-US" sz="1600" dirty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right </a:t>
            </a:r>
            <a:r>
              <a:rPr lang="en-US" sz="1600" dirty="0" err="1"/>
              <a:t>subtree</a:t>
            </a:r>
            <a:r>
              <a:rPr lang="en-US" sz="1600" dirty="0"/>
              <a:t>   </a:t>
            </a:r>
          </a:p>
          <a:p>
            <a:pPr marL="457200" indent="-457200">
              <a:buNone/>
            </a:pPr>
            <a:r>
              <a:rPr lang="en-US" sz="2000" dirty="0"/>
              <a:t>         i.e. F D B A C E J G I K</a:t>
            </a:r>
          </a:p>
          <a:p>
            <a:pPr marL="457200" indent="-457200">
              <a:buNone/>
            </a:pPr>
            <a:r>
              <a:rPr lang="en-US" sz="2000" dirty="0"/>
              <a:t>2.     </a:t>
            </a:r>
            <a:r>
              <a:rPr lang="en-US" sz="2000" dirty="0" err="1"/>
              <a:t>Inorder</a:t>
            </a:r>
            <a:r>
              <a:rPr lang="en-US" sz="2000" dirty="0"/>
              <a:t> traversal</a:t>
            </a:r>
          </a:p>
          <a:p>
            <a:pPr marL="457200" indent="-457200">
              <a:buNone/>
            </a:pPr>
            <a:r>
              <a:rPr lang="en-US" sz="2000" dirty="0"/>
              <a:t>        &lt;left&gt;  &lt;root &gt;  &lt;right&gt;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left </a:t>
            </a:r>
            <a:r>
              <a:rPr lang="en-US" sz="1600" dirty="0" err="1"/>
              <a:t>subtree</a:t>
            </a:r>
            <a:endParaRPr lang="en-US" sz="1600" dirty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root 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right </a:t>
            </a:r>
            <a:r>
              <a:rPr lang="en-US" sz="1600" dirty="0" err="1"/>
              <a:t>subtree</a:t>
            </a:r>
            <a:r>
              <a:rPr lang="en-US" sz="1600" dirty="0"/>
              <a:t>   </a:t>
            </a:r>
          </a:p>
          <a:p>
            <a:pPr marL="457200" indent="-457200">
              <a:buNone/>
            </a:pPr>
            <a:r>
              <a:rPr lang="en-US" sz="2000" dirty="0"/>
              <a:t>        i.e. A B C D E F G I  J 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447800"/>
            <a:ext cx="42576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1"/>
            <a:ext cx="4953000" cy="3352800"/>
          </a:xfrm>
        </p:spPr>
        <p:txBody>
          <a:bodyPr>
            <a:normAutofit/>
          </a:bodyPr>
          <a:lstStyle/>
          <a:p>
            <a:r>
              <a:rPr lang="en-US" sz="2000" dirty="0"/>
              <a:t>Three Standard traversal techniques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Postorder</a:t>
            </a:r>
            <a:r>
              <a:rPr lang="en-US" sz="2000" dirty="0"/>
              <a:t> traversal</a:t>
            </a:r>
          </a:p>
          <a:p>
            <a:pPr marL="457200" indent="-457200">
              <a:buNone/>
            </a:pPr>
            <a:r>
              <a:rPr lang="en-US" sz="2000" dirty="0"/>
              <a:t>        &lt;left&gt; &lt;right&gt; &lt;root &gt;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left </a:t>
            </a:r>
            <a:r>
              <a:rPr lang="en-US" sz="1600" dirty="0" err="1"/>
              <a:t>subtree</a:t>
            </a:r>
            <a:endParaRPr lang="en-US" sz="1600" dirty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right </a:t>
            </a:r>
            <a:r>
              <a:rPr lang="en-US" sz="1600" dirty="0" err="1"/>
              <a:t>subtree</a:t>
            </a:r>
            <a:r>
              <a:rPr lang="en-US" sz="1600" dirty="0"/>
              <a:t>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/>
              <a:t>Visit the root    </a:t>
            </a:r>
          </a:p>
          <a:p>
            <a:pPr marL="457200" indent="-457200">
              <a:buNone/>
            </a:pPr>
            <a:r>
              <a:rPr lang="en-US" sz="2000" dirty="0"/>
              <a:t>         i.e. A C B E D I G K J 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447800"/>
            <a:ext cx="42576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/>
              <a:t>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543800" cy="1600200"/>
          </a:xfrm>
        </p:spPr>
        <p:txBody>
          <a:bodyPr>
            <a:normAutofit/>
          </a:bodyPr>
          <a:lstStyle/>
          <a:p>
            <a:r>
              <a:rPr lang="en-US" sz="2000" dirty="0"/>
              <a:t>An expression tree is a binary tree with following properties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Each leaf is an operand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root and internal nodes are operator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Sub trees are sub expressions with the root being an operator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48006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* (b + c) +d</a:t>
            </a:r>
          </a:p>
        </p:txBody>
      </p:sp>
      <p:sp>
        <p:nvSpPr>
          <p:cNvPr id="5" name="Oval 4"/>
          <p:cNvSpPr/>
          <p:nvPr/>
        </p:nvSpPr>
        <p:spPr>
          <a:xfrm>
            <a:off x="6400800" y="3276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Oval 5"/>
          <p:cNvSpPr/>
          <p:nvPr/>
        </p:nvSpPr>
        <p:spPr>
          <a:xfrm>
            <a:off x="7010400" y="5257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5791200" y="4343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 rot="5400000">
            <a:off x="5962651" y="3827135"/>
            <a:ext cx="611515" cy="42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</p:cNvCxnSpPr>
          <p:nvPr/>
        </p:nvCxnSpPr>
        <p:spPr>
          <a:xfrm rot="16200000" flipH="1">
            <a:off x="6970385" y="3617584"/>
            <a:ext cx="459115" cy="68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41910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51054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8400" y="61722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6200" y="61722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stCxn id="7" idx="3"/>
          </p:cNvCxnSpPr>
          <p:nvPr/>
        </p:nvCxnSpPr>
        <p:spPr>
          <a:xfrm rot="5400000">
            <a:off x="5523545" y="4761543"/>
            <a:ext cx="308629" cy="38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1"/>
          </p:cNvCxnSpPr>
          <p:nvPr/>
        </p:nvCxnSpPr>
        <p:spPr>
          <a:xfrm>
            <a:off x="6324600" y="4724400"/>
            <a:ext cx="763915" cy="6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5" idx="0"/>
          </p:cNvCxnSpPr>
          <p:nvPr/>
        </p:nvCxnSpPr>
        <p:spPr>
          <a:xfrm rot="10800000" flipV="1">
            <a:off x="6629400" y="5715000"/>
            <a:ext cx="45911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 rot="16200000" flipH="1">
            <a:off x="7543800" y="56388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599"/>
            <a:ext cx="3886200" cy="342900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Algorithm infix (tree)</a:t>
            </a:r>
          </a:p>
          <a:p>
            <a:pPr>
              <a:buNone/>
            </a:pPr>
            <a:r>
              <a:rPr lang="en-US" sz="1600" dirty="0"/>
              <a:t>      if (tree not empty)</a:t>
            </a:r>
          </a:p>
          <a:p>
            <a:pPr>
              <a:buNone/>
            </a:pPr>
            <a:r>
              <a:rPr lang="en-US" sz="1600" dirty="0"/>
              <a:t>            if(tree token is an operand)</a:t>
            </a:r>
          </a:p>
          <a:p>
            <a:pPr>
              <a:buNone/>
            </a:pPr>
            <a:r>
              <a:rPr lang="en-US" sz="1600" dirty="0"/>
              <a:t>               print (tree token)</a:t>
            </a:r>
          </a:p>
          <a:p>
            <a:pPr>
              <a:buNone/>
            </a:pPr>
            <a:r>
              <a:rPr lang="en-US" sz="1600" dirty="0"/>
              <a:t>            else</a:t>
            </a:r>
          </a:p>
          <a:p>
            <a:pPr>
              <a:buNone/>
            </a:pPr>
            <a:r>
              <a:rPr lang="en-US" sz="1600" dirty="0"/>
              <a:t>               print ( open parenthesis)</a:t>
            </a:r>
          </a:p>
          <a:p>
            <a:pPr>
              <a:buNone/>
            </a:pPr>
            <a:r>
              <a:rPr lang="en-US" sz="1600" dirty="0"/>
              <a:t>               infix (tree left </a:t>
            </a:r>
            <a:r>
              <a:rPr lang="en-US" sz="1600" dirty="0" err="1"/>
              <a:t>subtree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 print (tree token)</a:t>
            </a:r>
          </a:p>
          <a:p>
            <a:pPr>
              <a:buNone/>
            </a:pPr>
            <a:r>
              <a:rPr lang="en-US" sz="1600" dirty="0"/>
              <a:t>                infix (tree right </a:t>
            </a:r>
            <a:r>
              <a:rPr lang="en-US" sz="1600" dirty="0" err="1"/>
              <a:t>subtree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 print (close parenthesis)</a:t>
            </a:r>
          </a:p>
          <a:p>
            <a:pPr>
              <a:buNone/>
            </a:pPr>
            <a:r>
              <a:rPr lang="en-US" sz="1600" dirty="0"/>
              <a:t>             end if</a:t>
            </a:r>
          </a:p>
          <a:p>
            <a:pPr>
              <a:buNone/>
            </a:pPr>
            <a:r>
              <a:rPr lang="en-US" sz="1600" dirty="0"/>
              <a:t>          end if;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85800" y="54864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((a * (b + c)) +d)</a:t>
            </a:r>
          </a:p>
        </p:txBody>
      </p:sp>
      <p:sp>
        <p:nvSpPr>
          <p:cNvPr id="5" name="Oval 4"/>
          <p:cNvSpPr/>
          <p:nvPr/>
        </p:nvSpPr>
        <p:spPr>
          <a:xfrm>
            <a:off x="6858000" y="4038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5181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61722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6671165" y="4385165"/>
            <a:ext cx="221270" cy="3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7391400" y="44196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67600" y="47244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200" y="52578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5943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5943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rot="10800000" flipV="1">
            <a:off x="5791200" y="4876800"/>
            <a:ext cx="3829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</p:cNvCxnSpPr>
          <p:nvPr/>
        </p:nvCxnSpPr>
        <p:spPr>
          <a:xfrm rot="16200000" flipH="1">
            <a:off x="6627485" y="5027284"/>
            <a:ext cx="230515" cy="2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5" idx="0"/>
          </p:cNvCxnSpPr>
          <p:nvPr/>
        </p:nvCxnSpPr>
        <p:spPr>
          <a:xfrm rot="5400000">
            <a:off x="6553201" y="5560685"/>
            <a:ext cx="306715" cy="45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 rot="16200000" flipH="1">
            <a:off x="7391400" y="54102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7620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Infix Traversal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1752600"/>
            <a:ext cx="38862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31242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Algorithm prefix (tree)</a:t>
            </a:r>
          </a:p>
          <a:p>
            <a:pPr>
              <a:buNone/>
            </a:pPr>
            <a:r>
              <a:rPr lang="en-US" sz="1600" dirty="0"/>
              <a:t>      if (tree not empty)</a:t>
            </a:r>
          </a:p>
          <a:p>
            <a:pPr>
              <a:buNone/>
            </a:pPr>
            <a:r>
              <a:rPr lang="en-US" sz="1600" dirty="0"/>
              <a:t>              print (tree token)</a:t>
            </a:r>
          </a:p>
          <a:p>
            <a:pPr>
              <a:buNone/>
            </a:pPr>
            <a:r>
              <a:rPr lang="en-US" sz="1600" dirty="0"/>
              <a:t>              prefix (tree left </a:t>
            </a:r>
            <a:r>
              <a:rPr lang="en-US" sz="1600" dirty="0" err="1"/>
              <a:t>subtree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prefix (tree right </a:t>
            </a:r>
            <a:r>
              <a:rPr lang="en-US" sz="1600" dirty="0" err="1"/>
              <a:t>subtree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end if;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51054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+*</a:t>
            </a:r>
            <a:r>
              <a:rPr lang="en-US" dirty="0" err="1">
                <a:solidFill>
                  <a:schemeClr val="tx1"/>
                </a:solidFill>
              </a:rPr>
              <a:t>a+bcd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0" y="2514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6172200" y="3048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6671165" y="2861165"/>
            <a:ext cx="221270" cy="3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7391400" y="28956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67600" y="32004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200" y="37338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4419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4419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rot="10800000" flipV="1">
            <a:off x="5791200" y="3352800"/>
            <a:ext cx="3829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</p:cNvCxnSpPr>
          <p:nvPr/>
        </p:nvCxnSpPr>
        <p:spPr>
          <a:xfrm rot="16200000" flipH="1">
            <a:off x="6627485" y="3503284"/>
            <a:ext cx="230515" cy="2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5" idx="0"/>
          </p:cNvCxnSpPr>
          <p:nvPr/>
        </p:nvCxnSpPr>
        <p:spPr>
          <a:xfrm rot="5400000">
            <a:off x="6553201" y="4036685"/>
            <a:ext cx="306715" cy="45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 rot="16200000" flipH="1">
            <a:off x="7391400" y="38862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9144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Pre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fix Traversal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2362200"/>
            <a:ext cx="3276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Non-linear 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077200" cy="1066800"/>
          </a:xfrm>
        </p:spPr>
        <p:txBody>
          <a:bodyPr>
            <a:noAutofit/>
          </a:bodyPr>
          <a:lstStyle/>
          <a:p>
            <a:r>
              <a:rPr lang="en-US" sz="1800" dirty="0"/>
              <a:t>A non-linear list in data structure is a special type of list having one or more successor</a:t>
            </a:r>
          </a:p>
          <a:p>
            <a:r>
              <a:rPr lang="en-US" sz="1800" dirty="0"/>
              <a:t>Non-linear  list divided into two categories</a:t>
            </a:r>
          </a:p>
          <a:p>
            <a:pPr>
              <a:buNone/>
            </a:pPr>
            <a:r>
              <a:rPr lang="en-US" sz="18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9718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3048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41910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4191000"/>
            <a:ext cx="1219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4102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19600" y="548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2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54102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7800" y="548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Tree</a:t>
            </a:r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rot="5400000">
            <a:off x="4495800" y="3657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0" y="38100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856706" y="40005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362700" y="40005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rot="5400000">
            <a:off x="2895600" y="4800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8300" y="52197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143500" y="52197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3505200" cy="213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Algorithm  postfix (tree)</a:t>
            </a:r>
          </a:p>
          <a:p>
            <a:pPr>
              <a:buNone/>
            </a:pPr>
            <a:r>
              <a:rPr lang="en-US" sz="1600" dirty="0"/>
              <a:t>      if (tree not empty)</a:t>
            </a:r>
          </a:p>
          <a:p>
            <a:pPr>
              <a:buNone/>
            </a:pPr>
            <a:r>
              <a:rPr lang="en-US" sz="1600" dirty="0"/>
              <a:t>               postfix (tree left </a:t>
            </a:r>
            <a:r>
              <a:rPr lang="en-US" sz="1600" dirty="0" err="1"/>
              <a:t>subtree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 postfix (tree right </a:t>
            </a:r>
            <a:r>
              <a:rPr lang="en-US" sz="1600" dirty="0" err="1"/>
              <a:t>subtree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 print (tree token)</a:t>
            </a:r>
          </a:p>
          <a:p>
            <a:pPr>
              <a:buNone/>
            </a:pPr>
            <a:r>
              <a:rPr lang="en-US" sz="1600" dirty="0"/>
              <a:t>       end if;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95400" y="47244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+*d+</a:t>
            </a:r>
          </a:p>
        </p:txBody>
      </p:sp>
      <p:sp>
        <p:nvSpPr>
          <p:cNvPr id="5" name="Oval 4"/>
          <p:cNvSpPr/>
          <p:nvPr/>
        </p:nvSpPr>
        <p:spPr>
          <a:xfrm>
            <a:off x="6858000" y="1752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2895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Oval 6"/>
          <p:cNvSpPr/>
          <p:nvPr/>
        </p:nvSpPr>
        <p:spPr>
          <a:xfrm>
            <a:off x="6172200" y="2286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6671165" y="2099165"/>
            <a:ext cx="221270" cy="3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7391400" y="21336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67600" y="24384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200" y="29718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657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3657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5791200" y="2590800"/>
            <a:ext cx="3829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</p:cNvCxnSpPr>
          <p:nvPr/>
        </p:nvCxnSpPr>
        <p:spPr>
          <a:xfrm rot="16200000" flipH="1">
            <a:off x="6627485" y="2741284"/>
            <a:ext cx="230515" cy="2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5" idx="0"/>
          </p:cNvCxnSpPr>
          <p:nvPr/>
        </p:nvCxnSpPr>
        <p:spPr>
          <a:xfrm rot="5400000">
            <a:off x="6553201" y="3274685"/>
            <a:ext cx="306715" cy="45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 rot="16200000" flipH="1">
            <a:off x="7391400" y="31242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7620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Post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fix Traversal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" y="2057400"/>
            <a:ext cx="39624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It is an abstract model of a hierarchical structure.</a:t>
            </a:r>
          </a:p>
          <a:p>
            <a:r>
              <a:rPr lang="en-US" sz="2000" dirty="0"/>
              <a:t>Trees are used extensively in computer science  to represent algebraic formula, an efficient method for searching large , dynamic list and  in file system</a:t>
            </a:r>
          </a:p>
        </p:txBody>
      </p:sp>
      <p:pic>
        <p:nvPicPr>
          <p:cNvPr id="4" name="Picture 6" descr="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27437"/>
            <a:ext cx="3048000" cy="2667000"/>
          </a:xfrm>
          <a:prstGeom prst="rect">
            <a:avLst/>
          </a:prstGeom>
          <a:noFill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8600" y="4770437"/>
            <a:ext cx="1828800" cy="40011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branches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14800" y="3856037"/>
            <a:ext cx="13716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leaves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2400" y="5456237"/>
            <a:ext cx="990600" cy="40011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root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276600" y="4160837"/>
            <a:ext cx="9144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743200" y="4922836"/>
            <a:ext cx="1295400" cy="4571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2438400" y="5532437"/>
            <a:ext cx="1447800" cy="4571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6370637"/>
            <a:ext cx="2217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Nature View of a Tree</a:t>
            </a:r>
          </a:p>
        </p:txBody>
      </p:sp>
      <p:pic>
        <p:nvPicPr>
          <p:cNvPr id="12" name="Picture 3" descr="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703637"/>
            <a:ext cx="3048000" cy="25146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486400" y="6370637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Computer Scientist’s View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4572000" y="4313237"/>
            <a:ext cx="21336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029200" y="4084637"/>
            <a:ext cx="1447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5029200" y="4922838"/>
            <a:ext cx="14478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61722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Node</a:t>
            </a:r>
            <a:r>
              <a:rPr lang="en-US" sz="2000" dirty="0"/>
              <a:t> :  each of the elements or data that constructs tree. i.e. A, B, C, D, E, F</a:t>
            </a:r>
          </a:p>
          <a:p>
            <a:r>
              <a:rPr lang="en-US" sz="2000" b="1" dirty="0"/>
              <a:t>Edges:  </a:t>
            </a:r>
            <a:r>
              <a:rPr lang="en-US" sz="2000" dirty="0"/>
              <a:t>Finite set of directed lines that connects node</a:t>
            </a:r>
          </a:p>
          <a:p>
            <a:r>
              <a:rPr lang="en-US" sz="2000" b="1" dirty="0"/>
              <a:t>Root: </a:t>
            </a:r>
            <a:r>
              <a:rPr lang="en-US" sz="2000" dirty="0"/>
              <a:t> The first Node of tree(If tree is not empty) i.e. A</a:t>
            </a:r>
          </a:p>
          <a:p>
            <a:r>
              <a:rPr lang="en-US" sz="2000" b="1" dirty="0"/>
              <a:t>In Degree : </a:t>
            </a:r>
            <a:r>
              <a:rPr lang="en-US" sz="2000" dirty="0"/>
              <a:t>The number of edges comes into particular node</a:t>
            </a:r>
          </a:p>
          <a:p>
            <a:pPr>
              <a:buNone/>
            </a:pPr>
            <a:r>
              <a:rPr lang="en-US" sz="2000" dirty="0"/>
              <a:t>      </a:t>
            </a:r>
          </a:p>
          <a:p>
            <a:pPr>
              <a:buNone/>
            </a:pPr>
            <a:r>
              <a:rPr lang="en-US" sz="2000" dirty="0"/>
              <a:t>     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874520"/>
            <a:ext cx="2743200" cy="22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3581400"/>
          <a:ext cx="3962400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6324600" cy="4648200"/>
          </a:xfrm>
        </p:spPr>
        <p:txBody>
          <a:bodyPr>
            <a:normAutofit/>
          </a:bodyPr>
          <a:lstStyle/>
          <a:p>
            <a:r>
              <a:rPr lang="en-US" sz="2000" b="1" dirty="0"/>
              <a:t>Out Degree : </a:t>
            </a:r>
            <a:r>
              <a:rPr lang="en-US" sz="2000" dirty="0"/>
              <a:t>The number of edges comes </a:t>
            </a:r>
            <a:r>
              <a:rPr lang="en-US" sz="2000"/>
              <a:t>out from a particular </a:t>
            </a:r>
            <a:r>
              <a:rPr lang="en-US" sz="2000" dirty="0"/>
              <a:t>node</a:t>
            </a:r>
          </a:p>
          <a:p>
            <a:pPr>
              <a:buNone/>
            </a:pPr>
            <a:r>
              <a:rPr lang="en-US" sz="2000" dirty="0"/>
              <a:t>      </a:t>
            </a:r>
          </a:p>
          <a:p>
            <a:pPr>
              <a:buNone/>
            </a:pPr>
            <a:r>
              <a:rPr lang="en-US" sz="2000" dirty="0"/>
              <a:t>     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971800"/>
            <a:ext cx="3429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667000"/>
          <a:ext cx="35814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5715000" cy="5181600"/>
          </a:xfrm>
        </p:spPr>
        <p:txBody>
          <a:bodyPr>
            <a:normAutofit/>
          </a:bodyPr>
          <a:lstStyle/>
          <a:p>
            <a:r>
              <a:rPr lang="en-US" sz="2000" b="1" dirty="0"/>
              <a:t>Total Degree : </a:t>
            </a:r>
            <a:r>
              <a:rPr lang="en-US" sz="2000" dirty="0"/>
              <a:t>Summation of </a:t>
            </a:r>
            <a:r>
              <a:rPr lang="en-US" sz="2000" dirty="0" err="1"/>
              <a:t>Indegree</a:t>
            </a:r>
            <a:r>
              <a:rPr lang="en-US" sz="2000" dirty="0"/>
              <a:t> and </a:t>
            </a:r>
            <a:r>
              <a:rPr lang="en-US" sz="2000" dirty="0" err="1"/>
              <a:t>outdegree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r>
              <a:rPr lang="en-US" sz="2000" b="1" dirty="0"/>
              <a:t>N.B: </a:t>
            </a:r>
            <a:r>
              <a:rPr lang="en-US" sz="2000" dirty="0"/>
              <a:t>Each node except root node of tree must have an </a:t>
            </a:r>
            <a:r>
              <a:rPr lang="en-US" sz="2000" dirty="0" err="1"/>
              <a:t>indegree</a:t>
            </a:r>
            <a:r>
              <a:rPr lang="en-US" sz="2000" dirty="0"/>
              <a:t> of 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209800"/>
            <a:ext cx="2743200" cy="237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057400"/>
          <a:ext cx="4343401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2"/>
          </a:xfrm>
        </p:spPr>
        <p:txBody>
          <a:bodyPr>
            <a:noAutofit/>
          </a:bodyPr>
          <a:lstStyle/>
          <a:p>
            <a:r>
              <a:rPr lang="en-US" sz="4000" dirty="0"/>
              <a:t>Tree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6096000" cy="54864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b="1" dirty="0"/>
              <a:t>Leaf  : </a:t>
            </a:r>
            <a:r>
              <a:rPr lang="en-US" sz="8000" dirty="0"/>
              <a:t>Nodes that have </a:t>
            </a:r>
            <a:r>
              <a:rPr lang="en-US" sz="8000" dirty="0" err="1"/>
              <a:t>outdegree</a:t>
            </a:r>
            <a:r>
              <a:rPr lang="en-US" sz="8000" dirty="0"/>
              <a:t> 0 i.e. no successor. i.e. D, E,F,G</a:t>
            </a:r>
          </a:p>
          <a:p>
            <a:pPr algn="just"/>
            <a:r>
              <a:rPr lang="en-US" sz="8000" b="1" dirty="0"/>
              <a:t>Internal Node </a:t>
            </a:r>
            <a:r>
              <a:rPr lang="en-US" sz="8000" dirty="0"/>
              <a:t>: A node that is not root or leaf node. It is found in middle portion of tree i.e. B,C</a:t>
            </a:r>
          </a:p>
          <a:p>
            <a:pPr algn="just"/>
            <a:r>
              <a:rPr lang="en-US" sz="8000" b="1" dirty="0"/>
              <a:t>Parent Node: </a:t>
            </a:r>
            <a:r>
              <a:rPr lang="en-US" sz="8000" dirty="0"/>
              <a:t>Nodes that have </a:t>
            </a:r>
            <a:r>
              <a:rPr lang="en-US" sz="8000" dirty="0" err="1"/>
              <a:t>outdegree</a:t>
            </a:r>
            <a:r>
              <a:rPr lang="en-US" sz="8000" dirty="0"/>
              <a:t> greater than 0 i.e. it has successor node i.e. A, B, C</a:t>
            </a:r>
          </a:p>
          <a:p>
            <a:pPr algn="just"/>
            <a:r>
              <a:rPr lang="en-US" sz="8000" b="1" dirty="0"/>
              <a:t>Child Node: </a:t>
            </a:r>
            <a:r>
              <a:rPr lang="en-US" sz="8000" dirty="0"/>
              <a:t>Nodes that have </a:t>
            </a:r>
            <a:r>
              <a:rPr lang="en-US" sz="8000" dirty="0" err="1"/>
              <a:t>indegree</a:t>
            </a:r>
            <a:r>
              <a:rPr lang="en-US" sz="8000" dirty="0"/>
              <a:t> 1 i.e. one predecessor</a:t>
            </a:r>
          </a:p>
          <a:p>
            <a:pPr algn="just">
              <a:buNone/>
            </a:pPr>
            <a:r>
              <a:rPr lang="en-US" sz="8000" dirty="0"/>
              <a:t>       i.e. B, C, D, E, F, G, H</a:t>
            </a:r>
          </a:p>
          <a:p>
            <a:pPr algn="just"/>
            <a:r>
              <a:rPr lang="en-US" sz="8000" b="1" dirty="0"/>
              <a:t>Sibling :  </a:t>
            </a:r>
            <a:r>
              <a:rPr lang="en-US" sz="8000" dirty="0"/>
              <a:t>Nodes having same parent i.e. B,C are sibling and D, E and F,G are sibling</a:t>
            </a:r>
          </a:p>
          <a:p>
            <a:pPr algn="just"/>
            <a:r>
              <a:rPr lang="en-US" sz="8000" b="1" dirty="0"/>
              <a:t>Path:  </a:t>
            </a:r>
            <a:r>
              <a:rPr lang="en-US" sz="8000" dirty="0"/>
              <a:t>A sequence of connected node from one node to another. i.e. path from root to D is ABD, path from C to G is CG</a:t>
            </a:r>
          </a:p>
          <a:p>
            <a:pPr algn="just"/>
            <a:r>
              <a:rPr lang="en-US" sz="8000" b="1" dirty="0"/>
              <a:t>Ancestor of a Node : </a:t>
            </a:r>
            <a:r>
              <a:rPr lang="en-US" sz="8000" dirty="0"/>
              <a:t>Any node in the path from root  to that node. i.e. Ancestor of D is A,B</a:t>
            </a:r>
          </a:p>
          <a:p>
            <a:pPr algn="just"/>
            <a:r>
              <a:rPr lang="en-US" sz="8000" b="1" dirty="0"/>
              <a:t>Descendent of a Node : </a:t>
            </a:r>
            <a:r>
              <a:rPr lang="en-US" sz="8000" dirty="0"/>
              <a:t>All node in the path from that node to the leaf node. i.e. Descendent of : B is D </a:t>
            </a:r>
          </a:p>
          <a:p>
            <a:pPr algn="just">
              <a:buNone/>
            </a:pPr>
            <a:endParaRPr lang="en-US" sz="22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>
              <a:buNone/>
            </a:pPr>
            <a:r>
              <a:rPr lang="en-US" sz="2000" dirty="0"/>
              <a:t>      </a:t>
            </a:r>
          </a:p>
          <a:p>
            <a:pPr algn="just">
              <a:buNone/>
            </a:pPr>
            <a:r>
              <a:rPr lang="en-US" sz="2000" dirty="0"/>
              <a:t>     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590800"/>
            <a:ext cx="259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60438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2209800"/>
          </a:xfrm>
        </p:spPr>
        <p:txBody>
          <a:bodyPr>
            <a:noAutofit/>
          </a:bodyPr>
          <a:lstStyle/>
          <a:p>
            <a:r>
              <a:rPr lang="en-US" sz="1800" b="1" dirty="0"/>
              <a:t>Level/depth: </a:t>
            </a:r>
            <a:r>
              <a:rPr lang="en-US" sz="1800" dirty="0"/>
              <a:t>level of a node is its distance from root. i.e. root has 0 distance from itself, so root is at level 0</a:t>
            </a:r>
          </a:p>
          <a:p>
            <a:pPr>
              <a:buNone/>
            </a:pPr>
            <a:r>
              <a:rPr lang="en-US" sz="1800" dirty="0"/>
              <a:t>       the children of the root are at level 1 and their  children are at level 2 and so on</a:t>
            </a:r>
          </a:p>
          <a:p>
            <a:r>
              <a:rPr lang="en-US" sz="1800" b="1" dirty="0"/>
              <a:t>Height :</a:t>
            </a:r>
            <a:r>
              <a:rPr lang="en-US" sz="1800" dirty="0"/>
              <a:t> Maximum level of any node in the </a:t>
            </a:r>
            <a:r>
              <a:rPr lang="en-US" sz="1800" dirty="0" err="1"/>
              <a:t>tree.i.e</a:t>
            </a:r>
            <a:r>
              <a:rPr lang="en-US" sz="1800" dirty="0"/>
              <a:t>. 2</a:t>
            </a:r>
          </a:p>
          <a:p>
            <a:r>
              <a:rPr lang="en-US" sz="1800" b="1" dirty="0" err="1"/>
              <a:t>Subtrees</a:t>
            </a:r>
            <a:r>
              <a:rPr lang="en-US" sz="1800" b="1" dirty="0"/>
              <a:t>: </a:t>
            </a:r>
            <a:r>
              <a:rPr lang="en-US" sz="1800" dirty="0"/>
              <a:t> A tree may be divided into </a:t>
            </a:r>
            <a:r>
              <a:rPr lang="en-US" sz="1800" dirty="0" err="1"/>
              <a:t>subtrees</a:t>
            </a:r>
            <a:r>
              <a:rPr lang="en-US" sz="1800" dirty="0"/>
              <a:t>. The first node  of the </a:t>
            </a:r>
            <a:r>
              <a:rPr lang="en-US" sz="1800" dirty="0" err="1"/>
              <a:t>subtree</a:t>
            </a:r>
            <a:r>
              <a:rPr lang="en-US" sz="1800" dirty="0"/>
              <a:t> is considered as root and is used to name  the </a:t>
            </a:r>
            <a:r>
              <a:rPr lang="en-US" sz="1800" dirty="0" err="1"/>
              <a:t>subtree</a:t>
            </a:r>
            <a:r>
              <a:rPr lang="en-US" sz="1800" dirty="0"/>
              <a:t>. </a:t>
            </a:r>
            <a:r>
              <a:rPr lang="en-US" sz="1800" dirty="0" err="1"/>
              <a:t>i.e</a:t>
            </a:r>
            <a:r>
              <a:rPr lang="en-US" sz="1800" dirty="0"/>
              <a:t> BDE, CFG</a:t>
            </a:r>
            <a:endParaRPr lang="en-US" sz="1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810000"/>
            <a:ext cx="2743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172200" y="3886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0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4648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5400" y="5638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862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Isosceles Triangle 10"/>
          <p:cNvSpPr/>
          <p:nvPr/>
        </p:nvSpPr>
        <p:spPr>
          <a:xfrm>
            <a:off x="1143000" y="4572000"/>
            <a:ext cx="1828800" cy="152400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438400" y="4572000"/>
            <a:ext cx="1828800" cy="152400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1841</Words>
  <Application>Microsoft Office PowerPoint</Application>
  <PresentationFormat>On-screen Show (4:3)</PresentationFormat>
  <Paragraphs>450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Georgia</vt:lpstr>
      <vt:lpstr>Tahoma</vt:lpstr>
      <vt:lpstr>Wingdings</vt:lpstr>
      <vt:lpstr>Office Theme</vt:lpstr>
      <vt:lpstr>CSE 225</vt:lpstr>
      <vt:lpstr>Topics Covered</vt:lpstr>
      <vt:lpstr>Non-linear  List</vt:lpstr>
      <vt:lpstr>Tree</vt:lpstr>
      <vt:lpstr>Tree Terminology</vt:lpstr>
      <vt:lpstr>Tree Terminology</vt:lpstr>
      <vt:lpstr>Tree Terminology</vt:lpstr>
      <vt:lpstr>Tree Terminologies</vt:lpstr>
      <vt:lpstr>Tree Terminology</vt:lpstr>
      <vt:lpstr>Use of tree</vt:lpstr>
      <vt:lpstr>Use of tree</vt:lpstr>
      <vt:lpstr>Trees</vt:lpstr>
      <vt:lpstr>A Tree Representation</vt:lpstr>
      <vt:lpstr>Left Child, Right Sibling Representation</vt:lpstr>
      <vt:lpstr>Inclass Exercise Draw the tree</vt:lpstr>
      <vt:lpstr>Tree Traversal</vt:lpstr>
      <vt:lpstr>Preorder Traversal</vt:lpstr>
      <vt:lpstr>Postorder Traversal</vt:lpstr>
      <vt:lpstr>Binary Tree</vt:lpstr>
      <vt:lpstr>Complete Binary tree</vt:lpstr>
      <vt:lpstr>Minimum height of a Binary trees </vt:lpstr>
      <vt:lpstr>Maximum height of a Binary trees </vt:lpstr>
      <vt:lpstr>Near Complete Binary Tree</vt:lpstr>
      <vt:lpstr>Binary Tree Traversal</vt:lpstr>
      <vt:lpstr>Depth First Traversal</vt:lpstr>
      <vt:lpstr>Depth First Traversal</vt:lpstr>
      <vt:lpstr>Expression Trees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Admin</dc:creator>
  <cp:lastModifiedBy>Rezwan Huq</cp:lastModifiedBy>
  <cp:revision>132</cp:revision>
  <dcterms:created xsi:type="dcterms:W3CDTF">2016-06-06T05:09:47Z</dcterms:created>
  <dcterms:modified xsi:type="dcterms:W3CDTF">2019-11-04T20:51:11Z</dcterms:modified>
</cp:coreProperties>
</file>