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5" r:id="rId7"/>
    <p:sldId id="262" r:id="rId8"/>
    <p:sldId id="266" r:id="rId9"/>
    <p:sldId id="261" r:id="rId10"/>
    <p:sldId id="260" r:id="rId11"/>
    <p:sldId id="263" r:id="rId12"/>
  </p:sldIdLst>
  <p:sldSz cx="6858000" cy="51435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Old Standard TT" pitchFamily="2" charset="77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62"/>
  </p:normalViewPr>
  <p:slideViewPr>
    <p:cSldViewPr snapToGrid="0">
      <p:cViewPr varScale="1">
        <p:scale>
          <a:sx n="139" d="100"/>
          <a:sy n="139" d="100"/>
        </p:scale>
        <p:origin x="1632" y="1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bc4337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bc4337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bc43372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bc43372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bc43372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1bc43372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bc43372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bc43372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6858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11" name="Google Shape;11;p2"/>
          <p:cNvCxnSpPr/>
          <p:nvPr/>
        </p:nvCxnSpPr>
        <p:spPr>
          <a:xfrm>
            <a:off x="481451" y="3597500"/>
            <a:ext cx="29272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4525" y="1893300"/>
            <a:ext cx="608895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84525" y="3840639"/>
            <a:ext cx="608895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039650"/>
            <a:ext cx="639045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33775" y="32284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81451" y="3597500"/>
            <a:ext cx="292725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4525" y="1893300"/>
            <a:ext cx="608895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6858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33775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24300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03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429000" y="-2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41" name="Google Shape;41;p9"/>
          <p:cNvCxnSpPr/>
          <p:nvPr/>
        </p:nvCxnSpPr>
        <p:spPr>
          <a:xfrm>
            <a:off x="3772256" y="4495500"/>
            <a:ext cx="514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99125" y="1382350"/>
            <a:ext cx="30339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23yuPEACG0?si=ifV8mUMcd-86-rmL" TargetMode="External"/><Relationship Id="rId7" Type="http://schemas.openxmlformats.org/officeDocument/2006/relationships/hyperlink" Target="https://www.divaportal.org/smash/get/diva2:1265471/FULLTEXT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77/1098611110365686" TargetMode="External"/><Relationship Id="rId5" Type="http://schemas.openxmlformats.org/officeDocument/2006/relationships/hyperlink" Target="https://youtu.be/EC6bf8JCpDQ?si=vzAoYaC-O6bckkdI" TargetMode="External"/><Relationship Id="rId4" Type="http://schemas.openxmlformats.org/officeDocument/2006/relationships/hyperlink" Target="https://medium.com/@pbercker/who-is-guilty-another-look-at-a-puzzle-with-bayesian-networks-d1d2369ac9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84525" y="2062913"/>
            <a:ext cx="6088950" cy="114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dirty="0"/>
              <a:t>A Project Update on</a:t>
            </a:r>
            <a:endParaRPr dirty="0"/>
          </a:p>
          <a:p>
            <a:r>
              <a:rPr lang="en" dirty="0"/>
              <a:t>Mystery Solver Application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84525" y="3523417"/>
            <a:ext cx="6088950" cy="590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By Group 8 CSE440 (Section-1)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Progress &amp; Achievements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47650">
              <a:spcBef>
                <a:spcPts val="900"/>
              </a:spcBef>
              <a:buSzPts val="1600"/>
            </a:pPr>
            <a:r>
              <a:rPr lang="en" sz="1600" dirty="0"/>
              <a:t>Developed Bayesian Network model and used Bayesian Inference.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Implemented UI Design (Figma) for clue input and results visualization.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Tested initial mystery scenarios with sample dataset.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Optimized performance for quick probability calculations.</a:t>
            </a:r>
            <a:endParaRPr sz="1600" dirty="0"/>
          </a:p>
          <a:p>
            <a:pPr marL="0" indent="0">
              <a:spcBef>
                <a:spcPts val="900"/>
              </a:spcBef>
              <a:buNone/>
            </a:pPr>
            <a:r>
              <a:rPr lang="en" dirty="0"/>
              <a:t> </a:t>
            </a:r>
            <a:r>
              <a:rPr lang="en" b="1" dirty="0"/>
              <a:t>Next Steps:</a:t>
            </a:r>
            <a:endParaRPr dirty="0"/>
          </a:p>
          <a:p>
            <a:pPr indent="-247650">
              <a:spcBef>
                <a:spcPts val="900"/>
              </a:spcBef>
              <a:buSzPts val="1600"/>
            </a:pPr>
            <a:r>
              <a:rPr lang="en" sz="1600" dirty="0"/>
              <a:t>Improve accuracy of Bayesian Inference.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Expand the library of mystery scenarios.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Implement Web-UI with more interactive elements Front-End.</a:t>
            </a:r>
            <a:endParaRPr sz="1600" dirty="0"/>
          </a:p>
          <a:p>
            <a:pPr indent="-247650">
              <a:buSzPts val="1600"/>
              <a:buFont typeface="Arial"/>
              <a:buChar char="●"/>
            </a:pPr>
            <a:r>
              <a:rPr lang="en" sz="1600" dirty="0"/>
              <a:t>Connect Database (NoSQL) for multiple users</a:t>
            </a:r>
            <a:endParaRPr sz="1600" dirty="0"/>
          </a:p>
          <a:p>
            <a:pPr marL="0" indent="0">
              <a:spcBef>
                <a:spcPts val="900"/>
              </a:spcBef>
              <a:buNone/>
            </a:pP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743A4-E048-7297-6676-ACF5110BE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2833B-3003-0C14-E94C-114BB5AA4C8A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References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D7B4E-EC0C-4246-C74C-684F0B970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DF3-91EA-40A4-470D-31E83D12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1. Stanford University, ”Bayesian Networks 1 - Inference — Stanford CS221: AI (Autumn 2019),” YouTube, Oct. 2019.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3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3"/>
              </a:rPr>
              <a:t>https://youtu.be/U23yuPEACG0?si=ifV8mUMcd-86-rmL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24-Feb-2025].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2. P.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Bercker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”Who is guilty? Another look at a puzzle with Bayesian networks,” Medium,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4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4"/>
              </a:rPr>
              <a:t>https://medium.com/@pbercker/who-is-guilty-another-look-at-a-puzzle-with-bayesian-networks-d1d2369ac9ce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3. “Evidence in Context: Bayes’ Theorem and Investigations,” YouTube,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5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5"/>
              </a:rPr>
              <a:t>https://youtu.be/EC6bf8JCpDQ?si=vzAoYaC-O6bckkdI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4. P. Blair and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“Evidence in Context: Bayes’ Theorem and Investigations,” Police Quarterly, vol. 13, no. 2, pp. 123-135, 2010. [On-line].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6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6"/>
              </a:rPr>
              <a:t>https://doi.org/10.1177/1098611110365686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Accessed:Feb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24, </a:t>
            </a:r>
            <a:r>
              <a:rPr lang="en-GB" sz="1100" b="0" i="0" u="none" strike="noStrike">
                <a:solidFill>
                  <a:srgbClr val="000000"/>
                </a:solidFill>
                <a:effectLst/>
                <a:latin typeface="Old Standard TT" pitchFamily="2" charset="77"/>
              </a:rPr>
              <a:t>2025].</a:t>
            </a: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>
                <a:solidFill>
                  <a:srgbClr val="000000"/>
                </a:solidFill>
                <a:effectLst/>
                <a:latin typeface="Old Standard TT" pitchFamily="2" charset="77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“Using Bayesian Networks in Crime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Inves-tigations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,”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Divaportal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7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7"/>
              </a:rPr>
              <a:t>https://www.divaportal.org/smash/get/diva2:1265471/FULLTEXT01.pdf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</a:t>
            </a:r>
            <a:endParaRPr lang="en-B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7627-977B-7E4C-AEFC-718AA10CD188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756-F34F-1B6B-0FE3-7413173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Work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05FD-A0AF-B261-4127-E8B99E67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0323C-1802-9D18-D94D-7F19E2A79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85643"/>
              </p:ext>
            </p:extLst>
          </p:nvPr>
        </p:nvGraphicFramePr>
        <p:xfrm>
          <a:off x="219456" y="1184910"/>
          <a:ext cx="6400800" cy="337883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52514371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071961887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4243898546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769326550"/>
                    </a:ext>
                  </a:extLst>
                </a:gridCol>
              </a:tblGrid>
              <a:tr h="56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Serial No.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Student ID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Student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Completed Tasks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47944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2121913042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Saif 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Bayesian Network Model &amp; Bayesian Inference Devlopment, Update Project Report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75915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2121128042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Humayra Rahman Nipa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Back-End Implementation using Python (Streamlit), Presentation Slide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9830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2011615042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Mainul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Kaysar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Front-End Development: (Figma Design)</a:t>
                      </a:r>
                    </a:p>
                    <a:p>
                      <a:r>
                        <a:rPr lang="en-BD" dirty="0"/>
                        <a:t>Web Pages: User Input, User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07056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2014159642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Jannatul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Islam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Front-End Development: (Figma Design)</a:t>
                      </a:r>
                    </a:p>
                    <a:p>
                      <a:r>
                        <a:rPr lang="en-BD" dirty="0"/>
                        <a:t>Web Pages: Profile, SignUp,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79632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 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1931587042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Saif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Uz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Zaman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Back-End Model Prototyping.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925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4FAD7-5C41-6DCF-7164-97B20CBDF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5490D-2FFD-174A-64D3-C20D6617315E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8152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Problem Statement &amp; Solution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Problem Statement</a:t>
            </a:r>
            <a:endParaRPr b="1" dirty="0"/>
          </a:p>
          <a:p>
            <a:pPr marL="0" indent="0">
              <a:buNone/>
            </a:pPr>
            <a:r>
              <a:rPr lang="en" sz="1400" dirty="0"/>
              <a:t>Create a "Mystery Solver" application utilizing Bayesian networks for solving fictional mystery scenarios. Users input clues and evidence, and the system infers probabilities of various suspects being guilty based on Bayesian inference. </a:t>
            </a:r>
            <a:endParaRPr sz="14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b="1" dirty="0"/>
              <a:t>Proposed Solution</a:t>
            </a:r>
            <a:endParaRPr b="1" dirty="0"/>
          </a:p>
          <a:p>
            <a:pPr indent="-247650">
              <a:spcBef>
                <a:spcPts val="900"/>
              </a:spcBef>
              <a:buSzPts val="1600"/>
              <a:buFont typeface="Arial"/>
              <a:buChar char="●"/>
            </a:pPr>
            <a:r>
              <a:rPr lang="en" sz="1400" b="1" dirty="0"/>
              <a:t>Web based Application:</a:t>
            </a:r>
            <a:r>
              <a:rPr lang="en" sz="1400" dirty="0"/>
              <a:t> Provide User-friendly web interface 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Bayesian Network:</a:t>
            </a:r>
            <a:r>
              <a:rPr lang="en" sz="1400" dirty="0"/>
              <a:t> Models relationships between clues, evidence, and suspects.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Inference Engine:</a:t>
            </a:r>
            <a:r>
              <a:rPr lang="en" sz="1400" dirty="0"/>
              <a:t> Dynamically updates guilt probabilities using Bayesian inference.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Results Display:</a:t>
            </a:r>
            <a:r>
              <a:rPr lang="en" sz="1400" dirty="0"/>
              <a:t> Visualizes suspect probabilities with explanations.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567201-0829-D810-80C8-F96C874233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728" y="4663217"/>
            <a:ext cx="6656141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58BE2-DEE4-A35F-8C40-2B009D84DC16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Key Features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900"/>
              </a:spcBef>
              <a:buFont typeface="Arial"/>
              <a:buChar char="●"/>
            </a:pPr>
            <a:r>
              <a:rPr lang="en" b="1" dirty="0"/>
              <a:t>Adaptable Mystery Scenarios:</a:t>
            </a:r>
            <a:r>
              <a:rPr lang="en" dirty="0"/>
              <a:t> Works with different fictional settings.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Clue &amp; Evidence Input:</a:t>
            </a:r>
            <a:r>
              <a:rPr lang="en" dirty="0"/>
              <a:t> Users provide clues and evidence for the case.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Interactive UI:</a:t>
            </a:r>
            <a:r>
              <a:rPr lang="en" dirty="0"/>
              <a:t> Simple and intuitive interface for engaging with cases.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Graphical Representation: </a:t>
            </a:r>
            <a:r>
              <a:rPr lang="en" dirty="0"/>
              <a:t>Factor Graph</a:t>
            </a:r>
            <a:r>
              <a:rPr lang="en" b="1" dirty="0"/>
              <a:t> </a:t>
            </a:r>
            <a:r>
              <a:rPr lang="en" dirty="0"/>
              <a:t>for Visual Insights to determine suspect guilt.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Bayesian Inference:</a:t>
            </a:r>
            <a:r>
              <a:rPr lang="en" dirty="0"/>
              <a:t> Uses probability-based reasoning to determine suspect guilt.</a:t>
            </a:r>
            <a:endParaRPr dirty="0"/>
          </a:p>
          <a:p>
            <a:pPr indent="0">
              <a:spcBef>
                <a:spcPts val="900"/>
              </a:spcBef>
              <a:buNone/>
            </a:pPr>
            <a:endParaRPr sz="8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86167-6B18-AB2C-55D6-E7583D934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F0667-119C-8A8D-7770-FDA1663733A1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36" y="1100138"/>
            <a:ext cx="3136392" cy="35724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8DE2C14D-B77F-8522-B563-33BBF2E52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3000" dirty="0"/>
              <a:t>Project Diagram</a:t>
            </a:r>
            <a:endParaRPr sz="3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595430-5A6B-C502-923A-4CE09C374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B08D8-D26D-9C7B-DD60-266D55699FBC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118FE0-8B5B-3218-A379-8095A2D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Baysian Network &amp;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5725" indent="0">
                  <a:buNone/>
                </a:pPr>
                <a:r>
                  <a:rPr lang="en-GB" sz="1600" b="1" dirty="0"/>
                  <a:t>Input:</a:t>
                </a:r>
              </a:p>
              <a:p>
                <a:r>
                  <a:rPr lang="en-GB" sz="1400" b="1" dirty="0"/>
                  <a:t>Bayesian Network: </a:t>
                </a:r>
                <a:r>
                  <a:rPr lang="en-GB" sz="1400" dirty="0"/>
                  <a:t>P(X₁ = x₁, ..., Xₙ = xₙ)</a:t>
                </a:r>
              </a:p>
              <a:p>
                <a:r>
                  <a:rPr lang="en-GB" sz="1400" b="1" dirty="0"/>
                  <a:t>Evidence: </a:t>
                </a:r>
                <a:r>
                  <a:rPr lang="en-GB" sz="1400" dirty="0"/>
                  <a:t>E = e, where E ⊆ X (subset of variables)</a:t>
                </a:r>
              </a:p>
              <a:p>
                <a:r>
                  <a:rPr lang="en-GB" sz="1400" b="1" dirty="0"/>
                  <a:t>Query: </a:t>
                </a:r>
                <a:r>
                  <a:rPr lang="en-GB" sz="1400" dirty="0"/>
                  <a:t>Q ⊆ X (subset of variables)</a:t>
                </a:r>
              </a:p>
              <a:p>
                <a:endParaRPr lang="en-GB" dirty="0"/>
              </a:p>
              <a:p>
                <a:pPr marL="85725" indent="0">
                  <a:buNone/>
                </a:pPr>
                <a:r>
                  <a:rPr lang="en-GB" sz="1600" b="1" dirty="0"/>
                  <a:t>Output:</a:t>
                </a:r>
              </a:p>
              <a:p>
                <a:r>
                  <a:rPr lang="en-GB" sz="1400" b="1" dirty="0"/>
                  <a:t>Compute </a:t>
                </a:r>
                <a:r>
                  <a:rPr lang="en-GB" sz="1400" dirty="0"/>
                  <a:t>P(Q = q | E = e) for all possible values of q.</a:t>
                </a:r>
              </a:p>
              <a:p>
                <a:pPr marL="85725" indent="0">
                  <a:buNone/>
                </a:pPr>
                <a:endParaRPr lang="en-GB" dirty="0"/>
              </a:p>
              <a:p>
                <a:pPr marL="85725" indent="0">
                  <a:buNone/>
                </a:pPr>
                <a:r>
                  <a:rPr lang="en-GB" sz="1400" b="1" dirty="0"/>
                  <a:t>Bayesian Inference Formula:</a:t>
                </a:r>
              </a:p>
              <a:p>
                <a:r>
                  <a:rPr lang="en-GB" sz="1400" dirty="0"/>
                  <a:t>P(Q = q | E =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P(Q = q, E = e) = </a:t>
                </a:r>
                <a:r>
                  <a:rPr lang="el-GR" sz="1400" dirty="0"/>
                  <a:t>Σ </a:t>
                </a:r>
                <a:r>
                  <a:rPr lang="en-GB" sz="1400" dirty="0"/>
                  <a:t>P(X₁, X₂, ..., Xₙ) over hidden variables.</a:t>
                </a:r>
              </a:p>
              <a:p>
                <a:pPr marL="85725" indent="0">
                  <a:buNone/>
                </a:pPr>
                <a:endParaRPr lang="en-BD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926C-A03A-C7F5-AF3E-CB563F520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D0281-072C-6735-8828-8EBC6415FCF9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0000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 err="1"/>
              <a:t>Baysian</a:t>
            </a:r>
            <a:r>
              <a:rPr lang="en" dirty="0"/>
              <a:t> Network Model Prototyping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F142B1-1A86-7A35-8C0B-1615167F9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1: </a:t>
            </a:r>
            <a:r>
              <a:rPr lang="en-BD" dirty="0"/>
              <a:t>Input using Streamlit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EE6ECB-68A1-3EC5-C6A7-C6AC42635E0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2: </a:t>
            </a:r>
            <a:r>
              <a:rPr lang="en-BD" dirty="0"/>
              <a:t>Output using Streamlit</a:t>
            </a:r>
          </a:p>
          <a:p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5A772-CFCF-8259-9828-54459970FC91}"/>
              </a:ext>
            </a:extLst>
          </p:cNvPr>
          <p:cNvSpPr txBox="1"/>
          <p:nvPr/>
        </p:nvSpPr>
        <p:spPr>
          <a:xfrm>
            <a:off x="941832" y="17647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30205-32A0-DBAC-B1EE-9FFA5856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" y="1154430"/>
            <a:ext cx="2996946" cy="2996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4C90AB-1C5E-3763-1EBD-D54ADF1C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024" y="1163574"/>
            <a:ext cx="2999232" cy="2999232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53AF218-D0A2-F1C9-5C55-F4D17866B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8133-6632-1DC7-728B-51CB865E98D2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4865-7476-6F8A-9F10-14CE3FC2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Front-End (</a:t>
            </a:r>
            <a:r>
              <a:rPr lang="en-BD"/>
              <a:t>Figma Design)</a:t>
            </a:r>
            <a:endParaRPr lang="en-B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5615EF-1E2E-79FA-8202-2C2A026FD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pPr marL="85725" indent="0">
              <a:buNone/>
            </a:pPr>
            <a:endParaRPr lang="en-BD" sz="1600" dirty="0"/>
          </a:p>
          <a:p>
            <a:pPr marL="85725" indent="0" algn="ctr">
              <a:buNone/>
            </a:pPr>
            <a:r>
              <a:rPr lang="en-BD" sz="1600" b="1" dirty="0"/>
              <a:t>Figure 3</a:t>
            </a:r>
            <a:r>
              <a:rPr lang="en-BD" sz="1600" dirty="0"/>
              <a:t>: User Profile, SignUp, &amp; LogIn Page </a:t>
            </a:r>
          </a:p>
          <a:p>
            <a:pPr marL="85725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95A6A-3D24-BEFF-D90E-28BB8A4A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3" y="2706147"/>
            <a:ext cx="2057399" cy="1524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04C1C-E348-3E13-11A2-09CA593E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1" y="1161289"/>
            <a:ext cx="2065288" cy="155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46950-A1C6-6CC9-4ED3-5486FB5D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1" y="1167633"/>
            <a:ext cx="4276742" cy="306603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682CC69-3B1D-3CFD-41E1-9B061A862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583A-7EE9-DB23-B13A-5D92DFC15FFD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67443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Technology Stack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Front-End</a:t>
            </a:r>
            <a:endParaRPr sz="18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600" b="1" dirty="0"/>
              <a:t>Language:</a:t>
            </a:r>
            <a:r>
              <a:rPr lang="en" sz="1600" dirty="0"/>
              <a:t> HTML, CSS, JavaScript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Framework: </a:t>
            </a:r>
            <a:r>
              <a:rPr lang="en" sz="1600" dirty="0"/>
              <a:t>Java </a:t>
            </a:r>
            <a:r>
              <a:rPr lang="en" sz="1600" dirty="0" err="1"/>
              <a:t>Springboot</a:t>
            </a:r>
            <a:endParaRPr lang="en" sz="1600" dirty="0"/>
          </a:p>
          <a:p>
            <a:pPr indent="-247650">
              <a:buSzPts val="1600"/>
            </a:pPr>
            <a:r>
              <a:rPr lang="en" sz="1600" b="1" dirty="0"/>
              <a:t>Visualization: </a:t>
            </a:r>
            <a:r>
              <a:rPr lang="en" sz="1600"/>
              <a:t>Chart.</a:t>
            </a:r>
            <a:r>
              <a:rPr lang="en" sz="1600" dirty="0"/>
              <a:t>js</a:t>
            </a:r>
            <a:endParaRPr sz="1600"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Back-End</a:t>
            </a:r>
            <a:endParaRPr sz="18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600" b="1" dirty="0"/>
              <a:t>Language:</a:t>
            </a:r>
            <a:r>
              <a:rPr lang="en" sz="1600" dirty="0"/>
              <a:t> Python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Bayesian Network Implementation:</a:t>
            </a:r>
            <a:r>
              <a:rPr lang="en" sz="1600" dirty="0"/>
              <a:t> </a:t>
            </a:r>
            <a:r>
              <a:rPr lang="en" sz="1600" dirty="0" err="1"/>
              <a:t>pgmpy</a:t>
            </a:r>
            <a:r>
              <a:rPr lang="en" sz="1600" dirty="0">
                <a:solidFill>
                  <a:srgbClr val="188038"/>
                </a:solidFill>
              </a:rPr>
              <a:t> </a:t>
            </a:r>
            <a:r>
              <a:rPr lang="en" sz="1600" dirty="0"/>
              <a:t>(</a:t>
            </a:r>
            <a:r>
              <a:rPr lang="en" sz="1600" dirty="0" err="1"/>
              <a:t>Probablistic</a:t>
            </a:r>
            <a:r>
              <a:rPr lang="en" sz="1600" dirty="0"/>
              <a:t> Graphical Model)</a:t>
            </a:r>
            <a:r>
              <a:rPr lang="en" sz="1600" dirty="0">
                <a:solidFill>
                  <a:srgbClr val="188038"/>
                </a:solidFill>
              </a:rPr>
              <a:t> </a:t>
            </a:r>
            <a:endParaRPr sz="1600" dirty="0">
              <a:solidFill>
                <a:srgbClr val="188038"/>
              </a:solidFill>
            </a:endParaRPr>
          </a:p>
          <a:p>
            <a:pPr indent="-247650">
              <a:buSzPts val="1600"/>
            </a:pPr>
            <a:r>
              <a:rPr lang="en" sz="1600" b="1" dirty="0"/>
              <a:t>Framework:</a:t>
            </a:r>
            <a:r>
              <a:rPr lang="en" sz="1600" dirty="0"/>
              <a:t> Django 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Database: </a:t>
            </a:r>
            <a:r>
              <a:rPr lang="en" sz="1600" dirty="0"/>
              <a:t>MongoDB (NoSQL)</a:t>
            </a:r>
            <a:endParaRPr sz="1600" dirty="0"/>
          </a:p>
          <a:p>
            <a:pPr indent="0">
              <a:spcBef>
                <a:spcPts val="900"/>
              </a:spcBef>
              <a:buNone/>
            </a:pPr>
            <a:endParaRPr sz="1200" dirty="0"/>
          </a:p>
          <a:p>
            <a:pPr marL="0" indent="0">
              <a:spcBef>
                <a:spcPts val="900"/>
              </a:spcBef>
              <a:buNone/>
            </a:pPr>
            <a:endParaRPr sz="1200" dirty="0"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C7EB0-EA91-5C02-A764-171FEE4A4C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C17E9-2D9A-B52D-340E-79F6AB692D19}"/>
              </a:ext>
            </a:extLst>
          </p:cNvPr>
          <p:cNvSpPr txBox="1"/>
          <p:nvPr/>
        </p:nvSpPr>
        <p:spPr>
          <a:xfrm>
            <a:off x="0" y="4736592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800" dirty="0"/>
              <a:t>Project Group-8: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Mohammed,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Humayra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Rahman Nipa,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Mainul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Kaysar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Jannatu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; Islam,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Saif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</a:t>
            </a:r>
            <a:r>
              <a:rPr lang="en-GB" sz="800" dirty="0" err="1">
                <a:effectLst/>
                <a:latin typeface="Helvetica Neue" panose="02000503000000020004" pitchFamily="2" charset="0"/>
              </a:rPr>
              <a:t>Uz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 Zaman</a:t>
            </a:r>
          </a:p>
          <a:p>
            <a:endParaRPr lang="en-B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978</Words>
  <Application>Microsoft Macintosh PowerPoint</Application>
  <PresentationFormat>Custom</PresentationFormat>
  <Paragraphs>156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Old Standard TT</vt:lpstr>
      <vt:lpstr>Arial</vt:lpstr>
      <vt:lpstr>Cambria Math</vt:lpstr>
      <vt:lpstr>Helvetica Neue</vt:lpstr>
      <vt:lpstr>Paperback</vt:lpstr>
      <vt:lpstr>A Project Update on Mystery Solver Application</vt:lpstr>
      <vt:lpstr>Work Distribution</vt:lpstr>
      <vt:lpstr>Problem Statement &amp; Solution</vt:lpstr>
      <vt:lpstr>Key Features</vt:lpstr>
      <vt:lpstr>Project Diagram</vt:lpstr>
      <vt:lpstr>Baysian Network &amp; Inference</vt:lpstr>
      <vt:lpstr>Baysian Network Model Prototyping</vt:lpstr>
      <vt:lpstr>Front-End (Figma Design)</vt:lpstr>
      <vt:lpstr>Technology Stack</vt:lpstr>
      <vt:lpstr>Progress &amp; Achievements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Update on Mystery Solver Application</dc:title>
  <cp:lastModifiedBy>Microsoft Office User</cp:lastModifiedBy>
  <cp:revision>9</cp:revision>
  <dcterms:modified xsi:type="dcterms:W3CDTF">2025-02-24T20:50:43Z</dcterms:modified>
</cp:coreProperties>
</file>