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4" r:id="rId3"/>
    <p:sldId id="257" r:id="rId4"/>
    <p:sldId id="258" r:id="rId5"/>
    <p:sldId id="259" r:id="rId6"/>
    <p:sldId id="265" r:id="rId7"/>
    <p:sldId id="262" r:id="rId8"/>
    <p:sldId id="260" r:id="rId9"/>
    <p:sldId id="266" r:id="rId10"/>
    <p:sldId id="261" r:id="rId11"/>
    <p:sldId id="263" r:id="rId12"/>
  </p:sldIdLst>
  <p:sldSz cx="6858000" cy="5143500"/>
  <p:notesSz cx="6858000" cy="9144000"/>
  <p:embeddedFontLst>
    <p:embeddedFont>
      <p:font typeface="Cambria Math" panose="02040503050406030204" pitchFamily="18" charset="0"/>
      <p:regular r:id="rId14"/>
    </p:embeddedFont>
    <p:embeddedFont>
      <p:font typeface="Old Standard TT" pitchFamily="2" charset="77"/>
      <p:regular r:id="rId15"/>
      <p:bold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16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–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62"/>
  </p:normalViewPr>
  <p:slideViewPr>
    <p:cSldViewPr snapToGrid="0">
      <p:cViewPr varScale="1">
        <p:scale>
          <a:sx n="139" d="100"/>
          <a:sy n="139" d="100"/>
        </p:scale>
        <p:origin x="1744" y="160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1bc43372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31bc433722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1bc433722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1bc433722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1bc433722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1bc433722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90357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90357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1bc433722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1bc433722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6858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cxnSp>
        <p:nvCxnSpPr>
          <p:cNvPr id="11" name="Google Shape;11;p2"/>
          <p:cNvCxnSpPr/>
          <p:nvPr/>
        </p:nvCxnSpPr>
        <p:spPr>
          <a:xfrm>
            <a:off x="481451" y="3597500"/>
            <a:ext cx="29272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4525" y="1893300"/>
            <a:ext cx="608895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315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315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315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315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315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315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315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315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315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84525" y="3840639"/>
            <a:ext cx="608895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18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18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18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18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18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18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18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18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233775" y="1039650"/>
            <a:ext cx="639045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0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05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05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05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05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05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05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05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05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233775" y="3228425"/>
            <a:ext cx="639045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57175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 algn="ctr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481451" y="3597500"/>
            <a:ext cx="292725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84525" y="1893300"/>
            <a:ext cx="608895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6858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233775" y="1171600"/>
            <a:ext cx="639045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233775" y="1171675"/>
            <a:ext cx="2999925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3624300" y="1171675"/>
            <a:ext cx="2999925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233775" y="1389600"/>
            <a:ext cx="2106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367688" y="526350"/>
            <a:ext cx="4203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405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405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405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405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405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405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405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405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405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3429000" y="-25"/>
            <a:ext cx="342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cxnSp>
        <p:nvCxnSpPr>
          <p:cNvPr id="41" name="Google Shape;41;p9"/>
          <p:cNvCxnSpPr/>
          <p:nvPr/>
        </p:nvCxnSpPr>
        <p:spPr>
          <a:xfrm>
            <a:off x="3772256" y="4495500"/>
            <a:ext cx="5148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199125" y="1382350"/>
            <a:ext cx="30339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315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315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315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315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315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315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315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315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315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199125" y="2769001"/>
            <a:ext cx="30339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3704625" y="724200"/>
            <a:ext cx="287775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1171600"/>
            <a:ext cx="639045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75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75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75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75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75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75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75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75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75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23yuPEACG0?si=ifV8mUMcd-86-rmL" TargetMode="External"/><Relationship Id="rId7" Type="http://schemas.openxmlformats.org/officeDocument/2006/relationships/hyperlink" Target="https://www.divaportal.org/smash/get/diva2:1265471/FULLTEXT01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i.org/10.1177/1098611110365686" TargetMode="External"/><Relationship Id="rId5" Type="http://schemas.openxmlformats.org/officeDocument/2006/relationships/hyperlink" Target="https://youtu.be/EC6bf8JCpDQ?si=vzAoYaC-O6bckkdI" TargetMode="External"/><Relationship Id="rId4" Type="http://schemas.openxmlformats.org/officeDocument/2006/relationships/hyperlink" Target="https://medium.com/@pbercker/who-is-guilty-another-look-at-a-puzzle-with-bayesian-networks-d1d2369ac9c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84525" y="2062913"/>
            <a:ext cx="6088950" cy="114210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dirty="0"/>
              <a:t>A Project Update on</a:t>
            </a:r>
            <a:endParaRPr dirty="0"/>
          </a:p>
          <a:p>
            <a:r>
              <a:rPr lang="en" dirty="0"/>
              <a:t>Mystery Solver Application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84525" y="3523417"/>
            <a:ext cx="6088950" cy="5906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n"/>
              <a:t>By Group 8 CSE440 (Section-1)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1B1EDF-654A-0363-0127-E639872FA2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/>
              <a:t>Technology Stack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 sz="1800" b="1" dirty="0"/>
              <a:t>Front-End</a:t>
            </a:r>
            <a:endParaRPr sz="1800" b="1" dirty="0"/>
          </a:p>
          <a:p>
            <a:pPr indent="-247650">
              <a:spcBef>
                <a:spcPts val="1200"/>
              </a:spcBef>
              <a:buSzPts val="1600"/>
            </a:pPr>
            <a:r>
              <a:rPr lang="en" sz="1600" b="1" dirty="0"/>
              <a:t>Language:</a:t>
            </a:r>
            <a:r>
              <a:rPr lang="en" sz="1600" dirty="0"/>
              <a:t> HTML, CSS, JavaScript</a:t>
            </a:r>
            <a:endParaRPr sz="1600" dirty="0"/>
          </a:p>
          <a:p>
            <a:pPr indent="-247650">
              <a:buSzPts val="1600"/>
            </a:pPr>
            <a:r>
              <a:rPr lang="en" sz="1600" b="1" dirty="0"/>
              <a:t>Framework: </a:t>
            </a:r>
            <a:r>
              <a:rPr lang="en" sz="1600" dirty="0"/>
              <a:t>Java </a:t>
            </a:r>
            <a:r>
              <a:rPr lang="en" sz="1600" dirty="0" err="1"/>
              <a:t>Springboot</a:t>
            </a:r>
            <a:endParaRPr lang="en" sz="1600" dirty="0"/>
          </a:p>
          <a:p>
            <a:pPr indent="-247650">
              <a:buSzPts val="1600"/>
            </a:pPr>
            <a:r>
              <a:rPr lang="en" sz="1600" b="1" dirty="0"/>
              <a:t>Visualization: </a:t>
            </a:r>
            <a:r>
              <a:rPr lang="en" sz="1600" dirty="0"/>
              <a:t>D3.js</a:t>
            </a:r>
            <a:endParaRPr sz="1600" b="1"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 sz="1800" b="1" dirty="0"/>
              <a:t>Back-End</a:t>
            </a:r>
            <a:endParaRPr sz="1800" b="1" dirty="0"/>
          </a:p>
          <a:p>
            <a:pPr indent="-247650">
              <a:spcBef>
                <a:spcPts val="1200"/>
              </a:spcBef>
              <a:buSzPts val="1600"/>
            </a:pPr>
            <a:r>
              <a:rPr lang="en" sz="1600" b="1" dirty="0"/>
              <a:t>Language:</a:t>
            </a:r>
            <a:r>
              <a:rPr lang="en" sz="1600" dirty="0"/>
              <a:t> Python</a:t>
            </a:r>
            <a:endParaRPr sz="1600" dirty="0"/>
          </a:p>
          <a:p>
            <a:pPr indent="-247650">
              <a:buSzPts val="1600"/>
            </a:pPr>
            <a:r>
              <a:rPr lang="en" sz="1600" b="1" dirty="0"/>
              <a:t>Bayesian Network Implementation:</a:t>
            </a:r>
            <a:r>
              <a:rPr lang="en" sz="1600" dirty="0"/>
              <a:t> </a:t>
            </a:r>
            <a:r>
              <a:rPr lang="en" sz="1600" dirty="0" err="1"/>
              <a:t>pgmpy</a:t>
            </a:r>
            <a:r>
              <a:rPr lang="en" sz="1600" dirty="0">
                <a:solidFill>
                  <a:srgbClr val="188038"/>
                </a:solidFill>
              </a:rPr>
              <a:t> </a:t>
            </a:r>
            <a:r>
              <a:rPr lang="en" sz="1600" dirty="0"/>
              <a:t>(</a:t>
            </a:r>
            <a:r>
              <a:rPr lang="en" sz="1600" dirty="0" err="1"/>
              <a:t>Probablistic</a:t>
            </a:r>
            <a:r>
              <a:rPr lang="en" sz="1600" dirty="0"/>
              <a:t> Graphical Model)</a:t>
            </a:r>
            <a:r>
              <a:rPr lang="en" sz="1600" dirty="0">
                <a:solidFill>
                  <a:srgbClr val="188038"/>
                </a:solidFill>
              </a:rPr>
              <a:t> </a:t>
            </a:r>
            <a:endParaRPr sz="1600" dirty="0">
              <a:solidFill>
                <a:srgbClr val="188038"/>
              </a:solidFill>
            </a:endParaRPr>
          </a:p>
          <a:p>
            <a:pPr indent="-247650">
              <a:buSzPts val="1600"/>
            </a:pPr>
            <a:r>
              <a:rPr lang="en" sz="1600" b="1" dirty="0"/>
              <a:t>Framework:</a:t>
            </a:r>
            <a:r>
              <a:rPr lang="en" sz="1600" dirty="0"/>
              <a:t> Django </a:t>
            </a:r>
            <a:endParaRPr sz="1600" dirty="0"/>
          </a:p>
          <a:p>
            <a:pPr indent="-247650">
              <a:buSzPts val="1600"/>
            </a:pPr>
            <a:r>
              <a:rPr lang="en" sz="1600" b="1" dirty="0"/>
              <a:t>Database: </a:t>
            </a:r>
            <a:r>
              <a:rPr lang="en" sz="1600" dirty="0"/>
              <a:t>MongoDB (NoSQL)</a:t>
            </a:r>
            <a:endParaRPr sz="1600" dirty="0"/>
          </a:p>
          <a:p>
            <a:pPr indent="0">
              <a:spcBef>
                <a:spcPts val="900"/>
              </a:spcBef>
              <a:buNone/>
            </a:pPr>
            <a:endParaRPr sz="1200" dirty="0"/>
          </a:p>
          <a:p>
            <a:pPr marL="0" indent="0">
              <a:spcBef>
                <a:spcPts val="900"/>
              </a:spcBef>
              <a:buNone/>
            </a:pPr>
            <a:endParaRPr sz="1200" dirty="0"/>
          </a:p>
          <a:p>
            <a:pPr indent="0">
              <a:spcBef>
                <a:spcPts val="1200"/>
              </a:spcBef>
              <a:spcAft>
                <a:spcPts val="1200"/>
              </a:spcAft>
              <a:buNone/>
            </a:pPr>
            <a:endParaRPr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C7EB0-EA91-5C02-A764-171FEE4A4C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/>
              <a:t>References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BD7B4E-EC0C-4246-C74C-684F0B9706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8CDF3-91EA-40A4-470D-31E83D129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1. Stanford University, ”Bayesian Networks 1 - Inference — Stanford CS221: AI (Autumn 2019),” YouTube, Oct. 2019. [Online]. Available: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  <a:hlinkClick r:id="rId3"/>
              </a:rPr>
              <a:t> </a:t>
            </a:r>
            <a:r>
              <a:rPr lang="en-GB" sz="1100" b="0" i="0" u="sng" strike="noStrike" dirty="0">
                <a:solidFill>
                  <a:srgbClr val="AF4345"/>
                </a:solidFill>
                <a:effectLst/>
                <a:latin typeface="Old Standard TT" pitchFamily="2" charset="77"/>
                <a:hlinkClick r:id="rId3"/>
              </a:rPr>
              <a:t>https://youtu.be/U23yuPEACG0?si=ifV8mUMcd-86-rmL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. [Accessed: 24-Feb-2025].</a:t>
            </a:r>
            <a:endParaRPr lang="en-GB" sz="1100" b="0" dirty="0">
              <a:effectLst/>
            </a:endParaRPr>
          </a:p>
          <a:p>
            <a:pPr mar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2. P. </a:t>
            </a:r>
            <a:r>
              <a:rPr lang="en-GB" sz="1100" b="0" i="0" u="none" strike="noStrike" dirty="0" err="1">
                <a:solidFill>
                  <a:srgbClr val="000000"/>
                </a:solidFill>
                <a:effectLst/>
                <a:latin typeface="Old Standard TT" pitchFamily="2" charset="77"/>
              </a:rPr>
              <a:t>Bercker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, ”Who is guilty? Another look at a puzzle with Bayesian networks,” Medium, [Online]. Available: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  <a:hlinkClick r:id="rId4"/>
              </a:rPr>
              <a:t> </a:t>
            </a:r>
            <a:r>
              <a:rPr lang="en-GB" sz="1100" b="0" i="0" u="sng" strike="noStrike" dirty="0">
                <a:solidFill>
                  <a:srgbClr val="AF4345"/>
                </a:solidFill>
                <a:effectLst/>
                <a:latin typeface="Old Standard TT" pitchFamily="2" charset="77"/>
                <a:hlinkClick r:id="rId4"/>
              </a:rPr>
              <a:t>https://medium.com/@pbercker/who-is-guilty-another-look-at-a-puzzle-with-bayesian-networks-d1d2369ac9ce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. [Accessed: Feb. 24, 2025].</a:t>
            </a:r>
            <a:endParaRPr lang="en-GB" sz="1100" b="0" dirty="0">
              <a:effectLst/>
            </a:endParaRPr>
          </a:p>
          <a:p>
            <a:pPr mar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3. “Evidence in Context: Bayes’ Theorem and Investigations,” YouTube, [Online]. Available: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  <a:hlinkClick r:id="rId5"/>
              </a:rPr>
              <a:t> </a:t>
            </a:r>
            <a:r>
              <a:rPr lang="en-GB" sz="1100" b="0" i="0" u="sng" strike="noStrike" dirty="0">
                <a:solidFill>
                  <a:srgbClr val="AF4345"/>
                </a:solidFill>
                <a:effectLst/>
                <a:latin typeface="Old Standard TT" pitchFamily="2" charset="77"/>
                <a:hlinkClick r:id="rId5"/>
              </a:rPr>
              <a:t>https://youtu.be/EC6bf8JCpDQ?si=vzAoYaC-O6bckkdI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. [Accessed: Feb. 24, 2025].</a:t>
            </a:r>
            <a:endParaRPr lang="en-GB" sz="1100" b="0" dirty="0">
              <a:effectLst/>
            </a:endParaRPr>
          </a:p>
          <a:p>
            <a:pPr marL="0" indent="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4. P. Blair and D. K. </a:t>
            </a:r>
            <a:r>
              <a:rPr lang="en-GB" sz="1100" b="0" i="0" u="none" strike="noStrike" dirty="0" err="1">
                <a:solidFill>
                  <a:srgbClr val="000000"/>
                </a:solidFill>
                <a:effectLst/>
                <a:latin typeface="Old Standard TT" pitchFamily="2" charset="77"/>
              </a:rPr>
              <a:t>Rossmo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, “Evidence in Context: Bayes’ Theorem and Investigations,” Police Quarterly, vol. 13, no. 2, pp. 123-135, 2010. [On-line]. Available: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  <a:hlinkClick r:id="rId6"/>
              </a:rPr>
              <a:t> </a:t>
            </a:r>
            <a:r>
              <a:rPr lang="en-GB" sz="1100" b="0" i="0" u="sng" strike="noStrike" dirty="0">
                <a:solidFill>
                  <a:srgbClr val="AF4345"/>
                </a:solidFill>
                <a:effectLst/>
                <a:latin typeface="Old Standard TT" pitchFamily="2" charset="77"/>
                <a:hlinkClick r:id="rId6"/>
              </a:rPr>
              <a:t>https://doi.org/10.1177/1098611110365686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. [</a:t>
            </a:r>
            <a:r>
              <a:rPr lang="en-GB" sz="1100" b="0" i="0" u="none" strike="noStrike" dirty="0" err="1">
                <a:solidFill>
                  <a:srgbClr val="000000"/>
                </a:solidFill>
                <a:effectLst/>
                <a:latin typeface="Old Standard TT" pitchFamily="2" charset="77"/>
              </a:rPr>
              <a:t>Accessed:Feb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. 24, 2025].5. D. K. </a:t>
            </a:r>
            <a:r>
              <a:rPr lang="en-GB" sz="1100" b="0" i="0" u="none" strike="noStrike" dirty="0" err="1">
                <a:solidFill>
                  <a:srgbClr val="000000"/>
                </a:solidFill>
                <a:effectLst/>
                <a:latin typeface="Old Standard TT" pitchFamily="2" charset="77"/>
              </a:rPr>
              <a:t>Rossmo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, “Using Bayesian Networks in Crime </a:t>
            </a:r>
            <a:r>
              <a:rPr lang="en-GB" sz="1100" b="0" i="0" u="none" strike="noStrike" dirty="0" err="1">
                <a:solidFill>
                  <a:srgbClr val="000000"/>
                </a:solidFill>
                <a:effectLst/>
                <a:latin typeface="Old Standard TT" pitchFamily="2" charset="77"/>
              </a:rPr>
              <a:t>Inves-tigations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,” </a:t>
            </a:r>
            <a:r>
              <a:rPr lang="en-GB" sz="1100" b="0" i="0" u="none" strike="noStrike" dirty="0" err="1">
                <a:solidFill>
                  <a:srgbClr val="000000"/>
                </a:solidFill>
                <a:effectLst/>
                <a:latin typeface="Old Standard TT" pitchFamily="2" charset="77"/>
              </a:rPr>
              <a:t>Divaportal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, [Online]. Available: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  <a:hlinkClick r:id="rId7"/>
              </a:rPr>
              <a:t> </a:t>
            </a:r>
            <a:r>
              <a:rPr lang="en-GB" sz="1100" b="0" i="0" u="sng" strike="noStrike" dirty="0">
                <a:solidFill>
                  <a:srgbClr val="AF4345"/>
                </a:solidFill>
                <a:effectLst/>
                <a:latin typeface="Old Standard TT" pitchFamily="2" charset="77"/>
                <a:hlinkClick r:id="rId7"/>
              </a:rPr>
              <a:t>https://www.divaportal.org/smash/get/diva2:1265471/FULLTEXT01.pdf</a:t>
            </a:r>
            <a:r>
              <a:rPr lang="en-GB" sz="1100" b="0" i="0" u="none" strike="noStrike" dirty="0">
                <a:solidFill>
                  <a:srgbClr val="000000"/>
                </a:solidFill>
                <a:effectLst/>
                <a:latin typeface="Old Standard TT" pitchFamily="2" charset="77"/>
              </a:rPr>
              <a:t>. [Accessed: Feb. 24, 2025</a:t>
            </a:r>
            <a:endParaRPr lang="en-BD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6756-F34F-1B6B-0FE3-74131739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Work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C05FD-A0AF-B261-4127-E8B99E67E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5725" indent="0">
              <a:buNone/>
            </a:pPr>
            <a:endParaRPr lang="en-B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D0323C-1802-9D18-D94D-7F19E2A79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585643"/>
              </p:ext>
            </p:extLst>
          </p:nvPr>
        </p:nvGraphicFramePr>
        <p:xfrm>
          <a:off x="219456" y="1184910"/>
          <a:ext cx="6400800" cy="3378835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525143716"/>
                    </a:ext>
                  </a:extLst>
                </a:gridCol>
                <a:gridCol w="1088136">
                  <a:extLst>
                    <a:ext uri="{9D8B030D-6E8A-4147-A177-3AD203B41FA5}">
                      <a16:colId xmlns:a16="http://schemas.microsoft.com/office/drawing/2014/main" val="2071961887"/>
                    </a:ext>
                  </a:extLst>
                </a:gridCol>
                <a:gridCol w="1627632">
                  <a:extLst>
                    <a:ext uri="{9D8B030D-6E8A-4147-A177-3AD203B41FA5}">
                      <a16:colId xmlns:a16="http://schemas.microsoft.com/office/drawing/2014/main" val="4243898546"/>
                    </a:ext>
                  </a:extLst>
                </a:gridCol>
                <a:gridCol w="2633472">
                  <a:extLst>
                    <a:ext uri="{9D8B030D-6E8A-4147-A177-3AD203B41FA5}">
                      <a16:colId xmlns:a16="http://schemas.microsoft.com/office/drawing/2014/main" val="769326550"/>
                    </a:ext>
                  </a:extLst>
                </a:gridCol>
              </a:tblGrid>
              <a:tr h="5614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dirty="0"/>
                        <a:t>Serial No.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dirty="0"/>
                        <a:t>Student ID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D" sz="1400" dirty="0"/>
                        <a:t>Student Name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D" sz="1400" dirty="0"/>
                        <a:t>Completed Tasks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247944"/>
                  </a:ext>
                </a:extLst>
              </a:tr>
              <a:tr h="561467">
                <a:tc>
                  <a:txBody>
                    <a:bodyPr/>
                    <a:lstStyle/>
                    <a:p>
                      <a:pPr algn="ctr"/>
                      <a:r>
                        <a:rPr lang="en-BD" dirty="0"/>
                        <a:t>1.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2121913042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Saif Mohammed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Bayesian Network Model &amp; Bayesian Inference Devlopment, Update Project Report Writing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975915"/>
                  </a:ext>
                </a:extLst>
              </a:tr>
              <a:tr h="561467">
                <a:tc>
                  <a:txBody>
                    <a:bodyPr/>
                    <a:lstStyle/>
                    <a:p>
                      <a:pPr algn="ctr"/>
                      <a:r>
                        <a:rPr lang="en-BD" dirty="0"/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2121128042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Humayra Rahman Nipa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Back-End Implementation using Python (Streamlit), Presentation Slide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699830"/>
                  </a:ext>
                </a:extLst>
              </a:tr>
              <a:tr h="561467">
                <a:tc>
                  <a:txBody>
                    <a:bodyPr/>
                    <a:lstStyle/>
                    <a:p>
                      <a:pPr algn="ctr"/>
                      <a:r>
                        <a:rPr lang="en-BD" dirty="0"/>
                        <a:t>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2011615042</a:t>
                      </a:r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Mainul</a:t>
                      </a:r>
                      <a:r>
                        <a:rPr lang="en-GB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GB" sz="105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Kaysar</a:t>
                      </a:r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Front-End Development: (Figma Design)</a:t>
                      </a:r>
                    </a:p>
                    <a:p>
                      <a:r>
                        <a:rPr lang="en-BD" dirty="0"/>
                        <a:t>Web Pages: User Input, User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007056"/>
                  </a:ext>
                </a:extLst>
              </a:tr>
              <a:tr h="561467">
                <a:tc>
                  <a:txBody>
                    <a:bodyPr/>
                    <a:lstStyle/>
                    <a:p>
                      <a:pPr algn="ctr"/>
                      <a:r>
                        <a:rPr lang="en-BD" dirty="0"/>
                        <a:t>4.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2014159642</a:t>
                      </a:r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Jannatul</a:t>
                      </a:r>
                      <a:r>
                        <a:rPr lang="en-GB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Islam</a:t>
                      </a:r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Front-End Development: (Figma Design)</a:t>
                      </a:r>
                    </a:p>
                    <a:p>
                      <a:r>
                        <a:rPr lang="en-BD" dirty="0"/>
                        <a:t>Web Pages: Profile, SignUp,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279632"/>
                  </a:ext>
                </a:extLst>
              </a:tr>
              <a:tr h="561467">
                <a:tc>
                  <a:txBody>
                    <a:bodyPr/>
                    <a:lstStyle/>
                    <a:p>
                      <a:pPr algn="ctr"/>
                      <a:r>
                        <a:rPr lang="en-BD" dirty="0"/>
                        <a:t> 5.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1931587042</a:t>
                      </a:r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Saif</a:t>
                      </a:r>
                      <a:r>
                        <a:rPr lang="en-GB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GB" sz="105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Uz</a:t>
                      </a:r>
                      <a:r>
                        <a:rPr lang="en-GB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Zaman</a:t>
                      </a:r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Back-End Model Prototyping.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89250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4FAD7-5C41-6DCF-7164-97B20CBDF3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1522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/>
              <a:t>Problem Statement &amp; Solution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Problem Statement</a:t>
            </a:r>
            <a:endParaRPr b="1" dirty="0"/>
          </a:p>
          <a:p>
            <a:pPr marL="0" indent="0">
              <a:buNone/>
            </a:pPr>
            <a:r>
              <a:rPr lang="en" sz="1400" dirty="0"/>
              <a:t>Create a "Mystery Solver" application utilizing Bayesian networks for solving fictional mystery scenarios. Users input clues and evidence, and the system infers probabilities of various suspects being guilty based on Bayesian inference. </a:t>
            </a:r>
            <a:endParaRPr sz="1400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" b="1" dirty="0"/>
              <a:t>Proposed Solution</a:t>
            </a:r>
            <a:endParaRPr b="1" dirty="0"/>
          </a:p>
          <a:p>
            <a:pPr indent="-247650">
              <a:spcBef>
                <a:spcPts val="900"/>
              </a:spcBef>
              <a:buSzPts val="1600"/>
              <a:buFont typeface="Arial"/>
              <a:buChar char="●"/>
            </a:pPr>
            <a:r>
              <a:rPr lang="en" sz="1400" b="1" dirty="0"/>
              <a:t>Web based Application:</a:t>
            </a:r>
            <a:r>
              <a:rPr lang="en" sz="1400" dirty="0"/>
              <a:t> Provide User-friendly web interface </a:t>
            </a:r>
            <a:endParaRPr sz="1400" dirty="0"/>
          </a:p>
          <a:p>
            <a:pPr indent="-247650">
              <a:buSzPts val="1600"/>
              <a:buFont typeface="Arial"/>
              <a:buChar char="●"/>
            </a:pPr>
            <a:r>
              <a:rPr lang="en" sz="1400" b="1" dirty="0"/>
              <a:t>Bayesian Network:</a:t>
            </a:r>
            <a:r>
              <a:rPr lang="en" sz="1400" dirty="0"/>
              <a:t> Models relationships between clues, evidence, and suspects.</a:t>
            </a:r>
            <a:endParaRPr sz="1400" dirty="0"/>
          </a:p>
          <a:p>
            <a:pPr indent="-247650">
              <a:buSzPts val="1600"/>
              <a:buFont typeface="Arial"/>
              <a:buChar char="●"/>
            </a:pPr>
            <a:r>
              <a:rPr lang="en" sz="1400" b="1" dirty="0"/>
              <a:t>Inference Engine:</a:t>
            </a:r>
            <a:r>
              <a:rPr lang="en" sz="1400" dirty="0"/>
              <a:t> Dynamically updates guilt probabilities using Bayesian inference.</a:t>
            </a:r>
            <a:endParaRPr sz="1400" dirty="0"/>
          </a:p>
          <a:p>
            <a:pPr indent="-247650">
              <a:buSzPts val="1600"/>
              <a:buFont typeface="Arial"/>
              <a:buChar char="●"/>
            </a:pPr>
            <a:r>
              <a:rPr lang="en" sz="1400" b="1" dirty="0"/>
              <a:t>Results Display:</a:t>
            </a:r>
            <a:r>
              <a:rPr lang="en" sz="1400" dirty="0"/>
              <a:t> Visualizes suspect probabilities with explanations.</a:t>
            </a:r>
            <a:endParaRPr sz="1400" dirty="0"/>
          </a:p>
          <a:p>
            <a:pPr marL="0" indent="0">
              <a:spcBef>
                <a:spcPts val="900"/>
              </a:spcBef>
              <a:buSzPts val="1100"/>
              <a:buNone/>
            </a:pPr>
            <a:endParaRPr b="1" dirty="0"/>
          </a:p>
          <a:p>
            <a:pPr marL="0" indent="0"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567201-0829-D810-80C8-F96C874233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/>
              <a:t>Key Features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spcBef>
                <a:spcPts val="900"/>
              </a:spcBef>
              <a:buFont typeface="Arial"/>
              <a:buChar char="●"/>
            </a:pPr>
            <a:r>
              <a:rPr lang="en" b="1" dirty="0"/>
              <a:t>Adaptable Mystery Scenarios:</a:t>
            </a:r>
            <a:r>
              <a:rPr lang="en" dirty="0"/>
              <a:t> Works with different fictional settings.</a:t>
            </a:r>
            <a:endParaRPr dirty="0"/>
          </a:p>
          <a:p>
            <a:pPr>
              <a:buFont typeface="Arial"/>
              <a:buChar char="●"/>
            </a:pPr>
            <a:r>
              <a:rPr lang="en" b="1" dirty="0"/>
              <a:t>Clue &amp; Evidence Input:</a:t>
            </a:r>
            <a:r>
              <a:rPr lang="en" dirty="0"/>
              <a:t> Users provide clues and evidence for the case.</a:t>
            </a:r>
            <a:endParaRPr dirty="0"/>
          </a:p>
          <a:p>
            <a:pPr>
              <a:buFont typeface="Arial"/>
              <a:buChar char="●"/>
            </a:pPr>
            <a:r>
              <a:rPr lang="en" b="1" dirty="0"/>
              <a:t>Interactive UI:</a:t>
            </a:r>
            <a:r>
              <a:rPr lang="en" dirty="0"/>
              <a:t> Simple and intuitive interface for engaging with cases.</a:t>
            </a:r>
            <a:endParaRPr dirty="0"/>
          </a:p>
          <a:p>
            <a:pPr>
              <a:buFont typeface="Arial"/>
              <a:buChar char="●"/>
            </a:pPr>
            <a:r>
              <a:rPr lang="en" b="1" dirty="0"/>
              <a:t>Graphical Representation: </a:t>
            </a:r>
            <a:r>
              <a:rPr lang="en" dirty="0"/>
              <a:t>Factor Graph</a:t>
            </a:r>
            <a:r>
              <a:rPr lang="en" b="1" dirty="0"/>
              <a:t> </a:t>
            </a:r>
            <a:r>
              <a:rPr lang="en" dirty="0"/>
              <a:t>for Visual Insights to determine suspect guilt.</a:t>
            </a:r>
            <a:endParaRPr dirty="0"/>
          </a:p>
          <a:p>
            <a:pPr>
              <a:buFont typeface="Arial"/>
              <a:buChar char="●"/>
            </a:pPr>
            <a:r>
              <a:rPr lang="en" b="1" dirty="0"/>
              <a:t>Bayesian Inference:</a:t>
            </a:r>
            <a:r>
              <a:rPr lang="en" dirty="0"/>
              <a:t> Uses probability-based reasoning to determine suspect guilt.</a:t>
            </a:r>
            <a:endParaRPr dirty="0"/>
          </a:p>
          <a:p>
            <a:pPr indent="0">
              <a:spcBef>
                <a:spcPts val="900"/>
              </a:spcBef>
              <a:buNone/>
            </a:pPr>
            <a:endParaRPr sz="825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9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E86167-6B18-AB2C-55D6-E7583D9345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936" y="1100138"/>
            <a:ext cx="3319272" cy="380104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1;p15">
            <a:extLst>
              <a:ext uri="{FF2B5EF4-FFF2-40B4-BE49-F238E27FC236}">
                <a16:creationId xmlns:a16="http://schemas.microsoft.com/office/drawing/2014/main" id="{8DE2C14D-B77F-8522-B563-33BBF2E524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3000" dirty="0"/>
              <a:t>Project Diagram</a:t>
            </a:r>
            <a:endParaRPr sz="30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B595430-5A6B-C502-923A-4CE09C3749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118FE0-8B5B-3218-A379-8095A2D1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Baysian Network &amp; 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E8E7CDA-F1F7-273E-48CA-ADEC7357282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85725" indent="0">
                  <a:buNone/>
                </a:pPr>
                <a:r>
                  <a:rPr lang="en-GB" sz="1600" b="1" dirty="0"/>
                  <a:t>Input:</a:t>
                </a:r>
              </a:p>
              <a:p>
                <a:r>
                  <a:rPr lang="en-GB" sz="1400" b="1" dirty="0"/>
                  <a:t>Bayesian Network: </a:t>
                </a:r>
                <a:r>
                  <a:rPr lang="en-GB" sz="1400" dirty="0"/>
                  <a:t>P(X₁ = x₁, ..., Xₙ = xₙ)</a:t>
                </a:r>
              </a:p>
              <a:p>
                <a:r>
                  <a:rPr lang="en-GB" sz="1400" b="1" dirty="0"/>
                  <a:t>Evidence: </a:t>
                </a:r>
                <a:r>
                  <a:rPr lang="en-GB" sz="1400" dirty="0"/>
                  <a:t>E = e, where E ⊆ X (subset of variables)</a:t>
                </a:r>
              </a:p>
              <a:p>
                <a:r>
                  <a:rPr lang="en-GB" sz="1400" b="1" dirty="0"/>
                  <a:t>Query: </a:t>
                </a:r>
                <a:r>
                  <a:rPr lang="en-GB" sz="1400" dirty="0"/>
                  <a:t>Q ⊆ X (subset of variables)</a:t>
                </a:r>
              </a:p>
              <a:p>
                <a:endParaRPr lang="en-GB" dirty="0"/>
              </a:p>
              <a:p>
                <a:pPr marL="85725" indent="0">
                  <a:buNone/>
                </a:pPr>
                <a:r>
                  <a:rPr lang="en-GB" sz="1600" b="1" dirty="0"/>
                  <a:t>Output:</a:t>
                </a:r>
              </a:p>
              <a:p>
                <a:r>
                  <a:rPr lang="en-GB" sz="1400" b="1" dirty="0"/>
                  <a:t>Compute </a:t>
                </a:r>
                <a:r>
                  <a:rPr lang="en-GB" sz="1400" dirty="0"/>
                  <a:t>P(Q = q | E = e) for all possible values of q.</a:t>
                </a:r>
              </a:p>
              <a:p>
                <a:pPr marL="85725" indent="0">
                  <a:buNone/>
                </a:pPr>
                <a:endParaRPr lang="en-GB" dirty="0"/>
              </a:p>
              <a:p>
                <a:pPr marL="85725" indent="0">
                  <a:buNone/>
                </a:pPr>
                <a:r>
                  <a:rPr lang="en-GB" sz="1400" b="1" dirty="0"/>
                  <a:t>Bayesian Inference Formula:</a:t>
                </a:r>
              </a:p>
              <a:p>
                <a:r>
                  <a:rPr lang="en-GB" sz="1400" dirty="0"/>
                  <a:t>P(Q = q | E = 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GB" sz="1400" dirty="0"/>
                          <m:t> </m:t>
                        </m:r>
                      </m:den>
                    </m:f>
                  </m:oMath>
                </a14:m>
                <a:r>
                  <a:rPr lang="en-US" sz="1400" i="1" dirty="0">
                    <a:latin typeface="Cambria Math" panose="02040503050406030204" pitchFamily="18" charset="0"/>
                  </a:rPr>
                  <a:t> </a:t>
                </a:r>
                <a:r>
                  <a:rPr lang="en-GB" sz="1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GB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4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GB" sz="1400" i="1" dirty="0">
                                <a:latin typeface="Cambria Math" panose="02040503050406030204" pitchFamily="18" charset="0"/>
                              </a:rPr>
                              <m:t> = </m:t>
                            </m:r>
                            <m:r>
                              <a:rPr lang="en-GB" sz="14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GB" sz="1400" dirty="0"/>
                          <m:t> </m:t>
                        </m:r>
                      </m:den>
                    </m:f>
                  </m:oMath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dirty="0"/>
                  <a:t>P(Q = q, E = e) = </a:t>
                </a:r>
                <a:r>
                  <a:rPr lang="el-GR" sz="1400" dirty="0"/>
                  <a:t>Σ </a:t>
                </a:r>
                <a:r>
                  <a:rPr lang="en-GB" sz="1400" dirty="0"/>
                  <a:t>P(X₁, X₂, ..., Xₙ) over hidden variables.</a:t>
                </a:r>
              </a:p>
              <a:p>
                <a:pPr marL="85725" indent="0">
                  <a:buNone/>
                </a:pPr>
                <a:endParaRPr lang="en-BD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E8E7CDA-F1F7-273E-48CA-ADEC735728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D926C-A03A-C7F5-AF3E-CB563F520E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007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 err="1"/>
              <a:t>Baysian</a:t>
            </a:r>
            <a:r>
              <a:rPr lang="en" dirty="0"/>
              <a:t> Network Model Prototyping</a:t>
            </a:r>
            <a:endParaRPr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F142B1-1A86-7A35-8C0B-1615167F9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4775" indent="0">
              <a:buNone/>
            </a:pPr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 algn="ctr">
              <a:buNone/>
            </a:pPr>
            <a:endParaRPr lang="en-BD" dirty="0"/>
          </a:p>
          <a:p>
            <a:pPr marL="104775" indent="0" algn="ctr">
              <a:buNone/>
            </a:pPr>
            <a:r>
              <a:rPr lang="en-BD" b="1" dirty="0"/>
              <a:t>Figure 1: </a:t>
            </a:r>
            <a:r>
              <a:rPr lang="en-BD" dirty="0"/>
              <a:t>Input using Streamlit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DEE6ECB-68A1-3EC5-C6A7-C6AC42635E0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04775" indent="0">
              <a:buNone/>
            </a:pPr>
            <a:endParaRPr lang="en-BD" dirty="0"/>
          </a:p>
          <a:p>
            <a:endParaRPr lang="en-BD" dirty="0"/>
          </a:p>
          <a:p>
            <a:endParaRPr lang="en-BD" dirty="0"/>
          </a:p>
          <a:p>
            <a:endParaRPr lang="en-BD" dirty="0"/>
          </a:p>
          <a:p>
            <a:endParaRPr lang="en-BD" dirty="0"/>
          </a:p>
          <a:p>
            <a:endParaRPr lang="en-BD" dirty="0"/>
          </a:p>
          <a:p>
            <a:endParaRPr lang="en-BD" dirty="0"/>
          </a:p>
          <a:p>
            <a:endParaRPr lang="en-BD" dirty="0"/>
          </a:p>
          <a:p>
            <a:endParaRPr lang="en-BD" dirty="0"/>
          </a:p>
          <a:p>
            <a:endParaRPr lang="en-BD" dirty="0"/>
          </a:p>
          <a:p>
            <a:endParaRPr lang="en-BD" dirty="0"/>
          </a:p>
          <a:p>
            <a:endParaRPr lang="en-BD" dirty="0"/>
          </a:p>
          <a:p>
            <a:endParaRPr lang="en-BD" dirty="0"/>
          </a:p>
          <a:p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>
              <a:buNone/>
            </a:pPr>
            <a:endParaRPr lang="en-BD" dirty="0"/>
          </a:p>
          <a:p>
            <a:pPr marL="104775" indent="0" algn="ctr">
              <a:buNone/>
            </a:pPr>
            <a:r>
              <a:rPr lang="en-BD" b="1" dirty="0"/>
              <a:t>Figure 2: </a:t>
            </a:r>
            <a:r>
              <a:rPr lang="en-BD" dirty="0"/>
              <a:t>Output using Streamlit</a:t>
            </a:r>
          </a:p>
          <a:p>
            <a:endParaRPr lang="en-B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5A772-CFCF-8259-9828-54459970FC91}"/>
              </a:ext>
            </a:extLst>
          </p:cNvPr>
          <p:cNvSpPr txBox="1"/>
          <p:nvPr/>
        </p:nvSpPr>
        <p:spPr>
          <a:xfrm>
            <a:off x="941832" y="176479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330205-32A0-DBAC-B1EE-9FFA58568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58" y="1154430"/>
            <a:ext cx="2996946" cy="29969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F4C90AB-1C5E-3763-1EBD-D54ADF1CB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024" y="1163574"/>
            <a:ext cx="2999232" cy="2999232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53AF218-D0A2-F1C9-5C55-F4D17866BC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/>
              <a:t>Progress &amp; Achievements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indent="-247650">
              <a:spcBef>
                <a:spcPts val="900"/>
              </a:spcBef>
              <a:buSzPts val="1600"/>
            </a:pPr>
            <a:r>
              <a:rPr lang="en" sz="1600" dirty="0"/>
              <a:t>Developed Bayesian Network model and used Bayesian Inference.</a:t>
            </a:r>
            <a:endParaRPr sz="1600" dirty="0"/>
          </a:p>
          <a:p>
            <a:pPr indent="-247650">
              <a:buSzPts val="1600"/>
            </a:pPr>
            <a:r>
              <a:rPr lang="en" sz="1600" dirty="0"/>
              <a:t>Implemented UI Design (Figma) for clue input and results visualization.</a:t>
            </a:r>
            <a:endParaRPr sz="1600" dirty="0"/>
          </a:p>
          <a:p>
            <a:pPr indent="-247650">
              <a:buSzPts val="1600"/>
            </a:pPr>
            <a:r>
              <a:rPr lang="en" sz="1600" dirty="0"/>
              <a:t>Tested initial mystery scenarios with sample dataset.</a:t>
            </a:r>
            <a:endParaRPr sz="1600" dirty="0"/>
          </a:p>
          <a:p>
            <a:pPr indent="-247650">
              <a:buSzPts val="1600"/>
            </a:pPr>
            <a:r>
              <a:rPr lang="en" sz="1600" dirty="0"/>
              <a:t>Optimized performance for quick probability calculations.</a:t>
            </a:r>
            <a:endParaRPr sz="1600" dirty="0"/>
          </a:p>
          <a:p>
            <a:pPr marL="0" indent="0">
              <a:spcBef>
                <a:spcPts val="900"/>
              </a:spcBef>
              <a:buNone/>
            </a:pPr>
            <a:r>
              <a:rPr lang="en" dirty="0"/>
              <a:t> </a:t>
            </a:r>
            <a:r>
              <a:rPr lang="en" b="1" dirty="0"/>
              <a:t>Next Steps:</a:t>
            </a:r>
            <a:endParaRPr dirty="0"/>
          </a:p>
          <a:p>
            <a:pPr indent="-247650">
              <a:spcBef>
                <a:spcPts val="900"/>
              </a:spcBef>
              <a:buSzPts val="1600"/>
            </a:pPr>
            <a:r>
              <a:rPr lang="en" sz="1600" dirty="0"/>
              <a:t>Improve accuracy of Bayesian Inference.</a:t>
            </a:r>
            <a:endParaRPr sz="1600" dirty="0"/>
          </a:p>
          <a:p>
            <a:pPr indent="-247650">
              <a:buSzPts val="1600"/>
            </a:pPr>
            <a:r>
              <a:rPr lang="en" sz="1600" dirty="0"/>
              <a:t>Expand the library of mystery scenarios.</a:t>
            </a:r>
            <a:endParaRPr sz="1600" dirty="0"/>
          </a:p>
          <a:p>
            <a:pPr indent="-247650">
              <a:buSzPts val="1600"/>
            </a:pPr>
            <a:r>
              <a:rPr lang="en" sz="1600" dirty="0"/>
              <a:t>Implement Web-UI with more interactive elements Front-End.</a:t>
            </a:r>
            <a:endParaRPr sz="1600" dirty="0"/>
          </a:p>
          <a:p>
            <a:pPr indent="-247650">
              <a:buSzPts val="1600"/>
              <a:buFont typeface="Arial"/>
              <a:buChar char="●"/>
            </a:pPr>
            <a:r>
              <a:rPr lang="en" sz="1600" dirty="0"/>
              <a:t>Connect Database (NoSQL) for multiple users</a:t>
            </a:r>
            <a:endParaRPr sz="1600" dirty="0"/>
          </a:p>
          <a:p>
            <a:pPr marL="0" indent="0">
              <a:spcBef>
                <a:spcPts val="900"/>
              </a:spcBef>
              <a:buNone/>
            </a:pPr>
            <a:endParaRPr sz="1200" dirty="0"/>
          </a:p>
          <a:p>
            <a:pPr marL="0" indent="0">
              <a:spcBef>
                <a:spcPts val="9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C743A4-E048-7297-6676-ACF5110BEF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4865-7476-6F8A-9F10-14CE3FC2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Front-End (</a:t>
            </a:r>
            <a:r>
              <a:rPr lang="en-BD"/>
              <a:t>Figma Design)</a:t>
            </a:r>
            <a:endParaRPr lang="en-B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85615EF-1E2E-79FA-8202-2C2A026FD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  <a:p>
            <a:endParaRPr lang="en-BD" dirty="0"/>
          </a:p>
          <a:p>
            <a:endParaRPr lang="en-BD" dirty="0"/>
          </a:p>
          <a:p>
            <a:endParaRPr lang="en-BD" dirty="0"/>
          </a:p>
          <a:p>
            <a:endParaRPr lang="en-BD" dirty="0"/>
          </a:p>
          <a:p>
            <a:endParaRPr lang="en-BD" dirty="0"/>
          </a:p>
          <a:p>
            <a:endParaRPr lang="en-BD" dirty="0"/>
          </a:p>
          <a:p>
            <a:endParaRPr lang="en-BD" dirty="0"/>
          </a:p>
          <a:p>
            <a:endParaRPr lang="en-BD" dirty="0"/>
          </a:p>
          <a:p>
            <a:pPr marL="85725" indent="0">
              <a:buNone/>
            </a:pPr>
            <a:endParaRPr lang="en-BD" sz="1600" dirty="0"/>
          </a:p>
          <a:p>
            <a:pPr marL="85725" indent="0" algn="ctr">
              <a:buNone/>
            </a:pPr>
            <a:r>
              <a:rPr lang="en-BD" sz="1600" b="1" dirty="0"/>
              <a:t>Figure 3</a:t>
            </a:r>
            <a:r>
              <a:rPr lang="en-BD" sz="1600" dirty="0"/>
              <a:t>: User Profile, SignUp, &amp; LogIn Page </a:t>
            </a:r>
          </a:p>
          <a:p>
            <a:pPr marL="85725" indent="0">
              <a:buNone/>
            </a:pPr>
            <a:endParaRPr lang="en-BD" dirty="0"/>
          </a:p>
          <a:p>
            <a:endParaRPr lang="en-BD" dirty="0"/>
          </a:p>
          <a:p>
            <a:endParaRPr lang="en-BD" dirty="0"/>
          </a:p>
          <a:p>
            <a:endParaRPr lang="en-B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B95A6A-3D24-BEFF-D90E-28BB8A4AC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713" y="2706147"/>
            <a:ext cx="2057399" cy="15241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704C1C-E348-3E13-11A2-09CA593E3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411" y="1161289"/>
            <a:ext cx="2065288" cy="15544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446950-A1C6-6CC9-4ED3-5486FB5D4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31" y="1167633"/>
            <a:ext cx="4276742" cy="3066039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682CC69-3B1D-3CFD-41E1-9B061A8629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4436795"/>
      </p:ext>
    </p:extLst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779</Words>
  <Application>Microsoft Macintosh PowerPoint</Application>
  <PresentationFormat>Custom</PresentationFormat>
  <Paragraphs>146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Old Standard TT</vt:lpstr>
      <vt:lpstr>Arial</vt:lpstr>
      <vt:lpstr>Cambria Math</vt:lpstr>
      <vt:lpstr>Paperback</vt:lpstr>
      <vt:lpstr>A Project Update on Mystery Solver Application</vt:lpstr>
      <vt:lpstr>Work Distribution</vt:lpstr>
      <vt:lpstr>Problem Statement &amp; Solution</vt:lpstr>
      <vt:lpstr>Key Features</vt:lpstr>
      <vt:lpstr>Project Diagram</vt:lpstr>
      <vt:lpstr>Baysian Network &amp; Inference</vt:lpstr>
      <vt:lpstr>Baysian Network Model Prototyping</vt:lpstr>
      <vt:lpstr>Progress &amp; Achievements</vt:lpstr>
      <vt:lpstr>Front-End (Figma Design)</vt:lpstr>
      <vt:lpstr>Technology Stack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Project Update on Mystery Solver Application</dc:title>
  <cp:lastModifiedBy>Microsoft Office User</cp:lastModifiedBy>
  <cp:revision>6</cp:revision>
  <dcterms:modified xsi:type="dcterms:W3CDTF">2025-02-24T19:42:44Z</dcterms:modified>
</cp:coreProperties>
</file>