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embeddedFontLst>
    <p:embeddedFont>
      <p:font typeface="Old Standard TT" pitchFamily="2" charset="77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eaffb8a1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eaffb8a1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b90da7da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b90da7da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eaffb8a1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eaffb8a1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1bc433722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1bc433722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568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b90da7da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b90da7da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b90da7da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b90da7da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b90da7da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b90da7da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90da7da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b90da7da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1bc43372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1bc43372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1bc43372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1bc43372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b90da7da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b90da7da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eaffb8a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eaffb8a1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b90da7da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b90da7da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affb8a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eaffb8a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b90da7da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b90da7da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ClueChain: A Bayesian Network-Based Mystery Solver Application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8 CSE440 (Section-1)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D21BD-47D9-356F-939D-3C501A50AF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Demo: Scenario 1 (Strong Evidence)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2125"/>
            <a:ext cx="8520602" cy="45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8;p21">
            <a:extLst>
              <a:ext uri="{FF2B5EF4-FFF2-40B4-BE49-F238E27FC236}">
                <a16:creationId xmlns:a16="http://schemas.microsoft.com/office/drawing/2014/main" id="{45EAD644-35BB-EBD9-1A5D-D3145C58D863}"/>
              </a:ext>
            </a:extLst>
          </p:cNvPr>
          <p:cNvSpPr txBox="1">
            <a:spLocks/>
          </p:cNvSpPr>
          <p:nvPr/>
        </p:nvSpPr>
        <p:spPr>
          <a:xfrm>
            <a:off x="311700" y="6170450"/>
            <a:ext cx="85206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GB" sz="1400"/>
              <a:t>CSE440.1 				              	           Saif Mohammed | Humayra Rahman Nipa Group-08					 Mainul Kaysar | Jannatul Islam | Saif Uz Zaman</a:t>
            </a:r>
            <a:br>
              <a:rPr lang="en-GB" sz="1300"/>
            </a:br>
            <a:endParaRPr lang="en-BD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10249-528A-75B0-5447-E4AEA2122A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Application Demo: Scenario 2 (Ambiguous Evidence)</a:t>
            </a:r>
            <a:endParaRPr sz="2800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Input Evidence:</a:t>
            </a:r>
            <a:endParaRPr sz="2000"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Forced Entry: Unknown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Alibi A: Yes, Alibi B: No, Alibi C: No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Fingerprints: NoneFound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 b="1"/>
              <a:t>Show:</a:t>
            </a:r>
            <a:endParaRPr sz="2000"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Updated Table/Bar chart showing POSTERIOR probabilities.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 i="1"/>
              <a:t>Expected Result:</a:t>
            </a:r>
            <a:r>
              <a:rPr lang="en" sz="2000"/>
              <a:t> More distributed probabilities, perhaps C is most likely (due to no alibi), but A/B retain some probability. (e.g., A: 10%, B: 30%, C: 60%).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Explain:</a:t>
            </a:r>
            <a:r>
              <a:rPr lang="en" sz="2000"/>
              <a:t> How conflicting/weak evidence leads to less certainty in the conclusion. Highlights the quantitative nature of belief.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2" name="Google Shape;118;p21">
            <a:extLst>
              <a:ext uri="{FF2B5EF4-FFF2-40B4-BE49-F238E27FC236}">
                <a16:creationId xmlns:a16="http://schemas.microsoft.com/office/drawing/2014/main" id="{C2B40209-237C-7651-C81D-9DDE78861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170613"/>
            <a:ext cx="8521700" cy="500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300" dirty="0"/>
            </a:br>
            <a:endParaRPr lang="en-BD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8353B-D4B7-49E4-2E39-1F032E7C18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Application Demo: Scenario 2 (Ambiguous Evidence)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25" y="1562125"/>
            <a:ext cx="8520602" cy="45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8;p21">
            <a:extLst>
              <a:ext uri="{FF2B5EF4-FFF2-40B4-BE49-F238E27FC236}">
                <a16:creationId xmlns:a16="http://schemas.microsoft.com/office/drawing/2014/main" id="{439FD244-F32F-000C-BFE7-88765FE887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170613"/>
            <a:ext cx="8521700" cy="500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300" dirty="0"/>
            </a:br>
            <a:endParaRPr lang="en-BD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57E38-B9E5-CAE5-ABC8-51DC5B62D0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System Architecture &amp; Implementation</a:t>
            </a:r>
            <a:endParaRPr sz="320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b="1"/>
              <a:t>Core Engine:</a:t>
            </a:r>
            <a:r>
              <a:rPr lang="en"/>
              <a:t> Python + pgmpy library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○"/>
            </a:pPr>
            <a:r>
              <a:rPr lang="en" sz="1800"/>
              <a:t>Defining BN Structure (DiscreteBayesianNetwork)</a:t>
            </a:r>
            <a:endParaRPr sz="18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○"/>
            </a:pPr>
            <a:r>
              <a:rPr lang="en" sz="1800"/>
              <a:t>Defining CPDs (TabularCPD)</a:t>
            </a:r>
            <a:endParaRPr sz="18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○"/>
            </a:pPr>
            <a:r>
              <a:rPr lang="en" sz="1800"/>
              <a:t>Performing Inference</a:t>
            </a:r>
            <a:endParaRPr sz="18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b="1"/>
              <a:t>Inference Algorithm:</a:t>
            </a:r>
            <a:r>
              <a:rPr lang="en"/>
              <a:t> Variable Elimination (VE)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○"/>
            </a:pPr>
            <a:r>
              <a:rPr lang="en" sz="1800"/>
              <a:t>Why VE? Exact inference, efficient for this network's polytree structure.</a:t>
            </a:r>
            <a:endParaRPr sz="18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○"/>
            </a:pPr>
            <a:r>
              <a:rPr lang="en" sz="1800"/>
              <a:t>Computes: P(GuiltyParty | Evidence)</a:t>
            </a:r>
            <a:endParaRPr sz="18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b="1"/>
              <a:t>User Interface:</a:t>
            </a:r>
            <a:r>
              <a:rPr lang="en"/>
              <a:t> Streamlit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○"/>
            </a:pPr>
            <a:r>
              <a:rPr lang="en" sz="1800"/>
              <a:t>Web-based, interactive.</a:t>
            </a:r>
            <a:endParaRPr sz="18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○"/>
            </a:pPr>
            <a:r>
              <a:rPr lang="en" sz="1800"/>
              <a:t>Widgets (st.selectbox) for evidence input (includes 'Unknown' option).</a:t>
            </a:r>
            <a:endParaRPr sz="18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○"/>
            </a:pPr>
            <a:r>
              <a:rPr lang="en" sz="1800"/>
              <a:t>Displays results (tables, charts).</a:t>
            </a:r>
            <a:endParaRPr sz="18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b="1"/>
              <a:t>Visualization:</a:t>
            </a:r>
            <a:r>
              <a:rPr lang="en"/>
              <a:t> graphviz  - Renders the BN graph.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6170450"/>
            <a:ext cx="8520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300" dirty="0"/>
            </a:b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A74E7B-BE16-B208-5E16-5AB95B425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032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 b="1"/>
              <a:t>Strengths:</a:t>
            </a:r>
            <a:endParaRPr sz="2000"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Successfully demonstrates BN principles interactively.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Clear visualization of belief updating based on evidence.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Intuitive UI makes complex concepts accessible.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Shows practical application of pgmpy and Streamlit.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Effective educational tool for probabilistic reasoning.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Interpretation:</a:t>
            </a:r>
            <a:r>
              <a:rPr lang="en" sz="2000"/>
              <a:t> Probabilities are </a:t>
            </a:r>
            <a:r>
              <a:rPr lang="en" sz="2000" i="1"/>
              <a:t>conditional</a:t>
            </a:r>
            <a:r>
              <a:rPr lang="en" sz="2000"/>
              <a:t> on the model structure (DAG) and parameters (CPDs) AND the evidence. They represent reasoned belief, not absolute fact</a:t>
            </a:r>
            <a:endParaRPr sz="2000" b="1"/>
          </a:p>
        </p:txBody>
      </p:sp>
      <p:sp>
        <p:nvSpPr>
          <p:cNvPr id="2" name="Google Shape;118;p21">
            <a:extLst>
              <a:ext uri="{FF2B5EF4-FFF2-40B4-BE49-F238E27FC236}">
                <a16:creationId xmlns:a16="http://schemas.microsoft.com/office/drawing/2014/main" id="{AE36F401-3514-EC34-9CD3-EE45892F1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170613"/>
            <a:ext cx="8521700" cy="500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300" dirty="0"/>
            </a:br>
            <a:endParaRPr lang="en-BD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B85F8-2E6F-28AB-A33C-92D599CD6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Limitations</a:t>
            </a:r>
            <a:endParaRPr sz="4800"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Dependence on Priors</a:t>
            </a:r>
            <a:r>
              <a:rPr lang="en" sz="2000"/>
              <a:t>: Requires accurate prior probabilities; bias can affect results.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Independence Assumptions</a:t>
            </a:r>
            <a:r>
              <a:rPr lang="en" sz="2000"/>
              <a:t>: Real-world clues may not be conditionally independent.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Scalability Issues</a:t>
            </a:r>
            <a:r>
              <a:rPr lang="en" sz="2000"/>
              <a:t>: Complexity grows with more clues and suspects.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Structure Learning</a:t>
            </a:r>
            <a:r>
              <a:rPr lang="en" sz="2000"/>
              <a:t>: Hard to define accurate networks without expert input.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Missing Data</a:t>
            </a:r>
            <a:r>
              <a:rPr lang="en" sz="2000"/>
              <a:t>: Incomplete clues reduce inference accuracy.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No Temporal Modeling</a:t>
            </a:r>
            <a:r>
              <a:rPr lang="en" sz="2000"/>
              <a:t>: Struggles with sequences or time-based events.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Interpretability</a:t>
            </a:r>
            <a:r>
              <a:rPr lang="en" sz="2000"/>
              <a:t>: Probabilistic outputs may confuse non-expert users.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700"/>
          </a:p>
        </p:txBody>
      </p:sp>
      <p:sp>
        <p:nvSpPr>
          <p:cNvPr id="2" name="Google Shape;118;p21">
            <a:extLst>
              <a:ext uri="{FF2B5EF4-FFF2-40B4-BE49-F238E27FC236}">
                <a16:creationId xmlns:a16="http://schemas.microsoft.com/office/drawing/2014/main" id="{5183BF51-4BF9-F72C-7864-E4E536964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170613"/>
            <a:ext cx="8521700" cy="500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400" dirty="0"/>
            </a:br>
            <a:endParaRPr lang="en-BD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DDF02-85CC-6C5B-4239-E11CC07688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Enhance Priors</a:t>
            </a:r>
            <a:r>
              <a:rPr lang="en" sz="2000"/>
              <a:t>: Use real case data or user feedback to refine priors.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Advanced Models</a:t>
            </a:r>
            <a:r>
              <a:rPr lang="en" sz="2000"/>
              <a:t>: Incorporate dynamic Bayesian networks for temporal reasoning.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Automated Structure Learning</a:t>
            </a:r>
            <a:r>
              <a:rPr lang="en" sz="2000"/>
              <a:t>: Apply ML algorithms to learn network structure.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Scalability Solutions</a:t>
            </a:r>
            <a:r>
              <a:rPr lang="en" sz="2000"/>
              <a:t>: Use approximate inference for faster computation.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Handle Missing Data</a:t>
            </a:r>
            <a:r>
              <a:rPr lang="en" sz="2000"/>
              <a:t>: Implement robust imputation techniques.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Improve UX</a:t>
            </a:r>
            <a:r>
              <a:rPr lang="en" sz="2000"/>
              <a:t>: Visualize probabilities clearly for better user understanding.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Contextual Awareness</a:t>
            </a:r>
            <a:r>
              <a:rPr lang="en" sz="2000"/>
              <a:t>: Integrate NLP to interpret complex clues.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Google Shape;118;p21">
            <a:extLst>
              <a:ext uri="{FF2B5EF4-FFF2-40B4-BE49-F238E27FC236}">
                <a16:creationId xmlns:a16="http://schemas.microsoft.com/office/drawing/2014/main" id="{7FBB4784-F38E-C0E4-4CFD-75DBBF4A3B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170613"/>
            <a:ext cx="8521700" cy="500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300" dirty="0"/>
            </a:br>
            <a:endParaRPr lang="en-BD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106A17-E9F0-2763-7565-16CDD81629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Summary:</a:t>
            </a:r>
            <a:r>
              <a:rPr lang="en" sz="2000"/>
              <a:t> Developed ClueChain, an interactive application using Bayesian Networks to solve a fictional mystery.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 b="1"/>
              <a:t>Achievements:</a:t>
            </a:r>
            <a:endParaRPr sz="2000"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Implemented BN model using pgmpy.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Used Variable Elimination for exact inference.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Created an intuitive UI with Streamlit.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Successfully demonstrated evidence integration and Bayesian belief updating.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Significance:</a:t>
            </a:r>
            <a:r>
              <a:rPr lang="en" sz="2000"/>
              <a:t> Provides a valuable tool for understanding and illustrating the power of probabilistic reasoning in AI.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2" name="Google Shape;118;p21">
            <a:extLst>
              <a:ext uri="{FF2B5EF4-FFF2-40B4-BE49-F238E27FC236}">
                <a16:creationId xmlns:a16="http://schemas.microsoft.com/office/drawing/2014/main" id="{DE70EDDA-F3FD-A282-EFD0-37D0D2EB5F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170613"/>
            <a:ext cx="8521700" cy="500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400" dirty="0"/>
            </a:br>
            <a:endParaRPr lang="en-BD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636A0-5135-A0C5-37D7-88E505EE1D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C0F2-5BBB-D690-236F-14BCCA15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60" y="3002935"/>
            <a:ext cx="8520600" cy="817500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016C2-D301-E624-E250-9367A5A04D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374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Motivation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2000" b="1"/>
              <a:t>Problem:</a:t>
            </a:r>
            <a:r>
              <a:rPr lang="en" sz="2000"/>
              <a:t> Reasoning under uncertainty is crucial but challenging, especially when integrating diverse, incomplete evidence (e.g., investigations, diagnostics).</a:t>
            </a:r>
            <a:endParaRPr sz="20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2000" b="1"/>
              <a:t>Solution Approach:</a:t>
            </a:r>
            <a:r>
              <a:rPr lang="en" sz="2000"/>
              <a:t> Bayesian Networks (BNs) provide a powerful framework for modeling probabilistic relationships and updating beliefs based on evidence.</a:t>
            </a:r>
            <a:endParaRPr sz="20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2000" b="1"/>
              <a:t>Project Goal:</a:t>
            </a:r>
            <a:r>
              <a:rPr lang="en" sz="2000"/>
              <a:t> To develop </a:t>
            </a:r>
            <a:r>
              <a:rPr lang="en" sz="2000" b="1"/>
              <a:t>ClueChain,</a:t>
            </a:r>
            <a:r>
              <a:rPr lang="en" sz="2000"/>
              <a:t> an interactive application demonstrating the practical use of BNs for solving a fictional mystery, making probabilistic inference accessible.</a:t>
            </a:r>
            <a:endParaRPr sz="20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2000" b="1"/>
              <a:t>Key Contribution:</a:t>
            </a:r>
            <a:r>
              <a:rPr lang="en" sz="2000"/>
              <a:t> An educational tool illustrating evidence integration and belief updating using BNs.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6170450"/>
            <a:ext cx="8520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CSE440.1 				              	           </a:t>
            </a:r>
            <a:r>
              <a:rPr lang="en" sz="1400" dirty="0" err="1"/>
              <a:t>Saif</a:t>
            </a:r>
            <a:r>
              <a:rPr lang="en" sz="1400" dirty="0"/>
              <a:t> Mohammed | </a:t>
            </a:r>
            <a:r>
              <a:rPr lang="en" sz="1400" dirty="0" err="1"/>
              <a:t>Humayra</a:t>
            </a:r>
            <a:r>
              <a:rPr lang="en" sz="1400" dirty="0"/>
              <a:t> Rahman Nipa Group-08					 </a:t>
            </a:r>
            <a:r>
              <a:rPr lang="en" sz="1400" dirty="0" err="1"/>
              <a:t>Mainul</a:t>
            </a:r>
            <a:r>
              <a:rPr lang="en" sz="1400" dirty="0"/>
              <a:t> </a:t>
            </a:r>
            <a:r>
              <a:rPr lang="en" sz="1400" dirty="0" err="1"/>
              <a:t>Kaysar</a:t>
            </a:r>
            <a:r>
              <a:rPr lang="en" sz="1400" dirty="0"/>
              <a:t> | </a:t>
            </a:r>
            <a:r>
              <a:rPr lang="en" sz="1400" dirty="0" err="1"/>
              <a:t>Jannatul</a:t>
            </a:r>
            <a:r>
              <a:rPr lang="en" sz="1400" dirty="0"/>
              <a:t> Islam | </a:t>
            </a:r>
            <a:r>
              <a:rPr lang="en" sz="1400" dirty="0" err="1"/>
              <a:t>Saif</a:t>
            </a:r>
            <a:r>
              <a:rPr lang="en" sz="1400" dirty="0"/>
              <a:t> </a:t>
            </a:r>
            <a:r>
              <a:rPr lang="en" sz="1400" dirty="0" err="1"/>
              <a:t>Uz</a:t>
            </a:r>
            <a:r>
              <a:rPr lang="en" sz="1400" dirty="0"/>
              <a:t> Zaman</a:t>
            </a:r>
            <a:endParaRPr sz="1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E0092-5295-1D00-C465-C9E47D440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Background: Bayesian Networks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700" b="1" dirty="0"/>
              <a:t>What are BNs?</a:t>
            </a:r>
            <a:r>
              <a:rPr lang="en" sz="1700" dirty="0"/>
              <a:t> Probabilistic Graphical Models.</a:t>
            </a:r>
            <a:endParaRPr sz="17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 b="1" dirty="0"/>
              <a:t>Nodes</a:t>
            </a:r>
            <a:r>
              <a:rPr lang="en" sz="1700" dirty="0"/>
              <a:t> = Random Variables (e.g., Suspect, Evidence Type)</a:t>
            </a:r>
            <a:endParaRPr sz="17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 b="1" dirty="0"/>
              <a:t>Edges </a:t>
            </a:r>
            <a:r>
              <a:rPr lang="en" sz="1700" dirty="0"/>
              <a:t>= Direct Dependencies (Causal links, e.g., Guilty Party → Fingerprints Found)</a:t>
            </a:r>
            <a:endParaRPr sz="17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 b="1" dirty="0"/>
              <a:t>Structure</a:t>
            </a:r>
            <a:r>
              <a:rPr lang="en" sz="1700" dirty="0"/>
              <a:t> = Directed Acyclic Graph (DAG)</a:t>
            </a:r>
            <a:endParaRPr sz="17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700" b="1" dirty="0"/>
              <a:t>Key Concepts:</a:t>
            </a:r>
            <a:endParaRPr sz="1700"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700" b="1" dirty="0"/>
              <a:t>Conditional Probability Distributions (CPDs):</a:t>
            </a:r>
            <a:r>
              <a:rPr lang="en" sz="1700" dirty="0"/>
              <a:t> Quantify dependencies (P(Evidence | </a:t>
            </a:r>
            <a:r>
              <a:rPr lang="en" sz="1700" dirty="0" err="1"/>
              <a:t>GuiltyParty</a:t>
            </a:r>
            <a:r>
              <a:rPr lang="en" sz="1700" dirty="0"/>
              <a:t>)).</a:t>
            </a:r>
            <a:endParaRPr sz="17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700" b="1" dirty="0"/>
              <a:t>Conditional Independence:</a:t>
            </a:r>
            <a:r>
              <a:rPr lang="en" sz="1700" dirty="0"/>
              <a:t> Structure encodes assumptions (Evidence items are independent given the Guilty Party).</a:t>
            </a:r>
            <a:endParaRPr sz="17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700" b="1" dirty="0"/>
              <a:t>Inference:</a:t>
            </a:r>
            <a:r>
              <a:rPr lang="en" sz="1700" dirty="0"/>
              <a:t> Calculating probabilities of interest given evidence (P(</a:t>
            </a:r>
            <a:r>
              <a:rPr lang="en" sz="1700" dirty="0" err="1"/>
              <a:t>GuiltyParty</a:t>
            </a:r>
            <a:r>
              <a:rPr lang="en" sz="1700" dirty="0"/>
              <a:t> | Evidence)).</a:t>
            </a:r>
            <a:endParaRPr sz="17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700" b="1" dirty="0"/>
              <a:t>Why BNs for this problem?</a:t>
            </a:r>
            <a:r>
              <a:rPr lang="en" sz="1700" dirty="0"/>
              <a:t> Excellent for modeling causal relationships and updating beliefs as new evidence arrives.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6170450"/>
            <a:ext cx="8520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</a:t>
            </a:r>
            <a:br>
              <a:rPr lang="en-GB" sz="1400" dirty="0"/>
            </a:br>
            <a:r>
              <a:rPr lang="en-GB" sz="1400" dirty="0"/>
              <a:t>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400" dirty="0"/>
            </a:br>
            <a:endParaRPr lang="en-BD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4694E-960E-1216-3917-FEE64B4EC7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 Mystery Scenario: Case of the Missing Manuscript</a:t>
            </a:r>
            <a:endParaRPr sz="45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Context:</a:t>
            </a:r>
            <a:r>
              <a:rPr lang="en" sz="2000"/>
              <a:t> Valuable manuscript stolen from a locked library room.</a:t>
            </a:r>
            <a:endParaRPr sz="20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2000" b="1"/>
              <a:t>Goal:</a:t>
            </a:r>
            <a:r>
              <a:rPr lang="en" sz="2000"/>
              <a:t> Determine the most likely culprit based on gathered clues.</a:t>
            </a:r>
            <a:endParaRPr sz="20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●"/>
            </a:pPr>
            <a:r>
              <a:rPr lang="en" sz="2000" b="1"/>
              <a:t>Suspects (Hypothesis Variable - GuiltyParty):</a:t>
            </a:r>
            <a:endParaRPr sz="2000" b="1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○"/>
            </a:pPr>
            <a:r>
              <a:rPr lang="en" sz="2000"/>
              <a:t>A: The Scholar (Access, rivalry motive)</a:t>
            </a:r>
            <a:endParaRPr sz="20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○"/>
            </a:pPr>
            <a:r>
              <a:rPr lang="en" sz="2000"/>
              <a:t>B: The Butler (Keys, claims ignorance)</a:t>
            </a:r>
            <a:endParaRPr sz="20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○"/>
            </a:pPr>
            <a:r>
              <a:rPr lang="en" sz="2000"/>
              <a:t>C: The Cat Burglar (Known thief, monetary motive)</a:t>
            </a:r>
            <a:endParaRPr sz="20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●"/>
            </a:pPr>
            <a:r>
              <a:rPr lang="en" sz="2000" b="1"/>
              <a:t>Potential Evidence (Evidence Variables):</a:t>
            </a:r>
            <a:endParaRPr sz="2000" b="1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○"/>
            </a:pPr>
            <a:r>
              <a:rPr lang="en" sz="2000"/>
              <a:t>Forced Entry (Yes/No)</a:t>
            </a:r>
            <a:endParaRPr sz="20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○"/>
            </a:pPr>
            <a:r>
              <a:rPr lang="en" sz="2000"/>
              <a:t>Alibi A, Alibi B, Alibi C (Verified/Not Verified/Unknown)</a:t>
            </a:r>
            <a:endParaRPr sz="20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○"/>
            </a:pPr>
            <a:r>
              <a:rPr lang="en" sz="2000"/>
              <a:t>Fingerprints (A/B/C/None/Unknown)</a:t>
            </a:r>
            <a:endParaRPr sz="20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○"/>
            </a:pPr>
            <a:r>
              <a:rPr lang="en" sz="2000"/>
              <a:t>Security Footage (Useful/Obscured/Unknown)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6170450"/>
            <a:ext cx="8520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300" dirty="0"/>
            </a:b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DCB0E-020F-C213-9FBA-25A94B3C7A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Design</a:t>
            </a:r>
            <a:endParaRPr sz="480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700" b="1"/>
              <a:t>Bayesian Model Structure:</a:t>
            </a:r>
            <a:endParaRPr sz="17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/>
              <a:t>Root Node: GuiltyParty (States: A, B, C) - Uniform Prior (1/3 each initially).</a:t>
            </a:r>
            <a:endParaRPr sz="17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/>
              <a:t>Evidence Nodes: ForcedEntry, AlibiA, AlibiB, AlibiC, Fingerprints, SecurityFootage.</a:t>
            </a:r>
            <a:endParaRPr sz="17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/>
              <a:t>Edges: GuiltyParty → Each Evidence Node.</a:t>
            </a:r>
            <a:endParaRPr sz="17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/>
              <a:t>Assumption: Evidence variables are conditionally independent given the GuiltyParty.</a:t>
            </a:r>
            <a:endParaRPr sz="17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700" b="1"/>
              <a:t>Parameterization (CPDs):</a:t>
            </a:r>
            <a:endParaRPr sz="17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/>
              <a:t>Defined using "knowledge engineering" based on scenario logic.</a:t>
            </a:r>
            <a:endParaRPr sz="17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 i="1"/>
              <a:t>Example:</a:t>
            </a:r>
            <a:r>
              <a:rPr lang="en" sz="1700"/>
              <a:t> P(ForcedEntry=Yes | GuiltyParty=C) = 0.9 (Cat Burglar likely forces entry).</a:t>
            </a:r>
            <a:endParaRPr sz="17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 i="1"/>
              <a:t>Example:</a:t>
            </a:r>
            <a:r>
              <a:rPr lang="en" sz="1700"/>
              <a:t> P(AlibiA=No | GuiltyParty=A) = 0.8 (Guilty Scholar likely lacks alibi).</a:t>
            </a:r>
            <a:endParaRPr sz="17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700"/>
              <a:t>Implemented using pgmpy's TabularCPD.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6170450"/>
            <a:ext cx="8520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300" dirty="0"/>
            </a:b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E06D7-4E01-32D8-D49B-A8FF30E08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Model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13638"/>
            <a:ext cx="8520602" cy="14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6170450"/>
            <a:ext cx="8520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300" dirty="0"/>
            </a:br>
            <a:endParaRPr lang="en-BD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695EFB-438E-2CAA-6DCE-143EB9062D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Results: Initial State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Show: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Sidebar with evidence inputs set to 'Unknown'.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Main panel showing the BN graph (if available).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Table/Bar chart showing PRIOR probabilities: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P(GuiltyParty) = {A: 33.3%, B: 33.3%, C: 33.3%}.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Point: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Establishes the baseline belief before any evidence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6170450"/>
            <a:ext cx="8520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6D750-0F57-7268-A1BA-83D597CD0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Results: Initial State (Screenshot)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2125"/>
            <a:ext cx="8520599" cy="46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6170450"/>
            <a:ext cx="8520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300" dirty="0"/>
            </a:br>
            <a:endParaRPr lang="en-BD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120B0-B07B-C68F-C809-D90E77B575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Demo: Scenario 1 (Strong Evidence)</a:t>
            </a:r>
            <a:endParaRPr sz="6400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Input Evidence:</a:t>
            </a:r>
            <a:endParaRPr sz="2000"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Forced Entry: Yes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Alibi A: Yes, Alibi B: Yes, Alibi C: No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Fingerprints: C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 b="1"/>
              <a:t>Show:</a:t>
            </a:r>
            <a:endParaRPr sz="2000"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/>
              <a:t>Updated Table/Bar chart showing POSTERIOR probabilities.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○"/>
            </a:pPr>
            <a:r>
              <a:rPr lang="en" sz="2000" i="1"/>
              <a:t>Expected Result:</a:t>
            </a:r>
            <a:r>
              <a:rPr lang="en" sz="2000"/>
              <a:t> High probability for Suspect C (e.g., &gt; 95%), very low for A and B.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 b="1"/>
              <a:t>Explain:</a:t>
            </a:r>
            <a:r>
              <a:rPr lang="en" sz="2000"/>
              <a:t> How the evidence (Forced Entry, No Alibi C, FP=C) strongly supports C based on the defined CPDs, leading to belief update.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6170450"/>
            <a:ext cx="8520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CSE440.1 				              	           </a:t>
            </a:r>
            <a:r>
              <a:rPr lang="en-GB" sz="1400" dirty="0" err="1"/>
              <a:t>Saif</a:t>
            </a:r>
            <a:r>
              <a:rPr lang="en-GB" sz="1400" dirty="0"/>
              <a:t> Mohammed | </a:t>
            </a:r>
            <a:r>
              <a:rPr lang="en-GB" sz="1400" dirty="0" err="1"/>
              <a:t>Humayra</a:t>
            </a:r>
            <a:r>
              <a:rPr lang="en-GB" sz="1400" dirty="0"/>
              <a:t> Rahman Nipa Group-08					 </a:t>
            </a:r>
            <a:r>
              <a:rPr lang="en-GB" sz="1400" dirty="0" err="1"/>
              <a:t>Mainul</a:t>
            </a:r>
            <a:r>
              <a:rPr lang="en-GB" sz="1400" dirty="0"/>
              <a:t> </a:t>
            </a:r>
            <a:r>
              <a:rPr lang="en-GB" sz="1400" dirty="0" err="1"/>
              <a:t>Kaysar</a:t>
            </a:r>
            <a:r>
              <a:rPr lang="en-GB" sz="1400" dirty="0"/>
              <a:t> | </a:t>
            </a:r>
            <a:r>
              <a:rPr lang="en-GB" sz="1400" dirty="0" err="1"/>
              <a:t>Jannatul</a:t>
            </a:r>
            <a:r>
              <a:rPr lang="en-GB" sz="1400" dirty="0"/>
              <a:t> Islam | </a:t>
            </a:r>
            <a:r>
              <a:rPr lang="en-GB" sz="1400" dirty="0" err="1"/>
              <a:t>Saif</a:t>
            </a:r>
            <a:r>
              <a:rPr lang="en-GB" sz="1400" dirty="0"/>
              <a:t> </a:t>
            </a:r>
            <a:r>
              <a:rPr lang="en-GB" sz="1400" dirty="0" err="1"/>
              <a:t>Uz</a:t>
            </a:r>
            <a:r>
              <a:rPr lang="en-GB" sz="1400" dirty="0"/>
              <a:t> Zaman</a:t>
            </a:r>
            <a:br>
              <a:rPr lang="en-GB" sz="1300" dirty="0"/>
            </a:b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864A66-AB5B-7B96-E2B5-54A2298469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1671</Words>
  <Application>Microsoft Macintosh PowerPoint</Application>
  <PresentationFormat>On-screen Show (4:3)</PresentationFormat>
  <Paragraphs>154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Old Standard TT</vt:lpstr>
      <vt:lpstr>Arial</vt:lpstr>
      <vt:lpstr>Times New Roman</vt:lpstr>
      <vt:lpstr>Paperback</vt:lpstr>
      <vt:lpstr>ClueChain: A Bayesian Network-Based Mystery Solver Application</vt:lpstr>
      <vt:lpstr>Introduction &amp; Motivation</vt:lpstr>
      <vt:lpstr>Background: Bayesian Networks</vt:lpstr>
      <vt:lpstr>The Mystery Scenario: Case of the Missing Manuscript</vt:lpstr>
      <vt:lpstr>Bayesian Network Design</vt:lpstr>
      <vt:lpstr>Bayesian Network Model</vt:lpstr>
      <vt:lpstr>Results: Initial State</vt:lpstr>
      <vt:lpstr> Results: Initial State (Screenshot)</vt:lpstr>
      <vt:lpstr>Application Demo: Scenario 1 (Strong Evidence)</vt:lpstr>
      <vt:lpstr>Application Demo: Scenario 1 (Strong Evidence)</vt:lpstr>
      <vt:lpstr>Application Demo: Scenario 2 (Ambiguous Evidence)</vt:lpstr>
      <vt:lpstr>Application Demo: Scenario 2 (Ambiguous Evidence)</vt:lpstr>
      <vt:lpstr>System Architecture &amp; Implementation</vt:lpstr>
      <vt:lpstr>Discussion</vt:lpstr>
      <vt:lpstr> Limitations</vt:lpstr>
      <vt:lpstr>Future Work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ClueChain: A Bayesian Network-Based Mystery Solver Application</dc:title>
  <cp:lastModifiedBy>Microsoft Office User</cp:lastModifiedBy>
  <cp:revision>6</cp:revision>
  <dcterms:modified xsi:type="dcterms:W3CDTF">2025-04-14T16:54:29Z</dcterms:modified>
</cp:coreProperties>
</file>