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87" r:id="rId6"/>
    <p:sldId id="288" r:id="rId7"/>
    <p:sldId id="290" r:id="rId8"/>
    <p:sldId id="289" r:id="rId9"/>
    <p:sldId id="291" r:id="rId10"/>
    <p:sldId id="324" r:id="rId11"/>
    <p:sldId id="325" r:id="rId12"/>
    <p:sldId id="292" r:id="rId13"/>
    <p:sldId id="293" r:id="rId14"/>
    <p:sldId id="294" r:id="rId15"/>
    <p:sldId id="323" r:id="rId16"/>
    <p:sldId id="296" r:id="rId17"/>
    <p:sldId id="297" r:id="rId18"/>
    <p:sldId id="298" r:id="rId19"/>
    <p:sldId id="299" r:id="rId20"/>
    <p:sldId id="300" r:id="rId21"/>
    <p:sldId id="301" r:id="rId22"/>
    <p:sldId id="302" r:id="rId23"/>
    <p:sldId id="303" r:id="rId24"/>
    <p:sldId id="304" r:id="rId25"/>
    <p:sldId id="305" r:id="rId26"/>
    <p:sldId id="327" r:id="rId27"/>
    <p:sldId id="328" r:id="rId28"/>
    <p:sldId id="329" r:id="rId29"/>
    <p:sldId id="306" r:id="rId30"/>
    <p:sldId id="308" r:id="rId31"/>
    <p:sldId id="309" r:id="rId32"/>
    <p:sldId id="326" r:id="rId33"/>
    <p:sldId id="311" r:id="rId34"/>
    <p:sldId id="312" r:id="rId35"/>
    <p:sldId id="313" r:id="rId36"/>
    <p:sldId id="307" r:id="rId37"/>
    <p:sldId id="310" r:id="rId38"/>
    <p:sldId id="314" r:id="rId39"/>
    <p:sldId id="315" r:id="rId40"/>
    <p:sldId id="316" r:id="rId41"/>
    <p:sldId id="317" r:id="rId42"/>
    <p:sldId id="318" r:id="rId43"/>
    <p:sldId id="321" r:id="rId44"/>
    <p:sldId id="322" r:id="rId45"/>
    <p:sldId id="26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3863-36B9-ACA0-CB3F-6421A92B3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6EFD98-48BB-CA02-DDFF-E539F2225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8C6D87-6936-656C-E989-A6297F5554D2}"/>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5" name="Footer Placeholder 4">
            <a:extLst>
              <a:ext uri="{FF2B5EF4-FFF2-40B4-BE49-F238E27FC236}">
                <a16:creationId xmlns:a16="http://schemas.microsoft.com/office/drawing/2014/main" id="{6CFBAAE0-A92D-68A3-46B8-63A8AB471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1FD2E-E691-E2B6-CFE2-A65FE647B661}"/>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101170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B499-9F64-A014-6F78-4F70068FC3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FBBF9A-D0D2-4187-6368-C280479C14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94C90-3F3C-9336-F7AC-B4AC2EA636E3}"/>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5" name="Footer Placeholder 4">
            <a:extLst>
              <a:ext uri="{FF2B5EF4-FFF2-40B4-BE49-F238E27FC236}">
                <a16:creationId xmlns:a16="http://schemas.microsoft.com/office/drawing/2014/main" id="{B13F7966-AF49-D804-BECA-7F71B2DC1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08D41-088A-AB13-3CB8-3F200DF55341}"/>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64210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4D130F-3754-F35C-02FD-DCD40086CB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40D8A-E90C-7926-9B62-DF8DFC976E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8E193-6417-0843-DA79-C9036D8BFC37}"/>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5" name="Footer Placeholder 4">
            <a:extLst>
              <a:ext uri="{FF2B5EF4-FFF2-40B4-BE49-F238E27FC236}">
                <a16:creationId xmlns:a16="http://schemas.microsoft.com/office/drawing/2014/main" id="{67E9F0C5-DA40-8943-F7E1-CF57D72B9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BC963-A2C9-32B5-9B77-50BEF8111DA3}"/>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163534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6783-2931-4B0D-02BD-0FF1001B44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96918-8635-E3AA-AB95-B785343D1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2F7AF-26DA-8748-8399-D4C47C95A35D}"/>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5" name="Footer Placeholder 4">
            <a:extLst>
              <a:ext uri="{FF2B5EF4-FFF2-40B4-BE49-F238E27FC236}">
                <a16:creationId xmlns:a16="http://schemas.microsoft.com/office/drawing/2014/main" id="{6EBA2F75-F7CB-2DF8-8DAD-08D713F40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DE978-589D-3143-35EF-F5CCC8A5AB74}"/>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418530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43E3-9C9C-46FA-3C2A-C81F2DB08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6E2EBB-5E20-A2FB-9D18-16DFE8602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BB56F-8719-3F21-E3D3-2A58F6BA60F2}"/>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5" name="Footer Placeholder 4">
            <a:extLst>
              <a:ext uri="{FF2B5EF4-FFF2-40B4-BE49-F238E27FC236}">
                <a16:creationId xmlns:a16="http://schemas.microsoft.com/office/drawing/2014/main" id="{CF45FEF7-C2FD-13F2-3B32-1241C5F50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FD2EA-A4E5-06CE-7221-0C320D291DAE}"/>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9679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77E5-342E-EEBD-3B0B-8C2E7F626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598F8-B516-2A3A-2641-0171A90E9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4B204-FB87-58E7-13C4-0B043EF63E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F2DE0A-0CFB-93BE-63FA-57DF65AF1E04}"/>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6" name="Footer Placeholder 5">
            <a:extLst>
              <a:ext uri="{FF2B5EF4-FFF2-40B4-BE49-F238E27FC236}">
                <a16:creationId xmlns:a16="http://schemas.microsoft.com/office/drawing/2014/main" id="{EB9C9ED4-727E-A477-DBE8-967774198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165C1-9236-F9D6-8A8B-BF9AB850C6E2}"/>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19530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FE0B-26B3-8607-ED48-00BDDC53B7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83525-D30C-4AA6-9216-870AFA584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5ABFA4-D412-83DD-8785-B93C4499B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76D8FF-5747-5702-42D0-90063A191A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02C07B-782C-EA86-542B-C8281252D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39F5-A976-4E81-4E3D-9A8B14D0B9C7}"/>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8" name="Footer Placeholder 7">
            <a:extLst>
              <a:ext uri="{FF2B5EF4-FFF2-40B4-BE49-F238E27FC236}">
                <a16:creationId xmlns:a16="http://schemas.microsoft.com/office/drawing/2014/main" id="{12713215-F44F-0E52-9F79-13EA86B18F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4E689A-DC92-2C08-B08D-2E4FD591F729}"/>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322863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2832-3C4C-AE0E-A4E0-0BF0138FF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B5A6F5-3F82-85B5-B6CF-62A9B38ED22C}"/>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4" name="Footer Placeholder 3">
            <a:extLst>
              <a:ext uri="{FF2B5EF4-FFF2-40B4-BE49-F238E27FC236}">
                <a16:creationId xmlns:a16="http://schemas.microsoft.com/office/drawing/2014/main" id="{BDAA3C66-F115-3A59-1ABC-D55A6EC105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ABBD9B-54D0-6C16-302A-D8254919EFB0}"/>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425027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FBE71-6D61-4EBF-41C9-2E351F241FAC}"/>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3" name="Footer Placeholder 2">
            <a:extLst>
              <a:ext uri="{FF2B5EF4-FFF2-40B4-BE49-F238E27FC236}">
                <a16:creationId xmlns:a16="http://schemas.microsoft.com/office/drawing/2014/main" id="{AC37D553-3A2A-BFFF-7C6A-709C38F38F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487F1B-9E9C-F8EB-FA45-10C68860FC2C}"/>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172578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5BE2-288D-A6C2-5676-726F3862D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F8D68-F243-807B-C898-1596D52E8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1E4BB7-033B-13CB-F1BD-39CEE824C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1ADF5-9E50-BDE9-FF90-D43148A96F02}"/>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6" name="Footer Placeholder 5">
            <a:extLst>
              <a:ext uri="{FF2B5EF4-FFF2-40B4-BE49-F238E27FC236}">
                <a16:creationId xmlns:a16="http://schemas.microsoft.com/office/drawing/2014/main" id="{D4940CD5-92A3-DC89-306F-D27514114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36A85-FA21-9C62-8D94-4ACEA6D1564A}"/>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358225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242C-D430-8566-B280-F9F40D4A5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3DCED3-0621-C4C4-1BC6-46259A4806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71188F-83B2-A58A-6C8B-499E8BAA9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84C53-E6AC-BFF0-081C-085D64F13E90}"/>
              </a:ext>
            </a:extLst>
          </p:cNvPr>
          <p:cNvSpPr>
            <a:spLocks noGrp="1"/>
          </p:cNvSpPr>
          <p:nvPr>
            <p:ph type="dt" sz="half" idx="10"/>
          </p:nvPr>
        </p:nvSpPr>
        <p:spPr/>
        <p:txBody>
          <a:bodyPr/>
          <a:lstStyle/>
          <a:p>
            <a:fld id="{B993B07A-B3BB-42EF-A9BB-EAD87AD4BE7B}" type="datetimeFigureOut">
              <a:rPr lang="en-US" smtClean="0"/>
              <a:t>4/26/2023</a:t>
            </a:fld>
            <a:endParaRPr lang="en-US"/>
          </a:p>
        </p:txBody>
      </p:sp>
      <p:sp>
        <p:nvSpPr>
          <p:cNvPr id="6" name="Footer Placeholder 5">
            <a:extLst>
              <a:ext uri="{FF2B5EF4-FFF2-40B4-BE49-F238E27FC236}">
                <a16:creationId xmlns:a16="http://schemas.microsoft.com/office/drawing/2014/main" id="{AE3EF9FB-7A46-CEEA-8FA6-CE54131D8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A8CE1-66FE-8949-A28C-BB4692E93FF3}"/>
              </a:ext>
            </a:extLst>
          </p:cNvPr>
          <p:cNvSpPr>
            <a:spLocks noGrp="1"/>
          </p:cNvSpPr>
          <p:nvPr>
            <p:ph type="sldNum" sz="quarter" idx="12"/>
          </p:nvPr>
        </p:nvSpPr>
        <p:spPr/>
        <p:txBody>
          <a:bodyPr/>
          <a:lstStyle/>
          <a:p>
            <a:fld id="{AD1D43C0-CACC-4346-9EFC-FBA80E55D4CE}" type="slidenum">
              <a:rPr lang="en-US" smtClean="0"/>
              <a:t>‹#›</a:t>
            </a:fld>
            <a:endParaRPr lang="en-US"/>
          </a:p>
        </p:txBody>
      </p:sp>
    </p:spTree>
    <p:extLst>
      <p:ext uri="{BB962C8B-B14F-4D97-AF65-F5344CB8AC3E}">
        <p14:creationId xmlns:p14="http://schemas.microsoft.com/office/powerpoint/2010/main" val="95996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1316F-5CA8-D227-116D-8FB3BD89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36CC9F-D233-0CB7-5482-08DBDB733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23ADF-5DF6-CAAD-EDED-D1C6C98839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3B07A-B3BB-42EF-A9BB-EAD87AD4BE7B}" type="datetimeFigureOut">
              <a:rPr lang="en-US" smtClean="0"/>
              <a:t>4/26/2023</a:t>
            </a:fld>
            <a:endParaRPr lang="en-US"/>
          </a:p>
        </p:txBody>
      </p:sp>
      <p:sp>
        <p:nvSpPr>
          <p:cNvPr id="5" name="Footer Placeholder 4">
            <a:extLst>
              <a:ext uri="{FF2B5EF4-FFF2-40B4-BE49-F238E27FC236}">
                <a16:creationId xmlns:a16="http://schemas.microsoft.com/office/drawing/2014/main" id="{71B0FADD-6C04-433F-5915-BA2853C99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E6045-4C68-5D5B-C721-8BC1F12E9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D43C0-CACC-4346-9EFC-FBA80E55D4CE}" type="slidenum">
              <a:rPr lang="en-US" smtClean="0"/>
              <a:t>‹#›</a:t>
            </a:fld>
            <a:endParaRPr lang="en-US"/>
          </a:p>
        </p:txBody>
      </p:sp>
    </p:spTree>
    <p:extLst>
      <p:ext uri="{BB962C8B-B14F-4D97-AF65-F5344CB8AC3E}">
        <p14:creationId xmlns:p14="http://schemas.microsoft.com/office/powerpoint/2010/main" val="1164529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java.sun.com/javase/6/docs/api/java/lang/Thread.html#isDaemon%28%29" TargetMode="External"/><Relationship Id="rId2" Type="http://schemas.openxmlformats.org/officeDocument/2006/relationships/hyperlink" Target="http://java.sun.com/javase/6/docs/api/java/lang/Thread.html#isAlive%28%29" TargetMode="External"/><Relationship Id="rId1" Type="http://schemas.openxmlformats.org/officeDocument/2006/relationships/slideLayout" Target="../slideLayouts/slideLayout2.xml"/><Relationship Id="rId4" Type="http://schemas.openxmlformats.org/officeDocument/2006/relationships/hyperlink" Target="http://java.sun.com/javase/6/docs/api/java/lang/Thread.html#isInterrupted%28%29"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java.sun.com/javase/6/docs/api/java/lang/Thread.html#yield%28%29" TargetMode="External"/><Relationship Id="rId3" Type="http://schemas.openxmlformats.org/officeDocument/2006/relationships/hyperlink" Target="http://java.sun.com/javase/6/docs/api/java/lang/Thread.html#currentThread%28%29" TargetMode="External"/><Relationship Id="rId7" Type="http://schemas.openxmlformats.org/officeDocument/2006/relationships/hyperlink" Target="http://java.sun.com/javase/6/docs/api/java/lang/Thread.html#sleep%28long,%20int%29" TargetMode="External"/><Relationship Id="rId2" Type="http://schemas.openxmlformats.org/officeDocument/2006/relationships/hyperlink" Target="http://java.sun.com/javase/6/docs/api/java/lang/Thread.html" TargetMode="External"/><Relationship Id="rId1" Type="http://schemas.openxmlformats.org/officeDocument/2006/relationships/slideLayout" Target="../slideLayouts/slideLayout2.xml"/><Relationship Id="rId6" Type="http://schemas.openxmlformats.org/officeDocument/2006/relationships/hyperlink" Target="http://java.sun.com/javase/6/docs/api/java/lang/Thread.html#interrupted%28%29" TargetMode="External"/><Relationship Id="rId5" Type="http://schemas.openxmlformats.org/officeDocument/2006/relationships/hyperlink" Target="http://java.sun.com/javase/6/docs/api/java/lang/Object.html" TargetMode="External"/><Relationship Id="rId4" Type="http://schemas.openxmlformats.org/officeDocument/2006/relationships/hyperlink" Target="http://java.sun.com/javase/6/docs/api/java/lang/Thread.html#holdsLock%28java.lang.Object%2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C790-8312-25A8-D8A8-3D2E939BEE40}"/>
              </a:ext>
            </a:extLst>
          </p:cNvPr>
          <p:cNvSpPr>
            <a:spLocks noGrp="1"/>
          </p:cNvSpPr>
          <p:nvPr>
            <p:ph type="ctrTitle"/>
          </p:nvPr>
        </p:nvSpPr>
        <p:spPr/>
        <p:txBody>
          <a:bodyPr/>
          <a:lstStyle/>
          <a:p>
            <a:r>
              <a:rPr lang="en-US" dirty="0"/>
              <a:t>Lec-38</a:t>
            </a:r>
          </a:p>
        </p:txBody>
      </p:sp>
      <p:sp>
        <p:nvSpPr>
          <p:cNvPr id="3" name="Subtitle 2">
            <a:extLst>
              <a:ext uri="{FF2B5EF4-FFF2-40B4-BE49-F238E27FC236}">
                <a16:creationId xmlns:a16="http://schemas.microsoft.com/office/drawing/2014/main" id="{F17690A4-3717-1686-12E1-DA225BAC0924}"/>
              </a:ext>
            </a:extLst>
          </p:cNvPr>
          <p:cNvSpPr>
            <a:spLocks noGrp="1"/>
          </p:cNvSpPr>
          <p:nvPr>
            <p:ph type="subTitle" idx="1"/>
          </p:nvPr>
        </p:nvSpPr>
        <p:spPr/>
        <p:txBody>
          <a:bodyPr/>
          <a:lstStyle/>
          <a:p>
            <a:r>
              <a:rPr lang="en-US" dirty="0"/>
              <a:t>Threads</a:t>
            </a:r>
          </a:p>
        </p:txBody>
      </p:sp>
    </p:spTree>
    <p:extLst>
      <p:ext uri="{BB962C8B-B14F-4D97-AF65-F5344CB8AC3E}">
        <p14:creationId xmlns:p14="http://schemas.microsoft.com/office/powerpoint/2010/main" val="821611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CE4B768-10AB-1182-2C92-90A0F3C5D9CA}"/>
              </a:ext>
            </a:extLst>
          </p:cNvPr>
          <p:cNvSpPr>
            <a:spLocks noGrp="1" noChangeArrowheads="1"/>
          </p:cNvSpPr>
          <p:nvPr>
            <p:ph type="title"/>
          </p:nvPr>
        </p:nvSpPr>
        <p:spPr/>
        <p:txBody>
          <a:bodyPr>
            <a:normAutofit/>
          </a:bodyPr>
          <a:lstStyle/>
          <a:p>
            <a:pPr eaLnBrk="1" hangingPunct="1"/>
            <a:r>
              <a:rPr lang="en-US" altLang="zh-TW" sz="4000" dirty="0"/>
              <a:t>Some thread property access methods</a:t>
            </a:r>
          </a:p>
        </p:txBody>
      </p:sp>
      <p:sp>
        <p:nvSpPr>
          <p:cNvPr id="12291" name="Rectangle 3">
            <a:extLst>
              <a:ext uri="{FF2B5EF4-FFF2-40B4-BE49-F238E27FC236}">
                <a16:creationId xmlns:a16="http://schemas.microsoft.com/office/drawing/2014/main" id="{714B8E9F-1719-C4EF-A392-499D7318C009}"/>
              </a:ext>
            </a:extLst>
          </p:cNvPr>
          <p:cNvSpPr>
            <a:spLocks noGrp="1" noChangeArrowheads="1"/>
          </p:cNvSpPr>
          <p:nvPr>
            <p:ph type="body" idx="1"/>
          </p:nvPr>
        </p:nvSpPr>
        <p:spPr/>
        <p:txBody>
          <a:bodyPr>
            <a:normAutofit fontScale="77500" lnSpcReduction="20000"/>
          </a:bodyPr>
          <a:lstStyle/>
          <a:p>
            <a:pPr eaLnBrk="1" hangingPunct="1">
              <a:lnSpc>
                <a:spcPct val="90000"/>
              </a:lnSpc>
            </a:pPr>
            <a:r>
              <a:rPr lang="en-US" altLang="zh-TW">
                <a:solidFill>
                  <a:srgbClr val="008080"/>
                </a:solidFill>
              </a:rPr>
              <a:t>int getID() </a:t>
            </a:r>
            <a:r>
              <a:rPr lang="en-US" altLang="zh-TW">
                <a:solidFill>
                  <a:srgbClr val="CC6600"/>
                </a:solidFill>
              </a:rPr>
              <a:t>// every thread has a unique ID, since jdk1.5</a:t>
            </a:r>
          </a:p>
          <a:p>
            <a:pPr eaLnBrk="1" hangingPunct="1">
              <a:lnSpc>
                <a:spcPct val="90000"/>
              </a:lnSpc>
            </a:pPr>
            <a:r>
              <a:rPr lang="en-US" altLang="zh-TW">
                <a:solidFill>
                  <a:srgbClr val="008080"/>
                </a:solidFill>
              </a:rPr>
              <a:t>String getName(); setName(String)</a:t>
            </a:r>
          </a:p>
          <a:p>
            <a:pPr lvl="1" eaLnBrk="1" hangingPunct="1">
              <a:lnSpc>
                <a:spcPct val="90000"/>
              </a:lnSpc>
            </a:pPr>
            <a:r>
              <a:rPr lang="en-US" altLang="zh-TW">
                <a:solidFill>
                  <a:srgbClr val="CC6600"/>
                </a:solidFill>
              </a:rPr>
              <a:t>// get/set the name of the thread</a:t>
            </a:r>
          </a:p>
          <a:p>
            <a:pPr eaLnBrk="1" hangingPunct="1">
              <a:lnSpc>
                <a:spcPct val="90000"/>
              </a:lnSpc>
            </a:pPr>
            <a:r>
              <a:rPr lang="en-US" altLang="zh-TW">
                <a:solidFill>
                  <a:srgbClr val="008080"/>
                </a:solidFill>
              </a:rPr>
              <a:t>ThreadGroup getThreadGroup();</a:t>
            </a:r>
          </a:p>
          <a:p>
            <a:pPr eaLnBrk="1" hangingPunct="1">
              <a:lnSpc>
                <a:spcPct val="90000"/>
              </a:lnSpc>
            </a:pPr>
            <a:r>
              <a:rPr lang="en-US" altLang="zh-TW">
                <a:solidFill>
                  <a:srgbClr val="008080"/>
                </a:solidFill>
              </a:rPr>
              <a:t>int getPriority() ; setPriority(int) </a:t>
            </a:r>
            <a:r>
              <a:rPr lang="en-US" altLang="zh-TW">
                <a:solidFill>
                  <a:srgbClr val="CC6600"/>
                </a:solidFill>
              </a:rPr>
              <a:t>// thread has priority in [0, 31]</a:t>
            </a:r>
          </a:p>
          <a:p>
            <a:pPr eaLnBrk="1" hangingPunct="1">
              <a:lnSpc>
                <a:spcPct val="90000"/>
              </a:lnSpc>
            </a:pPr>
            <a:r>
              <a:rPr lang="en-US" altLang="zh-TW">
                <a:solidFill>
                  <a:srgbClr val="008080"/>
                </a:solidFill>
              </a:rPr>
              <a:t>Thread.State getState() </a:t>
            </a:r>
            <a:r>
              <a:rPr lang="en-US" altLang="zh-TW">
                <a:solidFill>
                  <a:srgbClr val="CC6600"/>
                </a:solidFill>
              </a:rPr>
              <a:t>// return current state of this thread</a:t>
            </a:r>
          </a:p>
          <a:p>
            <a:pPr eaLnBrk="1" hangingPunct="1">
              <a:lnSpc>
                <a:spcPct val="90000"/>
              </a:lnSpc>
            </a:pPr>
            <a:endParaRPr lang="en-US" altLang="zh-TW">
              <a:solidFill>
                <a:srgbClr val="CC6600"/>
              </a:solidFill>
            </a:endParaRPr>
          </a:p>
          <a:p>
            <a:pPr eaLnBrk="1" hangingPunct="1">
              <a:lnSpc>
                <a:spcPct val="90000"/>
              </a:lnSpc>
            </a:pPr>
            <a:r>
              <a:rPr lang="en-US" altLang="zh-TW">
                <a:solidFill>
                  <a:srgbClr val="008080"/>
                </a:solidFill>
              </a:rPr>
              <a:t>boolean </a:t>
            </a:r>
            <a:r>
              <a:rPr lang="en-US" altLang="zh-TW">
                <a:solidFill>
                  <a:srgbClr val="008080"/>
                </a:solidFill>
                <a:hlinkClick r:id="rId2"/>
              </a:rPr>
              <a:t>isAlive</a:t>
            </a:r>
            <a:r>
              <a:rPr lang="en-US" altLang="zh-TW">
                <a:solidFill>
                  <a:srgbClr val="008080"/>
                </a:solidFill>
              </a:rPr>
              <a:t>()</a:t>
            </a:r>
          </a:p>
          <a:p>
            <a:pPr lvl="1" eaLnBrk="1" hangingPunct="1">
              <a:lnSpc>
                <a:spcPct val="90000"/>
              </a:lnSpc>
            </a:pPr>
            <a:r>
              <a:rPr lang="en-US" altLang="zh-TW">
                <a:solidFill>
                  <a:srgbClr val="CC6600"/>
                </a:solidFill>
              </a:rPr>
              <a:t>Tests if this thread has been started and has not yet died.</a:t>
            </a:r>
            <a:r>
              <a:rPr lang="en-US" altLang="zh-TW"/>
              <a:t> </a:t>
            </a:r>
            <a:r>
              <a:rPr lang="en-US" altLang="zh-TW">
                <a:solidFill>
                  <a:srgbClr val="CC6600"/>
                </a:solidFill>
              </a:rPr>
              <a:t>. </a:t>
            </a:r>
          </a:p>
          <a:p>
            <a:pPr eaLnBrk="1" hangingPunct="1">
              <a:lnSpc>
                <a:spcPct val="90000"/>
              </a:lnSpc>
            </a:pPr>
            <a:r>
              <a:rPr lang="en-US" altLang="zh-TW">
                <a:solidFill>
                  <a:srgbClr val="008080"/>
                </a:solidFill>
              </a:rPr>
              <a:t>boolean </a:t>
            </a:r>
            <a:r>
              <a:rPr lang="en-US" altLang="zh-TW">
                <a:solidFill>
                  <a:srgbClr val="008080"/>
                </a:solidFill>
                <a:hlinkClick r:id="rId3"/>
              </a:rPr>
              <a:t>isDaemon</a:t>
            </a:r>
            <a:r>
              <a:rPr lang="en-US" altLang="zh-TW">
                <a:solidFill>
                  <a:srgbClr val="008080"/>
                </a:solidFill>
              </a:rPr>
              <a:t>()</a:t>
            </a:r>
          </a:p>
          <a:p>
            <a:pPr lvl="1" eaLnBrk="1" hangingPunct="1">
              <a:lnSpc>
                <a:spcPct val="90000"/>
              </a:lnSpc>
            </a:pPr>
            <a:r>
              <a:rPr lang="en-US" altLang="zh-TW">
                <a:solidFill>
                  <a:srgbClr val="CC6600"/>
                </a:solidFill>
              </a:rPr>
              <a:t>Tests if this thread is a daemon thread. </a:t>
            </a:r>
          </a:p>
          <a:p>
            <a:pPr eaLnBrk="1" hangingPunct="1">
              <a:lnSpc>
                <a:spcPct val="90000"/>
              </a:lnSpc>
            </a:pPr>
            <a:r>
              <a:rPr lang="en-US" altLang="zh-TW">
                <a:solidFill>
                  <a:srgbClr val="008080"/>
                </a:solidFill>
              </a:rPr>
              <a:t>boolean </a:t>
            </a:r>
            <a:r>
              <a:rPr lang="en-US" altLang="zh-TW">
                <a:solidFill>
                  <a:srgbClr val="008080"/>
                </a:solidFill>
                <a:hlinkClick r:id="rId4"/>
              </a:rPr>
              <a:t>isInterrupted</a:t>
            </a:r>
            <a:r>
              <a:rPr lang="en-US" altLang="zh-TW">
                <a:solidFill>
                  <a:srgbClr val="008080"/>
                </a:solidFill>
              </a:rPr>
              <a:t>()</a:t>
            </a:r>
          </a:p>
          <a:p>
            <a:pPr lvl="1" eaLnBrk="1" hangingPunct="1">
              <a:lnSpc>
                <a:spcPct val="90000"/>
              </a:lnSpc>
            </a:pPr>
            <a:r>
              <a:rPr lang="en-US" altLang="zh-TW">
                <a:solidFill>
                  <a:srgbClr val="CC6600"/>
                </a:solidFill>
              </a:rPr>
              <a:t>Tests whether this thread has been interrupted.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5FE17CF-A7F2-BC4F-B547-31AA93B1B597}"/>
              </a:ext>
            </a:extLst>
          </p:cNvPr>
          <p:cNvSpPr>
            <a:spLocks noGrp="1" noChangeArrowheads="1"/>
          </p:cNvSpPr>
          <p:nvPr>
            <p:ph type="title"/>
          </p:nvPr>
        </p:nvSpPr>
        <p:spPr/>
        <p:txBody>
          <a:bodyPr>
            <a:normAutofit/>
          </a:bodyPr>
          <a:lstStyle/>
          <a:p>
            <a:pPr eaLnBrk="1" hangingPunct="1"/>
            <a:r>
              <a:rPr lang="en-US" altLang="zh-TW" sz="3600" dirty="0"/>
              <a:t>State methods for current thread accesses</a:t>
            </a:r>
          </a:p>
        </p:txBody>
      </p:sp>
      <p:sp>
        <p:nvSpPr>
          <p:cNvPr id="13315" name="Rectangle 3">
            <a:extLst>
              <a:ext uri="{FF2B5EF4-FFF2-40B4-BE49-F238E27FC236}">
                <a16:creationId xmlns:a16="http://schemas.microsoft.com/office/drawing/2014/main" id="{E8B8B16C-8401-D439-6ACB-086F07C6F329}"/>
              </a:ext>
            </a:extLst>
          </p:cNvPr>
          <p:cNvSpPr>
            <a:spLocks noGrp="1" noChangeArrowheads="1"/>
          </p:cNvSpPr>
          <p:nvPr>
            <p:ph type="body" idx="1"/>
          </p:nvPr>
        </p:nvSpPr>
        <p:spPr/>
        <p:txBody>
          <a:bodyPr>
            <a:normAutofit fontScale="92500" lnSpcReduction="20000"/>
          </a:bodyPr>
          <a:lstStyle/>
          <a:p>
            <a:pPr eaLnBrk="1" hangingPunct="1"/>
            <a:r>
              <a:rPr lang="en-US" altLang="zh-TW" dirty="0">
                <a:solidFill>
                  <a:srgbClr val="008080"/>
                </a:solidFill>
              </a:rPr>
              <a:t>static </a:t>
            </a:r>
            <a:r>
              <a:rPr lang="en-US" altLang="zh-TW" dirty="0">
                <a:solidFill>
                  <a:srgbClr val="008080"/>
                </a:solidFill>
                <a:hlinkClick r:id="rId2" tooltip="class in java.lang"/>
              </a:rPr>
              <a:t>Thread</a:t>
            </a:r>
            <a:r>
              <a:rPr lang="en-US" altLang="zh-TW" dirty="0">
                <a:solidFill>
                  <a:srgbClr val="008080"/>
                </a:solidFill>
              </a:rPr>
              <a:t> </a:t>
            </a:r>
            <a:r>
              <a:rPr lang="en-US" altLang="zh-TW" dirty="0" err="1">
                <a:solidFill>
                  <a:srgbClr val="008080"/>
                </a:solidFill>
                <a:hlinkClick r:id="rId3"/>
              </a:rPr>
              <a:t>currentThread</a:t>
            </a:r>
            <a:r>
              <a:rPr lang="en-US" altLang="zh-TW" dirty="0">
                <a:solidFill>
                  <a:srgbClr val="008080"/>
                </a:solidFill>
              </a:rPr>
              <a:t>()</a:t>
            </a:r>
          </a:p>
          <a:p>
            <a:pPr lvl="1" eaLnBrk="1" hangingPunct="1"/>
            <a:r>
              <a:rPr lang="en-US" altLang="zh-TW" dirty="0"/>
              <a:t>Returns a reference to the currently executing thread object.</a:t>
            </a:r>
          </a:p>
          <a:p>
            <a:pPr eaLnBrk="1" hangingPunct="1"/>
            <a:r>
              <a:rPr lang="en-US" altLang="zh-TW" dirty="0">
                <a:solidFill>
                  <a:srgbClr val="008080"/>
                </a:solidFill>
              </a:rPr>
              <a:t>static </a:t>
            </a:r>
            <a:r>
              <a:rPr lang="en-US" altLang="zh-TW" dirty="0" err="1">
                <a:solidFill>
                  <a:srgbClr val="008080"/>
                </a:solidFill>
              </a:rPr>
              <a:t>boolean</a:t>
            </a:r>
            <a:r>
              <a:rPr lang="en-US" altLang="zh-TW" dirty="0">
                <a:solidFill>
                  <a:srgbClr val="008080"/>
                </a:solidFill>
              </a:rPr>
              <a:t> </a:t>
            </a:r>
            <a:r>
              <a:rPr lang="en-US" altLang="zh-TW" dirty="0" err="1">
                <a:solidFill>
                  <a:srgbClr val="008080"/>
                </a:solidFill>
                <a:hlinkClick r:id="rId4"/>
              </a:rPr>
              <a:t>holdsLock</a:t>
            </a:r>
            <a:r>
              <a:rPr lang="en-US" altLang="zh-TW" dirty="0">
                <a:solidFill>
                  <a:srgbClr val="008080"/>
                </a:solidFill>
              </a:rPr>
              <a:t>(</a:t>
            </a:r>
            <a:r>
              <a:rPr lang="en-US" altLang="zh-TW" dirty="0">
                <a:solidFill>
                  <a:srgbClr val="008080"/>
                </a:solidFill>
                <a:hlinkClick r:id="rId5" tooltip="class in java.lang"/>
              </a:rPr>
              <a:t>Object</a:t>
            </a:r>
            <a:r>
              <a:rPr lang="en-US" altLang="zh-TW" dirty="0">
                <a:solidFill>
                  <a:srgbClr val="008080"/>
                </a:solidFill>
              </a:rPr>
              <a:t> obj)</a:t>
            </a:r>
          </a:p>
          <a:p>
            <a:pPr lvl="1" eaLnBrk="1" hangingPunct="1"/>
            <a:r>
              <a:rPr lang="en-US" altLang="zh-TW" dirty="0"/>
              <a:t>Returns true if and only if the current thread holds the monitor lock on the specified object.</a:t>
            </a:r>
          </a:p>
          <a:p>
            <a:pPr eaLnBrk="1" hangingPunct="1"/>
            <a:r>
              <a:rPr lang="en-US" altLang="zh-TW" dirty="0">
                <a:solidFill>
                  <a:srgbClr val="008080"/>
                </a:solidFill>
              </a:rPr>
              <a:t>static </a:t>
            </a:r>
            <a:r>
              <a:rPr lang="en-US" altLang="zh-TW" dirty="0" err="1">
                <a:solidFill>
                  <a:srgbClr val="008080"/>
                </a:solidFill>
              </a:rPr>
              <a:t>boolean</a:t>
            </a:r>
            <a:r>
              <a:rPr lang="en-US" altLang="zh-TW" dirty="0">
                <a:solidFill>
                  <a:srgbClr val="008080"/>
                </a:solidFill>
              </a:rPr>
              <a:t> </a:t>
            </a:r>
            <a:r>
              <a:rPr lang="en-US" altLang="zh-TW" dirty="0">
                <a:solidFill>
                  <a:srgbClr val="008080"/>
                </a:solidFill>
                <a:hlinkClick r:id="rId6"/>
              </a:rPr>
              <a:t>interrupted</a:t>
            </a:r>
            <a:r>
              <a:rPr lang="en-US" altLang="zh-TW" dirty="0">
                <a:solidFill>
                  <a:srgbClr val="008080"/>
                </a:solidFill>
              </a:rPr>
              <a:t>()</a:t>
            </a:r>
          </a:p>
          <a:p>
            <a:pPr lvl="1" eaLnBrk="1" hangingPunct="1"/>
            <a:r>
              <a:rPr lang="en-US" altLang="zh-TW" dirty="0"/>
              <a:t>Tests whether the current thread has been interrupted.</a:t>
            </a:r>
          </a:p>
          <a:p>
            <a:pPr eaLnBrk="1" hangingPunct="1"/>
            <a:r>
              <a:rPr lang="en-US" altLang="zh-TW" dirty="0">
                <a:solidFill>
                  <a:srgbClr val="008080"/>
                </a:solidFill>
              </a:rPr>
              <a:t>static void </a:t>
            </a:r>
            <a:r>
              <a:rPr lang="en-US" altLang="zh-TW" dirty="0">
                <a:solidFill>
                  <a:srgbClr val="008080"/>
                </a:solidFill>
                <a:hlinkClick r:id="rId7"/>
              </a:rPr>
              <a:t>sleep</a:t>
            </a:r>
            <a:r>
              <a:rPr lang="en-US" altLang="zh-TW" dirty="0">
                <a:solidFill>
                  <a:srgbClr val="008080"/>
                </a:solidFill>
              </a:rPr>
              <a:t>( [ long </a:t>
            </a:r>
            <a:r>
              <a:rPr lang="en-US" altLang="zh-TW" dirty="0" err="1">
                <a:solidFill>
                  <a:srgbClr val="008080"/>
                </a:solidFill>
              </a:rPr>
              <a:t>millis</a:t>
            </a:r>
            <a:r>
              <a:rPr lang="en-US" altLang="zh-TW" dirty="0">
                <a:solidFill>
                  <a:srgbClr val="008080"/>
                </a:solidFill>
              </a:rPr>
              <a:t> [, int nanos ]] )</a:t>
            </a:r>
          </a:p>
          <a:p>
            <a:pPr lvl="1" eaLnBrk="1" hangingPunct="1"/>
            <a:r>
              <a:rPr lang="en-US" altLang="zh-TW" dirty="0"/>
              <a:t>Causes the currently executing thread to sleep (cease execution) for the specified time.</a:t>
            </a:r>
          </a:p>
          <a:p>
            <a:pPr eaLnBrk="1" hangingPunct="1"/>
            <a:r>
              <a:rPr lang="en-US" altLang="zh-TW" dirty="0">
                <a:solidFill>
                  <a:srgbClr val="008080"/>
                </a:solidFill>
              </a:rPr>
              <a:t>static void </a:t>
            </a:r>
            <a:r>
              <a:rPr lang="en-US" altLang="zh-TW" dirty="0">
                <a:solidFill>
                  <a:srgbClr val="008080"/>
                </a:solidFill>
                <a:hlinkClick r:id="rId8"/>
              </a:rPr>
              <a:t>yield</a:t>
            </a:r>
            <a:r>
              <a:rPr lang="en-US" altLang="zh-TW" dirty="0">
                <a:solidFill>
                  <a:srgbClr val="008080"/>
                </a:solidFill>
              </a:rPr>
              <a:t>()</a:t>
            </a:r>
          </a:p>
          <a:p>
            <a:pPr lvl="1" eaLnBrk="1" hangingPunct="1"/>
            <a:r>
              <a:rPr lang="en-US" altLang="zh-TW" dirty="0"/>
              <a:t>Causes the currently executing thread object to temporarily pause and allow other threads to execute.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D55DF30-D650-F21F-7019-CBE65ADCFC2A}"/>
              </a:ext>
            </a:extLst>
          </p:cNvPr>
          <p:cNvSpPr>
            <a:spLocks noGrp="1" noChangeArrowheads="1"/>
          </p:cNvSpPr>
          <p:nvPr>
            <p:ph type="title"/>
          </p:nvPr>
        </p:nvSpPr>
        <p:spPr/>
        <p:txBody>
          <a:bodyPr/>
          <a:lstStyle/>
          <a:p>
            <a:pPr eaLnBrk="1" hangingPunct="1"/>
            <a:r>
              <a:rPr lang="en-US" altLang="zh-TW"/>
              <a:t>An example</a:t>
            </a:r>
          </a:p>
        </p:txBody>
      </p:sp>
      <p:sp>
        <p:nvSpPr>
          <p:cNvPr id="14339" name="Rectangle 3">
            <a:extLst>
              <a:ext uri="{FF2B5EF4-FFF2-40B4-BE49-F238E27FC236}">
                <a16:creationId xmlns:a16="http://schemas.microsoft.com/office/drawing/2014/main" id="{A47327E5-E18A-9DCE-C592-58A4386C24B3}"/>
              </a:ext>
            </a:extLst>
          </p:cNvPr>
          <p:cNvSpPr>
            <a:spLocks noGrp="1" noChangeArrowheads="1"/>
          </p:cNvSpPr>
          <p:nvPr>
            <p:ph type="body" idx="1"/>
          </p:nvPr>
        </p:nvSpPr>
        <p:spPr/>
        <p:txBody>
          <a:bodyPr>
            <a:normAutofit fontScale="85000" lnSpcReduction="20000"/>
          </a:bodyPr>
          <a:lstStyle/>
          <a:p>
            <a:pPr eaLnBrk="1" hangingPunct="1">
              <a:buFont typeface="Symbol" panose="05050102010706020507" pitchFamily="18" charset="2"/>
              <a:buNone/>
            </a:pPr>
            <a:r>
              <a:rPr lang="en-US" altLang="zh-TW" dirty="0">
                <a:solidFill>
                  <a:srgbClr val="008080"/>
                </a:solidFill>
              </a:rPr>
              <a:t>public class </a:t>
            </a:r>
            <a:r>
              <a:rPr lang="en-US" altLang="zh-TW" dirty="0" err="1">
                <a:solidFill>
                  <a:srgbClr val="008080"/>
                </a:solidFill>
              </a:rPr>
              <a:t>SimpleThread</a:t>
            </a:r>
            <a:r>
              <a:rPr lang="en-US" altLang="zh-TW" dirty="0">
                <a:solidFill>
                  <a:srgbClr val="008080"/>
                </a:solidFill>
              </a:rPr>
              <a:t> extends Thread {</a:t>
            </a:r>
          </a:p>
          <a:p>
            <a:pPr eaLnBrk="1" hangingPunct="1">
              <a:buFont typeface="Symbol" panose="05050102010706020507" pitchFamily="18" charset="2"/>
              <a:buNone/>
            </a:pPr>
            <a:r>
              <a:rPr lang="en-US" altLang="zh-TW" dirty="0">
                <a:solidFill>
                  <a:srgbClr val="008080"/>
                </a:solidFill>
              </a:rPr>
              <a:t>            public </a:t>
            </a:r>
            <a:r>
              <a:rPr lang="en-US" altLang="zh-TW" dirty="0" err="1">
                <a:solidFill>
                  <a:srgbClr val="008080"/>
                </a:solidFill>
              </a:rPr>
              <a:t>SimpleThread</a:t>
            </a:r>
            <a:r>
              <a:rPr lang="en-US" altLang="zh-TW" dirty="0">
                <a:solidFill>
                  <a:srgbClr val="008080"/>
                </a:solidFill>
              </a:rPr>
              <a:t>(String </a:t>
            </a:r>
            <a:r>
              <a:rPr lang="en-US" altLang="zh-TW" dirty="0">
                <a:solidFill>
                  <a:schemeClr val="accent2"/>
                </a:solidFill>
              </a:rPr>
              <a:t>str</a:t>
            </a:r>
            <a:r>
              <a:rPr lang="en-US" altLang="zh-TW" dirty="0">
                <a:solidFill>
                  <a:srgbClr val="008080"/>
                </a:solidFill>
              </a:rPr>
              <a:t>) { super(str);  }  </a:t>
            </a:r>
          </a:p>
          <a:p>
            <a:pPr eaLnBrk="1" hangingPunct="1">
              <a:buFont typeface="Symbol" panose="05050102010706020507" pitchFamily="18" charset="2"/>
              <a:buNone/>
            </a:pPr>
            <a:r>
              <a:rPr lang="en-US" altLang="zh-TW" dirty="0">
                <a:solidFill>
                  <a:srgbClr val="008080"/>
                </a:solidFill>
              </a:rPr>
              <a:t>            public void run() {</a:t>
            </a:r>
          </a:p>
          <a:p>
            <a:pPr eaLnBrk="1" hangingPunct="1">
              <a:buFont typeface="Symbol" panose="05050102010706020507" pitchFamily="18" charset="2"/>
              <a:buNone/>
            </a:pPr>
            <a:r>
              <a:rPr lang="en-US" altLang="zh-TW" dirty="0">
                <a:solidFill>
                  <a:srgbClr val="008080"/>
                </a:solidFill>
              </a:rPr>
              <a:t>                for (int </a:t>
            </a:r>
            <a:r>
              <a:rPr lang="en-US" altLang="zh-TW" dirty="0" err="1">
                <a:solidFill>
                  <a:srgbClr val="008080"/>
                </a:solidFill>
              </a:rPr>
              <a:t>i</a:t>
            </a:r>
            <a:r>
              <a:rPr lang="en-US" altLang="zh-TW" dirty="0">
                <a:solidFill>
                  <a:srgbClr val="008080"/>
                </a:solidFill>
              </a:rPr>
              <a:t> = 0; </a:t>
            </a:r>
            <a:r>
              <a:rPr lang="en-US" altLang="zh-TW" dirty="0" err="1">
                <a:solidFill>
                  <a:srgbClr val="008080"/>
                </a:solidFill>
              </a:rPr>
              <a:t>i</a:t>
            </a:r>
            <a:r>
              <a:rPr lang="en-US" altLang="zh-TW" dirty="0">
                <a:solidFill>
                  <a:srgbClr val="008080"/>
                </a:solidFill>
              </a:rPr>
              <a:t> &lt; 10; </a:t>
            </a:r>
            <a:r>
              <a:rPr lang="en-US" altLang="zh-TW" dirty="0" err="1">
                <a:solidFill>
                  <a:srgbClr val="008080"/>
                </a:solidFill>
              </a:rPr>
              <a:t>i</a:t>
            </a:r>
            <a:r>
              <a:rPr lang="en-US" altLang="zh-TW" dirty="0">
                <a:solidFill>
                  <a:srgbClr val="008080"/>
                </a:solidFill>
              </a:rPr>
              <a:t>++) {</a:t>
            </a:r>
          </a:p>
          <a:p>
            <a:pPr eaLnBrk="1" hangingPunct="1">
              <a:buFont typeface="Symbol" panose="05050102010706020507" pitchFamily="18" charset="2"/>
              <a:buNone/>
            </a:pPr>
            <a:r>
              <a:rPr lang="en-US" altLang="zh-TW" dirty="0">
                <a:solidFill>
                  <a:srgbClr val="008080"/>
                </a:solidFill>
              </a:rPr>
              <a:t>                    </a:t>
            </a:r>
            <a:r>
              <a:rPr lang="en-US" altLang="zh-TW" dirty="0" err="1">
                <a:solidFill>
                  <a:srgbClr val="008080"/>
                </a:solidFill>
              </a:rPr>
              <a:t>System.out.println</a:t>
            </a:r>
            <a:r>
              <a:rPr lang="en-US" altLang="zh-TW" dirty="0">
                <a:solidFill>
                  <a:srgbClr val="008080"/>
                </a:solidFill>
              </a:rPr>
              <a:t>(</a:t>
            </a:r>
            <a:r>
              <a:rPr lang="en-US" altLang="zh-TW" dirty="0" err="1">
                <a:solidFill>
                  <a:srgbClr val="008080"/>
                </a:solidFill>
              </a:rPr>
              <a:t>i</a:t>
            </a:r>
            <a:r>
              <a:rPr lang="en-US" altLang="zh-TW" dirty="0">
                <a:solidFill>
                  <a:srgbClr val="008080"/>
                </a:solidFill>
              </a:rPr>
              <a:t> + " " + </a:t>
            </a:r>
            <a:r>
              <a:rPr lang="en-US" altLang="zh-TW" dirty="0" err="1">
                <a:solidFill>
                  <a:schemeClr val="accent2"/>
                </a:solidFill>
              </a:rPr>
              <a:t>getName</a:t>
            </a:r>
            <a:r>
              <a:rPr lang="en-US" altLang="zh-TW" dirty="0">
                <a:solidFill>
                  <a:srgbClr val="008080"/>
                </a:solidFill>
              </a:rPr>
              <a:t>());</a:t>
            </a:r>
          </a:p>
          <a:p>
            <a:pPr eaLnBrk="1" hangingPunct="1">
              <a:buFont typeface="Symbol" panose="05050102010706020507" pitchFamily="18" charset="2"/>
              <a:buNone/>
            </a:pPr>
            <a:r>
              <a:rPr lang="en-US" altLang="zh-TW" dirty="0">
                <a:solidFill>
                  <a:srgbClr val="008080"/>
                </a:solidFill>
              </a:rPr>
              <a:t>                    try { </a:t>
            </a:r>
            <a:r>
              <a:rPr lang="en-US" altLang="zh-TW" dirty="0">
                <a:solidFill>
                  <a:srgbClr val="CC6600"/>
                </a:solidFill>
              </a:rPr>
              <a:t>// at this point, current thread is ‘this’.</a:t>
            </a:r>
          </a:p>
          <a:p>
            <a:pPr eaLnBrk="1" hangingPunct="1">
              <a:buFont typeface="Symbol" panose="05050102010706020507" pitchFamily="18" charset="2"/>
              <a:buNone/>
            </a:pPr>
            <a:r>
              <a:rPr lang="en-US" altLang="zh-TW" dirty="0">
                <a:solidFill>
                  <a:srgbClr val="008080"/>
                </a:solidFill>
              </a:rPr>
              <a:t>                        </a:t>
            </a:r>
            <a:r>
              <a:rPr lang="en-US" altLang="zh-TW" dirty="0" err="1">
                <a:solidFill>
                  <a:schemeClr val="accent2"/>
                </a:solidFill>
              </a:rPr>
              <a:t>Thread.</a:t>
            </a:r>
            <a:r>
              <a:rPr lang="en-US" altLang="zh-TW" dirty="0" err="1">
                <a:solidFill>
                  <a:srgbClr val="FF0000"/>
                </a:solidFill>
              </a:rPr>
              <a:t>sleep</a:t>
            </a:r>
            <a:r>
              <a:rPr lang="en-US" altLang="zh-TW" dirty="0">
                <a:solidFill>
                  <a:srgbClr val="008080"/>
                </a:solidFill>
              </a:rPr>
              <a:t>((long)(</a:t>
            </a:r>
            <a:r>
              <a:rPr lang="en-US" altLang="zh-TW" dirty="0" err="1">
                <a:solidFill>
                  <a:srgbClr val="008080"/>
                </a:solidFill>
              </a:rPr>
              <a:t>Math.random</a:t>
            </a:r>
            <a:r>
              <a:rPr lang="en-US" altLang="zh-TW" dirty="0">
                <a:solidFill>
                  <a:srgbClr val="008080"/>
                </a:solidFill>
              </a:rPr>
              <a:t>() * 1000));</a:t>
            </a:r>
          </a:p>
          <a:p>
            <a:pPr eaLnBrk="1" hangingPunct="1">
              <a:buFont typeface="Symbol" panose="05050102010706020507" pitchFamily="18" charset="2"/>
              <a:buNone/>
            </a:pPr>
            <a:r>
              <a:rPr lang="en-US" altLang="zh-TW" dirty="0">
                <a:solidFill>
                  <a:srgbClr val="008080"/>
                </a:solidFill>
              </a:rPr>
              <a:t>                    } catch (</a:t>
            </a:r>
            <a:r>
              <a:rPr lang="en-US" altLang="zh-TW" dirty="0" err="1">
                <a:solidFill>
                  <a:srgbClr val="008080"/>
                </a:solidFill>
              </a:rPr>
              <a:t>InterruptedException</a:t>
            </a:r>
            <a:r>
              <a:rPr lang="en-US" altLang="zh-TW" dirty="0">
                <a:solidFill>
                  <a:srgbClr val="008080"/>
                </a:solidFill>
              </a:rPr>
              <a:t> e) {}</a:t>
            </a:r>
          </a:p>
          <a:p>
            <a:pPr eaLnBrk="1" hangingPunct="1">
              <a:buFont typeface="Symbol" panose="05050102010706020507" pitchFamily="18" charset="2"/>
              <a:buNone/>
            </a:pPr>
            <a:r>
              <a:rPr lang="en-US" altLang="zh-TW" dirty="0">
                <a:solidFill>
                  <a:srgbClr val="008080"/>
                </a:solidFill>
              </a:rPr>
              <a:t>                }</a:t>
            </a:r>
          </a:p>
          <a:p>
            <a:pPr eaLnBrk="1" hangingPunct="1">
              <a:buFont typeface="Symbol" panose="05050102010706020507" pitchFamily="18" charset="2"/>
              <a:buNone/>
            </a:pPr>
            <a:r>
              <a:rPr lang="en-US" altLang="zh-TW" dirty="0">
                <a:solidFill>
                  <a:srgbClr val="008080"/>
                </a:solidFill>
              </a:rPr>
              <a:t>                </a:t>
            </a:r>
            <a:r>
              <a:rPr lang="en-US" altLang="zh-TW" dirty="0" err="1">
                <a:solidFill>
                  <a:srgbClr val="008080"/>
                </a:solidFill>
              </a:rPr>
              <a:t>System.out.println</a:t>
            </a:r>
            <a:r>
              <a:rPr lang="en-US" altLang="zh-TW" dirty="0">
                <a:solidFill>
                  <a:srgbClr val="008080"/>
                </a:solidFill>
              </a:rPr>
              <a:t>("DONE! " + </a:t>
            </a:r>
            <a:r>
              <a:rPr lang="en-US" altLang="zh-TW" dirty="0" err="1">
                <a:solidFill>
                  <a:srgbClr val="008080"/>
                </a:solidFill>
              </a:rPr>
              <a:t>getName</a:t>
            </a:r>
            <a:r>
              <a:rPr lang="en-US" altLang="zh-TW" dirty="0">
                <a:solidFill>
                  <a:srgbClr val="008080"/>
                </a:solidFill>
              </a:rPr>
              <a:t>());</a:t>
            </a:r>
          </a:p>
          <a:p>
            <a:pPr eaLnBrk="1" hangingPunct="1">
              <a:buFont typeface="Symbol" panose="05050102010706020507" pitchFamily="18" charset="2"/>
              <a:buNone/>
            </a:pPr>
            <a:r>
              <a:rPr lang="en-US" altLang="zh-TW" dirty="0">
                <a:solidFill>
                  <a:srgbClr val="008080"/>
                </a:solidFill>
              </a:rPr>
              <a:t>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20BF3B4-8C78-D0B1-31F8-8DE1BF4C942D}"/>
              </a:ext>
            </a:extLst>
          </p:cNvPr>
          <p:cNvSpPr>
            <a:spLocks noGrp="1" noChangeArrowheads="1"/>
          </p:cNvSpPr>
          <p:nvPr>
            <p:ph type="title"/>
          </p:nvPr>
        </p:nvSpPr>
        <p:spPr>
          <a:xfrm>
            <a:off x="0" y="0"/>
            <a:ext cx="10515600" cy="1325563"/>
          </a:xfrm>
        </p:spPr>
        <p:txBody>
          <a:bodyPr/>
          <a:lstStyle/>
          <a:p>
            <a:pPr eaLnBrk="1" hangingPunct="1"/>
            <a:r>
              <a:rPr lang="en-US" altLang="zh-TW" dirty="0"/>
              <a:t>main program</a:t>
            </a:r>
          </a:p>
        </p:txBody>
      </p:sp>
      <p:sp>
        <p:nvSpPr>
          <p:cNvPr id="15363" name="Rectangle 3">
            <a:extLst>
              <a:ext uri="{FF2B5EF4-FFF2-40B4-BE49-F238E27FC236}">
                <a16:creationId xmlns:a16="http://schemas.microsoft.com/office/drawing/2014/main" id="{C8D5965B-DDB0-2697-2E01-63C3678B8BB4}"/>
              </a:ext>
            </a:extLst>
          </p:cNvPr>
          <p:cNvSpPr>
            <a:spLocks noGrp="1" noChangeArrowheads="1"/>
          </p:cNvSpPr>
          <p:nvPr>
            <p:ph type="body" idx="1"/>
          </p:nvPr>
        </p:nvSpPr>
        <p:spPr>
          <a:xfrm>
            <a:off x="0" y="866789"/>
            <a:ext cx="10515600" cy="4351338"/>
          </a:xfrm>
        </p:spPr>
        <p:txBody>
          <a:bodyPr/>
          <a:lstStyle/>
          <a:p>
            <a:pPr eaLnBrk="1" hangingPunct="1">
              <a:buFont typeface="Symbol" panose="05050102010706020507" pitchFamily="18" charset="2"/>
              <a:buNone/>
            </a:pPr>
            <a:r>
              <a:rPr lang="en-US" altLang="zh-TW" dirty="0">
                <a:solidFill>
                  <a:srgbClr val="008080"/>
                </a:solidFill>
              </a:rPr>
              <a:t>public class </a:t>
            </a:r>
            <a:r>
              <a:rPr lang="en-US" altLang="zh-TW" dirty="0" err="1">
                <a:solidFill>
                  <a:srgbClr val="008080"/>
                </a:solidFill>
              </a:rPr>
              <a:t>TwoThreadsTest</a:t>
            </a:r>
            <a:r>
              <a:rPr lang="en-US" altLang="zh-TW" dirty="0">
                <a:solidFill>
                  <a:srgbClr val="008080"/>
                </a:solidFill>
              </a:rPr>
              <a:t> {</a:t>
            </a:r>
          </a:p>
          <a:p>
            <a:pPr eaLnBrk="1" hangingPunct="1">
              <a:buFont typeface="Symbol" panose="05050102010706020507" pitchFamily="18" charset="2"/>
              <a:buNone/>
            </a:pPr>
            <a:r>
              <a:rPr lang="en-US" altLang="zh-TW" dirty="0">
                <a:solidFill>
                  <a:srgbClr val="008080"/>
                </a:solidFill>
              </a:rPr>
              <a:t>            public static void main (String[] </a:t>
            </a:r>
            <a:r>
              <a:rPr lang="en-US" altLang="zh-TW" dirty="0" err="1">
                <a:solidFill>
                  <a:srgbClr val="008080"/>
                </a:solidFill>
              </a:rPr>
              <a:t>args</a:t>
            </a:r>
            <a:r>
              <a:rPr lang="en-US" altLang="zh-TW" dirty="0">
                <a:solidFill>
                  <a:srgbClr val="008080"/>
                </a:solidFill>
              </a:rPr>
              <a:t>) {</a:t>
            </a:r>
          </a:p>
          <a:p>
            <a:pPr eaLnBrk="1" hangingPunct="1">
              <a:buFont typeface="Symbol" panose="05050102010706020507" pitchFamily="18" charset="2"/>
              <a:buNone/>
            </a:pPr>
            <a:r>
              <a:rPr lang="en-US" altLang="zh-TW" dirty="0">
                <a:solidFill>
                  <a:srgbClr val="008080"/>
                </a:solidFill>
              </a:rPr>
              <a:t>                new </a:t>
            </a:r>
            <a:r>
              <a:rPr lang="en-US" altLang="zh-TW" dirty="0" err="1">
                <a:solidFill>
                  <a:srgbClr val="008080"/>
                </a:solidFill>
              </a:rPr>
              <a:t>SimpleThread</a:t>
            </a:r>
            <a:r>
              <a:rPr lang="en-US" altLang="zh-TW" dirty="0">
                <a:solidFill>
                  <a:srgbClr val="008080"/>
                </a:solidFill>
              </a:rPr>
              <a:t>(“Thread1").start();</a:t>
            </a:r>
          </a:p>
          <a:p>
            <a:pPr eaLnBrk="1" hangingPunct="1">
              <a:buFont typeface="Symbol" panose="05050102010706020507" pitchFamily="18" charset="2"/>
              <a:buNone/>
            </a:pPr>
            <a:r>
              <a:rPr lang="en-US" altLang="zh-TW" dirty="0">
                <a:solidFill>
                  <a:srgbClr val="008080"/>
                </a:solidFill>
              </a:rPr>
              <a:t>                new </a:t>
            </a:r>
            <a:r>
              <a:rPr lang="en-US" altLang="zh-TW" dirty="0" err="1">
                <a:solidFill>
                  <a:srgbClr val="008080"/>
                </a:solidFill>
              </a:rPr>
              <a:t>SimpleThread</a:t>
            </a:r>
            <a:r>
              <a:rPr lang="en-US" altLang="zh-TW" dirty="0">
                <a:solidFill>
                  <a:srgbClr val="008080"/>
                </a:solidFill>
              </a:rPr>
              <a:t>(“Thread2").start();            } }</a:t>
            </a:r>
            <a:endParaRPr lang="en-US" altLang="zh-TW" dirty="0"/>
          </a:p>
          <a:p>
            <a:pPr eaLnBrk="1" hangingPunct="1">
              <a:buFont typeface="Symbol" panose="05050102010706020507" pitchFamily="18" charset="2"/>
              <a:buNone/>
            </a:pPr>
            <a:r>
              <a:rPr lang="en-US" altLang="zh-TW" dirty="0"/>
              <a:t>possible output:</a:t>
            </a:r>
            <a:endParaRPr lang="en-US" altLang="zh-TW" dirty="0">
              <a:solidFill>
                <a:srgbClr val="008080"/>
              </a:solidFill>
            </a:endParaRPr>
          </a:p>
        </p:txBody>
      </p:sp>
      <p:grpSp>
        <p:nvGrpSpPr>
          <p:cNvPr id="15364" name="Group 8">
            <a:extLst>
              <a:ext uri="{FF2B5EF4-FFF2-40B4-BE49-F238E27FC236}">
                <a16:creationId xmlns:a16="http://schemas.microsoft.com/office/drawing/2014/main" id="{7CA1E8F7-1DA3-363B-1EFF-918EA09DB969}"/>
              </a:ext>
            </a:extLst>
          </p:cNvPr>
          <p:cNvGrpSpPr>
            <a:grpSpLocks/>
          </p:cNvGrpSpPr>
          <p:nvPr/>
        </p:nvGrpSpPr>
        <p:grpSpPr bwMode="auto">
          <a:xfrm>
            <a:off x="4644044" y="2529003"/>
            <a:ext cx="7547956" cy="4487862"/>
            <a:chOff x="1680" y="1525"/>
            <a:chExt cx="4560" cy="2827"/>
          </a:xfrm>
        </p:grpSpPr>
        <p:sp>
          <p:nvSpPr>
            <p:cNvPr id="15365" name="Text Box 4">
              <a:extLst>
                <a:ext uri="{FF2B5EF4-FFF2-40B4-BE49-F238E27FC236}">
                  <a16:creationId xmlns:a16="http://schemas.microsoft.com/office/drawing/2014/main" id="{8F6D549C-F362-F29E-D747-D9ABF6F2D686}"/>
                </a:ext>
              </a:extLst>
            </p:cNvPr>
            <p:cNvSpPr txBox="1">
              <a:spLocks noChangeArrowheads="1"/>
            </p:cNvSpPr>
            <p:nvPr/>
          </p:nvSpPr>
          <p:spPr bwMode="auto">
            <a:xfrm>
              <a:off x="3974" y="1776"/>
              <a:ext cx="2266"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DONE! Thread2</a:t>
              </a:r>
            </a:p>
            <a:p>
              <a:pPr eaLnBrk="1" hangingPunct="1">
                <a:lnSpc>
                  <a:spcPct val="90000"/>
                </a:lnSpc>
                <a:spcBef>
                  <a:spcPct val="20000"/>
                </a:spcBef>
                <a:buFont typeface="Symbol" panose="05050102010706020507" pitchFamily="18" charset="2"/>
                <a:buNone/>
              </a:pPr>
              <a:r>
                <a:rPr lang="en-US" altLang="zh-TW" sz="2400" b="1">
                  <a:solidFill>
                    <a:srgbClr val="6600CC"/>
                  </a:solidFill>
                  <a:latin typeface="Arial Narrow" panose="020B0606020202030204" pitchFamily="34" charset="0"/>
                </a:rPr>
                <a:t>9 Thread1</a:t>
              </a:r>
            </a:p>
            <a:p>
              <a:pPr eaLnBrk="1" hangingPunct="1">
                <a:lnSpc>
                  <a:spcPct val="90000"/>
                </a:lnSpc>
                <a:spcBef>
                  <a:spcPct val="20000"/>
                </a:spcBef>
                <a:buFont typeface="Symbol" panose="05050102010706020507" pitchFamily="18" charset="2"/>
                <a:buNone/>
              </a:pPr>
              <a:r>
                <a:rPr lang="en-US" altLang="zh-TW" sz="2400" b="1">
                  <a:solidFill>
                    <a:srgbClr val="6600CC"/>
                  </a:solidFill>
                  <a:latin typeface="Arial Narrow" panose="020B0606020202030204" pitchFamily="34" charset="0"/>
                </a:rPr>
                <a:t> DONE! Thread1</a:t>
              </a:r>
            </a:p>
            <a:p>
              <a:endParaRPr lang="en-US" altLang="zh-TW">
                <a:solidFill>
                  <a:srgbClr val="6E9DB0"/>
                </a:solidFill>
              </a:endParaRPr>
            </a:p>
          </p:txBody>
        </p:sp>
        <p:sp>
          <p:nvSpPr>
            <p:cNvPr id="15366" name="Text Box 5">
              <a:extLst>
                <a:ext uri="{FF2B5EF4-FFF2-40B4-BE49-F238E27FC236}">
                  <a16:creationId xmlns:a16="http://schemas.microsoft.com/office/drawing/2014/main" id="{41AEAA4C-DE5A-E1C4-D417-306B6F0CE0E9}"/>
                </a:ext>
              </a:extLst>
            </p:cNvPr>
            <p:cNvSpPr txBox="1">
              <a:spLocks noChangeArrowheads="1"/>
            </p:cNvSpPr>
            <p:nvPr/>
          </p:nvSpPr>
          <p:spPr bwMode="auto">
            <a:xfrm>
              <a:off x="2640" y="1728"/>
              <a:ext cx="1224" cy="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        </a:t>
              </a:r>
              <a:r>
                <a:rPr lang="en-US" altLang="zh-TW" sz="2400" b="1">
                  <a:solidFill>
                    <a:srgbClr val="6600CC"/>
                  </a:solidFill>
                  <a:latin typeface="Arial Narrow" panose="020B0606020202030204" pitchFamily="34" charset="0"/>
                </a:rPr>
                <a:t>5 Thread1</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        5 Thread2</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        6 Thread2</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        </a:t>
              </a:r>
              <a:r>
                <a:rPr lang="en-US" altLang="zh-TW" sz="2400" b="1">
                  <a:solidFill>
                    <a:srgbClr val="6600CC"/>
                  </a:solidFill>
                  <a:latin typeface="Arial Narrow" panose="020B0606020202030204" pitchFamily="34" charset="0"/>
                </a:rPr>
                <a:t>6 Thread1</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        </a:t>
              </a:r>
              <a:r>
                <a:rPr lang="en-US" altLang="zh-TW" sz="2400" b="1">
                  <a:solidFill>
                    <a:srgbClr val="6600CC"/>
                  </a:solidFill>
                  <a:latin typeface="Arial Narrow" panose="020B0606020202030204" pitchFamily="34" charset="0"/>
                </a:rPr>
                <a:t>7 Thread1</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        7 Thread2</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        8 Thread2</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        9 Thread2</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        </a:t>
              </a:r>
              <a:r>
                <a:rPr lang="en-US" altLang="zh-TW" sz="2400" b="1">
                  <a:solidFill>
                    <a:srgbClr val="6600CC"/>
                  </a:solidFill>
                  <a:latin typeface="Arial Narrow" panose="020B0606020202030204" pitchFamily="34" charset="0"/>
                </a:rPr>
                <a:t>8 Thread1</a:t>
              </a:r>
            </a:p>
            <a:p>
              <a:endParaRPr lang="en-US" altLang="zh-TW">
                <a:solidFill>
                  <a:srgbClr val="6E9DB0"/>
                </a:solidFill>
              </a:endParaRPr>
            </a:p>
          </p:txBody>
        </p:sp>
        <p:sp>
          <p:nvSpPr>
            <p:cNvPr id="15367" name="Text Box 6">
              <a:extLst>
                <a:ext uri="{FF2B5EF4-FFF2-40B4-BE49-F238E27FC236}">
                  <a16:creationId xmlns:a16="http://schemas.microsoft.com/office/drawing/2014/main" id="{F02F99BB-F7DB-F7F3-597E-0A4C2DBB444C}"/>
                </a:ext>
              </a:extLst>
            </p:cNvPr>
            <p:cNvSpPr txBox="1">
              <a:spLocks noChangeArrowheads="1"/>
            </p:cNvSpPr>
            <p:nvPr/>
          </p:nvSpPr>
          <p:spPr bwMode="auto">
            <a:xfrm>
              <a:off x="1824" y="1525"/>
              <a:ext cx="912" cy="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lnSpc>
                  <a:spcPct val="90000"/>
                </a:lnSpc>
                <a:spcBef>
                  <a:spcPct val="20000"/>
                </a:spcBef>
                <a:buFont typeface="Symbol" panose="05050102010706020507" pitchFamily="18" charset="2"/>
                <a:buNone/>
              </a:pPr>
              <a:endParaRPr lang="en-US" altLang="zh-TW" sz="2400" b="1">
                <a:solidFill>
                  <a:srgbClr val="6E9DB0"/>
                </a:solidFill>
                <a:latin typeface="Arial Narrow" panose="020B0606020202030204" pitchFamily="34" charset="0"/>
              </a:endParaRPr>
            </a:p>
            <a:p>
              <a:pPr eaLnBrk="1" hangingPunct="1">
                <a:lnSpc>
                  <a:spcPct val="90000"/>
                </a:lnSpc>
                <a:spcBef>
                  <a:spcPct val="20000"/>
                </a:spcBef>
                <a:buFont typeface="Symbol" panose="05050102010706020507" pitchFamily="18" charset="2"/>
                <a:buNone/>
              </a:pPr>
              <a:r>
                <a:rPr lang="en-US" altLang="zh-TW" sz="2400" b="1">
                  <a:solidFill>
                    <a:srgbClr val="6600CC"/>
                  </a:solidFill>
                  <a:latin typeface="Arial Narrow" panose="020B0606020202030204" pitchFamily="34" charset="0"/>
                </a:rPr>
                <a:t>0 Thread1</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0 Thread2</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1 Thread2</a:t>
              </a:r>
            </a:p>
            <a:p>
              <a:pPr eaLnBrk="1" hangingPunct="1">
                <a:lnSpc>
                  <a:spcPct val="90000"/>
                </a:lnSpc>
                <a:spcBef>
                  <a:spcPct val="20000"/>
                </a:spcBef>
                <a:buFont typeface="Symbol" panose="05050102010706020507" pitchFamily="18" charset="2"/>
                <a:buNone/>
              </a:pPr>
              <a:r>
                <a:rPr lang="en-US" altLang="zh-TW" sz="2400" b="1">
                  <a:solidFill>
                    <a:srgbClr val="6600CC"/>
                  </a:solidFill>
                  <a:latin typeface="Arial Narrow" panose="020B0606020202030204" pitchFamily="34" charset="0"/>
                </a:rPr>
                <a:t>1 Thread1</a:t>
              </a:r>
            </a:p>
            <a:p>
              <a:pPr eaLnBrk="1" hangingPunct="1">
                <a:lnSpc>
                  <a:spcPct val="90000"/>
                </a:lnSpc>
                <a:spcBef>
                  <a:spcPct val="20000"/>
                </a:spcBef>
                <a:buFont typeface="Symbol" panose="05050102010706020507" pitchFamily="18" charset="2"/>
                <a:buNone/>
              </a:pPr>
              <a:r>
                <a:rPr lang="en-US" altLang="zh-TW" sz="2400" b="1">
                  <a:solidFill>
                    <a:srgbClr val="6600CC"/>
                  </a:solidFill>
                  <a:latin typeface="Arial Narrow" panose="020B0606020202030204" pitchFamily="34" charset="0"/>
                </a:rPr>
                <a:t>2 Thread1</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2 Thread2</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3 Thread2</a:t>
              </a:r>
            </a:p>
            <a:p>
              <a:pPr eaLnBrk="1" hangingPunct="1">
                <a:lnSpc>
                  <a:spcPct val="90000"/>
                </a:lnSpc>
                <a:spcBef>
                  <a:spcPct val="20000"/>
                </a:spcBef>
                <a:buFont typeface="Symbol" panose="05050102010706020507" pitchFamily="18" charset="2"/>
                <a:buNone/>
              </a:pPr>
              <a:r>
                <a:rPr lang="en-US" altLang="zh-TW" sz="2400" b="1">
                  <a:solidFill>
                    <a:srgbClr val="6600CC"/>
                  </a:solidFill>
                  <a:latin typeface="Arial Narrow" panose="020B0606020202030204" pitchFamily="34" charset="0"/>
                </a:rPr>
                <a:t>3 Thread1</a:t>
              </a:r>
            </a:p>
            <a:p>
              <a:pPr eaLnBrk="1" hangingPunct="1">
                <a:lnSpc>
                  <a:spcPct val="90000"/>
                </a:lnSpc>
                <a:spcBef>
                  <a:spcPct val="20000"/>
                </a:spcBef>
                <a:buFont typeface="Symbol" panose="05050102010706020507" pitchFamily="18" charset="2"/>
                <a:buNone/>
              </a:pPr>
              <a:r>
                <a:rPr lang="en-US" altLang="zh-TW" sz="2400" b="1">
                  <a:solidFill>
                    <a:srgbClr val="6600CC"/>
                  </a:solidFill>
                  <a:latin typeface="Arial Narrow" panose="020B0606020202030204" pitchFamily="34" charset="0"/>
                </a:rPr>
                <a:t>4 Thread1</a:t>
              </a:r>
            </a:p>
            <a:p>
              <a:pPr eaLnBrk="1" hangingPunct="1">
                <a:lnSpc>
                  <a:spcPct val="90000"/>
                </a:lnSpc>
                <a:spcBef>
                  <a:spcPct val="20000"/>
                </a:spcBef>
                <a:buFont typeface="Symbol" panose="05050102010706020507" pitchFamily="18" charset="2"/>
                <a:buNone/>
              </a:pPr>
              <a:r>
                <a:rPr lang="en-US" altLang="zh-TW" sz="2400" b="1">
                  <a:solidFill>
                    <a:srgbClr val="6E9DB0"/>
                  </a:solidFill>
                  <a:latin typeface="Arial Narrow" panose="020B0606020202030204" pitchFamily="34" charset="0"/>
                </a:rPr>
                <a:t>4 Thread2 </a:t>
              </a:r>
            </a:p>
          </p:txBody>
        </p:sp>
        <p:sp>
          <p:nvSpPr>
            <p:cNvPr id="15368" name="Rectangle 7">
              <a:extLst>
                <a:ext uri="{FF2B5EF4-FFF2-40B4-BE49-F238E27FC236}">
                  <a16:creationId xmlns:a16="http://schemas.microsoft.com/office/drawing/2014/main" id="{ADC9EF31-4A55-73B3-A8CD-E0BF7FBA5D20}"/>
                </a:ext>
              </a:extLst>
            </p:cNvPr>
            <p:cNvSpPr>
              <a:spLocks noChangeArrowheads="1"/>
            </p:cNvSpPr>
            <p:nvPr/>
          </p:nvSpPr>
          <p:spPr bwMode="auto">
            <a:xfrm>
              <a:off x="1680" y="1728"/>
              <a:ext cx="4080" cy="2496"/>
            </a:xfrm>
            <a:prstGeom prst="rect">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endParaRPr lang="zh-TW"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4E13C5C-C990-A800-0A07-9B5DFE1D554E}"/>
              </a:ext>
            </a:extLst>
          </p:cNvPr>
          <p:cNvSpPr>
            <a:spLocks noGrp="1" noChangeArrowheads="1"/>
          </p:cNvSpPr>
          <p:nvPr>
            <p:ph type="title"/>
          </p:nvPr>
        </p:nvSpPr>
        <p:spPr>
          <a:xfrm>
            <a:off x="397625" y="-347837"/>
            <a:ext cx="10515600" cy="1325563"/>
          </a:xfrm>
        </p:spPr>
        <p:txBody>
          <a:bodyPr/>
          <a:lstStyle/>
          <a:p>
            <a:pPr eaLnBrk="1" hangingPunct="1"/>
            <a:r>
              <a:rPr lang="en-US" altLang="zh-TW" dirty="0"/>
              <a:t>3. The Life Cycle of a  Java Thread</a:t>
            </a:r>
          </a:p>
        </p:txBody>
      </p:sp>
      <p:sp>
        <p:nvSpPr>
          <p:cNvPr id="16387" name="Rectangle 3">
            <a:extLst>
              <a:ext uri="{FF2B5EF4-FFF2-40B4-BE49-F238E27FC236}">
                <a16:creationId xmlns:a16="http://schemas.microsoft.com/office/drawing/2014/main" id="{4CD222C9-1C36-21CA-A96A-6840E7AF23D8}"/>
              </a:ext>
            </a:extLst>
          </p:cNvPr>
          <p:cNvSpPr>
            <a:spLocks noGrp="1" noChangeArrowheads="1"/>
          </p:cNvSpPr>
          <p:nvPr>
            <p:ph type="body" idx="1"/>
          </p:nvPr>
        </p:nvSpPr>
        <p:spPr>
          <a:xfrm>
            <a:off x="124691" y="512213"/>
            <a:ext cx="11937076" cy="4351338"/>
          </a:xfrm>
        </p:spPr>
        <p:txBody>
          <a:bodyPr>
            <a:noAutofit/>
          </a:bodyPr>
          <a:lstStyle/>
          <a:p>
            <a:pPr eaLnBrk="1" hangingPunct="1">
              <a:lnSpc>
                <a:spcPct val="90000"/>
              </a:lnSpc>
              <a:buFont typeface="Symbol" panose="05050102010706020507" pitchFamily="18" charset="2"/>
              <a:buNone/>
            </a:pPr>
            <a:r>
              <a:rPr lang="en-US" altLang="zh-TW" sz="3000" dirty="0"/>
              <a:t>New </a:t>
            </a:r>
            <a:r>
              <a:rPr lang="en-US" altLang="zh-TW" sz="3000" dirty="0">
                <a:sym typeface="Wingdings" panose="05000000000000000000" pitchFamily="2" charset="2"/>
              </a:rPr>
              <a:t> ( </a:t>
            </a:r>
            <a:r>
              <a:rPr lang="en-US" altLang="zh-TW" sz="3000" dirty="0"/>
              <a:t>Runnable </a:t>
            </a:r>
            <a:r>
              <a:rPr lang="en-US" altLang="zh-TW" sz="3000" dirty="0">
                <a:sym typeface="Wingdings" panose="05000000000000000000" pitchFamily="2" charset="2"/>
              </a:rPr>
              <a:t> blocked/waiting ) *  Runnable  dead(terminated)</a:t>
            </a:r>
            <a:endParaRPr lang="en-US" altLang="zh-TW" sz="3000" dirty="0">
              <a:solidFill>
                <a:srgbClr val="008080"/>
              </a:solidFill>
              <a:sym typeface="Wingdings" panose="05000000000000000000" pitchFamily="2" charset="2"/>
            </a:endParaRPr>
          </a:p>
          <a:p>
            <a:pPr eaLnBrk="1" hangingPunct="1">
              <a:lnSpc>
                <a:spcPct val="90000"/>
              </a:lnSpc>
            </a:pPr>
            <a:r>
              <a:rPr lang="en-US" altLang="zh-TW" sz="3000" dirty="0">
                <a:solidFill>
                  <a:srgbClr val="008080"/>
                </a:solidFill>
              </a:rPr>
              <a:t>sleep(long </a:t>
            </a:r>
            <a:r>
              <a:rPr lang="en-US" altLang="zh-TW" sz="3000" dirty="0" err="1">
                <a:solidFill>
                  <a:srgbClr val="008080"/>
                </a:solidFill>
              </a:rPr>
              <a:t>ms</a:t>
            </a:r>
            <a:r>
              <a:rPr lang="en-US" altLang="zh-TW" sz="3000" dirty="0">
                <a:solidFill>
                  <a:srgbClr val="008080"/>
                </a:solidFill>
              </a:rPr>
              <a:t> [,int ns])   </a:t>
            </a:r>
          </a:p>
          <a:p>
            <a:pPr eaLnBrk="1" hangingPunct="1">
              <a:lnSpc>
                <a:spcPct val="90000"/>
              </a:lnSpc>
            </a:pPr>
            <a:r>
              <a:rPr lang="en-US" altLang="zh-TW" sz="3000" dirty="0"/>
              <a:t>   </a:t>
            </a:r>
            <a:r>
              <a:rPr lang="en-US" altLang="zh-TW" sz="3000" dirty="0">
                <a:solidFill>
                  <a:srgbClr val="CC6600"/>
                </a:solidFill>
              </a:rPr>
              <a:t>// sleep (</a:t>
            </a:r>
            <a:r>
              <a:rPr lang="en-US" altLang="zh-TW" sz="3000" dirty="0" err="1">
                <a:solidFill>
                  <a:srgbClr val="CC6600"/>
                </a:solidFill>
              </a:rPr>
              <a:t>ms</a:t>
            </a:r>
            <a:r>
              <a:rPr lang="en-US" altLang="zh-TW" sz="3000" dirty="0">
                <a:solidFill>
                  <a:srgbClr val="CC6600"/>
                </a:solidFill>
              </a:rPr>
              <a:t> + ns x 10</a:t>
            </a:r>
            <a:r>
              <a:rPr lang="en-US" altLang="zh-TW" sz="3000" baseline="30000" dirty="0">
                <a:solidFill>
                  <a:srgbClr val="CC6600"/>
                </a:solidFill>
              </a:rPr>
              <a:t>–3)</a:t>
            </a:r>
            <a:r>
              <a:rPr lang="en-US" altLang="zh-TW" sz="3000" dirty="0">
                <a:solidFill>
                  <a:srgbClr val="CC6600"/>
                </a:solidFill>
              </a:rPr>
              <a:t> milliseconds and then continue</a:t>
            </a:r>
            <a:endParaRPr lang="en-US" altLang="zh-TW" sz="3000" dirty="0"/>
          </a:p>
          <a:p>
            <a:pPr eaLnBrk="1" hangingPunct="1">
              <a:lnSpc>
                <a:spcPct val="90000"/>
              </a:lnSpc>
            </a:pPr>
            <a:r>
              <a:rPr lang="en-US" altLang="zh-TW" sz="3000" dirty="0">
                <a:solidFill>
                  <a:srgbClr val="008080"/>
                </a:solidFill>
              </a:rPr>
              <a:t>[ IO ] blocked  by synchronized method/block</a:t>
            </a:r>
            <a:r>
              <a:rPr lang="en-US" altLang="zh-TW" sz="3000" dirty="0"/>
              <a:t> </a:t>
            </a:r>
          </a:p>
          <a:p>
            <a:pPr lvl="1" eaLnBrk="1" hangingPunct="1">
              <a:lnSpc>
                <a:spcPct val="90000"/>
              </a:lnSpc>
            </a:pPr>
            <a:r>
              <a:rPr lang="en-US" altLang="zh-TW" sz="3000" dirty="0"/>
              <a:t> synchronized( obj ) { …  }      </a:t>
            </a:r>
            <a:r>
              <a:rPr lang="en-US" altLang="zh-TW" sz="3000" dirty="0">
                <a:solidFill>
                  <a:srgbClr val="C00000"/>
                </a:solidFill>
              </a:rPr>
              <a:t>// synchronized statement</a:t>
            </a:r>
          </a:p>
          <a:p>
            <a:pPr lvl="1" eaLnBrk="1" hangingPunct="1">
              <a:lnSpc>
                <a:spcPct val="90000"/>
              </a:lnSpc>
            </a:pPr>
            <a:r>
              <a:rPr lang="en-US" altLang="zh-TW" sz="3000" dirty="0"/>
              <a:t> synchronized m(… ) { …  }    </a:t>
            </a:r>
            <a:r>
              <a:rPr lang="en-US" altLang="zh-TW" sz="3000" dirty="0">
                <a:solidFill>
                  <a:srgbClr val="C00000"/>
                </a:solidFill>
              </a:rPr>
              <a:t>// synchronized method</a:t>
            </a:r>
          </a:p>
          <a:p>
            <a:pPr lvl="1" eaLnBrk="1" hangingPunct="1">
              <a:lnSpc>
                <a:spcPct val="90000"/>
              </a:lnSpc>
            </a:pPr>
            <a:r>
              <a:rPr lang="en-US" altLang="zh-TW" sz="3000" dirty="0">
                <a:solidFill>
                  <a:srgbClr val="CC6600"/>
                </a:solidFill>
              </a:rPr>
              <a:t>// return to runnable if IO complete</a:t>
            </a:r>
            <a:endParaRPr lang="en-US" altLang="zh-TW" sz="3000" dirty="0">
              <a:solidFill>
                <a:srgbClr val="008080"/>
              </a:solidFill>
            </a:endParaRPr>
          </a:p>
          <a:p>
            <a:pPr eaLnBrk="1" hangingPunct="1">
              <a:lnSpc>
                <a:spcPct val="90000"/>
              </a:lnSpc>
            </a:pPr>
            <a:r>
              <a:rPr lang="en-US" altLang="zh-TW" sz="3000" dirty="0" err="1">
                <a:solidFill>
                  <a:srgbClr val="008080"/>
                </a:solidFill>
              </a:rPr>
              <a:t>obj.wait</a:t>
            </a:r>
            <a:r>
              <a:rPr lang="en-US" altLang="zh-TW" sz="3000" dirty="0">
                <a:solidFill>
                  <a:srgbClr val="008080"/>
                </a:solidFill>
              </a:rPr>
              <a:t>()  </a:t>
            </a:r>
          </a:p>
          <a:p>
            <a:pPr eaLnBrk="1" hangingPunct="1">
              <a:lnSpc>
                <a:spcPct val="90000"/>
              </a:lnSpc>
            </a:pPr>
            <a:r>
              <a:rPr lang="en-US" altLang="zh-TW" sz="3000" dirty="0"/>
              <a:t> 	</a:t>
            </a:r>
            <a:r>
              <a:rPr lang="en-US" altLang="zh-TW" sz="3000" dirty="0">
                <a:solidFill>
                  <a:srgbClr val="CC6600"/>
                </a:solidFill>
              </a:rPr>
              <a:t>// </a:t>
            </a:r>
            <a:r>
              <a:rPr lang="en-US" altLang="zh-TW" sz="3000" dirty="0" err="1">
                <a:solidFill>
                  <a:srgbClr val="CC6600"/>
                </a:solidFill>
              </a:rPr>
              <a:t>retrun</a:t>
            </a:r>
            <a:r>
              <a:rPr lang="en-US" altLang="zh-TW" sz="3000" dirty="0">
                <a:solidFill>
                  <a:srgbClr val="CC6600"/>
                </a:solidFill>
              </a:rPr>
              <a:t> to runnable by </a:t>
            </a:r>
            <a:r>
              <a:rPr lang="en-US" altLang="zh-TW" sz="3000" dirty="0" err="1">
                <a:solidFill>
                  <a:srgbClr val="CC6600"/>
                </a:solidFill>
              </a:rPr>
              <a:t>obj.notify</a:t>
            </a:r>
            <a:r>
              <a:rPr lang="en-US" altLang="zh-TW" sz="3000" dirty="0">
                <a:solidFill>
                  <a:srgbClr val="CC6600"/>
                </a:solidFill>
              </a:rPr>
              <a:t>() or </a:t>
            </a:r>
            <a:r>
              <a:rPr lang="en-US" altLang="zh-TW" sz="3000" dirty="0" err="1">
                <a:solidFill>
                  <a:srgbClr val="CC6600"/>
                </a:solidFill>
              </a:rPr>
              <a:t>obj.notifyAll</a:t>
            </a:r>
            <a:r>
              <a:rPr lang="en-US" altLang="zh-TW" sz="3000" dirty="0">
                <a:solidFill>
                  <a:srgbClr val="CC6600"/>
                </a:solidFill>
              </a:rPr>
              <a:t>()</a:t>
            </a:r>
            <a:endParaRPr lang="en-US" altLang="zh-TW" sz="3000" dirty="0">
              <a:solidFill>
                <a:srgbClr val="008080"/>
              </a:solidFill>
              <a:sym typeface="Wingdings" panose="05000000000000000000" pitchFamily="2" charset="2"/>
            </a:endParaRPr>
          </a:p>
          <a:p>
            <a:pPr eaLnBrk="1" hangingPunct="1">
              <a:lnSpc>
                <a:spcPct val="90000"/>
              </a:lnSpc>
            </a:pPr>
            <a:r>
              <a:rPr lang="en-US" altLang="zh-TW" sz="3000" dirty="0">
                <a:solidFill>
                  <a:srgbClr val="008080"/>
                </a:solidFill>
              </a:rPr>
              <a:t>join(long </a:t>
            </a:r>
            <a:r>
              <a:rPr lang="en-US" altLang="zh-TW" sz="3000" dirty="0" err="1">
                <a:solidFill>
                  <a:srgbClr val="008080"/>
                </a:solidFill>
              </a:rPr>
              <a:t>ms</a:t>
            </a:r>
            <a:r>
              <a:rPr lang="en-US" altLang="zh-TW" sz="3000" dirty="0">
                <a:solidFill>
                  <a:srgbClr val="008080"/>
                </a:solidFill>
              </a:rPr>
              <a:t> [,int ns])</a:t>
            </a:r>
            <a:r>
              <a:rPr lang="en-US" altLang="zh-TW" sz="3000" dirty="0"/>
              <a:t> </a:t>
            </a:r>
          </a:p>
          <a:p>
            <a:pPr eaLnBrk="1" hangingPunct="1">
              <a:lnSpc>
                <a:spcPct val="90000"/>
              </a:lnSpc>
            </a:pPr>
            <a:r>
              <a:rPr lang="en-US" altLang="zh-TW" sz="3000" dirty="0"/>
              <a:t>   </a:t>
            </a:r>
            <a:r>
              <a:rPr lang="en-US" altLang="zh-TW" sz="3000" dirty="0">
                <a:solidFill>
                  <a:srgbClr val="CC6600"/>
                </a:solidFill>
              </a:rPr>
              <a:t>// Waits at most </a:t>
            </a:r>
            <a:r>
              <a:rPr lang="en-US" altLang="zh-TW" sz="3000" dirty="0" err="1">
                <a:solidFill>
                  <a:srgbClr val="CC6600"/>
                </a:solidFill>
                <a:latin typeface="Arial Unicode MS" pitchFamily="34" charset="-120"/>
              </a:rPr>
              <a:t>ms</a:t>
            </a:r>
            <a:r>
              <a:rPr lang="en-US" altLang="zh-TW" sz="3000" dirty="0">
                <a:solidFill>
                  <a:srgbClr val="CC6600"/>
                </a:solidFill>
              </a:rPr>
              <a:t> milliseconds plus </a:t>
            </a:r>
            <a:r>
              <a:rPr lang="en-US" altLang="zh-TW" sz="3000" dirty="0">
                <a:solidFill>
                  <a:srgbClr val="CC6600"/>
                </a:solidFill>
                <a:latin typeface="Arial Unicode MS" pitchFamily="34" charset="-120"/>
              </a:rPr>
              <a:t>ns</a:t>
            </a:r>
            <a:r>
              <a:rPr lang="en-US" altLang="zh-TW" sz="3000" dirty="0">
                <a:solidFill>
                  <a:srgbClr val="CC6600"/>
                </a:solidFill>
              </a:rPr>
              <a:t> nanoseconds for this thread to die.</a:t>
            </a:r>
            <a:r>
              <a:rPr lang="en-US" altLang="zh-TW" sz="30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C0559FF-3FB8-2159-DC17-865BC1D9A51A}"/>
              </a:ext>
            </a:extLst>
          </p:cNvPr>
          <p:cNvSpPr>
            <a:spLocks noGrp="1" noChangeArrowheads="1"/>
          </p:cNvSpPr>
          <p:nvPr>
            <p:ph type="title"/>
          </p:nvPr>
        </p:nvSpPr>
        <p:spPr>
          <a:xfrm>
            <a:off x="946265" y="-308206"/>
            <a:ext cx="10515600" cy="1325563"/>
          </a:xfrm>
        </p:spPr>
        <p:txBody>
          <a:bodyPr>
            <a:normAutofit/>
          </a:bodyPr>
          <a:lstStyle/>
          <a:p>
            <a:pPr eaLnBrk="1" hangingPunct="1"/>
            <a:r>
              <a:rPr lang="en-US" altLang="zh-TW" sz="4000" dirty="0"/>
              <a:t>3. The states(life </a:t>
            </a:r>
            <a:r>
              <a:rPr lang="en-US" altLang="zh-TW" sz="4000" dirty="0" err="1"/>
              <a:t>cyccle</a:t>
            </a:r>
            <a:r>
              <a:rPr lang="en-US" altLang="zh-TW" sz="4000" dirty="0"/>
              <a:t>) of a thread (java )</a:t>
            </a:r>
          </a:p>
        </p:txBody>
      </p:sp>
      <p:sp>
        <p:nvSpPr>
          <p:cNvPr id="17411" name="Rectangle 3">
            <a:extLst>
              <a:ext uri="{FF2B5EF4-FFF2-40B4-BE49-F238E27FC236}">
                <a16:creationId xmlns:a16="http://schemas.microsoft.com/office/drawing/2014/main" id="{151D3EE2-37A4-E279-2CFC-EFE34F6667D9}"/>
              </a:ext>
            </a:extLst>
          </p:cNvPr>
          <p:cNvSpPr>
            <a:spLocks noGrp="1" noChangeArrowheads="1"/>
          </p:cNvSpPr>
          <p:nvPr>
            <p:ph type="body" idx="1"/>
          </p:nvPr>
        </p:nvSpPr>
        <p:spPr>
          <a:xfrm>
            <a:off x="580506" y="786534"/>
            <a:ext cx="10515600" cy="4351338"/>
          </a:xfrm>
        </p:spPr>
        <p:txBody>
          <a:bodyPr>
            <a:noAutofit/>
          </a:bodyPr>
          <a:lstStyle/>
          <a:p>
            <a:pPr eaLnBrk="1" hangingPunct="1">
              <a:buFont typeface="Symbol" panose="05050102010706020507" pitchFamily="18" charset="2"/>
              <a:buNone/>
            </a:pPr>
            <a:r>
              <a:rPr lang="en-US" altLang="zh-TW" sz="2400" dirty="0">
                <a:solidFill>
                  <a:srgbClr val="008080"/>
                </a:solidFill>
              </a:rPr>
              <a:t>public class Thread { .. </a:t>
            </a:r>
            <a:r>
              <a:rPr lang="en-US" altLang="zh-TW" sz="2400" dirty="0">
                <a:solidFill>
                  <a:srgbClr val="660033"/>
                </a:solidFill>
              </a:rPr>
              <a:t>// </a:t>
            </a:r>
            <a:r>
              <a:rPr lang="en-US" altLang="zh-TW" sz="2400" dirty="0" err="1">
                <a:solidFill>
                  <a:srgbClr val="660033"/>
                </a:solidFill>
              </a:rPr>
              <a:t>enum</a:t>
            </a:r>
            <a:r>
              <a:rPr lang="en-US" altLang="zh-TW" sz="2400" dirty="0">
                <a:solidFill>
                  <a:srgbClr val="660033"/>
                </a:solidFill>
              </a:rPr>
              <a:t> in 1.5  is a special class for finite type.</a:t>
            </a:r>
          </a:p>
          <a:p>
            <a:pPr eaLnBrk="1" hangingPunct="1">
              <a:buFont typeface="Symbol" panose="05050102010706020507" pitchFamily="18" charset="2"/>
              <a:buNone/>
            </a:pPr>
            <a:r>
              <a:rPr lang="en-US" altLang="zh-TW" sz="2400" dirty="0">
                <a:solidFill>
                  <a:srgbClr val="008080"/>
                </a:solidFill>
              </a:rPr>
              <a:t> public static</a:t>
            </a:r>
            <a:r>
              <a:rPr lang="en-US" altLang="zh-TW" sz="2400" dirty="0">
                <a:solidFill>
                  <a:srgbClr val="FF0000"/>
                </a:solidFill>
              </a:rPr>
              <a:t> </a:t>
            </a:r>
            <a:r>
              <a:rPr lang="en-US" altLang="zh-TW" sz="2400" dirty="0" err="1">
                <a:solidFill>
                  <a:srgbClr val="FF0000"/>
                </a:solidFill>
              </a:rPr>
              <a:t>enum</a:t>
            </a:r>
            <a:r>
              <a:rPr lang="en-US" altLang="zh-TW" sz="2400" dirty="0">
                <a:solidFill>
                  <a:srgbClr val="008080"/>
                </a:solidFill>
              </a:rPr>
              <a:t> State { </a:t>
            </a:r>
            <a:r>
              <a:rPr lang="en-US" altLang="zh-TW" sz="2400" dirty="0">
                <a:solidFill>
                  <a:srgbClr val="660033"/>
                </a:solidFill>
              </a:rPr>
              <a:t>//use </a:t>
            </a:r>
            <a:r>
              <a:rPr lang="en-US" altLang="zh-TW" sz="2400" dirty="0" err="1">
                <a:solidFill>
                  <a:srgbClr val="660033"/>
                </a:solidFill>
              </a:rPr>
              <a:t>Thread.State</a:t>
            </a:r>
            <a:r>
              <a:rPr lang="en-US" altLang="zh-TW" sz="2400" dirty="0">
                <a:solidFill>
                  <a:srgbClr val="660033"/>
                </a:solidFill>
              </a:rPr>
              <a:t> for referring to this nested class</a:t>
            </a:r>
          </a:p>
          <a:p>
            <a:pPr eaLnBrk="1" hangingPunct="1">
              <a:buFont typeface="Symbol" panose="05050102010706020507" pitchFamily="18" charset="2"/>
              <a:buNone/>
            </a:pPr>
            <a:r>
              <a:rPr lang="en-US" altLang="zh-TW" sz="2400" dirty="0">
                <a:solidFill>
                  <a:srgbClr val="008080"/>
                </a:solidFill>
              </a:rPr>
              <a:t>  NEW,   </a:t>
            </a:r>
            <a:r>
              <a:rPr lang="en-US" altLang="zh-TW" sz="2400" dirty="0">
                <a:solidFill>
                  <a:srgbClr val="CC6600"/>
                </a:solidFill>
              </a:rPr>
              <a:t>//   after new Thread(), but before start().</a:t>
            </a:r>
          </a:p>
          <a:p>
            <a:pPr eaLnBrk="1" hangingPunct="1">
              <a:buFont typeface="Symbol" panose="05050102010706020507" pitchFamily="18" charset="2"/>
              <a:buNone/>
            </a:pPr>
            <a:r>
              <a:rPr lang="en-US" altLang="zh-TW" sz="2400" dirty="0">
                <a:solidFill>
                  <a:srgbClr val="008080"/>
                </a:solidFill>
              </a:rPr>
              <a:t>  RUNNABLE, </a:t>
            </a:r>
            <a:r>
              <a:rPr lang="en-US" altLang="zh-TW" sz="2400" dirty="0">
                <a:solidFill>
                  <a:srgbClr val="CC6600"/>
                </a:solidFill>
              </a:rPr>
              <a:t>// after start(), when running or ready</a:t>
            </a:r>
          </a:p>
          <a:p>
            <a:pPr eaLnBrk="1" hangingPunct="1">
              <a:buFont typeface="Symbol" panose="05050102010706020507" pitchFamily="18" charset="2"/>
              <a:buNone/>
            </a:pPr>
            <a:r>
              <a:rPr lang="en-US" altLang="zh-TW" sz="2400" dirty="0">
                <a:solidFill>
                  <a:srgbClr val="008080"/>
                </a:solidFill>
              </a:rPr>
              <a:t>  BLOCKED,   </a:t>
            </a:r>
            <a:r>
              <a:rPr lang="en-US" altLang="zh-TW" sz="2400" dirty="0">
                <a:solidFill>
                  <a:srgbClr val="CC6600"/>
                </a:solidFill>
              </a:rPr>
              <a:t>//  blocked by monitor lock</a:t>
            </a:r>
          </a:p>
          <a:p>
            <a:pPr eaLnBrk="1" hangingPunct="1">
              <a:buFont typeface="Symbol" panose="05050102010706020507" pitchFamily="18" charset="2"/>
              <a:buNone/>
            </a:pPr>
            <a:r>
              <a:rPr lang="en-US" altLang="zh-TW" sz="2400" dirty="0">
                <a:solidFill>
                  <a:srgbClr val="CC6600"/>
                </a:solidFill>
              </a:rPr>
              <a:t>            	          // blocked by a synchronized method/block</a:t>
            </a:r>
          </a:p>
          <a:p>
            <a:pPr eaLnBrk="1" hangingPunct="1">
              <a:buFont typeface="Symbol" panose="05050102010706020507" pitchFamily="18" charset="2"/>
              <a:buNone/>
            </a:pPr>
            <a:r>
              <a:rPr lang="en-US" altLang="zh-TW" sz="2400" dirty="0">
                <a:solidFill>
                  <a:srgbClr val="008080"/>
                </a:solidFill>
              </a:rPr>
              <a:t>  WAITING,     </a:t>
            </a:r>
            <a:r>
              <a:rPr lang="en-US" altLang="zh-TW" sz="2400" dirty="0">
                <a:solidFill>
                  <a:srgbClr val="CC6600"/>
                </a:solidFill>
              </a:rPr>
              <a:t>// waiting for to be notified; no time out set</a:t>
            </a:r>
          </a:p>
          <a:p>
            <a:pPr eaLnBrk="1" hangingPunct="1">
              <a:buFont typeface="Symbol" panose="05050102010706020507" pitchFamily="18" charset="2"/>
              <a:buNone/>
            </a:pPr>
            <a:r>
              <a:rPr lang="en-US" altLang="zh-TW" sz="2400" dirty="0">
                <a:solidFill>
                  <a:srgbClr val="CC6600"/>
                </a:solidFill>
              </a:rPr>
              <a:t>     // wait(), join()</a:t>
            </a:r>
          </a:p>
          <a:p>
            <a:pPr eaLnBrk="1" hangingPunct="1">
              <a:buFont typeface="Symbol" panose="05050102010706020507" pitchFamily="18" charset="2"/>
              <a:buNone/>
            </a:pPr>
            <a:r>
              <a:rPr lang="en-US" altLang="zh-TW" sz="2400" dirty="0">
                <a:solidFill>
                  <a:srgbClr val="008080"/>
                </a:solidFill>
              </a:rPr>
              <a:t> TIMED_WAITING, </a:t>
            </a:r>
            <a:r>
              <a:rPr lang="en-US" altLang="zh-TW" sz="2400" dirty="0">
                <a:solidFill>
                  <a:srgbClr val="CC6600"/>
                </a:solidFill>
              </a:rPr>
              <a:t>// waiting for to be notified; time out set</a:t>
            </a:r>
          </a:p>
          <a:p>
            <a:pPr eaLnBrk="1" hangingPunct="1">
              <a:buFont typeface="Symbol" panose="05050102010706020507" pitchFamily="18" charset="2"/>
              <a:buNone/>
            </a:pPr>
            <a:r>
              <a:rPr lang="en-US" altLang="zh-TW" sz="2400" dirty="0">
                <a:solidFill>
                  <a:srgbClr val="CC6600"/>
                </a:solidFill>
              </a:rPr>
              <a:t>	// sleep(time), wait(time), join(time)</a:t>
            </a:r>
          </a:p>
          <a:p>
            <a:pPr eaLnBrk="1" hangingPunct="1">
              <a:buFont typeface="Symbol" panose="05050102010706020507" pitchFamily="18" charset="2"/>
              <a:buNone/>
            </a:pPr>
            <a:r>
              <a:rPr lang="en-US" altLang="zh-TW" sz="2400" dirty="0">
                <a:solidFill>
                  <a:srgbClr val="008080"/>
                </a:solidFill>
              </a:rPr>
              <a:t>TERMINATED  </a:t>
            </a:r>
            <a:r>
              <a:rPr lang="en-US" altLang="zh-TW" sz="2400" dirty="0">
                <a:solidFill>
                  <a:srgbClr val="CC6600"/>
                </a:solidFill>
              </a:rPr>
              <a:t>// complete execution or after stop()</a:t>
            </a:r>
          </a:p>
          <a:p>
            <a:pPr eaLnBrk="1" hangingPunct="1">
              <a:buFont typeface="Symbol" panose="05050102010706020507" pitchFamily="18" charset="2"/>
              <a:buNone/>
            </a:pPr>
            <a:r>
              <a:rPr lang="en-US" altLang="zh-TW" sz="2400" dirty="0">
                <a:solidFill>
                  <a:srgbClr val="008080"/>
                </a:solidFill>
              </a:rPr>
              <a:t>} …</a:t>
            </a:r>
          </a:p>
          <a:p>
            <a:pPr eaLnBrk="1" hangingPunct="1">
              <a:buFont typeface="Symbol" panose="05050102010706020507" pitchFamily="18" charset="2"/>
              <a:buNone/>
            </a:pPr>
            <a:r>
              <a:rPr lang="en-US" altLang="zh-TW" sz="2400" dirty="0">
                <a:solidFill>
                  <a:srgbClr val="008080"/>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6909CE06-2D39-7F7D-DF3A-3F1A3FC68656}"/>
              </a:ext>
            </a:extLst>
          </p:cNvPr>
          <p:cNvSpPr>
            <a:spLocks noChangeArrowheads="1"/>
          </p:cNvSpPr>
          <p:nvPr/>
        </p:nvSpPr>
        <p:spPr bwMode="auto">
          <a:xfrm>
            <a:off x="3810000" y="984250"/>
            <a:ext cx="2514600" cy="5340350"/>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18435" name="AutoShape 3">
            <a:extLst>
              <a:ext uri="{FF2B5EF4-FFF2-40B4-BE49-F238E27FC236}">
                <a16:creationId xmlns:a16="http://schemas.microsoft.com/office/drawing/2014/main" id="{D8308CB4-46AA-864E-6079-46C7A2DE0BF3}"/>
              </a:ext>
            </a:extLst>
          </p:cNvPr>
          <p:cNvSpPr>
            <a:spLocks noChangeArrowheads="1"/>
          </p:cNvSpPr>
          <p:nvPr/>
        </p:nvSpPr>
        <p:spPr bwMode="auto">
          <a:xfrm>
            <a:off x="8077200" y="914400"/>
            <a:ext cx="2514600" cy="5340350"/>
          </a:xfrm>
          <a:prstGeom prst="roundRect">
            <a:avLst>
              <a:gd name="adj" fmla="val 16667"/>
            </a:avLst>
          </a:prstGeom>
          <a:solidFill>
            <a:schemeClr val="hlink"/>
          </a:solidFill>
          <a:ln w="12700">
            <a:solidFill>
              <a:schemeClr val="tx1"/>
            </a:solidFill>
            <a:round/>
            <a:headEnd type="none" w="sm" len="sm"/>
            <a:tailEnd type="none" w="sm" len="sm"/>
          </a:ln>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endParaRPr lang="en-US" altLang="zh-TW"/>
          </a:p>
        </p:txBody>
      </p:sp>
      <p:sp>
        <p:nvSpPr>
          <p:cNvPr id="18436" name="Rectangle 4">
            <a:extLst>
              <a:ext uri="{FF2B5EF4-FFF2-40B4-BE49-F238E27FC236}">
                <a16:creationId xmlns:a16="http://schemas.microsoft.com/office/drawing/2014/main" id="{615DB6F5-73FE-F9C7-8ED8-B2480FCAAEC7}"/>
              </a:ext>
            </a:extLst>
          </p:cNvPr>
          <p:cNvSpPr>
            <a:spLocks noChangeArrowheads="1"/>
          </p:cNvSpPr>
          <p:nvPr/>
        </p:nvSpPr>
        <p:spPr bwMode="auto">
          <a:xfrm>
            <a:off x="4267200" y="1195388"/>
            <a:ext cx="1600200" cy="2108200"/>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r>
              <a:rPr lang="en-US" altLang="zh-TW"/>
              <a:t>not-running</a:t>
            </a:r>
          </a:p>
          <a:p>
            <a:pPr algn="ctr"/>
            <a:r>
              <a:rPr lang="en-US" altLang="zh-TW"/>
              <a:t>(ready)</a:t>
            </a:r>
          </a:p>
        </p:txBody>
      </p:sp>
      <p:sp>
        <p:nvSpPr>
          <p:cNvPr id="18437" name="Rectangle 5">
            <a:extLst>
              <a:ext uri="{FF2B5EF4-FFF2-40B4-BE49-F238E27FC236}">
                <a16:creationId xmlns:a16="http://schemas.microsoft.com/office/drawing/2014/main" id="{19A3F5F1-F5F3-3033-A897-808A08A37CD6}"/>
              </a:ext>
            </a:extLst>
          </p:cNvPr>
          <p:cNvSpPr>
            <a:spLocks noChangeArrowheads="1"/>
          </p:cNvSpPr>
          <p:nvPr/>
        </p:nvSpPr>
        <p:spPr bwMode="auto">
          <a:xfrm>
            <a:off x="4267200" y="4076701"/>
            <a:ext cx="1600200" cy="2106613"/>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r>
              <a:rPr lang="en-US" altLang="zh-TW"/>
              <a:t>running</a:t>
            </a:r>
          </a:p>
        </p:txBody>
      </p:sp>
      <p:sp>
        <p:nvSpPr>
          <p:cNvPr id="18438" name="Line 7">
            <a:extLst>
              <a:ext uri="{FF2B5EF4-FFF2-40B4-BE49-F238E27FC236}">
                <a16:creationId xmlns:a16="http://schemas.microsoft.com/office/drawing/2014/main" id="{C7B9B249-7BBD-1B33-D3B9-2D753991C404}"/>
              </a:ext>
            </a:extLst>
          </p:cNvPr>
          <p:cNvSpPr>
            <a:spLocks noChangeShapeType="1"/>
          </p:cNvSpPr>
          <p:nvPr/>
        </p:nvSpPr>
        <p:spPr bwMode="auto">
          <a:xfrm>
            <a:off x="5867400" y="6043613"/>
            <a:ext cx="44196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9" name="Line 8">
            <a:extLst>
              <a:ext uri="{FF2B5EF4-FFF2-40B4-BE49-F238E27FC236}">
                <a16:creationId xmlns:a16="http://schemas.microsoft.com/office/drawing/2014/main" id="{0B705A35-3E2B-394A-F407-53B44C15E521}"/>
              </a:ext>
            </a:extLst>
          </p:cNvPr>
          <p:cNvSpPr>
            <a:spLocks noChangeShapeType="1"/>
          </p:cNvSpPr>
          <p:nvPr/>
        </p:nvSpPr>
        <p:spPr bwMode="auto">
          <a:xfrm flipV="1">
            <a:off x="10287000" y="1406525"/>
            <a:ext cx="0" cy="4637088"/>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0" name="Line 9">
            <a:extLst>
              <a:ext uri="{FF2B5EF4-FFF2-40B4-BE49-F238E27FC236}">
                <a16:creationId xmlns:a16="http://schemas.microsoft.com/office/drawing/2014/main" id="{E5EFE356-6BB4-EFC7-6C15-DE2E279BD6A3}"/>
              </a:ext>
            </a:extLst>
          </p:cNvPr>
          <p:cNvSpPr>
            <a:spLocks noChangeShapeType="1"/>
          </p:cNvSpPr>
          <p:nvPr/>
        </p:nvSpPr>
        <p:spPr bwMode="auto">
          <a:xfrm flipH="1">
            <a:off x="5867400" y="1406525"/>
            <a:ext cx="44196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1" name="Line 10">
            <a:extLst>
              <a:ext uri="{FF2B5EF4-FFF2-40B4-BE49-F238E27FC236}">
                <a16:creationId xmlns:a16="http://schemas.microsoft.com/office/drawing/2014/main" id="{D3B449CD-B54D-0163-995D-6DFBE9DDFD39}"/>
              </a:ext>
            </a:extLst>
          </p:cNvPr>
          <p:cNvSpPr>
            <a:spLocks noChangeShapeType="1"/>
          </p:cNvSpPr>
          <p:nvPr/>
        </p:nvSpPr>
        <p:spPr bwMode="auto">
          <a:xfrm>
            <a:off x="6311900" y="5661026"/>
            <a:ext cx="4127500" cy="53975"/>
          </a:xfrm>
          <a:prstGeom prst="line">
            <a:avLst/>
          </a:prstGeom>
          <a:noFill/>
          <a:ln w="38100">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Line 11">
            <a:extLst>
              <a:ext uri="{FF2B5EF4-FFF2-40B4-BE49-F238E27FC236}">
                <a16:creationId xmlns:a16="http://schemas.microsoft.com/office/drawing/2014/main" id="{4B420FFF-33FB-42F3-A737-E728B715F332}"/>
              </a:ext>
            </a:extLst>
          </p:cNvPr>
          <p:cNvSpPr>
            <a:spLocks noChangeShapeType="1"/>
          </p:cNvSpPr>
          <p:nvPr/>
        </p:nvSpPr>
        <p:spPr bwMode="auto">
          <a:xfrm flipV="1">
            <a:off x="10439400" y="1752600"/>
            <a:ext cx="0" cy="3962400"/>
          </a:xfrm>
          <a:prstGeom prst="line">
            <a:avLst/>
          </a:prstGeom>
          <a:noFill/>
          <a:ln w="38100">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12">
            <a:extLst>
              <a:ext uri="{FF2B5EF4-FFF2-40B4-BE49-F238E27FC236}">
                <a16:creationId xmlns:a16="http://schemas.microsoft.com/office/drawing/2014/main" id="{9C56ECBB-EA74-EECD-CAD2-55F4787F11BF}"/>
              </a:ext>
            </a:extLst>
          </p:cNvPr>
          <p:cNvSpPr>
            <a:spLocks noChangeShapeType="1"/>
          </p:cNvSpPr>
          <p:nvPr/>
        </p:nvSpPr>
        <p:spPr bwMode="auto">
          <a:xfrm flipH="1">
            <a:off x="5791200" y="1752600"/>
            <a:ext cx="4648200" cy="0"/>
          </a:xfrm>
          <a:prstGeom prst="line">
            <a:avLst/>
          </a:prstGeom>
          <a:noFill/>
          <a:ln w="38100">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Line 13">
            <a:extLst>
              <a:ext uri="{FF2B5EF4-FFF2-40B4-BE49-F238E27FC236}">
                <a16:creationId xmlns:a16="http://schemas.microsoft.com/office/drawing/2014/main" id="{5590B2D5-4433-9B74-1362-31EAD36A5734}"/>
              </a:ext>
            </a:extLst>
          </p:cNvPr>
          <p:cNvSpPr>
            <a:spLocks noChangeShapeType="1"/>
          </p:cNvSpPr>
          <p:nvPr/>
        </p:nvSpPr>
        <p:spPr bwMode="auto">
          <a:xfrm>
            <a:off x="5880100" y="4868864"/>
            <a:ext cx="3797300" cy="7937"/>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5" name="Line 14">
            <a:extLst>
              <a:ext uri="{FF2B5EF4-FFF2-40B4-BE49-F238E27FC236}">
                <a16:creationId xmlns:a16="http://schemas.microsoft.com/office/drawing/2014/main" id="{EB5F0527-9191-260D-7449-9F4E03C61381}"/>
              </a:ext>
            </a:extLst>
          </p:cNvPr>
          <p:cNvSpPr>
            <a:spLocks noChangeShapeType="1"/>
          </p:cNvSpPr>
          <p:nvPr/>
        </p:nvSpPr>
        <p:spPr bwMode="auto">
          <a:xfrm flipV="1">
            <a:off x="9677400" y="2590800"/>
            <a:ext cx="0" cy="22860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6" name="Line 15">
            <a:extLst>
              <a:ext uri="{FF2B5EF4-FFF2-40B4-BE49-F238E27FC236}">
                <a16:creationId xmlns:a16="http://schemas.microsoft.com/office/drawing/2014/main" id="{EBDCD793-2E9D-519B-5374-8B54239D2012}"/>
              </a:ext>
            </a:extLst>
          </p:cNvPr>
          <p:cNvSpPr>
            <a:spLocks noChangeShapeType="1"/>
          </p:cNvSpPr>
          <p:nvPr/>
        </p:nvSpPr>
        <p:spPr bwMode="auto">
          <a:xfrm flipH="1">
            <a:off x="5867400" y="2590800"/>
            <a:ext cx="38100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7" name="Line 16">
            <a:extLst>
              <a:ext uri="{FF2B5EF4-FFF2-40B4-BE49-F238E27FC236}">
                <a16:creationId xmlns:a16="http://schemas.microsoft.com/office/drawing/2014/main" id="{4FD044B8-1800-A9C9-4237-698AA2A6D3FF}"/>
              </a:ext>
            </a:extLst>
          </p:cNvPr>
          <p:cNvSpPr>
            <a:spLocks noChangeShapeType="1"/>
          </p:cNvSpPr>
          <p:nvPr/>
        </p:nvSpPr>
        <p:spPr bwMode="auto">
          <a:xfrm>
            <a:off x="5867400" y="4497388"/>
            <a:ext cx="32004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8" name="Line 17">
            <a:extLst>
              <a:ext uri="{FF2B5EF4-FFF2-40B4-BE49-F238E27FC236}">
                <a16:creationId xmlns:a16="http://schemas.microsoft.com/office/drawing/2014/main" id="{03D6F1E4-B57F-BE2A-3778-1B3E128CC11C}"/>
              </a:ext>
            </a:extLst>
          </p:cNvPr>
          <p:cNvSpPr>
            <a:spLocks noChangeShapeType="1"/>
          </p:cNvSpPr>
          <p:nvPr/>
        </p:nvSpPr>
        <p:spPr bwMode="auto">
          <a:xfrm flipV="1">
            <a:off x="9067800" y="2952750"/>
            <a:ext cx="0" cy="1544638"/>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9" name="Line 18">
            <a:extLst>
              <a:ext uri="{FF2B5EF4-FFF2-40B4-BE49-F238E27FC236}">
                <a16:creationId xmlns:a16="http://schemas.microsoft.com/office/drawing/2014/main" id="{12BBECF8-98B9-F4BF-E43F-C142AEA4EF62}"/>
              </a:ext>
            </a:extLst>
          </p:cNvPr>
          <p:cNvSpPr>
            <a:spLocks noChangeShapeType="1"/>
          </p:cNvSpPr>
          <p:nvPr/>
        </p:nvSpPr>
        <p:spPr bwMode="auto">
          <a:xfrm flipH="1">
            <a:off x="5867400" y="2952750"/>
            <a:ext cx="32004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0" name="Text Box 22">
            <a:extLst>
              <a:ext uri="{FF2B5EF4-FFF2-40B4-BE49-F238E27FC236}">
                <a16:creationId xmlns:a16="http://schemas.microsoft.com/office/drawing/2014/main" id="{0ADCB88D-D175-0DBB-4FBF-15E5676045AE}"/>
              </a:ext>
            </a:extLst>
          </p:cNvPr>
          <p:cNvSpPr txBox="1">
            <a:spLocks noChangeArrowheads="1"/>
          </p:cNvSpPr>
          <p:nvPr/>
        </p:nvSpPr>
        <p:spPr bwMode="auto">
          <a:xfrm>
            <a:off x="8401051" y="908051"/>
            <a:ext cx="1922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blocked/waiting</a:t>
            </a:r>
          </a:p>
        </p:txBody>
      </p:sp>
      <p:sp>
        <p:nvSpPr>
          <p:cNvPr id="18451" name="Text Box 23">
            <a:extLst>
              <a:ext uri="{FF2B5EF4-FFF2-40B4-BE49-F238E27FC236}">
                <a16:creationId xmlns:a16="http://schemas.microsoft.com/office/drawing/2014/main" id="{DB34B3A0-F725-2CA0-3008-22456243D6D0}"/>
              </a:ext>
            </a:extLst>
          </p:cNvPr>
          <p:cNvSpPr txBox="1">
            <a:spLocks noChangeArrowheads="1"/>
          </p:cNvSpPr>
          <p:nvPr/>
        </p:nvSpPr>
        <p:spPr bwMode="auto">
          <a:xfrm>
            <a:off x="6384926" y="5649914"/>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blocked by lock</a:t>
            </a:r>
          </a:p>
        </p:txBody>
      </p:sp>
      <p:sp>
        <p:nvSpPr>
          <p:cNvPr id="18452" name="Text Box 24">
            <a:extLst>
              <a:ext uri="{FF2B5EF4-FFF2-40B4-BE49-F238E27FC236}">
                <a16:creationId xmlns:a16="http://schemas.microsoft.com/office/drawing/2014/main" id="{52EB9A08-5152-7FC7-F769-2FC927B08946}"/>
              </a:ext>
            </a:extLst>
          </p:cNvPr>
          <p:cNvSpPr txBox="1">
            <a:spLocks noChangeArrowheads="1"/>
          </p:cNvSpPr>
          <p:nvPr/>
        </p:nvSpPr>
        <p:spPr bwMode="auto">
          <a:xfrm>
            <a:off x="6477000" y="4114801"/>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o.wait()</a:t>
            </a:r>
          </a:p>
        </p:txBody>
      </p:sp>
      <p:sp>
        <p:nvSpPr>
          <p:cNvPr id="18453" name="Text Box 26">
            <a:extLst>
              <a:ext uri="{FF2B5EF4-FFF2-40B4-BE49-F238E27FC236}">
                <a16:creationId xmlns:a16="http://schemas.microsoft.com/office/drawing/2014/main" id="{B598D49D-F190-CC86-220B-CA502FF4A5B5}"/>
              </a:ext>
            </a:extLst>
          </p:cNvPr>
          <p:cNvSpPr txBox="1">
            <a:spLocks noChangeArrowheads="1"/>
          </p:cNvSpPr>
          <p:nvPr/>
        </p:nvSpPr>
        <p:spPr bwMode="auto">
          <a:xfrm>
            <a:off x="6553201" y="5334001"/>
            <a:ext cx="1312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dirty="0">
                <a:solidFill>
                  <a:schemeClr val="accent2"/>
                </a:solidFill>
              </a:rPr>
              <a:t>suspend()</a:t>
            </a:r>
          </a:p>
        </p:txBody>
      </p:sp>
      <p:sp>
        <p:nvSpPr>
          <p:cNvPr id="18454" name="Text Box 27">
            <a:extLst>
              <a:ext uri="{FF2B5EF4-FFF2-40B4-BE49-F238E27FC236}">
                <a16:creationId xmlns:a16="http://schemas.microsoft.com/office/drawing/2014/main" id="{124135BE-E46E-F32C-152E-CADA7CBB2BDF}"/>
              </a:ext>
            </a:extLst>
          </p:cNvPr>
          <p:cNvSpPr txBox="1">
            <a:spLocks noChangeArrowheads="1"/>
          </p:cNvSpPr>
          <p:nvPr/>
        </p:nvSpPr>
        <p:spPr bwMode="auto">
          <a:xfrm>
            <a:off x="6553201" y="1371601"/>
            <a:ext cx="1198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dirty="0">
                <a:solidFill>
                  <a:schemeClr val="accent2"/>
                </a:solidFill>
              </a:rPr>
              <a:t>resume()</a:t>
            </a:r>
          </a:p>
        </p:txBody>
      </p:sp>
      <p:sp>
        <p:nvSpPr>
          <p:cNvPr id="18455" name="Text Box 28">
            <a:extLst>
              <a:ext uri="{FF2B5EF4-FFF2-40B4-BE49-F238E27FC236}">
                <a16:creationId xmlns:a16="http://schemas.microsoft.com/office/drawing/2014/main" id="{41139417-E677-A918-B401-F7A29534E40D}"/>
              </a:ext>
            </a:extLst>
          </p:cNvPr>
          <p:cNvSpPr txBox="1">
            <a:spLocks noChangeArrowheads="1"/>
          </p:cNvSpPr>
          <p:nvPr/>
        </p:nvSpPr>
        <p:spPr bwMode="auto">
          <a:xfrm>
            <a:off x="6477000" y="990601"/>
            <a:ext cx="1550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get the lock </a:t>
            </a:r>
          </a:p>
        </p:txBody>
      </p:sp>
      <p:sp>
        <p:nvSpPr>
          <p:cNvPr id="18456" name="Text Box 29">
            <a:extLst>
              <a:ext uri="{FF2B5EF4-FFF2-40B4-BE49-F238E27FC236}">
                <a16:creationId xmlns:a16="http://schemas.microsoft.com/office/drawing/2014/main" id="{69462075-EB79-1982-B11E-4F8A60EEB692}"/>
              </a:ext>
            </a:extLst>
          </p:cNvPr>
          <p:cNvSpPr txBox="1">
            <a:spLocks noChangeArrowheads="1"/>
          </p:cNvSpPr>
          <p:nvPr/>
        </p:nvSpPr>
        <p:spPr bwMode="auto">
          <a:xfrm>
            <a:off x="6477000" y="2514601"/>
            <a:ext cx="2579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o.notify(), o.notifyAll()</a:t>
            </a:r>
          </a:p>
        </p:txBody>
      </p:sp>
      <p:sp>
        <p:nvSpPr>
          <p:cNvPr id="18457" name="Text Box 30">
            <a:extLst>
              <a:ext uri="{FF2B5EF4-FFF2-40B4-BE49-F238E27FC236}">
                <a16:creationId xmlns:a16="http://schemas.microsoft.com/office/drawing/2014/main" id="{97229918-CAFE-370F-6322-9A2A97F14663}"/>
              </a:ext>
            </a:extLst>
          </p:cNvPr>
          <p:cNvSpPr txBox="1">
            <a:spLocks noChangeArrowheads="1"/>
          </p:cNvSpPr>
          <p:nvPr/>
        </p:nvSpPr>
        <p:spPr bwMode="auto">
          <a:xfrm>
            <a:off x="6400801" y="2209801"/>
            <a:ext cx="1427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sleep done</a:t>
            </a:r>
          </a:p>
        </p:txBody>
      </p:sp>
      <p:sp>
        <p:nvSpPr>
          <p:cNvPr id="18458" name="Line 31">
            <a:extLst>
              <a:ext uri="{FF2B5EF4-FFF2-40B4-BE49-F238E27FC236}">
                <a16:creationId xmlns:a16="http://schemas.microsoft.com/office/drawing/2014/main" id="{07F89BB1-2A2C-F5DE-63E8-066B00B22493}"/>
              </a:ext>
            </a:extLst>
          </p:cNvPr>
          <p:cNvSpPr>
            <a:spLocks noChangeShapeType="1"/>
          </p:cNvSpPr>
          <p:nvPr/>
        </p:nvSpPr>
        <p:spPr bwMode="auto">
          <a:xfrm>
            <a:off x="5257800" y="3276600"/>
            <a:ext cx="0" cy="838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9" name="Line 32">
            <a:extLst>
              <a:ext uri="{FF2B5EF4-FFF2-40B4-BE49-F238E27FC236}">
                <a16:creationId xmlns:a16="http://schemas.microsoft.com/office/drawing/2014/main" id="{E1C1354A-BEF8-ED1A-1B16-900AC0E1560B}"/>
              </a:ext>
            </a:extLst>
          </p:cNvPr>
          <p:cNvSpPr>
            <a:spLocks noChangeShapeType="1"/>
          </p:cNvSpPr>
          <p:nvPr/>
        </p:nvSpPr>
        <p:spPr bwMode="auto">
          <a:xfrm flipV="1">
            <a:off x="4953000" y="3276600"/>
            <a:ext cx="0" cy="838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0" name="Text Box 33">
            <a:extLst>
              <a:ext uri="{FF2B5EF4-FFF2-40B4-BE49-F238E27FC236}">
                <a16:creationId xmlns:a16="http://schemas.microsoft.com/office/drawing/2014/main" id="{0A3D4B0F-D189-D83D-F692-EDDDCAEDA29F}"/>
              </a:ext>
            </a:extLst>
          </p:cNvPr>
          <p:cNvSpPr txBox="1">
            <a:spLocks noChangeArrowheads="1"/>
          </p:cNvSpPr>
          <p:nvPr/>
        </p:nvSpPr>
        <p:spPr bwMode="auto">
          <a:xfrm>
            <a:off x="5257801" y="3429001"/>
            <a:ext cx="1343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scheduled</a:t>
            </a:r>
          </a:p>
          <a:p>
            <a:r>
              <a:rPr lang="en-US" altLang="zh-TW"/>
              <a:t> by OS</a:t>
            </a:r>
          </a:p>
        </p:txBody>
      </p:sp>
      <p:sp>
        <p:nvSpPr>
          <p:cNvPr id="18461" name="Text Box 34">
            <a:extLst>
              <a:ext uri="{FF2B5EF4-FFF2-40B4-BE49-F238E27FC236}">
                <a16:creationId xmlns:a16="http://schemas.microsoft.com/office/drawing/2014/main" id="{3DE96C07-93C7-1C03-4AE2-74819BEC1BC5}"/>
              </a:ext>
            </a:extLst>
          </p:cNvPr>
          <p:cNvSpPr txBox="1">
            <a:spLocks noChangeArrowheads="1"/>
          </p:cNvSpPr>
          <p:nvPr/>
        </p:nvSpPr>
        <p:spPr bwMode="auto">
          <a:xfrm>
            <a:off x="3581401" y="3200401"/>
            <a:ext cx="12414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yield(), or</a:t>
            </a:r>
          </a:p>
          <a:p>
            <a:r>
              <a:rPr lang="en-US" altLang="zh-TW"/>
              <a:t>preempty</a:t>
            </a:r>
          </a:p>
          <a:p>
            <a:r>
              <a:rPr lang="en-US" altLang="zh-TW"/>
              <a:t> by OS</a:t>
            </a:r>
          </a:p>
          <a:p>
            <a:endParaRPr lang="en-US" altLang="zh-TW"/>
          </a:p>
        </p:txBody>
      </p:sp>
      <p:sp>
        <p:nvSpPr>
          <p:cNvPr id="18462" name="Line 35">
            <a:extLst>
              <a:ext uri="{FF2B5EF4-FFF2-40B4-BE49-F238E27FC236}">
                <a16:creationId xmlns:a16="http://schemas.microsoft.com/office/drawing/2014/main" id="{28D6927B-483D-8495-E6D7-F8B821B1D17F}"/>
              </a:ext>
            </a:extLst>
          </p:cNvPr>
          <p:cNvSpPr>
            <a:spLocks noChangeShapeType="1"/>
          </p:cNvSpPr>
          <p:nvPr/>
        </p:nvSpPr>
        <p:spPr bwMode="auto">
          <a:xfrm flipH="1" flipV="1">
            <a:off x="5943600" y="3276600"/>
            <a:ext cx="2590800" cy="4572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3" name="Line 36">
            <a:extLst>
              <a:ext uri="{FF2B5EF4-FFF2-40B4-BE49-F238E27FC236}">
                <a16:creationId xmlns:a16="http://schemas.microsoft.com/office/drawing/2014/main" id="{1888B928-D8CB-E318-2BC3-99009F50AC37}"/>
              </a:ext>
            </a:extLst>
          </p:cNvPr>
          <p:cNvSpPr>
            <a:spLocks noChangeShapeType="1"/>
          </p:cNvSpPr>
          <p:nvPr/>
        </p:nvSpPr>
        <p:spPr bwMode="auto">
          <a:xfrm>
            <a:off x="8534400" y="3733800"/>
            <a:ext cx="1371600" cy="0"/>
          </a:xfrm>
          <a:prstGeom prst="line">
            <a:avLst/>
          </a:prstGeom>
          <a:noFill/>
          <a:ln w="38100">
            <a:solidFill>
              <a:srgbClr val="FF0000"/>
            </a:solidFill>
            <a:round/>
            <a:headEnd type="none" w="sm" len="sm"/>
            <a:tailEnd/>
          </a:ln>
          <a:extLst>
            <a:ext uri="{909E8E84-426E-40DD-AFC4-6F175D3DCCD1}">
              <a14:hiddenFill xmlns:a14="http://schemas.microsoft.com/office/drawing/2010/main">
                <a:noFill/>
              </a14:hiddenFill>
            </a:ext>
          </a:extLst>
        </p:spPr>
        <p:txBody>
          <a:bodyPr/>
          <a:lstStyle/>
          <a:p>
            <a:endParaRPr lang="en-US"/>
          </a:p>
        </p:txBody>
      </p:sp>
      <p:sp>
        <p:nvSpPr>
          <p:cNvPr id="18464" name="Text Box 37">
            <a:extLst>
              <a:ext uri="{FF2B5EF4-FFF2-40B4-BE49-F238E27FC236}">
                <a16:creationId xmlns:a16="http://schemas.microsoft.com/office/drawing/2014/main" id="{EB5FB0A9-2E48-2CFA-C253-78E7AAC8ED78}"/>
              </a:ext>
            </a:extLst>
          </p:cNvPr>
          <p:cNvSpPr txBox="1">
            <a:spLocks noChangeArrowheads="1"/>
          </p:cNvSpPr>
          <p:nvPr/>
        </p:nvSpPr>
        <p:spPr bwMode="auto">
          <a:xfrm>
            <a:off x="6400800" y="4419601"/>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sleep(…)</a:t>
            </a:r>
          </a:p>
        </p:txBody>
      </p:sp>
      <p:sp>
        <p:nvSpPr>
          <p:cNvPr id="18465" name="Text Box 38">
            <a:extLst>
              <a:ext uri="{FF2B5EF4-FFF2-40B4-BE49-F238E27FC236}">
                <a16:creationId xmlns:a16="http://schemas.microsoft.com/office/drawing/2014/main" id="{06BD858C-F98E-15AC-EC15-B4D1FC632FE0}"/>
              </a:ext>
            </a:extLst>
          </p:cNvPr>
          <p:cNvSpPr txBox="1">
            <a:spLocks noChangeArrowheads="1"/>
          </p:cNvSpPr>
          <p:nvPr/>
        </p:nvSpPr>
        <p:spPr bwMode="auto">
          <a:xfrm>
            <a:off x="6689726" y="3059114"/>
            <a:ext cx="2130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interrupt() </a:t>
            </a:r>
          </a:p>
          <a:p>
            <a:endParaRPr lang="en-US" altLang="zh-TW"/>
          </a:p>
          <a:p>
            <a:r>
              <a:rPr lang="en-US" altLang="zh-TW"/>
              <a:t>(throw exception)</a:t>
            </a:r>
          </a:p>
        </p:txBody>
      </p:sp>
      <p:sp>
        <p:nvSpPr>
          <p:cNvPr id="18466" name="Rectangle 39">
            <a:extLst>
              <a:ext uri="{FF2B5EF4-FFF2-40B4-BE49-F238E27FC236}">
                <a16:creationId xmlns:a16="http://schemas.microsoft.com/office/drawing/2014/main" id="{D7FCB996-D0CC-B0B3-C54F-8E009C8D8A83}"/>
              </a:ext>
            </a:extLst>
          </p:cNvPr>
          <p:cNvSpPr>
            <a:spLocks noChangeArrowheads="1"/>
          </p:cNvSpPr>
          <p:nvPr/>
        </p:nvSpPr>
        <p:spPr bwMode="auto">
          <a:xfrm>
            <a:off x="1447800" y="1600200"/>
            <a:ext cx="1752600" cy="609600"/>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r>
              <a:rPr lang="en-US" altLang="zh-TW"/>
              <a:t>new Thread(…)</a:t>
            </a:r>
          </a:p>
        </p:txBody>
      </p:sp>
      <p:sp>
        <p:nvSpPr>
          <p:cNvPr id="18467" name="Rectangle 40">
            <a:extLst>
              <a:ext uri="{FF2B5EF4-FFF2-40B4-BE49-F238E27FC236}">
                <a16:creationId xmlns:a16="http://schemas.microsoft.com/office/drawing/2014/main" id="{8135840C-8687-21C7-3AFF-654CF2E0BE3E}"/>
              </a:ext>
            </a:extLst>
          </p:cNvPr>
          <p:cNvSpPr>
            <a:spLocks noChangeArrowheads="1"/>
          </p:cNvSpPr>
          <p:nvPr/>
        </p:nvSpPr>
        <p:spPr bwMode="auto">
          <a:xfrm>
            <a:off x="1676400" y="5257800"/>
            <a:ext cx="15240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r>
              <a:rPr lang="en-US" altLang="zh-TW"/>
              <a:t>terminated</a:t>
            </a:r>
          </a:p>
        </p:txBody>
      </p:sp>
      <p:sp>
        <p:nvSpPr>
          <p:cNvPr id="18468" name="Line 41">
            <a:extLst>
              <a:ext uri="{FF2B5EF4-FFF2-40B4-BE49-F238E27FC236}">
                <a16:creationId xmlns:a16="http://schemas.microsoft.com/office/drawing/2014/main" id="{5D199CCF-6012-4591-4302-2F2FD4029870}"/>
              </a:ext>
            </a:extLst>
          </p:cNvPr>
          <p:cNvSpPr>
            <a:spLocks noChangeShapeType="1"/>
          </p:cNvSpPr>
          <p:nvPr/>
        </p:nvSpPr>
        <p:spPr bwMode="auto">
          <a:xfrm>
            <a:off x="3200400" y="1905000"/>
            <a:ext cx="10668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9" name="Line 42">
            <a:extLst>
              <a:ext uri="{FF2B5EF4-FFF2-40B4-BE49-F238E27FC236}">
                <a16:creationId xmlns:a16="http://schemas.microsoft.com/office/drawing/2014/main" id="{7F56DD80-D5FA-BAD3-97E0-DB2A131DE1BA}"/>
              </a:ext>
            </a:extLst>
          </p:cNvPr>
          <p:cNvSpPr>
            <a:spLocks noChangeShapeType="1"/>
          </p:cNvSpPr>
          <p:nvPr/>
        </p:nvSpPr>
        <p:spPr bwMode="auto">
          <a:xfrm flipH="1">
            <a:off x="3200400" y="5562600"/>
            <a:ext cx="9906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0" name="Text Box 43">
            <a:extLst>
              <a:ext uri="{FF2B5EF4-FFF2-40B4-BE49-F238E27FC236}">
                <a16:creationId xmlns:a16="http://schemas.microsoft.com/office/drawing/2014/main" id="{04EE814F-1042-A147-A534-54912F416FC8}"/>
              </a:ext>
            </a:extLst>
          </p:cNvPr>
          <p:cNvSpPr txBox="1">
            <a:spLocks noChangeArrowheads="1"/>
          </p:cNvSpPr>
          <p:nvPr/>
        </p:nvSpPr>
        <p:spPr bwMode="auto">
          <a:xfrm>
            <a:off x="3276600" y="1447801"/>
            <a:ext cx="84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start()</a:t>
            </a:r>
          </a:p>
        </p:txBody>
      </p:sp>
      <p:sp>
        <p:nvSpPr>
          <p:cNvPr id="18471" name="Text Box 44">
            <a:extLst>
              <a:ext uri="{FF2B5EF4-FFF2-40B4-BE49-F238E27FC236}">
                <a16:creationId xmlns:a16="http://schemas.microsoft.com/office/drawing/2014/main" id="{32B18645-4A25-28BA-C589-2E116C2C6F4A}"/>
              </a:ext>
            </a:extLst>
          </p:cNvPr>
          <p:cNvSpPr txBox="1">
            <a:spLocks noChangeArrowheads="1"/>
          </p:cNvSpPr>
          <p:nvPr/>
        </p:nvSpPr>
        <p:spPr bwMode="auto">
          <a:xfrm>
            <a:off x="3200399" y="5181601"/>
            <a:ext cx="18869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dirty="0">
                <a:solidFill>
                  <a:srgbClr val="FF0000"/>
                </a:solidFill>
              </a:rPr>
              <a:t>stop(), </a:t>
            </a:r>
          </a:p>
          <a:p>
            <a:r>
              <a:rPr lang="en-US" altLang="zh-TW" dirty="0"/>
              <a:t>run() exits</a:t>
            </a:r>
          </a:p>
          <a:p>
            <a:r>
              <a:rPr lang="en-US" altLang="zh-TW" dirty="0"/>
              <a:t>normally or abnormally</a:t>
            </a:r>
          </a:p>
        </p:txBody>
      </p:sp>
      <p:sp>
        <p:nvSpPr>
          <p:cNvPr id="18472" name="Text Box 45">
            <a:extLst>
              <a:ext uri="{FF2B5EF4-FFF2-40B4-BE49-F238E27FC236}">
                <a16:creationId xmlns:a16="http://schemas.microsoft.com/office/drawing/2014/main" id="{DF442200-CE41-615B-EB94-82CA8F91701B}"/>
              </a:ext>
            </a:extLst>
          </p:cNvPr>
          <p:cNvSpPr txBox="1">
            <a:spLocks noChangeArrowheads="1"/>
          </p:cNvSpPr>
          <p:nvPr/>
        </p:nvSpPr>
        <p:spPr bwMode="auto">
          <a:xfrm>
            <a:off x="1812926" y="239714"/>
            <a:ext cx="3624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u="sng">
                <a:solidFill>
                  <a:srgbClr val="FF0000"/>
                </a:solidFill>
              </a:rPr>
              <a:t>The life cycle of a Java  thread</a:t>
            </a:r>
          </a:p>
        </p:txBody>
      </p:sp>
      <p:sp>
        <p:nvSpPr>
          <p:cNvPr id="18473" name="Text Box 46">
            <a:extLst>
              <a:ext uri="{FF2B5EF4-FFF2-40B4-BE49-F238E27FC236}">
                <a16:creationId xmlns:a16="http://schemas.microsoft.com/office/drawing/2014/main" id="{DA80090B-12CF-77ED-DBB3-BB0C5130865E}"/>
              </a:ext>
            </a:extLst>
          </p:cNvPr>
          <p:cNvSpPr txBox="1">
            <a:spLocks noChangeArrowheads="1"/>
          </p:cNvSpPr>
          <p:nvPr/>
        </p:nvSpPr>
        <p:spPr bwMode="auto">
          <a:xfrm>
            <a:off x="4403726" y="620714"/>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runnable</a:t>
            </a:r>
          </a:p>
        </p:txBody>
      </p:sp>
      <p:sp>
        <p:nvSpPr>
          <p:cNvPr id="18474" name="Line 48">
            <a:extLst>
              <a:ext uri="{FF2B5EF4-FFF2-40B4-BE49-F238E27FC236}">
                <a16:creationId xmlns:a16="http://schemas.microsoft.com/office/drawing/2014/main" id="{47354CE8-8137-3E8E-E415-2C90BBDE7168}"/>
              </a:ext>
            </a:extLst>
          </p:cNvPr>
          <p:cNvSpPr>
            <a:spLocks noChangeShapeType="1"/>
          </p:cNvSpPr>
          <p:nvPr/>
        </p:nvSpPr>
        <p:spPr bwMode="auto">
          <a:xfrm>
            <a:off x="5867400" y="5334000"/>
            <a:ext cx="40386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5" name="Line 49">
            <a:extLst>
              <a:ext uri="{FF2B5EF4-FFF2-40B4-BE49-F238E27FC236}">
                <a16:creationId xmlns:a16="http://schemas.microsoft.com/office/drawing/2014/main" id="{33D42325-40B5-3C6E-7309-67EF3B775A37}"/>
              </a:ext>
            </a:extLst>
          </p:cNvPr>
          <p:cNvSpPr>
            <a:spLocks noChangeShapeType="1"/>
          </p:cNvSpPr>
          <p:nvPr/>
        </p:nvSpPr>
        <p:spPr bwMode="auto">
          <a:xfrm flipV="1">
            <a:off x="9906000" y="2286000"/>
            <a:ext cx="0" cy="30480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6" name="Line 50">
            <a:extLst>
              <a:ext uri="{FF2B5EF4-FFF2-40B4-BE49-F238E27FC236}">
                <a16:creationId xmlns:a16="http://schemas.microsoft.com/office/drawing/2014/main" id="{F84F5941-015C-87A8-E453-421B0E0BC16B}"/>
              </a:ext>
            </a:extLst>
          </p:cNvPr>
          <p:cNvSpPr>
            <a:spLocks noChangeShapeType="1"/>
          </p:cNvSpPr>
          <p:nvPr/>
        </p:nvSpPr>
        <p:spPr bwMode="auto">
          <a:xfrm flipH="1">
            <a:off x="5867400" y="2286000"/>
            <a:ext cx="4038600" cy="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7" name="Text Box 51">
            <a:extLst>
              <a:ext uri="{FF2B5EF4-FFF2-40B4-BE49-F238E27FC236}">
                <a16:creationId xmlns:a16="http://schemas.microsoft.com/office/drawing/2014/main" id="{1CF84389-41F5-1CFD-BD30-7320AE525645}"/>
              </a:ext>
            </a:extLst>
          </p:cNvPr>
          <p:cNvSpPr txBox="1">
            <a:spLocks noChangeArrowheads="1"/>
          </p:cNvSpPr>
          <p:nvPr/>
        </p:nvSpPr>
        <p:spPr bwMode="auto">
          <a:xfrm>
            <a:off x="6537326" y="1916114"/>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thread t terminates</a:t>
            </a:r>
          </a:p>
        </p:txBody>
      </p:sp>
      <p:sp>
        <p:nvSpPr>
          <p:cNvPr id="18478" name="Text Box 52">
            <a:extLst>
              <a:ext uri="{FF2B5EF4-FFF2-40B4-BE49-F238E27FC236}">
                <a16:creationId xmlns:a16="http://schemas.microsoft.com/office/drawing/2014/main" id="{742E15F7-8EA1-AB08-1D7F-33EAF0539651}"/>
              </a:ext>
            </a:extLst>
          </p:cNvPr>
          <p:cNvSpPr txBox="1">
            <a:spLocks noChangeArrowheads="1"/>
          </p:cNvSpPr>
          <p:nvPr/>
        </p:nvSpPr>
        <p:spPr bwMode="auto">
          <a:xfrm>
            <a:off x="6537325" y="4964114"/>
            <a:ext cx="88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t.join()</a:t>
            </a:r>
          </a:p>
        </p:txBody>
      </p:sp>
      <p:sp>
        <p:nvSpPr>
          <p:cNvPr id="18479" name="Text Box 54">
            <a:extLst>
              <a:ext uri="{FF2B5EF4-FFF2-40B4-BE49-F238E27FC236}">
                <a16:creationId xmlns:a16="http://schemas.microsoft.com/office/drawing/2014/main" id="{E0B4BE7B-EF19-60B3-B295-C504F16FD39F}"/>
              </a:ext>
            </a:extLst>
          </p:cNvPr>
          <p:cNvSpPr txBox="1">
            <a:spLocks noChangeArrowheads="1"/>
          </p:cNvSpPr>
          <p:nvPr/>
        </p:nvSpPr>
        <p:spPr bwMode="auto">
          <a:xfrm>
            <a:off x="1371600" y="2819401"/>
            <a:ext cx="1352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interrupt() </a:t>
            </a:r>
          </a:p>
          <a:p>
            <a:r>
              <a:rPr lang="en-US" altLang="zh-TW"/>
              <a:t>(set bit)</a:t>
            </a:r>
          </a:p>
        </p:txBody>
      </p:sp>
      <p:sp>
        <p:nvSpPr>
          <p:cNvPr id="18480" name="Line 55">
            <a:extLst>
              <a:ext uri="{FF2B5EF4-FFF2-40B4-BE49-F238E27FC236}">
                <a16:creationId xmlns:a16="http://schemas.microsoft.com/office/drawing/2014/main" id="{1A465D6C-93BE-518D-CC37-3496D42DD609}"/>
              </a:ext>
            </a:extLst>
          </p:cNvPr>
          <p:cNvSpPr>
            <a:spLocks noChangeShapeType="1"/>
          </p:cNvSpPr>
          <p:nvPr/>
        </p:nvSpPr>
        <p:spPr bwMode="auto">
          <a:xfrm flipH="1">
            <a:off x="2590800" y="2667000"/>
            <a:ext cx="1219200"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81" name="Line 56">
            <a:extLst>
              <a:ext uri="{FF2B5EF4-FFF2-40B4-BE49-F238E27FC236}">
                <a16:creationId xmlns:a16="http://schemas.microsoft.com/office/drawing/2014/main" id="{61FB8EF9-6201-9DF0-A8D4-BD579C2097A0}"/>
              </a:ext>
            </a:extLst>
          </p:cNvPr>
          <p:cNvSpPr>
            <a:spLocks noChangeShapeType="1"/>
          </p:cNvSpPr>
          <p:nvPr/>
        </p:nvSpPr>
        <p:spPr bwMode="auto">
          <a:xfrm>
            <a:off x="2590800" y="2667000"/>
            <a:ext cx="0" cy="18288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82" name="Line 57">
            <a:extLst>
              <a:ext uri="{FF2B5EF4-FFF2-40B4-BE49-F238E27FC236}">
                <a16:creationId xmlns:a16="http://schemas.microsoft.com/office/drawing/2014/main" id="{81CE43E5-8948-5541-1E57-320D9B3C7877}"/>
              </a:ext>
            </a:extLst>
          </p:cNvPr>
          <p:cNvSpPr>
            <a:spLocks noChangeShapeType="1"/>
          </p:cNvSpPr>
          <p:nvPr/>
        </p:nvSpPr>
        <p:spPr bwMode="auto">
          <a:xfrm>
            <a:off x="2590800" y="4495800"/>
            <a:ext cx="1219200"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83" name="AutoShape 58">
            <a:extLst>
              <a:ext uri="{FF2B5EF4-FFF2-40B4-BE49-F238E27FC236}">
                <a16:creationId xmlns:a16="http://schemas.microsoft.com/office/drawing/2014/main" id="{982A0E38-A6D5-A022-48AE-653DCA4D064E}"/>
              </a:ext>
            </a:extLst>
          </p:cNvPr>
          <p:cNvSpPr>
            <a:spLocks noChangeArrowheads="1"/>
          </p:cNvSpPr>
          <p:nvPr/>
        </p:nvSpPr>
        <p:spPr bwMode="auto">
          <a:xfrm>
            <a:off x="9829800" y="3657600"/>
            <a:ext cx="152400" cy="152400"/>
          </a:xfrm>
          <a:prstGeom prst="flowChartConnector">
            <a:avLst/>
          </a:prstGeom>
          <a:solidFill>
            <a:srgbClr val="FF0000"/>
          </a:solidFill>
          <a:ln w="12700">
            <a:solidFill>
              <a:schemeClr val="tx1"/>
            </a:solidFill>
            <a:round/>
            <a:headEnd type="none" w="sm" len="sm"/>
            <a:tailEnd type="none" w="sm" len="sm"/>
          </a:ln>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endParaRPr lang="en-US" altLang="zh-TW">
              <a:solidFill>
                <a:srgbClr val="FF0000"/>
              </a:solidFill>
            </a:endParaRPr>
          </a:p>
        </p:txBody>
      </p:sp>
      <p:sp>
        <p:nvSpPr>
          <p:cNvPr id="18484" name="AutoShape 60">
            <a:extLst>
              <a:ext uri="{FF2B5EF4-FFF2-40B4-BE49-F238E27FC236}">
                <a16:creationId xmlns:a16="http://schemas.microsoft.com/office/drawing/2014/main" id="{1ED25E8A-7FC6-F8EF-6827-A50E1511ED89}"/>
              </a:ext>
            </a:extLst>
          </p:cNvPr>
          <p:cNvSpPr>
            <a:spLocks noChangeArrowheads="1"/>
          </p:cNvSpPr>
          <p:nvPr/>
        </p:nvSpPr>
        <p:spPr bwMode="auto">
          <a:xfrm>
            <a:off x="9601200" y="3657600"/>
            <a:ext cx="152400" cy="152400"/>
          </a:xfrm>
          <a:prstGeom prst="flowChartConnector">
            <a:avLst/>
          </a:prstGeom>
          <a:solidFill>
            <a:srgbClr val="FF0000"/>
          </a:solidFill>
          <a:ln w="12700">
            <a:solidFill>
              <a:schemeClr val="tx1"/>
            </a:solidFill>
            <a:round/>
            <a:headEnd type="none" w="sm" len="sm"/>
            <a:tailEnd type="none" w="sm" len="sm"/>
          </a:ln>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endParaRPr lang="en-US" altLang="zh-TW">
              <a:solidFill>
                <a:srgbClr val="FF0000"/>
              </a:solidFill>
            </a:endParaRPr>
          </a:p>
        </p:txBody>
      </p:sp>
      <p:sp>
        <p:nvSpPr>
          <p:cNvPr id="18485" name="AutoShape 61">
            <a:extLst>
              <a:ext uri="{FF2B5EF4-FFF2-40B4-BE49-F238E27FC236}">
                <a16:creationId xmlns:a16="http://schemas.microsoft.com/office/drawing/2014/main" id="{6978DE5B-F6FC-2B4E-72F5-144BCBE2551B}"/>
              </a:ext>
            </a:extLst>
          </p:cNvPr>
          <p:cNvSpPr>
            <a:spLocks noChangeArrowheads="1"/>
          </p:cNvSpPr>
          <p:nvPr/>
        </p:nvSpPr>
        <p:spPr bwMode="auto">
          <a:xfrm>
            <a:off x="8991600" y="3657600"/>
            <a:ext cx="152400" cy="152400"/>
          </a:xfrm>
          <a:prstGeom prst="flowChartConnector">
            <a:avLst/>
          </a:prstGeom>
          <a:solidFill>
            <a:srgbClr val="FF0000"/>
          </a:solidFill>
          <a:ln w="12700">
            <a:solidFill>
              <a:schemeClr val="tx1"/>
            </a:solidFill>
            <a:round/>
            <a:headEnd type="none" w="sm" len="sm"/>
            <a:tailEnd type="none" w="sm" len="sm"/>
          </a:ln>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endParaRPr lang="en-US" altLang="zh-TW">
              <a:solidFill>
                <a:srgbClr val="FF0000"/>
              </a:solidFill>
            </a:endParaRPr>
          </a:p>
        </p:txBody>
      </p:sp>
      <p:sp>
        <p:nvSpPr>
          <p:cNvPr id="18486" name="Line 62">
            <a:extLst>
              <a:ext uri="{FF2B5EF4-FFF2-40B4-BE49-F238E27FC236}">
                <a16:creationId xmlns:a16="http://schemas.microsoft.com/office/drawing/2014/main" id="{7186E085-1E6F-5396-4EFB-ABE48CF185CD}"/>
              </a:ext>
            </a:extLst>
          </p:cNvPr>
          <p:cNvSpPr>
            <a:spLocks noChangeShapeType="1"/>
          </p:cNvSpPr>
          <p:nvPr/>
        </p:nvSpPr>
        <p:spPr bwMode="auto">
          <a:xfrm flipV="1">
            <a:off x="9912351" y="3716339"/>
            <a:ext cx="360363" cy="73025"/>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487" name="AutoShape 63">
            <a:extLst>
              <a:ext uri="{FF2B5EF4-FFF2-40B4-BE49-F238E27FC236}">
                <a16:creationId xmlns:a16="http://schemas.microsoft.com/office/drawing/2014/main" id="{126F030E-940B-2F67-A0EB-25ABDA732EB4}"/>
              </a:ext>
            </a:extLst>
          </p:cNvPr>
          <p:cNvSpPr>
            <a:spLocks noChangeArrowheads="1"/>
          </p:cNvSpPr>
          <p:nvPr/>
        </p:nvSpPr>
        <p:spPr bwMode="auto">
          <a:xfrm>
            <a:off x="10199688" y="3644900"/>
            <a:ext cx="152400" cy="152400"/>
          </a:xfrm>
          <a:prstGeom prst="flowChartConnector">
            <a:avLst/>
          </a:prstGeom>
          <a:solidFill>
            <a:srgbClr val="FF0000"/>
          </a:solidFill>
          <a:ln w="12700">
            <a:solidFill>
              <a:schemeClr val="tx1"/>
            </a:solidFill>
            <a:round/>
            <a:headEnd type="none" w="sm" len="sm"/>
            <a:tailEnd type="none" w="sm" len="sm"/>
          </a:ln>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endParaRPr lang="en-US" altLang="zh-TW">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907B032-B6A0-8C51-976A-334E73708B30}"/>
              </a:ext>
            </a:extLst>
          </p:cNvPr>
          <p:cNvSpPr>
            <a:spLocks noGrp="1" noChangeArrowheads="1"/>
          </p:cNvSpPr>
          <p:nvPr>
            <p:ph type="title"/>
          </p:nvPr>
        </p:nvSpPr>
        <p:spPr>
          <a:xfrm>
            <a:off x="838200" y="-253999"/>
            <a:ext cx="10515600" cy="1325563"/>
          </a:xfrm>
        </p:spPr>
        <p:txBody>
          <a:bodyPr/>
          <a:lstStyle/>
          <a:p>
            <a:pPr eaLnBrk="1" hangingPunct="1"/>
            <a:r>
              <a:rPr lang="en-US" altLang="zh-TW" dirty="0"/>
              <a:t>State transition methods for Thread</a:t>
            </a:r>
          </a:p>
        </p:txBody>
      </p:sp>
      <p:sp>
        <p:nvSpPr>
          <p:cNvPr id="19459" name="Rectangle 3">
            <a:extLst>
              <a:ext uri="{FF2B5EF4-FFF2-40B4-BE49-F238E27FC236}">
                <a16:creationId xmlns:a16="http://schemas.microsoft.com/office/drawing/2014/main" id="{125BB5B1-F295-A5A3-1E3C-55667115B09D}"/>
              </a:ext>
            </a:extLst>
          </p:cNvPr>
          <p:cNvSpPr>
            <a:spLocks noGrp="1" noChangeArrowheads="1"/>
          </p:cNvSpPr>
          <p:nvPr>
            <p:ph type="body" idx="1"/>
          </p:nvPr>
        </p:nvSpPr>
        <p:spPr>
          <a:xfrm>
            <a:off x="1371601" y="609600"/>
            <a:ext cx="9555163" cy="5943600"/>
          </a:xfrm>
        </p:spPr>
        <p:txBody>
          <a:bodyPr>
            <a:normAutofit fontScale="92500"/>
          </a:bodyPr>
          <a:lstStyle/>
          <a:p>
            <a:pPr eaLnBrk="1" hangingPunct="1"/>
            <a:r>
              <a:rPr lang="en-US" altLang="zh-TW" dirty="0">
                <a:solidFill>
                  <a:srgbClr val="008080"/>
                </a:solidFill>
              </a:rPr>
              <a:t>public synchronized native void start() { </a:t>
            </a:r>
            <a:endParaRPr lang="en-US" altLang="zh-TW" dirty="0"/>
          </a:p>
          <a:p>
            <a:pPr lvl="1" eaLnBrk="1" hangingPunct="1"/>
            <a:r>
              <a:rPr lang="en-US" altLang="zh-TW" dirty="0"/>
              <a:t>start a thread by calling its run() method …</a:t>
            </a:r>
          </a:p>
          <a:p>
            <a:pPr lvl="1" eaLnBrk="1" hangingPunct="1"/>
            <a:r>
              <a:rPr lang="en-US" altLang="zh-TW" dirty="0"/>
              <a:t>It is illegal to start a thread more than once   }</a:t>
            </a:r>
          </a:p>
          <a:p>
            <a:pPr eaLnBrk="1" hangingPunct="1"/>
            <a:r>
              <a:rPr lang="en-US" altLang="zh-TW" dirty="0">
                <a:solidFill>
                  <a:srgbClr val="008080"/>
                </a:solidFill>
              </a:rPr>
              <a:t>public final void join( </a:t>
            </a:r>
            <a:r>
              <a:rPr lang="en-US" altLang="zh-TW" dirty="0">
                <a:solidFill>
                  <a:srgbClr val="6600CC"/>
                </a:solidFill>
              </a:rPr>
              <a:t>[</a:t>
            </a:r>
            <a:r>
              <a:rPr lang="en-US" altLang="zh-TW" dirty="0">
                <a:solidFill>
                  <a:srgbClr val="008080"/>
                </a:solidFill>
              </a:rPr>
              <a:t>long </a:t>
            </a:r>
            <a:r>
              <a:rPr lang="en-US" altLang="zh-TW" dirty="0" err="1">
                <a:solidFill>
                  <a:srgbClr val="008080"/>
                </a:solidFill>
              </a:rPr>
              <a:t>ms</a:t>
            </a:r>
            <a:r>
              <a:rPr lang="en-US" altLang="zh-TW" dirty="0">
                <a:solidFill>
                  <a:srgbClr val="008080"/>
                </a:solidFill>
              </a:rPr>
              <a:t> </a:t>
            </a:r>
            <a:r>
              <a:rPr lang="en-US" altLang="zh-TW" dirty="0">
                <a:solidFill>
                  <a:srgbClr val="6600CC"/>
                </a:solidFill>
              </a:rPr>
              <a:t>[</a:t>
            </a:r>
            <a:r>
              <a:rPr lang="en-US" altLang="zh-TW" dirty="0">
                <a:solidFill>
                  <a:srgbClr val="008080"/>
                </a:solidFill>
              </a:rPr>
              <a:t>, int ns</a:t>
            </a:r>
            <a:r>
              <a:rPr lang="en-US" altLang="zh-TW" dirty="0">
                <a:solidFill>
                  <a:srgbClr val="6600CC"/>
                </a:solidFill>
              </a:rPr>
              <a:t>]]</a:t>
            </a:r>
            <a:r>
              <a:rPr lang="en-US" altLang="zh-TW" dirty="0">
                <a:solidFill>
                  <a:srgbClr val="008080"/>
                </a:solidFill>
              </a:rPr>
              <a:t>);</a:t>
            </a:r>
            <a:endParaRPr lang="en-US" altLang="zh-TW" dirty="0"/>
          </a:p>
          <a:p>
            <a:pPr lvl="1" eaLnBrk="1" hangingPunct="1"/>
            <a:r>
              <a:rPr lang="en-US" altLang="zh-TW" dirty="0"/>
              <a:t>Let current thread wait for receiver thread to die for at most </a:t>
            </a:r>
            <a:r>
              <a:rPr lang="en-US" altLang="zh-TW" dirty="0" err="1"/>
              <a:t>ms+ns</a:t>
            </a:r>
            <a:r>
              <a:rPr lang="en-US" altLang="zh-TW" dirty="0"/>
              <a:t> time</a:t>
            </a:r>
            <a:endParaRPr lang="en-US" altLang="zh-TW" dirty="0">
              <a:solidFill>
                <a:srgbClr val="008080"/>
              </a:solidFill>
            </a:endParaRPr>
          </a:p>
          <a:p>
            <a:pPr eaLnBrk="1" hangingPunct="1"/>
            <a:r>
              <a:rPr lang="en-US" altLang="zh-TW" dirty="0">
                <a:solidFill>
                  <a:schemeClr val="accent2"/>
                </a:solidFill>
              </a:rPr>
              <a:t>static</a:t>
            </a:r>
            <a:r>
              <a:rPr lang="en-US" altLang="zh-TW" dirty="0">
                <a:solidFill>
                  <a:srgbClr val="008080"/>
                </a:solidFill>
              </a:rPr>
              <a:t> void  yield()</a:t>
            </a:r>
            <a:r>
              <a:rPr lang="en-US" altLang="zh-TW" dirty="0"/>
              <a:t>   </a:t>
            </a:r>
            <a:r>
              <a:rPr lang="en-US" altLang="zh-TW" dirty="0">
                <a:solidFill>
                  <a:srgbClr val="CC6600"/>
                </a:solidFill>
              </a:rPr>
              <a:t>// callable by current thread only</a:t>
            </a:r>
          </a:p>
          <a:p>
            <a:pPr lvl="1" eaLnBrk="1" hangingPunct="1"/>
            <a:r>
              <a:rPr lang="en-US" altLang="zh-TW" dirty="0"/>
              <a:t>Causes the currently executing thread object to temporarily pause             and allow other threads to execute.</a:t>
            </a:r>
            <a:endParaRPr lang="en-US" altLang="zh-TW" dirty="0">
              <a:solidFill>
                <a:schemeClr val="bg2"/>
              </a:solidFill>
            </a:endParaRPr>
          </a:p>
          <a:p>
            <a:pPr eaLnBrk="1" hangingPunct="1"/>
            <a:r>
              <a:rPr lang="en-US" altLang="zh-TW" dirty="0">
                <a:solidFill>
                  <a:schemeClr val="accent1"/>
                </a:solidFill>
              </a:rPr>
              <a:t>public final void resume();  </a:t>
            </a:r>
            <a:r>
              <a:rPr lang="en-US" altLang="zh-TW" dirty="0">
                <a:solidFill>
                  <a:srgbClr val="CC6600"/>
                </a:solidFill>
              </a:rPr>
              <a:t>// deprecated</a:t>
            </a:r>
            <a:endParaRPr lang="en-US" altLang="zh-TW" dirty="0">
              <a:solidFill>
                <a:schemeClr val="bg2"/>
              </a:solidFill>
            </a:endParaRPr>
          </a:p>
          <a:p>
            <a:pPr eaLnBrk="1" hangingPunct="1"/>
            <a:r>
              <a:rPr lang="en-US" altLang="zh-TW" dirty="0">
                <a:solidFill>
                  <a:schemeClr val="accent1"/>
                </a:solidFill>
              </a:rPr>
              <a:t>public final void suspend();// </a:t>
            </a:r>
            <a:r>
              <a:rPr lang="en-US" altLang="zh-TW" dirty="0" err="1">
                <a:solidFill>
                  <a:srgbClr val="CC6600"/>
                </a:solidFill>
              </a:rPr>
              <a:t>deprecated</a:t>
            </a:r>
            <a:r>
              <a:rPr lang="en-US" altLang="zh-TW" dirty="0" err="1">
                <a:solidFill>
                  <a:srgbClr val="CC6600"/>
                </a:solidFill>
                <a:sym typeface="Wingdings" panose="05000000000000000000" pitchFamily="2" charset="2"/>
              </a:rPr>
              <a:t>may</a:t>
            </a:r>
            <a:r>
              <a:rPr lang="en-US" altLang="zh-TW" dirty="0">
                <a:solidFill>
                  <a:srgbClr val="CC6600"/>
                </a:solidFill>
                <a:sym typeface="Wingdings" panose="05000000000000000000" pitchFamily="2" charset="2"/>
              </a:rPr>
              <a:t> lead to</a:t>
            </a:r>
            <a:r>
              <a:rPr lang="en-US" altLang="zh-TW" dirty="0">
                <a:solidFill>
                  <a:srgbClr val="6600CC"/>
                </a:solidFill>
                <a:sym typeface="Wingdings" panose="05000000000000000000" pitchFamily="2" charset="2"/>
              </a:rPr>
              <a:t> deadlock</a:t>
            </a:r>
            <a:endParaRPr lang="en-US" altLang="zh-TW" dirty="0">
              <a:solidFill>
                <a:schemeClr val="bg2"/>
              </a:solidFill>
            </a:endParaRPr>
          </a:p>
          <a:p>
            <a:pPr eaLnBrk="1" hangingPunct="1"/>
            <a:r>
              <a:rPr lang="en-US" altLang="zh-TW" dirty="0">
                <a:solidFill>
                  <a:schemeClr val="accent1"/>
                </a:solidFill>
              </a:rPr>
              <a:t>public final void stop();  </a:t>
            </a:r>
            <a:r>
              <a:rPr lang="en-US" altLang="zh-TW" dirty="0">
                <a:solidFill>
                  <a:srgbClr val="CC6600"/>
                </a:solidFill>
              </a:rPr>
              <a:t>// deprecated </a:t>
            </a:r>
            <a:r>
              <a:rPr lang="en-US" altLang="zh-TW" dirty="0">
                <a:solidFill>
                  <a:srgbClr val="CC6600"/>
                </a:solidFill>
                <a:sym typeface="Wingdings" panose="05000000000000000000" pitchFamily="2" charset="2"/>
              </a:rPr>
              <a:t> lead to </a:t>
            </a:r>
            <a:r>
              <a:rPr lang="en-US" altLang="zh-TW" dirty="0">
                <a:solidFill>
                  <a:srgbClr val="6600CC"/>
                </a:solidFill>
                <a:sym typeface="Wingdings" panose="05000000000000000000" pitchFamily="2" charset="2"/>
              </a:rPr>
              <a:t>inconsistency</a:t>
            </a:r>
            <a:endParaRPr lang="en-US" altLang="zh-TW" dirty="0">
              <a:solidFill>
                <a:srgbClr val="6600CC"/>
              </a:solidFill>
            </a:endParaRPr>
          </a:p>
          <a:p>
            <a:pPr eaLnBrk="1" hangingPunct="1">
              <a:buFont typeface="Symbol" panose="05050102010706020507" pitchFamily="18" charset="2"/>
              <a:buNone/>
            </a:pPr>
            <a:r>
              <a:rPr lang="en-US" altLang="zh-TW" dirty="0">
                <a:solidFill>
                  <a:srgbClr val="CC6600"/>
                </a:solidFill>
              </a:rPr>
              <a:t>// state checking</a:t>
            </a:r>
            <a:endParaRPr lang="en-US" altLang="zh-TW" dirty="0">
              <a:solidFill>
                <a:srgbClr val="008080"/>
              </a:solidFill>
            </a:endParaRPr>
          </a:p>
          <a:p>
            <a:pPr eaLnBrk="1" hangingPunct="1"/>
            <a:r>
              <a:rPr lang="en-US" altLang="zh-TW" dirty="0">
                <a:solidFill>
                  <a:srgbClr val="008080"/>
                </a:solidFill>
              </a:rPr>
              <a:t>public </a:t>
            </a:r>
            <a:r>
              <a:rPr lang="en-US" altLang="zh-TW" dirty="0" err="1">
                <a:solidFill>
                  <a:srgbClr val="008080"/>
                </a:solidFill>
              </a:rPr>
              <a:t>boolean</a:t>
            </a:r>
            <a:r>
              <a:rPr lang="en-US" altLang="zh-TW" dirty="0">
                <a:solidFill>
                  <a:srgbClr val="008080"/>
                </a:solidFill>
              </a:rPr>
              <a:t> </a:t>
            </a:r>
            <a:r>
              <a:rPr lang="en-US" altLang="zh-TW" dirty="0" err="1">
                <a:solidFill>
                  <a:srgbClr val="008080"/>
                </a:solidFill>
              </a:rPr>
              <a:t>isAlive</a:t>
            </a:r>
            <a:r>
              <a:rPr lang="en-US" altLang="zh-TW" dirty="0">
                <a:solidFill>
                  <a:srgbClr val="008080"/>
                </a:solidFill>
              </a:rPr>
              <a:t>() ;</a:t>
            </a:r>
            <a:r>
              <a:rPr lang="en-US" altLang="zh-TW" dirty="0">
                <a:solidFill>
                  <a:srgbClr val="CC6600"/>
                </a:solidFill>
              </a:rPr>
              <a:t> // true if runnable or blocked</a:t>
            </a:r>
          </a:p>
        </p:txBody>
      </p:sp>
      <p:sp>
        <p:nvSpPr>
          <p:cNvPr id="19460" name="文字方塊 5">
            <a:extLst>
              <a:ext uri="{FF2B5EF4-FFF2-40B4-BE49-F238E27FC236}">
                <a16:creationId xmlns:a16="http://schemas.microsoft.com/office/drawing/2014/main" id="{912CE33B-837C-85F6-773A-1FE172A57298}"/>
              </a:ext>
            </a:extLst>
          </p:cNvPr>
          <p:cNvSpPr txBox="1">
            <a:spLocks noChangeArrowheads="1"/>
          </p:cNvSpPr>
          <p:nvPr/>
        </p:nvSpPr>
        <p:spPr bwMode="auto">
          <a:xfrm>
            <a:off x="7667626" y="1071564"/>
            <a:ext cx="3000375" cy="13239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Note: When we call t.join(),  we in fact use current thread's time to execute code of t thread </a:t>
            </a:r>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615366D4-D6C2-BC90-5B23-0B9CB9E4A202}"/>
              </a:ext>
            </a:extLst>
          </p:cNvPr>
          <p:cNvSpPr>
            <a:spLocks noGrp="1" noChangeArrowheads="1"/>
          </p:cNvSpPr>
          <p:nvPr>
            <p:ph type="body" idx="1"/>
          </p:nvPr>
        </p:nvSpPr>
        <p:spPr>
          <a:xfrm>
            <a:off x="199505" y="764771"/>
            <a:ext cx="11154295" cy="5951913"/>
          </a:xfrm>
        </p:spPr>
        <p:txBody>
          <a:bodyPr>
            <a:noAutofit/>
          </a:bodyPr>
          <a:lstStyle/>
          <a:p>
            <a:pPr eaLnBrk="1" hangingPunct="1"/>
            <a:r>
              <a:rPr lang="en-US" altLang="zh-TW" sz="2000" dirty="0"/>
              <a:t>A blocking/waiting call (sleep(),wait() or join()) to a thread t can be terminated by an </a:t>
            </a:r>
            <a:r>
              <a:rPr lang="en-US" altLang="zh-TW" sz="2000" dirty="0" err="1">
                <a:solidFill>
                  <a:schemeClr val="accent2"/>
                </a:solidFill>
              </a:rPr>
              <a:t>InterruptedException</a:t>
            </a:r>
            <a:r>
              <a:rPr lang="en-US" altLang="zh-TW" sz="2000" dirty="0">
                <a:solidFill>
                  <a:schemeClr val="accent2"/>
                </a:solidFill>
              </a:rPr>
              <a:t> </a:t>
            </a:r>
            <a:r>
              <a:rPr lang="en-US" altLang="zh-TW" sz="2000" dirty="0"/>
              <a:t>thrown by invoking </a:t>
            </a:r>
            <a:r>
              <a:rPr lang="en-US" altLang="zh-TW" sz="2000" dirty="0" err="1">
                <a:solidFill>
                  <a:srgbClr val="6600CC"/>
                </a:solidFill>
              </a:rPr>
              <a:t>t</a:t>
            </a:r>
            <a:r>
              <a:rPr lang="en-US" altLang="zh-TW" sz="2000" dirty="0" err="1"/>
              <a:t>.</a:t>
            </a:r>
            <a:r>
              <a:rPr lang="en-US" altLang="zh-TW" sz="2000" dirty="0" err="1">
                <a:solidFill>
                  <a:schemeClr val="accent2"/>
                </a:solidFill>
              </a:rPr>
              <a:t>interrupt</a:t>
            </a:r>
            <a:r>
              <a:rPr lang="en-US" altLang="zh-TW" sz="2000" dirty="0">
                <a:solidFill>
                  <a:schemeClr val="accent2"/>
                </a:solidFill>
              </a:rPr>
              <a:t>()</a:t>
            </a:r>
            <a:r>
              <a:rPr lang="en-US" altLang="zh-TW" sz="2000" dirty="0"/>
              <a:t>.</a:t>
            </a:r>
          </a:p>
          <a:p>
            <a:pPr lvl="1" eaLnBrk="1" hangingPunct="1"/>
            <a:r>
              <a:rPr lang="en-US" altLang="zh-TW" sz="2000" dirty="0"/>
              <a:t>this provides an alternative way to leave the blocked state.</a:t>
            </a:r>
          </a:p>
          <a:p>
            <a:pPr lvl="1" eaLnBrk="1" hangingPunct="1"/>
            <a:r>
              <a:rPr lang="en-US" altLang="zh-TW" sz="2000" dirty="0"/>
              <a:t>however, the control flow is different from the normal case.</a:t>
            </a:r>
          </a:p>
          <a:p>
            <a:pPr eaLnBrk="1" hangingPunct="1">
              <a:buFont typeface="Symbol" panose="05050102010706020507" pitchFamily="18" charset="2"/>
              <a:buNone/>
            </a:pPr>
            <a:r>
              <a:rPr lang="en-US" altLang="zh-TW" sz="2000" dirty="0"/>
              <a:t> Ex: </a:t>
            </a:r>
            <a:r>
              <a:rPr lang="en-US" altLang="zh-TW" sz="2000" dirty="0">
                <a:solidFill>
                  <a:srgbClr val="008080"/>
                </a:solidFill>
              </a:rPr>
              <a:t>public void run() {</a:t>
            </a:r>
          </a:p>
          <a:p>
            <a:pPr eaLnBrk="1" hangingPunct="1">
              <a:buFont typeface="Symbol" panose="05050102010706020507" pitchFamily="18" charset="2"/>
              <a:buNone/>
            </a:pPr>
            <a:r>
              <a:rPr lang="en-US" altLang="zh-TW" sz="2000" dirty="0">
                <a:solidFill>
                  <a:srgbClr val="008080"/>
                </a:solidFill>
              </a:rPr>
              <a:t> try { …  while (more work to do)</a:t>
            </a:r>
            <a:r>
              <a:rPr lang="zh-TW" altLang="en-US" sz="2000" dirty="0">
                <a:solidFill>
                  <a:srgbClr val="008080"/>
                </a:solidFill>
              </a:rPr>
              <a:t> </a:t>
            </a:r>
            <a:r>
              <a:rPr lang="en-US" altLang="zh-TW" sz="2000" dirty="0">
                <a:solidFill>
                  <a:srgbClr val="008080"/>
                </a:solidFill>
              </a:rPr>
              <a:t>{      </a:t>
            </a:r>
            <a:r>
              <a:rPr lang="en-US" altLang="zh-TW" sz="2000" dirty="0">
                <a:solidFill>
                  <a:srgbClr val="FF0000"/>
                </a:solidFill>
              </a:rPr>
              <a:t>//</a:t>
            </a:r>
            <a:r>
              <a:rPr lang="en-US" altLang="zh-TW" sz="2000" dirty="0">
                <a:solidFill>
                  <a:srgbClr val="008080"/>
                </a:solidFill>
              </a:rPr>
              <a:t> </a:t>
            </a:r>
            <a:r>
              <a:rPr lang="en-US" altLang="zh-TW" sz="2000" b="0" u="sng" dirty="0">
                <a:solidFill>
                  <a:srgbClr val="B3172D"/>
                </a:solidFill>
                <a:latin typeface="Arial" panose="020B0604020202020204" pitchFamily="34" charset="0"/>
              </a:rPr>
              <a:t>Normal sleep() exit continue here</a:t>
            </a:r>
            <a:r>
              <a:rPr lang="en-US" altLang="zh-TW" sz="2000" dirty="0">
                <a:solidFill>
                  <a:srgbClr val="008080"/>
                </a:solidFill>
              </a:rPr>
              <a:t> </a:t>
            </a:r>
          </a:p>
          <a:p>
            <a:pPr eaLnBrk="1" hangingPunct="1">
              <a:buFont typeface="Symbol" panose="05050102010706020507" pitchFamily="18" charset="2"/>
              <a:buNone/>
            </a:pPr>
            <a:r>
              <a:rPr lang="en-US" altLang="zh-TW" sz="2000" dirty="0">
                <a:solidFill>
                  <a:srgbClr val="008080"/>
                </a:solidFill>
              </a:rPr>
              <a:t>              </a:t>
            </a:r>
          </a:p>
          <a:p>
            <a:pPr eaLnBrk="1" hangingPunct="1">
              <a:buFont typeface="Symbol" panose="05050102010706020507" pitchFamily="18" charset="2"/>
              <a:buNone/>
            </a:pPr>
            <a:r>
              <a:rPr lang="en-US" altLang="zh-TW" sz="2000" dirty="0">
                <a:solidFill>
                  <a:srgbClr val="008080"/>
                </a:solidFill>
              </a:rPr>
              <a:t>                   do some work;</a:t>
            </a:r>
          </a:p>
          <a:p>
            <a:pPr eaLnBrk="1" hangingPunct="1">
              <a:buFont typeface="Symbol" panose="05050102010706020507" pitchFamily="18" charset="2"/>
              <a:buNone/>
            </a:pPr>
            <a:r>
              <a:rPr lang="en-US" altLang="zh-TW" sz="2000" dirty="0">
                <a:solidFill>
                  <a:srgbClr val="008080"/>
                </a:solidFill>
              </a:rPr>
              <a:t>                   sleep( … ); </a:t>
            </a:r>
            <a:r>
              <a:rPr lang="en-US" altLang="zh-TW" sz="2000" dirty="0">
                <a:solidFill>
                  <a:srgbClr val="CC6600"/>
                </a:solidFill>
              </a:rPr>
              <a:t>// give another thread a chance to work</a:t>
            </a:r>
          </a:p>
          <a:p>
            <a:pPr eaLnBrk="1" hangingPunct="1">
              <a:buFont typeface="Symbol" panose="05050102010706020507" pitchFamily="18" charset="2"/>
              <a:buNone/>
            </a:pPr>
            <a:r>
              <a:rPr lang="en-US" altLang="zh-TW" sz="2000" dirty="0">
                <a:solidFill>
                  <a:srgbClr val="008080"/>
                </a:solidFill>
              </a:rPr>
              <a:t>                }</a:t>
            </a:r>
          </a:p>
          <a:p>
            <a:pPr eaLnBrk="1" hangingPunct="1">
              <a:buFont typeface="Symbol" panose="05050102010706020507" pitchFamily="18" charset="2"/>
              <a:buNone/>
            </a:pPr>
            <a:r>
              <a:rPr lang="en-US" altLang="zh-TW" sz="2000" dirty="0">
                <a:solidFill>
                  <a:srgbClr val="008080"/>
                </a:solidFill>
              </a:rPr>
              <a:t>      </a:t>
            </a:r>
            <a:r>
              <a:rPr lang="zh-TW" altLang="en-US" sz="2000" dirty="0">
                <a:solidFill>
                  <a:srgbClr val="008080"/>
                </a:solidFill>
              </a:rPr>
              <a:t> </a:t>
            </a:r>
            <a:r>
              <a:rPr lang="en-US" altLang="zh-TW" sz="2000" dirty="0">
                <a:solidFill>
                  <a:srgbClr val="008080"/>
                </a:solidFill>
              </a:rPr>
              <a:t>}</a:t>
            </a:r>
          </a:p>
          <a:p>
            <a:pPr eaLnBrk="1" hangingPunct="1">
              <a:buFont typeface="Symbol" panose="05050102010706020507" pitchFamily="18" charset="2"/>
              <a:buNone/>
            </a:pPr>
            <a:r>
              <a:rPr lang="zh-TW" altLang="en-US" sz="2000" dirty="0">
                <a:solidFill>
                  <a:srgbClr val="008080"/>
                </a:solidFill>
              </a:rPr>
              <a:t> </a:t>
            </a:r>
            <a:r>
              <a:rPr lang="en-US" altLang="zh-TW" sz="2000" dirty="0">
                <a:solidFill>
                  <a:srgbClr val="008080"/>
                </a:solidFill>
              </a:rPr>
              <a:t> catch (</a:t>
            </a:r>
            <a:r>
              <a:rPr lang="en-US" altLang="zh-TW" sz="2000" dirty="0" err="1">
                <a:solidFill>
                  <a:srgbClr val="008080"/>
                </a:solidFill>
              </a:rPr>
              <a:t>InterruptedException</a:t>
            </a:r>
            <a:r>
              <a:rPr lang="en-US" altLang="zh-TW" sz="2000" dirty="0">
                <a:solidFill>
                  <a:srgbClr val="008080"/>
                </a:solidFill>
              </a:rPr>
              <a:t> e) { </a:t>
            </a:r>
            <a:r>
              <a:rPr lang="en-US" altLang="zh-TW" sz="2000" dirty="0">
                <a:solidFill>
                  <a:srgbClr val="FF0000"/>
                </a:solidFill>
              </a:rPr>
              <a:t>//</a:t>
            </a:r>
            <a:r>
              <a:rPr lang="en-US" altLang="zh-TW" sz="2000" dirty="0">
                <a:solidFill>
                  <a:srgbClr val="008080"/>
                </a:solidFill>
              </a:rPr>
              <a:t> </a:t>
            </a:r>
            <a:r>
              <a:rPr lang="en-US" altLang="zh-TW" sz="2000" b="0" u="sng" dirty="0">
                <a:solidFill>
                  <a:srgbClr val="B3172D"/>
                </a:solidFill>
                <a:latin typeface="Arial" panose="020B0604020202020204" pitchFamily="34" charset="0"/>
              </a:rPr>
              <a:t>if waked-up by interrupt() then continue here</a:t>
            </a:r>
            <a:endParaRPr lang="en-US" altLang="zh-TW" sz="2000" dirty="0">
              <a:solidFill>
                <a:srgbClr val="008080"/>
              </a:solidFill>
            </a:endParaRPr>
          </a:p>
          <a:p>
            <a:pPr eaLnBrk="1" hangingPunct="1">
              <a:buFont typeface="Symbol" panose="05050102010706020507" pitchFamily="18" charset="2"/>
              <a:buNone/>
            </a:pPr>
            <a:r>
              <a:rPr lang="en-US" altLang="zh-TW" sz="2000" dirty="0">
                <a:solidFill>
                  <a:srgbClr val="008080"/>
                </a:solidFill>
              </a:rPr>
              <a:t>       …  </a:t>
            </a:r>
            <a:r>
              <a:rPr lang="en-US" altLang="zh-TW" sz="2000" dirty="0">
                <a:solidFill>
                  <a:srgbClr val="CC6600"/>
                </a:solidFill>
              </a:rPr>
              <a:t>// thread interrupted during sleep or wait</a:t>
            </a:r>
            <a:r>
              <a:rPr lang="zh-TW" altLang="en-US" sz="2000" dirty="0">
                <a:solidFill>
                  <a:srgbClr val="CC6600"/>
                </a:solidFill>
              </a:rPr>
              <a:t>   </a:t>
            </a:r>
            <a:r>
              <a:rPr lang="en-US" altLang="zh-TW" sz="2000" dirty="0">
                <a:solidFill>
                  <a:srgbClr val="008080"/>
                </a:solidFill>
              </a:rPr>
              <a:t>   }</a:t>
            </a:r>
          </a:p>
          <a:p>
            <a:pPr eaLnBrk="1" hangingPunct="1">
              <a:buFont typeface="Symbol" panose="05050102010706020507" pitchFamily="18" charset="2"/>
              <a:buNone/>
            </a:pPr>
            <a:r>
              <a:rPr lang="en-US" altLang="zh-TW" sz="2000" dirty="0">
                <a:solidFill>
                  <a:srgbClr val="008080"/>
                </a:solidFill>
              </a:rPr>
              <a:t> }</a:t>
            </a:r>
          </a:p>
        </p:txBody>
      </p:sp>
      <p:sp>
        <p:nvSpPr>
          <p:cNvPr id="20483" name="Rectangle 2">
            <a:extLst>
              <a:ext uri="{FF2B5EF4-FFF2-40B4-BE49-F238E27FC236}">
                <a16:creationId xmlns:a16="http://schemas.microsoft.com/office/drawing/2014/main" id="{78775A2F-1A1C-233E-9A80-D8C303AF4D74}"/>
              </a:ext>
            </a:extLst>
          </p:cNvPr>
          <p:cNvSpPr>
            <a:spLocks noGrp="1" noChangeArrowheads="1"/>
          </p:cNvSpPr>
          <p:nvPr>
            <p:ph type="title"/>
          </p:nvPr>
        </p:nvSpPr>
        <p:spPr>
          <a:xfrm>
            <a:off x="272935" y="-215728"/>
            <a:ext cx="10515600" cy="1325563"/>
          </a:xfrm>
        </p:spPr>
        <p:txBody>
          <a:bodyPr/>
          <a:lstStyle/>
          <a:p>
            <a:pPr eaLnBrk="1" hangingPunct="1"/>
            <a:r>
              <a:rPr lang="en-US" altLang="zh-TW" dirty="0"/>
              <a:t>4. </a:t>
            </a:r>
            <a:r>
              <a:rPr lang="en-US" altLang="zh-TW" sz="4800" dirty="0"/>
              <a:t>interrupting threads</a:t>
            </a:r>
          </a:p>
        </p:txBody>
      </p:sp>
      <p:sp>
        <p:nvSpPr>
          <p:cNvPr id="20484" name="Line 4">
            <a:extLst>
              <a:ext uri="{FF2B5EF4-FFF2-40B4-BE49-F238E27FC236}">
                <a16:creationId xmlns:a16="http://schemas.microsoft.com/office/drawing/2014/main" id="{1F019C74-0FDD-57F4-E55A-C0D653D9D655}"/>
              </a:ext>
            </a:extLst>
          </p:cNvPr>
          <p:cNvSpPr>
            <a:spLocks noChangeShapeType="1"/>
          </p:cNvSpPr>
          <p:nvPr/>
        </p:nvSpPr>
        <p:spPr bwMode="auto">
          <a:xfrm flipV="1">
            <a:off x="3014749" y="2834341"/>
            <a:ext cx="1927053" cy="623886"/>
          </a:xfrm>
          <a:prstGeom prst="line">
            <a:avLst/>
          </a:prstGeom>
          <a:noFill/>
          <a:ln w="762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5" name="Line 5">
            <a:extLst>
              <a:ext uri="{FF2B5EF4-FFF2-40B4-BE49-F238E27FC236}">
                <a16:creationId xmlns:a16="http://schemas.microsoft.com/office/drawing/2014/main" id="{3141802B-582E-DEFD-8FE3-DD65380849FD}"/>
              </a:ext>
            </a:extLst>
          </p:cNvPr>
          <p:cNvSpPr>
            <a:spLocks noChangeShapeType="1"/>
          </p:cNvSpPr>
          <p:nvPr/>
        </p:nvSpPr>
        <p:spPr bwMode="auto">
          <a:xfrm>
            <a:off x="3014749" y="3505201"/>
            <a:ext cx="2852651" cy="1392236"/>
          </a:xfrm>
          <a:prstGeom prst="line">
            <a:avLst/>
          </a:prstGeom>
          <a:noFill/>
          <a:ln w="762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6" name="Text Box 6">
            <a:extLst>
              <a:ext uri="{FF2B5EF4-FFF2-40B4-BE49-F238E27FC236}">
                <a16:creationId xmlns:a16="http://schemas.microsoft.com/office/drawing/2014/main" id="{CF525971-60C7-F9C1-9DD2-B6C4466182CE}"/>
              </a:ext>
            </a:extLst>
          </p:cNvPr>
          <p:cNvSpPr txBox="1">
            <a:spLocks noChangeArrowheads="1"/>
          </p:cNvSpPr>
          <p:nvPr/>
        </p:nvSpPr>
        <p:spPr bwMode="auto">
          <a:xfrm>
            <a:off x="5867400" y="3505201"/>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endParaRPr lang="en-US" altLang="zh-TW" u="sng">
              <a:solidFill>
                <a:srgbClr val="B3172D"/>
              </a:solidFill>
            </a:endParaRPr>
          </a:p>
        </p:txBody>
      </p:sp>
      <p:sp>
        <p:nvSpPr>
          <p:cNvPr id="20487" name="Text Box 7">
            <a:extLst>
              <a:ext uri="{FF2B5EF4-FFF2-40B4-BE49-F238E27FC236}">
                <a16:creationId xmlns:a16="http://schemas.microsoft.com/office/drawing/2014/main" id="{A947D447-5822-E635-9928-4CD465B0A51F}"/>
              </a:ext>
            </a:extLst>
          </p:cNvPr>
          <p:cNvSpPr txBox="1">
            <a:spLocks noChangeArrowheads="1"/>
          </p:cNvSpPr>
          <p:nvPr/>
        </p:nvSpPr>
        <p:spPr bwMode="auto">
          <a:xfrm>
            <a:off x="8382000" y="4419601"/>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endParaRPr lang="en-US" altLang="zh-TW" u="sng">
              <a:solidFill>
                <a:srgbClr val="B3172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36552E2-A793-1229-81D7-A27706391214}"/>
              </a:ext>
            </a:extLst>
          </p:cNvPr>
          <p:cNvSpPr>
            <a:spLocks noGrp="1" noChangeArrowheads="1"/>
          </p:cNvSpPr>
          <p:nvPr>
            <p:ph type="title"/>
          </p:nvPr>
        </p:nvSpPr>
        <p:spPr/>
        <p:txBody>
          <a:bodyPr/>
          <a:lstStyle/>
          <a:p>
            <a:pPr eaLnBrk="1" hangingPunct="1"/>
            <a:endParaRPr lang="en-US" altLang="zh-TW"/>
          </a:p>
        </p:txBody>
      </p:sp>
      <p:sp>
        <p:nvSpPr>
          <p:cNvPr id="21507" name="Rectangle 3">
            <a:extLst>
              <a:ext uri="{FF2B5EF4-FFF2-40B4-BE49-F238E27FC236}">
                <a16:creationId xmlns:a16="http://schemas.microsoft.com/office/drawing/2014/main" id="{4B37897D-87E9-ABDD-BEAD-A5044D7A4AB0}"/>
              </a:ext>
            </a:extLst>
          </p:cNvPr>
          <p:cNvSpPr>
            <a:spLocks noGrp="1" noChangeArrowheads="1"/>
          </p:cNvSpPr>
          <p:nvPr>
            <p:ph type="body" idx="1"/>
          </p:nvPr>
        </p:nvSpPr>
        <p:spPr/>
        <p:txBody>
          <a:bodyPr/>
          <a:lstStyle/>
          <a:p>
            <a:pPr eaLnBrk="1" hangingPunct="1"/>
            <a:r>
              <a:rPr lang="en-US" altLang="zh-TW"/>
              <a:t>Note: the </a:t>
            </a:r>
            <a:r>
              <a:rPr lang="en-US" altLang="zh-TW">
                <a:solidFill>
                  <a:schemeClr val="accent2"/>
                </a:solidFill>
              </a:rPr>
              <a:t>interrupt()</a:t>
            </a:r>
            <a:r>
              <a:rPr lang="en-US" altLang="zh-TW"/>
              <a:t> method will not throw an </a:t>
            </a:r>
            <a:r>
              <a:rPr lang="en-US" altLang="zh-TW">
                <a:solidFill>
                  <a:schemeClr val="accent2"/>
                </a:solidFill>
              </a:rPr>
              <a:t>InterruptedException</a:t>
            </a:r>
            <a:r>
              <a:rPr lang="en-US" altLang="zh-TW"/>
              <a:t> if the thread is not blocked/waiting.  In such case </a:t>
            </a:r>
            <a:r>
              <a:rPr lang="en-US" altLang="zh-TW">
                <a:solidFill>
                  <a:srgbClr val="FF0000"/>
                </a:solidFill>
              </a:rPr>
              <a:t>the thread needs to call the static  </a:t>
            </a:r>
            <a:r>
              <a:rPr lang="en-US" altLang="zh-TW">
                <a:solidFill>
                  <a:schemeClr val="accent2"/>
                </a:solidFill>
              </a:rPr>
              <a:t>interrupted()</a:t>
            </a:r>
            <a:r>
              <a:rPr lang="en-US" altLang="zh-TW">
                <a:solidFill>
                  <a:srgbClr val="FF0000"/>
                </a:solidFill>
              </a:rPr>
              <a:t> method to find out if it was recently interrupted</a:t>
            </a:r>
            <a:r>
              <a:rPr lang="en-US" altLang="zh-TW"/>
              <a:t>. So we should rewrite the while loop by</a:t>
            </a:r>
            <a:endParaRPr lang="en-US" altLang="zh-TW">
              <a:solidFill>
                <a:srgbClr val="008080"/>
              </a:solidFill>
            </a:endParaRPr>
          </a:p>
          <a:p>
            <a:pPr eaLnBrk="1" hangingPunct="1">
              <a:buFont typeface="Symbol" panose="05050102010706020507" pitchFamily="18" charset="2"/>
              <a:buNone/>
            </a:pPr>
            <a:r>
              <a:rPr lang="en-US" altLang="zh-TW">
                <a:solidFill>
                  <a:srgbClr val="008080"/>
                </a:solidFill>
              </a:rPr>
              <a:t>while ( ! interrupted()  &amp;&amp; moreWorkToDo() ) { … }</a:t>
            </a:r>
          </a:p>
          <a:p>
            <a:pPr eaLnBrk="1" hangingPunct="1">
              <a:buFont typeface="Symbol" panose="05050102010706020507" pitchFamily="18" charset="2"/>
              <a:buNone/>
            </a:pPr>
            <a:endParaRPr lang="en-US" altLang="zh-TW">
              <a:solidFill>
                <a:schemeClr val="tx2"/>
              </a:solidFill>
            </a:endParaRPr>
          </a:p>
          <a:p>
            <a:pPr eaLnBrk="1" hangingPunct="1"/>
            <a:endParaRPr lang="en-US" altLang="zh-TW">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771A-131D-7C9C-6DC7-908DB7566C2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E47CF22-DA36-BF29-C330-2C2DC56525F2}"/>
              </a:ext>
            </a:extLst>
          </p:cNvPr>
          <p:cNvSpPr>
            <a:spLocks noGrp="1"/>
          </p:cNvSpPr>
          <p:nvPr>
            <p:ph idx="1"/>
          </p:nvPr>
        </p:nvSpPr>
        <p:spPr/>
        <p:txBody>
          <a:bodyPr/>
          <a:lstStyle/>
          <a:p>
            <a:pPr marL="533400" indent="-533400" eaLnBrk="1" hangingPunct="1">
              <a:buFont typeface="Symbol" panose="05050102010706020507" pitchFamily="18" charset="2"/>
              <a:buAutoNum type="arabicPeriod"/>
            </a:pPr>
            <a:r>
              <a:rPr lang="en-US" altLang="zh-TW" dirty="0"/>
              <a:t>What is a thread ?  </a:t>
            </a:r>
          </a:p>
          <a:p>
            <a:pPr marL="533400" indent="-533400" eaLnBrk="1" hangingPunct="1">
              <a:buFont typeface="Symbol" panose="05050102010706020507" pitchFamily="18" charset="2"/>
              <a:buAutoNum type="arabicPeriod"/>
            </a:pPr>
            <a:r>
              <a:rPr lang="en-US" altLang="zh-TW" dirty="0"/>
              <a:t>Define and launch a thread</a:t>
            </a:r>
          </a:p>
          <a:p>
            <a:pPr marL="533400" indent="-533400" eaLnBrk="1" hangingPunct="1">
              <a:buFont typeface="Symbol" panose="05050102010706020507" pitchFamily="18" charset="2"/>
              <a:buAutoNum type="arabicPeriod"/>
            </a:pPr>
            <a:r>
              <a:rPr lang="en-US" altLang="zh-TW" dirty="0"/>
              <a:t>The life-cycle of a thread</a:t>
            </a:r>
          </a:p>
          <a:p>
            <a:pPr marL="533400" indent="-533400" eaLnBrk="1" hangingPunct="1">
              <a:buFont typeface="Symbol" panose="05050102010706020507" pitchFamily="18" charset="2"/>
              <a:buAutoNum type="arabicPeriod"/>
            </a:pPr>
            <a:r>
              <a:rPr lang="en-US" altLang="zh-TW" dirty="0"/>
              <a:t>interrupt a thread</a:t>
            </a:r>
          </a:p>
          <a:p>
            <a:pPr marL="533400" indent="-533400" eaLnBrk="1" hangingPunct="1">
              <a:buFont typeface="Symbol" panose="05050102010706020507" pitchFamily="18" charset="2"/>
              <a:buAutoNum type="arabicPeriod"/>
            </a:pPr>
            <a:r>
              <a:rPr lang="en-US" altLang="zh-TW" dirty="0"/>
              <a:t>thread synchronization</a:t>
            </a:r>
          </a:p>
          <a:p>
            <a:pPr marL="533400" indent="-533400" eaLnBrk="1" hangingPunct="1">
              <a:buFont typeface="Symbol" panose="05050102010706020507" pitchFamily="18" charset="2"/>
              <a:buAutoNum type="arabicPeriod"/>
            </a:pPr>
            <a:r>
              <a:rPr lang="en-US" altLang="zh-TW" dirty="0"/>
              <a:t>other issues</a:t>
            </a:r>
          </a:p>
          <a:p>
            <a:endParaRPr lang="en-US" dirty="0"/>
          </a:p>
        </p:txBody>
      </p:sp>
    </p:spTree>
    <p:extLst>
      <p:ext uri="{BB962C8B-B14F-4D97-AF65-F5344CB8AC3E}">
        <p14:creationId xmlns:p14="http://schemas.microsoft.com/office/powerpoint/2010/main" val="2829642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B1E014A-83BB-9F29-08BB-8451EF216ECC}"/>
              </a:ext>
            </a:extLst>
          </p:cNvPr>
          <p:cNvSpPr>
            <a:spLocks noGrp="1" noChangeArrowheads="1"/>
          </p:cNvSpPr>
          <p:nvPr>
            <p:ph type="title"/>
          </p:nvPr>
        </p:nvSpPr>
        <p:spPr>
          <a:xfrm>
            <a:off x="771698" y="-283268"/>
            <a:ext cx="10515600" cy="1325563"/>
          </a:xfrm>
        </p:spPr>
        <p:txBody>
          <a:bodyPr/>
          <a:lstStyle/>
          <a:p>
            <a:pPr eaLnBrk="1" hangingPunct="1"/>
            <a:r>
              <a:rPr lang="en-US" altLang="zh-TW" dirty="0"/>
              <a:t>interrupt-related methods</a:t>
            </a:r>
          </a:p>
        </p:txBody>
      </p:sp>
      <p:sp>
        <p:nvSpPr>
          <p:cNvPr id="22531" name="Rectangle 3">
            <a:extLst>
              <a:ext uri="{FF2B5EF4-FFF2-40B4-BE49-F238E27FC236}">
                <a16:creationId xmlns:a16="http://schemas.microsoft.com/office/drawing/2014/main" id="{0D814478-46D0-0EF7-96EB-3975CEEACA39}"/>
              </a:ext>
            </a:extLst>
          </p:cNvPr>
          <p:cNvSpPr>
            <a:spLocks noGrp="1" noChangeArrowheads="1"/>
          </p:cNvSpPr>
          <p:nvPr>
            <p:ph type="body" idx="1"/>
          </p:nvPr>
        </p:nvSpPr>
        <p:spPr>
          <a:xfrm>
            <a:off x="1371600" y="609600"/>
            <a:ext cx="9448800" cy="6248400"/>
          </a:xfrm>
        </p:spPr>
        <p:txBody>
          <a:bodyPr>
            <a:normAutofit fontScale="92500"/>
          </a:bodyPr>
          <a:lstStyle/>
          <a:p>
            <a:pPr eaLnBrk="1" hangingPunct="1">
              <a:lnSpc>
                <a:spcPct val="90000"/>
              </a:lnSpc>
            </a:pPr>
            <a:r>
              <a:rPr lang="en-US" altLang="zh-TW">
                <a:solidFill>
                  <a:srgbClr val="008080"/>
                </a:solidFill>
              </a:rPr>
              <a:t>void interrupt() </a:t>
            </a:r>
          </a:p>
          <a:p>
            <a:pPr lvl="1" eaLnBrk="1" hangingPunct="1">
              <a:lnSpc>
                <a:spcPct val="90000"/>
              </a:lnSpc>
            </a:pPr>
            <a:r>
              <a:rPr lang="en-US" altLang="zh-TW"/>
              <a:t>send an Interrupt request to a thread. </a:t>
            </a:r>
          </a:p>
          <a:p>
            <a:pPr lvl="1" eaLnBrk="1" hangingPunct="1">
              <a:lnSpc>
                <a:spcPct val="90000"/>
              </a:lnSpc>
            </a:pPr>
            <a:r>
              <a:rPr lang="en-US" altLang="zh-TW"/>
              <a:t>the “interrupted” status of the thread is set to true. </a:t>
            </a:r>
            <a:endParaRPr lang="en-US" altLang="zh-TW">
              <a:solidFill>
                <a:schemeClr val="accent2"/>
              </a:solidFill>
            </a:endParaRPr>
          </a:p>
          <a:p>
            <a:pPr lvl="1" eaLnBrk="1" hangingPunct="1">
              <a:lnSpc>
                <a:spcPct val="90000"/>
              </a:lnSpc>
            </a:pPr>
            <a:r>
              <a:rPr lang="en-US" altLang="zh-TW">
                <a:solidFill>
                  <a:schemeClr val="accent2"/>
                </a:solidFill>
              </a:rPr>
              <a:t>if the thread is blocked by sleep(), wait() or join()</a:t>
            </a:r>
            <a:r>
              <a:rPr lang="en-US" altLang="zh-TW"/>
              <a:t>, </a:t>
            </a:r>
            <a:r>
              <a:rPr lang="en-US" altLang="zh-TW">
                <a:solidFill>
                  <a:schemeClr val="accent2"/>
                </a:solidFill>
              </a:rPr>
              <a:t>the The </a:t>
            </a:r>
            <a:r>
              <a:rPr lang="en-US" altLang="zh-TW" i="1">
                <a:solidFill>
                  <a:schemeClr val="accent2"/>
                </a:solidFill>
              </a:rPr>
              <a:t>interrupted status</a:t>
            </a:r>
            <a:r>
              <a:rPr lang="en-US" altLang="zh-TW">
                <a:solidFill>
                  <a:schemeClr val="accent2"/>
                </a:solidFill>
              </a:rPr>
              <a:t> of the thread is cleared</a:t>
            </a:r>
            <a:r>
              <a:rPr lang="en-US" altLang="zh-TW"/>
              <a:t>  and an InterruptedException is thrown.</a:t>
            </a:r>
          </a:p>
          <a:p>
            <a:pPr lvl="1" eaLnBrk="1" hangingPunct="1">
              <a:lnSpc>
                <a:spcPct val="90000"/>
              </a:lnSpc>
            </a:pPr>
            <a:r>
              <a:rPr lang="en-US" altLang="zh-TW"/>
              <a:t>conclusion: runnable ==&gt; “interrupted” bit set but no Exception thrown.</a:t>
            </a:r>
          </a:p>
          <a:p>
            <a:pPr lvl="1" eaLnBrk="1" hangingPunct="1">
              <a:lnSpc>
                <a:spcPct val="90000"/>
              </a:lnSpc>
            </a:pPr>
            <a:r>
              <a:rPr lang="en-US" altLang="zh-TW"/>
              <a:t>             not runnable ==&gt; Exception thrown but “interrupted” bit not set </a:t>
            </a:r>
          </a:p>
          <a:p>
            <a:pPr eaLnBrk="1" hangingPunct="1">
              <a:lnSpc>
                <a:spcPct val="90000"/>
              </a:lnSpc>
            </a:pPr>
            <a:r>
              <a:rPr lang="en-US" altLang="zh-TW"/>
              <a:t> </a:t>
            </a:r>
            <a:r>
              <a:rPr lang="en-US" altLang="zh-TW">
                <a:solidFill>
                  <a:srgbClr val="FF0000"/>
                </a:solidFill>
              </a:rPr>
              <a:t>static</a:t>
            </a:r>
            <a:r>
              <a:rPr lang="en-US" altLang="zh-TW"/>
              <a:t> </a:t>
            </a:r>
            <a:r>
              <a:rPr lang="en-US" altLang="zh-TW">
                <a:solidFill>
                  <a:srgbClr val="008080"/>
                </a:solidFill>
              </a:rPr>
              <a:t>boolean  interrupted() </a:t>
            </a:r>
            <a:r>
              <a:rPr lang="en-US" altLang="zh-TW">
                <a:solidFill>
                  <a:srgbClr val="CC6600"/>
                </a:solidFill>
              </a:rPr>
              <a:t>// destructive query</a:t>
            </a:r>
          </a:p>
          <a:p>
            <a:pPr lvl="1" eaLnBrk="1" hangingPunct="1">
              <a:lnSpc>
                <a:spcPct val="90000"/>
              </a:lnSpc>
            </a:pPr>
            <a:r>
              <a:rPr lang="en-US" altLang="zh-TW"/>
              <a:t>Tests whether </a:t>
            </a:r>
            <a:r>
              <a:rPr lang="en-US" altLang="zh-TW">
                <a:solidFill>
                  <a:schemeClr val="accent2"/>
                </a:solidFill>
              </a:rPr>
              <a:t>the current thread</a:t>
            </a:r>
            <a:r>
              <a:rPr lang="en-US" altLang="zh-TW"/>
              <a:t> (self) has been interrupted.</a:t>
            </a:r>
          </a:p>
          <a:p>
            <a:pPr lvl="1" eaLnBrk="1" hangingPunct="1">
              <a:lnSpc>
                <a:spcPct val="90000"/>
              </a:lnSpc>
            </a:pPr>
            <a:r>
              <a:rPr lang="en-US" altLang="zh-TW"/>
              <a:t>reset the  “interrupted” status to false. </a:t>
            </a:r>
          </a:p>
          <a:p>
            <a:pPr eaLnBrk="1" hangingPunct="1">
              <a:lnSpc>
                <a:spcPct val="90000"/>
              </a:lnSpc>
            </a:pPr>
            <a:r>
              <a:rPr lang="en-US" altLang="zh-TW"/>
              <a:t> </a:t>
            </a:r>
            <a:r>
              <a:rPr lang="en-US" altLang="zh-TW">
                <a:solidFill>
                  <a:srgbClr val="008080"/>
                </a:solidFill>
              </a:rPr>
              <a:t>boolean  isInterrupted()</a:t>
            </a:r>
            <a:r>
              <a:rPr lang="en-US" altLang="zh-TW"/>
              <a:t>  </a:t>
            </a:r>
            <a:r>
              <a:rPr lang="en-US" altLang="zh-TW">
                <a:solidFill>
                  <a:srgbClr val="CC6600"/>
                </a:solidFill>
              </a:rPr>
              <a:t>// non-destructive query</a:t>
            </a:r>
          </a:p>
          <a:p>
            <a:pPr lvl="1" eaLnBrk="1" hangingPunct="1">
              <a:lnSpc>
                <a:spcPct val="90000"/>
              </a:lnSpc>
            </a:pPr>
            <a:r>
              <a:rPr lang="en-US" altLang="zh-TW"/>
              <a:t>Tests whether this thread has been interrupted </a:t>
            </a:r>
            <a:r>
              <a:rPr lang="en-US" altLang="zh-TW">
                <a:solidFill>
                  <a:schemeClr val="accent2"/>
                </a:solidFill>
              </a:rPr>
              <a:t>without changing the “interrupted” status.</a:t>
            </a:r>
          </a:p>
          <a:p>
            <a:pPr lvl="1" eaLnBrk="1" hangingPunct="1">
              <a:lnSpc>
                <a:spcPct val="90000"/>
              </a:lnSpc>
            </a:pPr>
            <a:r>
              <a:rPr lang="en-US" altLang="zh-TW">
                <a:solidFill>
                  <a:schemeClr val="accent2"/>
                </a:solidFill>
              </a:rPr>
              <a:t>may be used to query current executing thread or another non-executing thread</a:t>
            </a:r>
            <a:r>
              <a:rPr lang="en-US" altLang="zh-TW"/>
              <a:t>. e.g. if( t1.isInterrupted() | Thread.currentThread()...)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8346826-13A9-7772-83B4-91A0A5A86378}"/>
              </a:ext>
            </a:extLst>
          </p:cNvPr>
          <p:cNvSpPr>
            <a:spLocks noGrp="1" noChangeArrowheads="1"/>
          </p:cNvSpPr>
          <p:nvPr>
            <p:ph type="title"/>
          </p:nvPr>
        </p:nvSpPr>
        <p:spPr/>
        <p:txBody>
          <a:bodyPr/>
          <a:lstStyle/>
          <a:p>
            <a:pPr eaLnBrk="1" hangingPunct="1"/>
            <a:r>
              <a:rPr lang="en-US" altLang="zh-TW" b="1" dirty="0"/>
              <a:t>5. Thread synchronization</a:t>
            </a:r>
          </a:p>
        </p:txBody>
      </p:sp>
      <p:sp>
        <p:nvSpPr>
          <p:cNvPr id="23555" name="Rectangle 3">
            <a:extLst>
              <a:ext uri="{FF2B5EF4-FFF2-40B4-BE49-F238E27FC236}">
                <a16:creationId xmlns:a16="http://schemas.microsoft.com/office/drawing/2014/main" id="{C86BF8CB-D4D6-98F7-BAF0-7C3AB3CE8764}"/>
              </a:ext>
            </a:extLst>
          </p:cNvPr>
          <p:cNvSpPr>
            <a:spLocks noGrp="1" noChangeArrowheads="1"/>
          </p:cNvSpPr>
          <p:nvPr>
            <p:ph type="body" idx="1"/>
          </p:nvPr>
        </p:nvSpPr>
        <p:spPr/>
        <p:txBody>
          <a:bodyPr/>
          <a:lstStyle/>
          <a:p>
            <a:pPr eaLnBrk="1" hangingPunct="1"/>
            <a:r>
              <a:rPr lang="en-US" altLang="zh-TW"/>
              <a:t>Problem with any multithreaded Java program :</a:t>
            </a:r>
          </a:p>
          <a:p>
            <a:pPr lvl="1" eaLnBrk="1" hangingPunct="1"/>
            <a:r>
              <a:rPr lang="en-US" altLang="zh-TW"/>
              <a:t>Two or more Thread objects access the same pieces of data. </a:t>
            </a:r>
          </a:p>
          <a:p>
            <a:pPr eaLnBrk="1" hangingPunct="1"/>
            <a:r>
              <a:rPr lang="en-US" altLang="zh-TW"/>
              <a:t>too little or no synchronization ==&gt; there is inconsistency, loss or corruption of data.</a:t>
            </a:r>
          </a:p>
          <a:p>
            <a:pPr eaLnBrk="1" hangingPunct="1"/>
            <a:r>
              <a:rPr lang="en-US" altLang="zh-TW"/>
              <a:t>too much synchronization ==&gt; deadlock or system frozen. </a:t>
            </a:r>
          </a:p>
          <a:p>
            <a:pPr eaLnBrk="1" hangingPunct="1"/>
            <a:r>
              <a:rPr lang="en-US" altLang="zh-TW"/>
              <a:t>In between there is unfair processing where several threads can starve another one hogging all resources between themselves.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776B00A-97A0-ECA7-1DAB-BB046E9BA7FF}"/>
              </a:ext>
            </a:extLst>
          </p:cNvPr>
          <p:cNvSpPr>
            <a:spLocks noGrp="1" noChangeArrowheads="1"/>
          </p:cNvSpPr>
          <p:nvPr>
            <p:ph type="title"/>
          </p:nvPr>
        </p:nvSpPr>
        <p:spPr>
          <a:xfrm>
            <a:off x="615141" y="228600"/>
            <a:ext cx="11197243" cy="457200"/>
          </a:xfrm>
        </p:spPr>
        <p:txBody>
          <a:bodyPr>
            <a:normAutofit fontScale="90000"/>
          </a:bodyPr>
          <a:lstStyle/>
          <a:p>
            <a:pPr eaLnBrk="1" hangingPunct="1"/>
            <a:r>
              <a:rPr lang="en-US" altLang="zh-TW" dirty="0"/>
              <a:t>Multithreading  may incur inconsistency : an Example</a:t>
            </a:r>
          </a:p>
        </p:txBody>
      </p:sp>
      <p:sp>
        <p:nvSpPr>
          <p:cNvPr id="24579" name="Rectangle 3">
            <a:extLst>
              <a:ext uri="{FF2B5EF4-FFF2-40B4-BE49-F238E27FC236}">
                <a16:creationId xmlns:a16="http://schemas.microsoft.com/office/drawing/2014/main" id="{07088D70-31A7-7320-65EE-0A58D97204B6}"/>
              </a:ext>
            </a:extLst>
          </p:cNvPr>
          <p:cNvSpPr>
            <a:spLocks noGrp="1" noChangeArrowheads="1"/>
          </p:cNvSpPr>
          <p:nvPr>
            <p:ph type="body" idx="1"/>
          </p:nvPr>
        </p:nvSpPr>
        <p:spPr>
          <a:xfrm>
            <a:off x="838200" y="1088967"/>
            <a:ext cx="10515600" cy="5087996"/>
          </a:xfrm>
        </p:spPr>
        <p:txBody>
          <a:bodyPr>
            <a:normAutofit fontScale="92500" lnSpcReduction="10000"/>
          </a:bodyPr>
          <a:lstStyle/>
          <a:p>
            <a:pPr eaLnBrk="1" hangingPunct="1">
              <a:lnSpc>
                <a:spcPct val="90000"/>
              </a:lnSpc>
              <a:buFont typeface="Symbol" panose="05050102010706020507" pitchFamily="18" charset="2"/>
              <a:buNone/>
            </a:pPr>
            <a:r>
              <a:rPr lang="en-US" altLang="zh-TW" dirty="0"/>
              <a:t>Two concurrent deposits of 50 into an account with 0 initial balance.:</a:t>
            </a:r>
            <a:endParaRPr lang="en-US" altLang="zh-TW" dirty="0">
              <a:solidFill>
                <a:srgbClr val="008080"/>
              </a:solidFill>
            </a:endParaRPr>
          </a:p>
          <a:p>
            <a:pPr lvl="1" eaLnBrk="1" hangingPunct="1">
              <a:lnSpc>
                <a:spcPct val="90000"/>
              </a:lnSpc>
              <a:buFont typeface="Wingdings" panose="05000000000000000000" pitchFamily="2" charset="2"/>
              <a:buNone/>
            </a:pPr>
            <a:r>
              <a:rPr lang="en-US" altLang="zh-TW" dirty="0">
                <a:solidFill>
                  <a:srgbClr val="008080"/>
                </a:solidFill>
              </a:rPr>
              <a:t>void deposit(int amount) {</a:t>
            </a:r>
          </a:p>
          <a:p>
            <a:pPr lvl="1" eaLnBrk="1" hangingPunct="1">
              <a:lnSpc>
                <a:spcPct val="90000"/>
              </a:lnSpc>
              <a:buFont typeface="Wingdings" panose="05000000000000000000" pitchFamily="2" charset="2"/>
              <a:buNone/>
            </a:pPr>
            <a:r>
              <a:rPr lang="en-US" altLang="zh-TW" dirty="0">
                <a:solidFill>
                  <a:srgbClr val="008080"/>
                </a:solidFill>
              </a:rPr>
              <a:t>   int x = </a:t>
            </a:r>
            <a:r>
              <a:rPr lang="en-US" altLang="zh-TW" dirty="0" err="1">
                <a:solidFill>
                  <a:srgbClr val="008080"/>
                </a:solidFill>
              </a:rPr>
              <a:t>account.getBalance</a:t>
            </a:r>
            <a:r>
              <a:rPr lang="en-US" altLang="zh-TW" dirty="0">
                <a:solidFill>
                  <a:srgbClr val="008080"/>
                </a:solidFill>
              </a:rPr>
              <a:t>();   </a:t>
            </a:r>
          </a:p>
          <a:p>
            <a:pPr lvl="1" eaLnBrk="1" hangingPunct="1">
              <a:lnSpc>
                <a:spcPct val="90000"/>
              </a:lnSpc>
              <a:buFont typeface="Wingdings" panose="05000000000000000000" pitchFamily="2" charset="2"/>
              <a:buNone/>
            </a:pPr>
            <a:r>
              <a:rPr lang="en-US" altLang="zh-TW" dirty="0">
                <a:solidFill>
                  <a:srgbClr val="008080"/>
                </a:solidFill>
              </a:rPr>
              <a:t>   x += amount;            </a:t>
            </a:r>
          </a:p>
          <a:p>
            <a:pPr lvl="1" eaLnBrk="1" hangingPunct="1">
              <a:lnSpc>
                <a:spcPct val="90000"/>
              </a:lnSpc>
              <a:buFont typeface="Wingdings" panose="05000000000000000000" pitchFamily="2" charset="2"/>
              <a:buNone/>
            </a:pPr>
            <a:r>
              <a:rPr lang="en-US" altLang="zh-TW" dirty="0">
                <a:solidFill>
                  <a:srgbClr val="008080"/>
                </a:solidFill>
              </a:rPr>
              <a:t>   </a:t>
            </a:r>
            <a:r>
              <a:rPr lang="en-US" altLang="zh-TW" dirty="0" err="1">
                <a:solidFill>
                  <a:srgbClr val="008080"/>
                </a:solidFill>
              </a:rPr>
              <a:t>account.setBalance</a:t>
            </a:r>
            <a:r>
              <a:rPr lang="en-US" altLang="zh-TW" dirty="0">
                <a:solidFill>
                  <a:srgbClr val="008080"/>
                </a:solidFill>
              </a:rPr>
              <a:t>(x);  }</a:t>
            </a:r>
          </a:p>
          <a:p>
            <a:pPr eaLnBrk="1" hangingPunct="1">
              <a:lnSpc>
                <a:spcPct val="90000"/>
              </a:lnSpc>
            </a:pPr>
            <a:r>
              <a:rPr lang="en-US" altLang="zh-TW" dirty="0"/>
              <a:t>deposit(50) :  // deposit 1</a:t>
            </a:r>
          </a:p>
          <a:p>
            <a:pPr eaLnBrk="1" hangingPunct="1">
              <a:lnSpc>
                <a:spcPct val="90000"/>
              </a:lnSpc>
              <a:buFont typeface="Symbol" panose="05050102010706020507" pitchFamily="18" charset="2"/>
              <a:buNone/>
            </a:pPr>
            <a:r>
              <a:rPr lang="en-US" altLang="zh-TW" dirty="0"/>
              <a:t>  x = </a:t>
            </a:r>
            <a:r>
              <a:rPr lang="en-US" altLang="zh-TW" dirty="0" err="1"/>
              <a:t>account.getBalance</a:t>
            </a:r>
            <a:r>
              <a:rPr lang="en-US" altLang="zh-TW" dirty="0"/>
              <a:t>()  </a:t>
            </a:r>
            <a:r>
              <a:rPr lang="en-US" altLang="zh-TW" dirty="0">
                <a:solidFill>
                  <a:srgbClr val="CC6600"/>
                </a:solidFill>
              </a:rPr>
              <a:t>//1</a:t>
            </a:r>
          </a:p>
          <a:p>
            <a:pPr eaLnBrk="1" hangingPunct="1">
              <a:lnSpc>
                <a:spcPct val="90000"/>
              </a:lnSpc>
              <a:buFont typeface="Symbol" panose="05050102010706020507" pitchFamily="18" charset="2"/>
              <a:buNone/>
            </a:pPr>
            <a:r>
              <a:rPr lang="en-US" altLang="zh-TW" dirty="0"/>
              <a:t>  x += 50; </a:t>
            </a:r>
            <a:r>
              <a:rPr lang="en-US" altLang="zh-TW" dirty="0">
                <a:solidFill>
                  <a:srgbClr val="CC6600"/>
                </a:solidFill>
              </a:rPr>
              <a:t>//2</a:t>
            </a:r>
          </a:p>
          <a:p>
            <a:pPr eaLnBrk="1" hangingPunct="1">
              <a:lnSpc>
                <a:spcPct val="90000"/>
              </a:lnSpc>
              <a:buFont typeface="Symbol" panose="05050102010706020507" pitchFamily="18" charset="2"/>
              <a:buNone/>
            </a:pPr>
            <a:r>
              <a:rPr lang="en-US" altLang="zh-TW" dirty="0"/>
              <a:t> </a:t>
            </a:r>
            <a:r>
              <a:rPr lang="en-US" altLang="zh-TW" dirty="0" err="1"/>
              <a:t>account.setBalance</a:t>
            </a:r>
            <a:r>
              <a:rPr lang="en-US" altLang="zh-TW" dirty="0"/>
              <a:t>(x) </a:t>
            </a:r>
            <a:r>
              <a:rPr lang="en-US" altLang="zh-TW" dirty="0">
                <a:solidFill>
                  <a:srgbClr val="CC6600"/>
                </a:solidFill>
              </a:rPr>
              <a:t>//3</a:t>
            </a:r>
          </a:p>
          <a:p>
            <a:pPr eaLnBrk="1" hangingPunct="1">
              <a:lnSpc>
                <a:spcPct val="90000"/>
              </a:lnSpc>
              <a:buFont typeface="Symbol" panose="05050102010706020507" pitchFamily="18" charset="2"/>
              <a:buNone/>
            </a:pPr>
            <a:r>
              <a:rPr lang="en-US" altLang="zh-TW" dirty="0"/>
              <a:t>The execution sequence:</a:t>
            </a:r>
            <a:endParaRPr lang="en-US" altLang="zh-TW" dirty="0">
              <a:solidFill>
                <a:srgbClr val="B3172D"/>
              </a:solidFill>
            </a:endParaRPr>
          </a:p>
          <a:p>
            <a:pPr eaLnBrk="1" hangingPunct="1">
              <a:lnSpc>
                <a:spcPct val="90000"/>
              </a:lnSpc>
              <a:buFont typeface="Symbol" panose="05050102010706020507" pitchFamily="18" charset="2"/>
              <a:buNone/>
            </a:pPr>
            <a:r>
              <a:rPr lang="en-US" altLang="zh-TW" dirty="0">
                <a:solidFill>
                  <a:srgbClr val="B3172D"/>
                </a:solidFill>
              </a:rPr>
              <a:t>1,4,2,5,3,6</a:t>
            </a:r>
            <a:r>
              <a:rPr lang="en-US" altLang="zh-TW" dirty="0"/>
              <a:t>  will result in unwanted result !!</a:t>
            </a:r>
          </a:p>
          <a:p>
            <a:pPr eaLnBrk="1" hangingPunct="1">
              <a:lnSpc>
                <a:spcPct val="90000"/>
              </a:lnSpc>
              <a:buFont typeface="Symbol" panose="05050102010706020507" pitchFamily="18" charset="2"/>
              <a:buNone/>
            </a:pPr>
            <a:r>
              <a:rPr lang="en-US" altLang="zh-TW" dirty="0"/>
              <a:t> </a:t>
            </a:r>
            <a:r>
              <a:rPr lang="en-US" altLang="zh-TW" dirty="0">
                <a:solidFill>
                  <a:srgbClr val="B3172D"/>
                </a:solidFill>
              </a:rPr>
              <a:t>Final balance is 50 instead of 100!!</a:t>
            </a:r>
            <a:r>
              <a:rPr lang="en-US" altLang="zh-TW" dirty="0"/>
              <a:t> </a:t>
            </a:r>
          </a:p>
        </p:txBody>
      </p:sp>
      <p:sp>
        <p:nvSpPr>
          <p:cNvPr id="24580" name="Text Box 4">
            <a:extLst>
              <a:ext uri="{FF2B5EF4-FFF2-40B4-BE49-F238E27FC236}">
                <a16:creationId xmlns:a16="http://schemas.microsoft.com/office/drawing/2014/main" id="{A091D7D7-1CE1-70F6-659E-DF762B96B834}"/>
              </a:ext>
            </a:extLst>
          </p:cNvPr>
          <p:cNvSpPr txBox="1">
            <a:spLocks noChangeArrowheads="1"/>
          </p:cNvSpPr>
          <p:nvPr/>
        </p:nvSpPr>
        <p:spPr bwMode="auto">
          <a:xfrm>
            <a:off x="6435437" y="2704956"/>
            <a:ext cx="4283075" cy="2074862"/>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Font typeface="Symbol" panose="05050102010706020507" pitchFamily="18" charset="2"/>
              <a:buChar char="·"/>
            </a:pPr>
            <a:r>
              <a:rPr lang="en-US" altLang="zh-TW" sz="2800" b="1" dirty="0">
                <a:latin typeface="Arial Narrow" panose="020B0606020202030204" pitchFamily="34" charset="0"/>
              </a:rPr>
              <a:t>  deposit(50) : // deposit 2</a:t>
            </a:r>
          </a:p>
          <a:p>
            <a:pPr eaLnBrk="1" hangingPunct="1">
              <a:spcBef>
                <a:spcPct val="20000"/>
              </a:spcBef>
              <a:buFont typeface="Symbol" panose="05050102010706020507" pitchFamily="18" charset="2"/>
              <a:buNone/>
            </a:pPr>
            <a:r>
              <a:rPr lang="en-US" altLang="zh-TW" sz="2800" b="1" dirty="0">
                <a:latin typeface="Arial Narrow" panose="020B0606020202030204" pitchFamily="34" charset="0"/>
              </a:rPr>
              <a:t>  x = </a:t>
            </a:r>
            <a:r>
              <a:rPr lang="en-US" altLang="zh-TW" sz="2800" b="1" dirty="0" err="1">
                <a:latin typeface="Arial Narrow" panose="020B0606020202030204" pitchFamily="34" charset="0"/>
              </a:rPr>
              <a:t>account.getBalance</a:t>
            </a:r>
            <a:r>
              <a:rPr lang="en-US" altLang="zh-TW" sz="2800" b="1" dirty="0">
                <a:latin typeface="Arial Narrow" panose="020B0606020202030204" pitchFamily="34" charset="0"/>
              </a:rPr>
              <a:t>()  </a:t>
            </a:r>
            <a:r>
              <a:rPr lang="en-US" altLang="zh-TW" sz="2800" b="1" dirty="0">
                <a:solidFill>
                  <a:srgbClr val="CC6600"/>
                </a:solidFill>
                <a:latin typeface="Arial Narrow" panose="020B0606020202030204" pitchFamily="34" charset="0"/>
              </a:rPr>
              <a:t>//4</a:t>
            </a:r>
          </a:p>
          <a:p>
            <a:pPr eaLnBrk="1" hangingPunct="1">
              <a:spcBef>
                <a:spcPct val="20000"/>
              </a:spcBef>
              <a:buFont typeface="Symbol" panose="05050102010706020507" pitchFamily="18" charset="2"/>
              <a:buNone/>
            </a:pPr>
            <a:r>
              <a:rPr lang="en-US" altLang="zh-TW" sz="2800" b="1" dirty="0">
                <a:latin typeface="Arial Narrow" panose="020B0606020202030204" pitchFamily="34" charset="0"/>
              </a:rPr>
              <a:t>  x += 50; </a:t>
            </a:r>
            <a:r>
              <a:rPr lang="en-US" altLang="zh-TW" sz="2800" b="1" dirty="0">
                <a:solidFill>
                  <a:srgbClr val="CC6600"/>
                </a:solidFill>
                <a:latin typeface="Arial Narrow" panose="020B0606020202030204" pitchFamily="34" charset="0"/>
              </a:rPr>
              <a:t>//5</a:t>
            </a:r>
          </a:p>
          <a:p>
            <a:pPr eaLnBrk="1" hangingPunct="1">
              <a:spcBef>
                <a:spcPct val="20000"/>
              </a:spcBef>
              <a:buFont typeface="Symbol" panose="05050102010706020507" pitchFamily="18" charset="2"/>
              <a:buNone/>
            </a:pPr>
            <a:r>
              <a:rPr lang="en-US" altLang="zh-TW" sz="2800" b="1" dirty="0">
                <a:latin typeface="Arial Narrow" panose="020B0606020202030204" pitchFamily="34" charset="0"/>
              </a:rPr>
              <a:t> </a:t>
            </a:r>
            <a:r>
              <a:rPr lang="en-US" altLang="zh-TW" sz="2800" b="1" dirty="0" err="1">
                <a:latin typeface="Arial Narrow" panose="020B0606020202030204" pitchFamily="34" charset="0"/>
              </a:rPr>
              <a:t>account.setBalance</a:t>
            </a:r>
            <a:r>
              <a:rPr lang="en-US" altLang="zh-TW" sz="2800" b="1" dirty="0">
                <a:latin typeface="Arial Narrow" panose="020B0606020202030204" pitchFamily="34" charset="0"/>
              </a:rPr>
              <a:t>(x) </a:t>
            </a:r>
            <a:r>
              <a:rPr lang="en-US" altLang="zh-TW" sz="2800" b="1" dirty="0">
                <a:solidFill>
                  <a:srgbClr val="CC6600"/>
                </a:solidFill>
                <a:latin typeface="Arial Narrow" panose="020B0606020202030204" pitchFamily="34" charset="0"/>
              </a:rPr>
              <a:t>//6</a:t>
            </a:r>
          </a:p>
        </p:txBody>
      </p:sp>
      <p:sp>
        <p:nvSpPr>
          <p:cNvPr id="24581" name="矩形 6">
            <a:extLst>
              <a:ext uri="{FF2B5EF4-FFF2-40B4-BE49-F238E27FC236}">
                <a16:creationId xmlns:a16="http://schemas.microsoft.com/office/drawing/2014/main" id="{52078993-90FF-E717-BFB5-73673309315A}"/>
              </a:ext>
            </a:extLst>
          </p:cNvPr>
          <p:cNvSpPr>
            <a:spLocks noChangeArrowheads="1"/>
          </p:cNvSpPr>
          <p:nvPr/>
        </p:nvSpPr>
        <p:spPr bwMode="auto">
          <a:xfrm>
            <a:off x="679481" y="2801389"/>
            <a:ext cx="4143375" cy="1820487"/>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D7A12B0-5E7C-393C-7355-B57C691CFA75}"/>
              </a:ext>
            </a:extLst>
          </p:cNvPr>
          <p:cNvSpPr>
            <a:spLocks noGrp="1" noChangeArrowheads="1"/>
          </p:cNvSpPr>
          <p:nvPr>
            <p:ph type="title"/>
          </p:nvPr>
        </p:nvSpPr>
        <p:spPr/>
        <p:txBody>
          <a:bodyPr/>
          <a:lstStyle/>
          <a:p>
            <a:pPr eaLnBrk="1" hangingPunct="1"/>
            <a:r>
              <a:rPr lang="en-US" altLang="zh-TW"/>
              <a:t>Synchronized methods and statements</a:t>
            </a:r>
          </a:p>
        </p:txBody>
      </p:sp>
      <p:sp>
        <p:nvSpPr>
          <p:cNvPr id="25603" name="Rectangle 3">
            <a:extLst>
              <a:ext uri="{FF2B5EF4-FFF2-40B4-BE49-F238E27FC236}">
                <a16:creationId xmlns:a16="http://schemas.microsoft.com/office/drawing/2014/main" id="{FE595A6B-50CF-1E3B-2770-8AA9F3022C67}"/>
              </a:ext>
            </a:extLst>
          </p:cNvPr>
          <p:cNvSpPr>
            <a:spLocks noGrp="1" noChangeArrowheads="1"/>
          </p:cNvSpPr>
          <p:nvPr>
            <p:ph type="body" idx="1"/>
          </p:nvPr>
        </p:nvSpPr>
        <p:spPr/>
        <p:txBody>
          <a:bodyPr/>
          <a:lstStyle/>
          <a:p>
            <a:pPr eaLnBrk="1" hangingPunct="1"/>
            <a:r>
              <a:rPr lang="en-US" altLang="zh-TW"/>
              <a:t>multithreading can lead to </a:t>
            </a:r>
            <a:r>
              <a:rPr lang="en-US" altLang="zh-TW">
                <a:solidFill>
                  <a:schemeClr val="accent2"/>
                </a:solidFill>
              </a:rPr>
              <a:t>racing hazards</a:t>
            </a:r>
            <a:r>
              <a:rPr lang="en-US" altLang="zh-TW"/>
              <a:t> where </a:t>
            </a:r>
            <a:r>
              <a:rPr lang="en-US" altLang="zh-TW">
                <a:solidFill>
                  <a:srgbClr val="B3172D"/>
                </a:solidFill>
              </a:rPr>
              <a:t>different orders of interleaving produce different results of computation.</a:t>
            </a:r>
            <a:r>
              <a:rPr lang="en-US" altLang="zh-TW"/>
              <a:t> </a:t>
            </a:r>
          </a:p>
          <a:p>
            <a:pPr lvl="1" eaLnBrk="1" hangingPunct="1"/>
            <a:r>
              <a:rPr lang="en-US" altLang="zh-TW"/>
              <a:t>Order of interleaving is generally unpredictable and is not determined by the programmer. </a:t>
            </a:r>
          </a:p>
          <a:p>
            <a:pPr eaLnBrk="1" hangingPunct="1"/>
            <a:r>
              <a:rPr lang="en-US" altLang="zh-TW"/>
              <a:t>Java’s </a:t>
            </a:r>
            <a:r>
              <a:rPr lang="en-US" altLang="zh-TW">
                <a:solidFill>
                  <a:schemeClr val="accent2"/>
                </a:solidFill>
              </a:rPr>
              <a:t>synchronized method</a:t>
            </a:r>
            <a:r>
              <a:rPr lang="en-US" altLang="zh-TW"/>
              <a:t> (as well as </a:t>
            </a:r>
            <a:r>
              <a:rPr lang="en-US" altLang="zh-TW">
                <a:solidFill>
                  <a:schemeClr val="accent2"/>
                </a:solidFill>
              </a:rPr>
              <a:t>synchronized statement</a:t>
            </a:r>
            <a:r>
              <a:rPr lang="en-US" altLang="zh-TW"/>
              <a:t>) can prevent its body from being interleaved by relevant methods. </a:t>
            </a:r>
          </a:p>
          <a:p>
            <a:pPr lvl="1" eaLnBrk="1" hangingPunct="1">
              <a:lnSpc>
                <a:spcPct val="90000"/>
              </a:lnSpc>
            </a:pPr>
            <a:r>
              <a:rPr lang="en-US" altLang="zh-TW"/>
              <a:t>synchronized( obj ) { …  }     </a:t>
            </a:r>
            <a:r>
              <a:rPr lang="en-US" altLang="zh-TW">
                <a:solidFill>
                  <a:srgbClr val="C00000"/>
                </a:solidFill>
              </a:rPr>
              <a:t>// synchronized statement with </a:t>
            </a:r>
            <a:r>
              <a:rPr lang="en-US" altLang="zh-TW" u="sng">
                <a:solidFill>
                  <a:srgbClr val="C00000"/>
                </a:solidFill>
              </a:rPr>
              <a:t>obj</a:t>
            </a:r>
            <a:r>
              <a:rPr lang="en-US" altLang="zh-TW">
                <a:solidFill>
                  <a:srgbClr val="C00000"/>
                </a:solidFill>
              </a:rPr>
              <a:t> as lock</a:t>
            </a:r>
          </a:p>
          <a:p>
            <a:pPr lvl="1" eaLnBrk="1" hangingPunct="1">
              <a:lnSpc>
                <a:spcPct val="90000"/>
              </a:lnSpc>
            </a:pPr>
            <a:r>
              <a:rPr lang="en-US" altLang="zh-TW"/>
              <a:t>synchronized … m(… ) {… } </a:t>
            </a:r>
            <a:r>
              <a:rPr lang="en-US" altLang="zh-TW">
                <a:solidFill>
                  <a:srgbClr val="C00000"/>
                </a:solidFill>
              </a:rPr>
              <a:t>//synchronized method with </a:t>
            </a:r>
            <a:r>
              <a:rPr lang="en-US" altLang="zh-TW" u="sng">
                <a:solidFill>
                  <a:srgbClr val="C00000"/>
                </a:solidFill>
              </a:rPr>
              <a:t>this</a:t>
            </a:r>
            <a:r>
              <a:rPr lang="en-US" altLang="zh-TW">
                <a:solidFill>
                  <a:srgbClr val="C00000"/>
                </a:solidFill>
              </a:rPr>
              <a:t> as lock</a:t>
            </a:r>
            <a:endParaRPr lang="en-US" altLang="zh-TW"/>
          </a:p>
          <a:p>
            <a:pPr lvl="1" eaLnBrk="1" hangingPunct="1"/>
            <a:r>
              <a:rPr lang="en-US" altLang="zh-TW"/>
              <a:t>When one thread executes (the body of) a synchronized method/statement, all other threads are excluded from executing any synchronized method with the same object as lock. </a:t>
            </a:r>
          </a:p>
          <a:p>
            <a:pPr eaLnBrk="1" hangingPunct="1"/>
            <a:endParaRPr lang="en-US" altLang="zh-TW"/>
          </a:p>
          <a:p>
            <a:pPr lvl="1" eaLnBrk="1" hangingPunct="1"/>
            <a:endParaRPr lang="en-US" altLang="zh-TW"/>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663B325-8C80-0E13-4DFE-6925FEFC50E6}"/>
              </a:ext>
            </a:extLst>
          </p:cNvPr>
          <p:cNvSpPr>
            <a:spLocks noGrp="1" noChangeArrowheads="1"/>
          </p:cNvSpPr>
          <p:nvPr>
            <p:ph type="title"/>
          </p:nvPr>
        </p:nvSpPr>
        <p:spPr/>
        <p:txBody>
          <a:bodyPr/>
          <a:lstStyle/>
          <a:p>
            <a:pPr eaLnBrk="1" hangingPunct="1"/>
            <a:r>
              <a:rPr lang="en-US" altLang="zh-TW"/>
              <a:t>Synchronizing threads</a:t>
            </a:r>
          </a:p>
        </p:txBody>
      </p:sp>
      <p:sp>
        <p:nvSpPr>
          <p:cNvPr id="26627" name="Rectangle 3">
            <a:extLst>
              <a:ext uri="{FF2B5EF4-FFF2-40B4-BE49-F238E27FC236}">
                <a16:creationId xmlns:a16="http://schemas.microsoft.com/office/drawing/2014/main" id="{08D9E98D-88FC-C65B-2C42-77C7E328C828}"/>
              </a:ext>
            </a:extLst>
          </p:cNvPr>
          <p:cNvSpPr>
            <a:spLocks noGrp="1" noChangeArrowheads="1"/>
          </p:cNvSpPr>
          <p:nvPr>
            <p:ph type="body" idx="1"/>
          </p:nvPr>
        </p:nvSpPr>
        <p:spPr/>
        <p:txBody>
          <a:bodyPr>
            <a:normAutofit lnSpcReduction="10000"/>
          </a:bodyPr>
          <a:lstStyle/>
          <a:p>
            <a:pPr eaLnBrk="1" hangingPunct="1"/>
            <a:r>
              <a:rPr lang="en-US" altLang="zh-TW"/>
              <a:t>Java use the </a:t>
            </a:r>
            <a:r>
              <a:rPr lang="en-US" altLang="zh-TW">
                <a:solidFill>
                  <a:srgbClr val="FF0000"/>
                </a:solidFill>
              </a:rPr>
              <a:t>monitor</a:t>
            </a:r>
            <a:r>
              <a:rPr lang="en-US" altLang="zh-TW"/>
              <a:t> concept to achieve </a:t>
            </a:r>
            <a:r>
              <a:rPr lang="en-US" altLang="zh-TW" u="sng"/>
              <a:t>mutual exclusion </a:t>
            </a:r>
            <a:r>
              <a:rPr lang="en-US" altLang="zh-TW"/>
              <a:t>and </a:t>
            </a:r>
            <a:r>
              <a:rPr lang="en-US" altLang="zh-TW" u="sng"/>
              <a:t>synchronization </a:t>
            </a:r>
            <a:r>
              <a:rPr lang="en-US" altLang="zh-TW"/>
              <a:t>between threads.</a:t>
            </a:r>
          </a:p>
          <a:p>
            <a:pPr eaLnBrk="1" hangingPunct="1"/>
            <a:r>
              <a:rPr lang="en-US" altLang="zh-TW"/>
              <a:t>Synchronized methods /statements </a:t>
            </a:r>
            <a:r>
              <a:rPr lang="en-US" altLang="zh-TW">
                <a:solidFill>
                  <a:srgbClr val="B3172D"/>
                </a:solidFill>
              </a:rPr>
              <a:t>guarantee  mutual exclusion</a:t>
            </a:r>
            <a:r>
              <a:rPr lang="en-US" altLang="zh-TW"/>
              <a:t>.</a:t>
            </a:r>
            <a:endParaRPr lang="en-US" altLang="zh-TW">
              <a:solidFill>
                <a:schemeClr val="accent2"/>
              </a:solidFill>
            </a:endParaRPr>
          </a:p>
          <a:p>
            <a:pPr lvl="1" eaLnBrk="1" hangingPunct="1"/>
            <a:r>
              <a:rPr lang="en-US" altLang="zh-TW"/>
              <a:t>Mutual exclusion may cause a thread to be unable to complete its task. So monitor allow a thread to  wait until state change and then continue its work.</a:t>
            </a:r>
          </a:p>
          <a:p>
            <a:pPr eaLnBrk="1" hangingPunct="1"/>
            <a:r>
              <a:rPr lang="en-US" altLang="zh-TW">
                <a:solidFill>
                  <a:schemeClr val="accent2"/>
                </a:solidFill>
              </a:rPr>
              <a:t>wait(), notify()</a:t>
            </a:r>
            <a:r>
              <a:rPr lang="en-US" altLang="zh-TW"/>
              <a:t> and </a:t>
            </a:r>
            <a:r>
              <a:rPr lang="en-US" altLang="zh-TW">
                <a:solidFill>
                  <a:schemeClr val="accent2"/>
                </a:solidFill>
              </a:rPr>
              <a:t>notifyAll()</a:t>
            </a:r>
            <a:r>
              <a:rPr lang="en-US" altLang="zh-TW"/>
              <a:t> control the synchronization of threads.</a:t>
            </a:r>
          </a:p>
          <a:p>
            <a:pPr lvl="1" eaLnBrk="1" hangingPunct="1"/>
            <a:r>
              <a:rPr lang="en-US" altLang="zh-TW"/>
              <a:t>Allow one thread to wait for a condition (logical state) and another to set it and then notify waiting threads. </a:t>
            </a:r>
          </a:p>
          <a:p>
            <a:pPr lvl="1" eaLnBrk="1" hangingPunct="1"/>
            <a:r>
              <a:rPr lang="en-US" altLang="zh-TW">
                <a:solidFill>
                  <a:srgbClr val="B3172D"/>
                </a:solidFill>
              </a:rPr>
              <a:t>     condition variables =&gt; </a:t>
            </a:r>
            <a:r>
              <a:rPr lang="en-US" altLang="zh-TW">
                <a:solidFill>
                  <a:schemeClr val="accent2"/>
                </a:solidFill>
              </a:rPr>
              <a:t>instance boolean variables</a:t>
            </a:r>
          </a:p>
          <a:p>
            <a:pPr lvl="1" eaLnBrk="1" hangingPunct="1"/>
            <a:r>
              <a:rPr lang="en-US" altLang="zh-TW"/>
              <a:t>            </a:t>
            </a:r>
            <a:r>
              <a:rPr lang="en-US" altLang="zh-TW">
                <a:solidFill>
                  <a:srgbClr val="B3172D"/>
                </a:solidFill>
              </a:rPr>
              <a:t>wait =&gt; </a:t>
            </a:r>
            <a:r>
              <a:rPr lang="en-US" altLang="zh-TW">
                <a:solidFill>
                  <a:schemeClr val="accent2"/>
                </a:solidFill>
              </a:rPr>
              <a:t>wait();</a:t>
            </a:r>
          </a:p>
          <a:p>
            <a:pPr lvl="1" eaLnBrk="1" hangingPunct="1"/>
            <a:r>
              <a:rPr lang="en-US" altLang="zh-TW">
                <a:solidFill>
                  <a:srgbClr val="B3172D"/>
                </a:solidFill>
              </a:rPr>
              <a:t>            notifying =&gt; </a:t>
            </a:r>
            <a:r>
              <a:rPr lang="en-US" altLang="zh-TW">
                <a:solidFill>
                  <a:schemeClr val="accent2"/>
                </a:solidFill>
              </a:rPr>
              <a:t>notify();  notifyAll();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C8E865E-1FA4-11AD-4D36-E5E1D69DDA54}"/>
              </a:ext>
            </a:extLst>
          </p:cNvPr>
          <p:cNvSpPr>
            <a:spLocks noGrp="1" noChangeArrowheads="1"/>
          </p:cNvSpPr>
          <p:nvPr>
            <p:ph type="title"/>
          </p:nvPr>
        </p:nvSpPr>
        <p:spPr/>
        <p:txBody>
          <a:bodyPr/>
          <a:lstStyle/>
          <a:p>
            <a:pPr eaLnBrk="1" hangingPunct="1"/>
            <a:r>
              <a:rPr lang="en-US" altLang="zh-TW"/>
              <a:t>Typical usage</a:t>
            </a:r>
          </a:p>
        </p:txBody>
      </p:sp>
      <p:sp>
        <p:nvSpPr>
          <p:cNvPr id="27651" name="Rectangle 3">
            <a:extLst>
              <a:ext uri="{FF2B5EF4-FFF2-40B4-BE49-F238E27FC236}">
                <a16:creationId xmlns:a16="http://schemas.microsoft.com/office/drawing/2014/main" id="{944AB59E-80A7-0F84-CC0E-C3456E5003B2}"/>
              </a:ext>
            </a:extLst>
          </p:cNvPr>
          <p:cNvSpPr>
            <a:spLocks noGrp="1" noChangeArrowheads="1"/>
          </p:cNvSpPr>
          <p:nvPr>
            <p:ph type="body" idx="1"/>
          </p:nvPr>
        </p:nvSpPr>
        <p:spPr/>
        <p:txBody>
          <a:bodyPr>
            <a:normAutofit fontScale="92500" lnSpcReduction="20000"/>
          </a:bodyPr>
          <a:lstStyle/>
          <a:p>
            <a:pPr eaLnBrk="1" hangingPunct="1">
              <a:buFont typeface="Symbol" panose="05050102010706020507" pitchFamily="18" charset="2"/>
              <a:buNone/>
            </a:pPr>
            <a:r>
              <a:rPr lang="en-US" altLang="zh-TW">
                <a:solidFill>
                  <a:srgbClr val="008080"/>
                </a:solidFill>
              </a:rPr>
              <a:t>synchronized void doWhenCondition() {</a:t>
            </a:r>
          </a:p>
          <a:p>
            <a:pPr eaLnBrk="1" hangingPunct="1">
              <a:buFont typeface="Symbol" panose="05050102010706020507" pitchFamily="18" charset="2"/>
              <a:buNone/>
            </a:pPr>
            <a:r>
              <a:rPr lang="en-US" altLang="zh-TW">
                <a:solidFill>
                  <a:srgbClr val="008080"/>
                </a:solidFill>
              </a:rPr>
              <a:t>   while ( !condition )</a:t>
            </a:r>
          </a:p>
          <a:p>
            <a:pPr eaLnBrk="1" hangingPunct="1">
              <a:buFont typeface="Symbol" panose="05050102010706020507" pitchFamily="18" charset="2"/>
              <a:buNone/>
            </a:pPr>
            <a:r>
              <a:rPr lang="en-US" altLang="zh-TW">
                <a:solidFill>
                  <a:srgbClr val="008080"/>
                </a:solidFill>
              </a:rPr>
              <a:t>     wait(); </a:t>
            </a:r>
            <a:r>
              <a:rPr lang="en-US" altLang="zh-TW">
                <a:solidFill>
                  <a:srgbClr val="CC6600"/>
                </a:solidFill>
              </a:rPr>
              <a:t>// wait until someone notifies us of changes in condition</a:t>
            </a:r>
          </a:p>
          <a:p>
            <a:pPr eaLnBrk="1" hangingPunct="1">
              <a:buFont typeface="Symbol" panose="05050102010706020507" pitchFamily="18" charset="2"/>
              <a:buNone/>
            </a:pPr>
            <a:r>
              <a:rPr lang="en-US" altLang="zh-TW">
                <a:solidFill>
                  <a:srgbClr val="008080"/>
                </a:solidFill>
              </a:rPr>
              <a:t>   … </a:t>
            </a:r>
            <a:r>
              <a:rPr lang="en-US" altLang="zh-TW">
                <a:solidFill>
                  <a:srgbClr val="CC6600"/>
                </a:solidFill>
              </a:rPr>
              <a:t>// do what needs to be done when condition is true</a:t>
            </a:r>
          </a:p>
          <a:p>
            <a:pPr eaLnBrk="1" hangingPunct="1">
              <a:buFont typeface="Symbol" panose="05050102010706020507" pitchFamily="18" charset="2"/>
              <a:buNone/>
            </a:pPr>
            <a:r>
              <a:rPr lang="en-US" altLang="zh-TW">
                <a:solidFill>
                  <a:srgbClr val="008080"/>
                </a:solidFill>
              </a:rPr>
              <a:t>}</a:t>
            </a:r>
          </a:p>
          <a:p>
            <a:pPr eaLnBrk="1" hangingPunct="1">
              <a:buFont typeface="Symbol" panose="05050102010706020507" pitchFamily="18" charset="2"/>
              <a:buNone/>
            </a:pPr>
            <a:r>
              <a:rPr lang="en-US" altLang="zh-TW">
                <a:solidFill>
                  <a:srgbClr val="008080"/>
                </a:solidFill>
              </a:rPr>
              <a:t>synchronized void changeCondition {</a:t>
            </a:r>
          </a:p>
          <a:p>
            <a:pPr eaLnBrk="1" hangingPunct="1">
              <a:buFont typeface="Symbol" panose="05050102010706020507" pitchFamily="18" charset="2"/>
              <a:buNone/>
            </a:pPr>
            <a:r>
              <a:rPr lang="en-US" altLang="zh-TW">
                <a:solidFill>
                  <a:srgbClr val="008080"/>
                </a:solidFill>
              </a:rPr>
              <a:t>   </a:t>
            </a:r>
            <a:r>
              <a:rPr lang="en-US" altLang="zh-TW">
                <a:solidFill>
                  <a:srgbClr val="CC6600"/>
                </a:solidFill>
              </a:rPr>
              <a:t>// change some values used in condition test</a:t>
            </a:r>
          </a:p>
          <a:p>
            <a:pPr eaLnBrk="1" hangingPunct="1">
              <a:buFont typeface="Symbol" panose="05050102010706020507" pitchFamily="18" charset="2"/>
              <a:buNone/>
            </a:pPr>
            <a:r>
              <a:rPr lang="en-US" altLang="zh-TW">
                <a:solidFill>
                  <a:srgbClr val="008080"/>
                </a:solidFill>
              </a:rPr>
              <a:t>   notify(); </a:t>
            </a:r>
            <a:r>
              <a:rPr lang="en-US" altLang="zh-TW">
                <a:solidFill>
                  <a:srgbClr val="CC6600"/>
                </a:solidFill>
              </a:rPr>
              <a:t>// Let waiting threads know something changed</a:t>
            </a:r>
          </a:p>
          <a:p>
            <a:pPr eaLnBrk="1" hangingPunct="1">
              <a:buFont typeface="Symbol" panose="05050102010706020507" pitchFamily="18" charset="2"/>
              <a:buNone/>
            </a:pPr>
            <a:r>
              <a:rPr lang="en-US" altLang="zh-TW">
                <a:solidFill>
                  <a:srgbClr val="008080"/>
                </a:solidFill>
              </a:rPr>
              <a:t>}</a:t>
            </a:r>
          </a:p>
          <a:p>
            <a:pPr eaLnBrk="1" hangingPunct="1">
              <a:buFont typeface="Symbol" panose="05050102010706020507" pitchFamily="18" charset="2"/>
              <a:buNone/>
            </a:pPr>
            <a:r>
              <a:rPr lang="en-US" altLang="zh-TW"/>
              <a:t>Note: A method may serve both roles; it may need some condition to occur to do something and its action my cause condition to change</a:t>
            </a:r>
            <a:r>
              <a:rPr lang="en-US" altLang="zh-TW">
                <a:solidFill>
                  <a:srgbClr val="008080"/>
                </a:solidFill>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5BE6EEEA-958C-5A79-E7B2-379CDF723D47}"/>
              </a:ext>
            </a:extLst>
          </p:cNvPr>
          <p:cNvSpPr>
            <a:spLocks noGrp="1"/>
          </p:cNvSpPr>
          <p:nvPr>
            <p:ph type="title"/>
          </p:nvPr>
        </p:nvSpPr>
        <p:spPr/>
        <p:txBody>
          <a:bodyPr/>
          <a:lstStyle/>
          <a:p>
            <a:pPr eaLnBrk="1" hangingPunct="1"/>
            <a:r>
              <a:rPr lang="en-US" altLang="zh-TW"/>
              <a:t>Java's  Monitor Model</a:t>
            </a:r>
            <a:endParaRPr lang="zh-TW" altLang="en-US"/>
          </a:p>
        </p:txBody>
      </p:sp>
      <p:sp>
        <p:nvSpPr>
          <p:cNvPr id="28675" name="內容版面配置區 31">
            <a:extLst>
              <a:ext uri="{FF2B5EF4-FFF2-40B4-BE49-F238E27FC236}">
                <a16:creationId xmlns:a16="http://schemas.microsoft.com/office/drawing/2014/main" id="{652B8EB8-CB31-6638-87B4-0C6863BF9FC8}"/>
              </a:ext>
            </a:extLst>
          </p:cNvPr>
          <p:cNvSpPr>
            <a:spLocks noGrp="1"/>
          </p:cNvSpPr>
          <p:nvPr>
            <p:ph idx="1"/>
          </p:nvPr>
        </p:nvSpPr>
        <p:spPr/>
        <p:txBody>
          <a:bodyPr>
            <a:normAutofit fontScale="92500" lnSpcReduction="10000"/>
          </a:bodyPr>
          <a:lstStyle/>
          <a:p>
            <a:pPr eaLnBrk="1" hangingPunct="1">
              <a:buFont typeface="Arial" panose="020B0604020202020204" pitchFamily="34" charset="0"/>
              <a:buChar char="•"/>
            </a:pPr>
            <a:r>
              <a:rPr lang="en-US" altLang="zh-TW" sz="2400"/>
              <a:t>A</a:t>
            </a:r>
            <a:r>
              <a:rPr lang="zh-TW" altLang="en-US" sz="2400"/>
              <a:t> </a:t>
            </a:r>
            <a:r>
              <a:rPr lang="en-US" altLang="zh-TW" sz="2400"/>
              <a:t>monitor is a collection of code (called the critical  section) associated with an object (called the lock) such that at any time instant only one thread at most can has its execution point  located in the critical section associated with the lock(mutual exclusion).</a:t>
            </a:r>
          </a:p>
          <a:p>
            <a:pPr eaLnBrk="1" hangingPunct="1">
              <a:buFont typeface="Arial" panose="020B0604020202020204" pitchFamily="34" charset="0"/>
              <a:buChar char="•"/>
            </a:pPr>
            <a:r>
              <a:rPr lang="en-US" altLang="zh-TW" sz="2400"/>
              <a:t>Java allows any object to be the lock of a monitor.</a:t>
            </a:r>
          </a:p>
          <a:p>
            <a:pPr eaLnBrk="1" hangingPunct="1">
              <a:buFont typeface="Arial" panose="020B0604020202020204" pitchFamily="34" charset="0"/>
              <a:buChar char="•"/>
            </a:pPr>
            <a:r>
              <a:rPr lang="en-US" altLang="zh-TW" sz="2400"/>
              <a:t>The critical section of a monitor controlled by an object e [of class C ] comprises the following sections of code: </a:t>
            </a:r>
          </a:p>
          <a:p>
            <a:pPr lvl="1" eaLnBrk="1" hangingPunct="1">
              <a:buFont typeface="Arial" panose="020B0604020202020204" pitchFamily="34" charset="0"/>
              <a:buChar char="•"/>
            </a:pPr>
            <a:r>
              <a:rPr lang="en-US" altLang="zh-TW" sz="2000"/>
              <a:t>The body of all </a:t>
            </a:r>
            <a:r>
              <a:rPr lang="en-US" altLang="zh-TW" sz="2000" u="sng">
                <a:solidFill>
                  <a:srgbClr val="6600CC"/>
                </a:solidFill>
              </a:rPr>
              <a:t>synchronized </a:t>
            </a:r>
            <a:r>
              <a:rPr lang="en-US" altLang="zh-TW" sz="2000"/>
              <a:t>methods m() callable by e, that is, all synchronized methods m(…) defined in C or super classes of C.</a:t>
            </a:r>
          </a:p>
          <a:p>
            <a:pPr lvl="1" eaLnBrk="1" hangingPunct="1">
              <a:buFont typeface="Arial" panose="020B0604020202020204" pitchFamily="34" charset="0"/>
              <a:buChar char="•"/>
            </a:pPr>
            <a:r>
              <a:rPr lang="en-US" altLang="zh-TW" sz="2000"/>
              <a:t>The body of all synchronized statements with e as target:</a:t>
            </a:r>
          </a:p>
          <a:p>
            <a:pPr lvl="1" eaLnBrk="1" hangingPunct="1">
              <a:buFont typeface="Wingdings" panose="05000000000000000000" pitchFamily="2" charset="2"/>
              <a:buNone/>
            </a:pPr>
            <a:r>
              <a:rPr lang="en-US" altLang="zh-TW" sz="2000"/>
              <a:t>    synchronized(e) { …   }.  </a:t>
            </a:r>
            <a:r>
              <a:rPr lang="en-US" altLang="zh-TW" sz="2000">
                <a:solidFill>
                  <a:srgbClr val="C00000"/>
                </a:solidFill>
              </a:rPr>
              <a:t>// critical section is determined by the lock object e</a:t>
            </a:r>
          </a:p>
          <a:p>
            <a:pPr eaLnBrk="1" hangingPunct="1"/>
            <a:r>
              <a:rPr lang="en-US" altLang="zh-TW" sz="2400"/>
              <a:t>A thread enters the critical section of a monitor by invoking e.m() or executing a synchronized statement. However, before it can run the method/statement, it must first own the  lock e and will need to wait until the lock is free if it cannot get the lock. A thread owing a lock will release the lock automatically once it exit the critical section.</a:t>
            </a:r>
          </a:p>
          <a:p>
            <a:pPr lvl="1" eaLnBrk="1" hangingPunct="1">
              <a:buFont typeface="Arial" panose="020B0604020202020204" pitchFamily="34" charset="0"/>
              <a:buChar char="•"/>
            </a:pPr>
            <a:endParaRPr lang="en-US" altLang="zh-TW" sz="2000"/>
          </a:p>
          <a:p>
            <a:pPr eaLnBrk="1" hangingPunct="1"/>
            <a:endParaRPr lang="zh-TW" altLang="en-US" sz="2400"/>
          </a:p>
        </p:txBody>
      </p:sp>
      <p:sp>
        <p:nvSpPr>
          <p:cNvPr id="28676" name="文字方塊 29">
            <a:extLst>
              <a:ext uri="{FF2B5EF4-FFF2-40B4-BE49-F238E27FC236}">
                <a16:creationId xmlns:a16="http://schemas.microsoft.com/office/drawing/2014/main" id="{920CBDAD-199B-4DD3-F24B-CBFD01F288CD}"/>
              </a:ext>
            </a:extLst>
          </p:cNvPr>
          <p:cNvSpPr txBox="1">
            <a:spLocks noChangeArrowheads="1"/>
          </p:cNvSpPr>
          <p:nvPr/>
        </p:nvSpPr>
        <p:spPr bwMode="auto">
          <a:xfrm>
            <a:off x="1527175" y="642939"/>
            <a:ext cx="184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endParaRPr lang="en-US" altLang="zh-TW"/>
          </a:p>
          <a:p>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22">
            <a:extLst>
              <a:ext uri="{FF2B5EF4-FFF2-40B4-BE49-F238E27FC236}">
                <a16:creationId xmlns:a16="http://schemas.microsoft.com/office/drawing/2014/main" id="{C8D574EC-975D-BCF2-2033-C29B322A2C83}"/>
              </a:ext>
            </a:extLst>
          </p:cNvPr>
          <p:cNvSpPr>
            <a:spLocks noGrp="1"/>
          </p:cNvSpPr>
          <p:nvPr>
            <p:ph type="title"/>
          </p:nvPr>
        </p:nvSpPr>
        <p:spPr/>
        <p:txBody>
          <a:bodyPr/>
          <a:lstStyle/>
          <a:p>
            <a:pPr eaLnBrk="1" hangingPunct="1"/>
            <a:r>
              <a:rPr lang="en-US" altLang="zh-TW"/>
              <a:t>Java's Monitor model (cintinued)</a:t>
            </a:r>
            <a:endParaRPr lang="zh-TW" altLang="en-US"/>
          </a:p>
        </p:txBody>
      </p:sp>
      <p:sp>
        <p:nvSpPr>
          <p:cNvPr id="29699" name="內容版面配置區 23">
            <a:extLst>
              <a:ext uri="{FF2B5EF4-FFF2-40B4-BE49-F238E27FC236}">
                <a16:creationId xmlns:a16="http://schemas.microsoft.com/office/drawing/2014/main" id="{C1CC5B73-1256-4976-7442-67B9EDA8B09E}"/>
              </a:ext>
            </a:extLst>
          </p:cNvPr>
          <p:cNvSpPr>
            <a:spLocks noGrp="1"/>
          </p:cNvSpPr>
          <p:nvPr>
            <p:ph idx="1"/>
          </p:nvPr>
        </p:nvSpPr>
        <p:spPr/>
        <p:txBody>
          <a:bodyPr/>
          <a:lstStyle/>
          <a:p>
            <a:pPr eaLnBrk="1" hangingPunct="1"/>
            <a:r>
              <a:rPr lang="en-US" altLang="zh-TW"/>
              <a:t>A thread executing in a monitor may encounter condition in which it cannot continue but still does not want to exit. In such case, it can call the method e.wait() to enter the waiting list of the monitor.</a:t>
            </a:r>
          </a:p>
          <a:p>
            <a:pPr eaLnBrk="1" hangingPunct="1"/>
            <a:r>
              <a:rPr lang="en-US" altLang="zh-TW"/>
              <a:t>A thread entering waiting list will release the lock so that other outside threads have chance to get the lock.</a:t>
            </a:r>
          </a:p>
          <a:p>
            <a:pPr eaLnBrk="1" hangingPunct="1"/>
            <a:r>
              <a:rPr lang="en-US" altLang="zh-TW"/>
              <a:t>A thread changing the monitor state should call e.notify() or e.notifyAll() to have one or all threads in the waiting list to compete with other outside threads for getting the lock to continue execution. </a:t>
            </a:r>
          </a:p>
          <a:p>
            <a:pPr eaLnBrk="1" hangingPunct="1"/>
            <a:r>
              <a:rPr lang="en-US" altLang="zh-TW"/>
              <a:t>Note: A static method m() in class C can also be synchronized. In such case it belongs to the monitor whose lock object is C.class.</a:t>
            </a:r>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a:extLst>
              <a:ext uri="{FF2B5EF4-FFF2-40B4-BE49-F238E27FC236}">
                <a16:creationId xmlns:a16="http://schemas.microsoft.com/office/drawing/2014/main" id="{DA7A688E-C82E-810D-F703-0A89E8E98C03}"/>
              </a:ext>
            </a:extLst>
          </p:cNvPr>
          <p:cNvSpPr>
            <a:spLocks noGrp="1"/>
          </p:cNvSpPr>
          <p:nvPr>
            <p:ph type="title"/>
          </p:nvPr>
        </p:nvSpPr>
        <p:spPr>
          <a:xfrm>
            <a:off x="788524" y="-40467"/>
            <a:ext cx="10515600" cy="1325563"/>
          </a:xfrm>
        </p:spPr>
        <p:txBody>
          <a:bodyPr/>
          <a:lstStyle/>
          <a:p>
            <a:pPr eaLnBrk="1" hangingPunct="1"/>
            <a:r>
              <a:rPr lang="en-US" altLang="zh-TW" dirty="0"/>
              <a:t>Java's monitor model (continued)</a:t>
            </a:r>
            <a:endParaRPr lang="zh-TW" altLang="en-US" dirty="0"/>
          </a:p>
        </p:txBody>
      </p:sp>
      <p:grpSp>
        <p:nvGrpSpPr>
          <p:cNvPr id="30723" name="群組 2">
            <a:extLst>
              <a:ext uri="{FF2B5EF4-FFF2-40B4-BE49-F238E27FC236}">
                <a16:creationId xmlns:a16="http://schemas.microsoft.com/office/drawing/2014/main" id="{CD7579D0-7F3A-891F-E838-69FA14956D30}"/>
              </a:ext>
            </a:extLst>
          </p:cNvPr>
          <p:cNvGrpSpPr>
            <a:grpSpLocks/>
          </p:cNvGrpSpPr>
          <p:nvPr/>
        </p:nvGrpSpPr>
        <p:grpSpPr bwMode="auto">
          <a:xfrm>
            <a:off x="1809751" y="857250"/>
            <a:ext cx="8120063" cy="4973324"/>
            <a:chOff x="2595546" y="642918"/>
            <a:chExt cx="7667644" cy="4816662"/>
          </a:xfrm>
        </p:grpSpPr>
        <p:sp>
          <p:nvSpPr>
            <p:cNvPr id="30726" name="矩形 3">
              <a:extLst>
                <a:ext uri="{FF2B5EF4-FFF2-40B4-BE49-F238E27FC236}">
                  <a16:creationId xmlns:a16="http://schemas.microsoft.com/office/drawing/2014/main" id="{CE663CAE-58C1-7C07-2151-A4D6630DD4E2}"/>
                </a:ext>
              </a:extLst>
            </p:cNvPr>
            <p:cNvSpPr>
              <a:spLocks noChangeArrowheads="1"/>
            </p:cNvSpPr>
            <p:nvPr/>
          </p:nvSpPr>
          <p:spPr bwMode="auto">
            <a:xfrm>
              <a:off x="4238620" y="1285860"/>
              <a:ext cx="2143140" cy="3571900"/>
            </a:xfrm>
            <a:prstGeom prst="rect">
              <a:avLst/>
            </a:prstGeom>
            <a:solidFill>
              <a:schemeClr val="accent1"/>
            </a:solidFill>
            <a:ln w="12700" algn="ctr">
              <a:solidFill>
                <a:schemeClr val="tx1"/>
              </a:solidFill>
              <a:round/>
              <a:headEnd type="none" w="sm" len="sm"/>
              <a:tailEnd type="none" w="sm" len="sm"/>
            </a:ln>
          </p:spPr>
          <p:txBody>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endParaRPr lang="en-US" altLang="zh-TW"/>
            </a:p>
            <a:p>
              <a:pPr algn="ctr"/>
              <a:endParaRPr lang="en-US" altLang="zh-TW"/>
            </a:p>
            <a:p>
              <a:pPr algn="ctr"/>
              <a:endParaRPr lang="en-US" altLang="zh-TW"/>
            </a:p>
            <a:p>
              <a:pPr algn="ctr"/>
              <a:r>
                <a:rPr lang="en-US" altLang="zh-TW"/>
                <a:t>Monitor controlled by an object e</a:t>
              </a:r>
            </a:p>
            <a:p>
              <a:pPr algn="ctr"/>
              <a:r>
                <a:rPr lang="en-US" altLang="zh-TW"/>
                <a:t>With critical section </a:t>
              </a:r>
            </a:p>
            <a:p>
              <a:pPr algn="ctr"/>
              <a:r>
                <a:rPr lang="en-US" altLang="zh-TW"/>
                <a:t>B1 U B2…U B5</a:t>
              </a:r>
              <a:endParaRPr lang="zh-TW" altLang="en-US"/>
            </a:p>
          </p:txBody>
        </p:sp>
        <p:sp>
          <p:nvSpPr>
            <p:cNvPr id="30727" name="矩形 4">
              <a:extLst>
                <a:ext uri="{FF2B5EF4-FFF2-40B4-BE49-F238E27FC236}">
                  <a16:creationId xmlns:a16="http://schemas.microsoft.com/office/drawing/2014/main" id="{50D3A161-2B3A-47BA-50A6-5E7A7ECEB1E3}"/>
                </a:ext>
              </a:extLst>
            </p:cNvPr>
            <p:cNvSpPr>
              <a:spLocks noChangeArrowheads="1"/>
            </p:cNvSpPr>
            <p:nvPr/>
          </p:nvSpPr>
          <p:spPr bwMode="auto">
            <a:xfrm>
              <a:off x="6953264" y="2285992"/>
              <a:ext cx="1643074" cy="1714512"/>
            </a:xfrm>
            <a:prstGeom prst="rect">
              <a:avLst/>
            </a:prstGeom>
            <a:solidFill>
              <a:schemeClr val="accent1"/>
            </a:solidFill>
            <a:ln w="12700" algn="ctr">
              <a:solidFill>
                <a:schemeClr val="tx1"/>
              </a:solidFill>
              <a:round/>
              <a:headEnd type="none" w="sm" len="sm"/>
              <a:tailEnd type="none" w="sm" len="sm"/>
            </a:ln>
          </p:spPr>
          <p:txBody>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endParaRPr lang="en-US" altLang="zh-TW"/>
            </a:p>
            <a:p>
              <a:pPr algn="ctr"/>
              <a:endParaRPr lang="en-US" altLang="zh-TW"/>
            </a:p>
            <a:p>
              <a:pPr algn="ctr"/>
              <a:r>
                <a:rPr lang="en-US" altLang="zh-TW"/>
                <a:t>Waiting list for Threads</a:t>
              </a:r>
              <a:endParaRPr lang="zh-TW" altLang="en-US"/>
            </a:p>
          </p:txBody>
        </p:sp>
        <p:cxnSp>
          <p:nvCxnSpPr>
            <p:cNvPr id="30728" name="直線接點 5">
              <a:extLst>
                <a:ext uri="{FF2B5EF4-FFF2-40B4-BE49-F238E27FC236}">
                  <a16:creationId xmlns:a16="http://schemas.microsoft.com/office/drawing/2014/main" id="{78064BBB-4508-A4E7-0A75-F17AD52BEA62}"/>
                </a:ext>
              </a:extLst>
            </p:cNvPr>
            <p:cNvCxnSpPr>
              <a:cxnSpLocks noChangeShapeType="1"/>
            </p:cNvCxnSpPr>
            <p:nvPr/>
          </p:nvCxnSpPr>
          <p:spPr bwMode="auto">
            <a:xfrm rot="5400000">
              <a:off x="3774273" y="1821645"/>
              <a:ext cx="785818"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29" name="直線接點 6">
              <a:extLst>
                <a:ext uri="{FF2B5EF4-FFF2-40B4-BE49-F238E27FC236}">
                  <a16:creationId xmlns:a16="http://schemas.microsoft.com/office/drawing/2014/main" id="{027C0A3D-9B1A-9464-6669-1F2160315890}"/>
                </a:ext>
              </a:extLst>
            </p:cNvPr>
            <p:cNvCxnSpPr>
              <a:cxnSpLocks noChangeShapeType="1"/>
            </p:cNvCxnSpPr>
            <p:nvPr/>
          </p:nvCxnSpPr>
          <p:spPr bwMode="auto">
            <a:xfrm rot="5400000">
              <a:off x="3775067" y="3035297"/>
              <a:ext cx="785818"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30" name="直線接點 7">
              <a:extLst>
                <a:ext uri="{FF2B5EF4-FFF2-40B4-BE49-F238E27FC236}">
                  <a16:creationId xmlns:a16="http://schemas.microsoft.com/office/drawing/2014/main" id="{EAB708CE-4256-B6AA-EE8A-2B5BB231171C}"/>
                </a:ext>
              </a:extLst>
            </p:cNvPr>
            <p:cNvCxnSpPr>
              <a:cxnSpLocks noChangeShapeType="1"/>
            </p:cNvCxnSpPr>
            <p:nvPr/>
          </p:nvCxnSpPr>
          <p:spPr bwMode="auto">
            <a:xfrm rot="5400000">
              <a:off x="3775067" y="4321181"/>
              <a:ext cx="785818"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31" name="直線接點 8">
              <a:extLst>
                <a:ext uri="{FF2B5EF4-FFF2-40B4-BE49-F238E27FC236}">
                  <a16:creationId xmlns:a16="http://schemas.microsoft.com/office/drawing/2014/main" id="{960373B5-544B-85B8-FCF8-EC41BC1F9CF2}"/>
                </a:ext>
              </a:extLst>
            </p:cNvPr>
            <p:cNvCxnSpPr>
              <a:cxnSpLocks noChangeShapeType="1"/>
            </p:cNvCxnSpPr>
            <p:nvPr/>
          </p:nvCxnSpPr>
          <p:spPr bwMode="auto">
            <a:xfrm rot="10800000">
              <a:off x="4595810" y="1214422"/>
              <a:ext cx="857256"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32" name="直線接點 9">
              <a:extLst>
                <a:ext uri="{FF2B5EF4-FFF2-40B4-BE49-F238E27FC236}">
                  <a16:creationId xmlns:a16="http://schemas.microsoft.com/office/drawing/2014/main" id="{A914A624-3728-2E4B-467C-A7D1EDA021C5}"/>
                </a:ext>
              </a:extLst>
            </p:cNvPr>
            <p:cNvCxnSpPr>
              <a:cxnSpLocks noChangeShapeType="1"/>
            </p:cNvCxnSpPr>
            <p:nvPr/>
          </p:nvCxnSpPr>
          <p:spPr bwMode="auto">
            <a:xfrm>
              <a:off x="4525960" y="4929198"/>
              <a:ext cx="784230"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0733" name="文字方塊 10">
              <a:extLst>
                <a:ext uri="{FF2B5EF4-FFF2-40B4-BE49-F238E27FC236}">
                  <a16:creationId xmlns:a16="http://schemas.microsoft.com/office/drawing/2014/main" id="{B91EFE5C-7013-3582-8399-E70B79001993}"/>
                </a:ext>
              </a:extLst>
            </p:cNvPr>
            <p:cNvSpPr txBox="1">
              <a:spLocks noChangeArrowheads="1"/>
            </p:cNvSpPr>
            <p:nvPr/>
          </p:nvSpPr>
          <p:spPr bwMode="auto">
            <a:xfrm>
              <a:off x="2595546" y="1357298"/>
              <a:ext cx="1395925" cy="38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e.m1() {B1}</a:t>
              </a:r>
              <a:endParaRPr lang="zh-TW" altLang="en-US"/>
            </a:p>
          </p:txBody>
        </p:sp>
        <p:sp>
          <p:nvSpPr>
            <p:cNvPr id="30734" name="文字方塊 11">
              <a:extLst>
                <a:ext uri="{FF2B5EF4-FFF2-40B4-BE49-F238E27FC236}">
                  <a16:creationId xmlns:a16="http://schemas.microsoft.com/office/drawing/2014/main" id="{3362612A-C0A1-846F-3EA7-350AEA5BD685}"/>
                </a:ext>
              </a:extLst>
            </p:cNvPr>
            <p:cNvSpPr txBox="1">
              <a:spLocks noChangeArrowheads="1"/>
            </p:cNvSpPr>
            <p:nvPr/>
          </p:nvSpPr>
          <p:spPr bwMode="auto">
            <a:xfrm>
              <a:off x="2738422" y="2786058"/>
              <a:ext cx="1395925" cy="38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e.m2() {B2}</a:t>
              </a:r>
              <a:endParaRPr lang="zh-TW" altLang="en-US"/>
            </a:p>
          </p:txBody>
        </p:sp>
        <p:sp>
          <p:nvSpPr>
            <p:cNvPr id="30735" name="文字方塊 12">
              <a:extLst>
                <a:ext uri="{FF2B5EF4-FFF2-40B4-BE49-F238E27FC236}">
                  <a16:creationId xmlns:a16="http://schemas.microsoft.com/office/drawing/2014/main" id="{1535C64A-C195-7E79-EBED-0EBA76338F39}"/>
                </a:ext>
              </a:extLst>
            </p:cNvPr>
            <p:cNvSpPr txBox="1">
              <a:spLocks noChangeArrowheads="1"/>
            </p:cNvSpPr>
            <p:nvPr/>
          </p:nvSpPr>
          <p:spPr bwMode="auto">
            <a:xfrm>
              <a:off x="2809860" y="4000504"/>
              <a:ext cx="1329323" cy="38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e.m3(){B3}</a:t>
              </a:r>
              <a:endParaRPr lang="zh-TW" altLang="en-US"/>
            </a:p>
          </p:txBody>
        </p:sp>
        <p:sp>
          <p:nvSpPr>
            <p:cNvPr id="30736" name="文字方塊 13">
              <a:extLst>
                <a:ext uri="{FF2B5EF4-FFF2-40B4-BE49-F238E27FC236}">
                  <a16:creationId xmlns:a16="http://schemas.microsoft.com/office/drawing/2014/main" id="{7B6DD2B1-B468-4AF1-4BEA-417B7A2781F9}"/>
                </a:ext>
              </a:extLst>
            </p:cNvPr>
            <p:cNvSpPr txBox="1">
              <a:spLocks noChangeArrowheads="1"/>
            </p:cNvSpPr>
            <p:nvPr/>
          </p:nvSpPr>
          <p:spPr bwMode="auto">
            <a:xfrm>
              <a:off x="4491174" y="642918"/>
              <a:ext cx="2553898" cy="38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synchronized(e) { B4 }</a:t>
              </a:r>
              <a:endParaRPr lang="zh-TW" altLang="en-US"/>
            </a:p>
          </p:txBody>
        </p:sp>
        <p:sp>
          <p:nvSpPr>
            <p:cNvPr id="30737" name="文字方塊 14">
              <a:extLst>
                <a:ext uri="{FF2B5EF4-FFF2-40B4-BE49-F238E27FC236}">
                  <a16:creationId xmlns:a16="http://schemas.microsoft.com/office/drawing/2014/main" id="{43D50436-5E7C-6429-CC6F-4E0D2C650501}"/>
                </a:ext>
              </a:extLst>
            </p:cNvPr>
            <p:cNvSpPr txBox="1">
              <a:spLocks noChangeArrowheads="1"/>
            </p:cNvSpPr>
            <p:nvPr/>
          </p:nvSpPr>
          <p:spPr bwMode="auto">
            <a:xfrm>
              <a:off x="4095744" y="5072074"/>
              <a:ext cx="2553898" cy="38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synchronized(e) { B5 }</a:t>
              </a:r>
              <a:endParaRPr lang="zh-TW" altLang="en-US"/>
            </a:p>
          </p:txBody>
        </p:sp>
        <p:cxnSp>
          <p:nvCxnSpPr>
            <p:cNvPr id="30738" name="直線單箭頭接點 15">
              <a:extLst>
                <a:ext uri="{FF2B5EF4-FFF2-40B4-BE49-F238E27FC236}">
                  <a16:creationId xmlns:a16="http://schemas.microsoft.com/office/drawing/2014/main" id="{41E7CA4A-CD2E-493E-A0DE-FADB4248AAC1}"/>
                </a:ext>
              </a:extLst>
            </p:cNvPr>
            <p:cNvCxnSpPr>
              <a:cxnSpLocks noChangeShapeType="1"/>
            </p:cNvCxnSpPr>
            <p:nvPr/>
          </p:nvCxnSpPr>
          <p:spPr bwMode="auto">
            <a:xfrm>
              <a:off x="2952736" y="1785926"/>
              <a:ext cx="1214446"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0739" name="直線單箭頭接點 16">
              <a:extLst>
                <a:ext uri="{FF2B5EF4-FFF2-40B4-BE49-F238E27FC236}">
                  <a16:creationId xmlns:a16="http://schemas.microsoft.com/office/drawing/2014/main" id="{008D9C1B-C162-6899-1997-B36100DDC2F8}"/>
                </a:ext>
              </a:extLst>
            </p:cNvPr>
            <p:cNvCxnSpPr>
              <a:cxnSpLocks noChangeShapeType="1"/>
            </p:cNvCxnSpPr>
            <p:nvPr/>
          </p:nvCxnSpPr>
          <p:spPr bwMode="auto">
            <a:xfrm rot="10800000">
              <a:off x="5953132" y="3714752"/>
              <a:ext cx="1285884"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0740" name="直線單箭頭接點 17">
              <a:extLst>
                <a:ext uri="{FF2B5EF4-FFF2-40B4-BE49-F238E27FC236}">
                  <a16:creationId xmlns:a16="http://schemas.microsoft.com/office/drawing/2014/main" id="{CB9472AC-9E35-5444-DE33-04EF66F7578E}"/>
                </a:ext>
              </a:extLst>
            </p:cNvPr>
            <p:cNvCxnSpPr>
              <a:cxnSpLocks noChangeShapeType="1"/>
            </p:cNvCxnSpPr>
            <p:nvPr/>
          </p:nvCxnSpPr>
          <p:spPr bwMode="auto">
            <a:xfrm>
              <a:off x="6024570" y="2500306"/>
              <a:ext cx="1214446"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0741" name="直線單箭頭接點 18">
              <a:extLst>
                <a:ext uri="{FF2B5EF4-FFF2-40B4-BE49-F238E27FC236}">
                  <a16:creationId xmlns:a16="http://schemas.microsoft.com/office/drawing/2014/main" id="{2FC68C4C-D79C-E4F1-EE6C-A0F7C361CCE7}"/>
                </a:ext>
              </a:extLst>
            </p:cNvPr>
            <p:cNvCxnSpPr>
              <a:cxnSpLocks noChangeShapeType="1"/>
            </p:cNvCxnSpPr>
            <p:nvPr/>
          </p:nvCxnSpPr>
          <p:spPr bwMode="auto">
            <a:xfrm>
              <a:off x="2881298" y="3143248"/>
              <a:ext cx="1214446"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0742" name="直線單箭頭接點 19">
              <a:extLst>
                <a:ext uri="{FF2B5EF4-FFF2-40B4-BE49-F238E27FC236}">
                  <a16:creationId xmlns:a16="http://schemas.microsoft.com/office/drawing/2014/main" id="{86B1A472-807E-A165-AB6F-768831BCC5F9}"/>
                </a:ext>
              </a:extLst>
            </p:cNvPr>
            <p:cNvCxnSpPr>
              <a:cxnSpLocks noChangeShapeType="1"/>
            </p:cNvCxnSpPr>
            <p:nvPr/>
          </p:nvCxnSpPr>
          <p:spPr bwMode="auto">
            <a:xfrm>
              <a:off x="2881298" y="4357694"/>
              <a:ext cx="1214446"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0743" name="文字方塊 20">
              <a:extLst>
                <a:ext uri="{FF2B5EF4-FFF2-40B4-BE49-F238E27FC236}">
                  <a16:creationId xmlns:a16="http://schemas.microsoft.com/office/drawing/2014/main" id="{A8DABD28-D90A-4798-BD21-8238377153DC}"/>
                </a:ext>
              </a:extLst>
            </p:cNvPr>
            <p:cNvSpPr txBox="1">
              <a:spLocks noChangeArrowheads="1"/>
            </p:cNvSpPr>
            <p:nvPr/>
          </p:nvSpPr>
          <p:spPr bwMode="auto">
            <a:xfrm>
              <a:off x="6096008" y="1571612"/>
              <a:ext cx="38099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e.wait() </a:t>
              </a:r>
              <a:r>
                <a:rPr lang="en-US" altLang="zh-TW">
                  <a:solidFill>
                    <a:srgbClr val="C00000"/>
                  </a:solidFill>
                </a:rPr>
                <a:t>// cannot continue and don't want return</a:t>
              </a:r>
              <a:endParaRPr lang="zh-TW" altLang="en-US">
                <a:solidFill>
                  <a:srgbClr val="C00000"/>
                </a:solidFill>
              </a:endParaRPr>
            </a:p>
          </p:txBody>
        </p:sp>
        <p:sp>
          <p:nvSpPr>
            <p:cNvPr id="30744" name="文字方塊 21">
              <a:extLst>
                <a:ext uri="{FF2B5EF4-FFF2-40B4-BE49-F238E27FC236}">
                  <a16:creationId xmlns:a16="http://schemas.microsoft.com/office/drawing/2014/main" id="{EBAFA690-4386-5F1D-62FC-D5AA9F43DED3}"/>
                </a:ext>
              </a:extLst>
            </p:cNvPr>
            <p:cNvSpPr txBox="1">
              <a:spLocks noChangeArrowheads="1"/>
            </p:cNvSpPr>
            <p:nvPr/>
          </p:nvSpPr>
          <p:spPr bwMode="auto">
            <a:xfrm>
              <a:off x="6453198" y="4071942"/>
              <a:ext cx="3809992" cy="98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 e.notify|notifyAll()</a:t>
              </a:r>
            </a:p>
            <a:p>
              <a:r>
                <a:rPr lang="en-US" altLang="zh-TW">
                  <a:solidFill>
                    <a:srgbClr val="C00000"/>
                  </a:solidFill>
                </a:rPr>
                <a:t>// notified by current monitor executor if it changes state</a:t>
              </a:r>
              <a:endParaRPr lang="zh-TW" altLang="en-US">
                <a:solidFill>
                  <a:srgbClr val="C00000"/>
                </a:solidFill>
              </a:endParaRPr>
            </a:p>
          </p:txBody>
        </p:sp>
      </p:grpSp>
      <p:cxnSp>
        <p:nvCxnSpPr>
          <p:cNvPr id="30724" name="直線接點 22">
            <a:extLst>
              <a:ext uri="{FF2B5EF4-FFF2-40B4-BE49-F238E27FC236}">
                <a16:creationId xmlns:a16="http://schemas.microsoft.com/office/drawing/2014/main" id="{F2EE5378-954E-2A29-7368-B9503E49FB92}"/>
              </a:ext>
            </a:extLst>
          </p:cNvPr>
          <p:cNvCxnSpPr>
            <a:cxnSpLocks noChangeShapeType="1"/>
          </p:cNvCxnSpPr>
          <p:nvPr/>
        </p:nvCxnSpPr>
        <p:spPr bwMode="auto">
          <a:xfrm rot="5400000">
            <a:off x="5476876" y="4119564"/>
            <a:ext cx="811213" cy="15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0725" name="文字方塊 23">
            <a:extLst>
              <a:ext uri="{FF2B5EF4-FFF2-40B4-BE49-F238E27FC236}">
                <a16:creationId xmlns:a16="http://schemas.microsoft.com/office/drawing/2014/main" id="{417707FE-7BDC-DAF9-1FE3-61EC18D3B87B}"/>
              </a:ext>
            </a:extLst>
          </p:cNvPr>
          <p:cNvSpPr txBox="1">
            <a:spLocks noChangeArrowheads="1"/>
          </p:cNvSpPr>
          <p:nvPr/>
        </p:nvSpPr>
        <p:spPr bwMode="auto">
          <a:xfrm>
            <a:off x="1476375" y="5857876"/>
            <a:ext cx="9239250" cy="7080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buFont typeface="Arial" panose="020B0604020202020204" pitchFamily="34" charset="0"/>
              <a:buChar char="•"/>
            </a:pPr>
            <a:r>
              <a:rPr lang="en-US" altLang="zh-TW"/>
              <a:t> Note since a section of code may belong to multiple monitors, it is possible that   two threads reside at the same code region belonging to two different monitors..</a:t>
            </a:r>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281C6D0-58C2-98D4-FB69-28942D434600}"/>
              </a:ext>
            </a:extLst>
          </p:cNvPr>
          <p:cNvSpPr>
            <a:spLocks noGrp="1" noChangeArrowheads="1"/>
          </p:cNvSpPr>
          <p:nvPr>
            <p:ph type="title"/>
          </p:nvPr>
        </p:nvSpPr>
        <p:spPr/>
        <p:txBody>
          <a:bodyPr/>
          <a:lstStyle/>
          <a:p>
            <a:pPr eaLnBrk="1" hangingPunct="1"/>
            <a:r>
              <a:rPr lang="en-US" altLang="zh-TW"/>
              <a:t>Producer/Consumer Problem</a:t>
            </a:r>
          </a:p>
        </p:txBody>
      </p:sp>
      <p:sp>
        <p:nvSpPr>
          <p:cNvPr id="31747" name="Rectangle 3">
            <a:extLst>
              <a:ext uri="{FF2B5EF4-FFF2-40B4-BE49-F238E27FC236}">
                <a16:creationId xmlns:a16="http://schemas.microsoft.com/office/drawing/2014/main" id="{1579E221-683A-B35A-5F2B-BD7CF9675EC4}"/>
              </a:ext>
            </a:extLst>
          </p:cNvPr>
          <p:cNvSpPr>
            <a:spLocks noGrp="1" noChangeArrowheads="1"/>
          </p:cNvSpPr>
          <p:nvPr>
            <p:ph type="body" idx="1"/>
          </p:nvPr>
        </p:nvSpPr>
        <p:spPr/>
        <p:txBody>
          <a:bodyPr/>
          <a:lstStyle/>
          <a:p>
            <a:pPr eaLnBrk="1" hangingPunct="1"/>
            <a:r>
              <a:rPr lang="en-US" altLang="zh-TW"/>
              <a:t>Two threads: producer and consumer, one monitor: CubbyHole</a:t>
            </a:r>
          </a:p>
          <a:p>
            <a:pPr eaLnBrk="1" hangingPunct="1"/>
            <a:r>
              <a:rPr lang="en-US" altLang="zh-TW"/>
              <a:t>The Producer : </a:t>
            </a:r>
          </a:p>
          <a:p>
            <a:pPr lvl="1" eaLnBrk="1" hangingPunct="1"/>
            <a:r>
              <a:rPr lang="en-US" altLang="zh-TW"/>
              <a:t>generates a pair of integers between 0 and 9 (inclusive), stores it in a CubbyHole object, and  prints the sum of each generated pair. </a:t>
            </a:r>
          </a:p>
          <a:p>
            <a:pPr lvl="1" eaLnBrk="1" hangingPunct="1"/>
            <a:r>
              <a:rPr lang="en-US" altLang="zh-TW"/>
              <a:t> sleeps  for a random amount of time between 0 and 100 milliseconds before repeating the number generating cycle: </a:t>
            </a:r>
          </a:p>
          <a:p>
            <a:pPr eaLnBrk="1" hangingPunct="1"/>
            <a:r>
              <a:rPr lang="en-US" altLang="zh-TW"/>
              <a:t>The Consumer,</a:t>
            </a:r>
          </a:p>
          <a:p>
            <a:pPr lvl="1" eaLnBrk="1" hangingPunct="1"/>
            <a:r>
              <a:rPr lang="en-US" altLang="zh-TW"/>
              <a:t>consumes all pairs of integers from the CubbyHole as quickly as they become available. </a:t>
            </a:r>
          </a:p>
          <a:p>
            <a:pPr eaLnBrk="1" hangingPunct="1"/>
            <a:endParaRPr lang="en-US" altLang="zh-TW"/>
          </a:p>
          <a:p>
            <a:pPr eaLnBrk="1" hangingPunct="1"/>
            <a:endParaRPr lang="en-US" altLang="zh-TW"/>
          </a:p>
        </p:txBody>
      </p:sp>
      <p:pic>
        <p:nvPicPr>
          <p:cNvPr id="31748" name="Picture 4" descr="ProducerConsumer">
            <a:extLst>
              <a:ext uri="{FF2B5EF4-FFF2-40B4-BE49-F238E27FC236}">
                <a16:creationId xmlns:a16="http://schemas.microsoft.com/office/drawing/2014/main" id="{CA251FEB-41C7-C2F0-DA03-FC35A820E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775" y="5410200"/>
            <a:ext cx="8534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0337-8C91-093F-4542-370E7D9C3576}"/>
              </a:ext>
            </a:extLst>
          </p:cNvPr>
          <p:cNvSpPr>
            <a:spLocks noGrp="1"/>
          </p:cNvSpPr>
          <p:nvPr>
            <p:ph type="title"/>
          </p:nvPr>
        </p:nvSpPr>
        <p:spPr/>
        <p:txBody>
          <a:bodyPr/>
          <a:lstStyle/>
          <a:p>
            <a:r>
              <a:rPr lang="en-US" dirty="0"/>
              <a:t>What is thread</a:t>
            </a:r>
          </a:p>
        </p:txBody>
      </p:sp>
      <p:sp>
        <p:nvSpPr>
          <p:cNvPr id="3" name="Content Placeholder 2">
            <a:extLst>
              <a:ext uri="{FF2B5EF4-FFF2-40B4-BE49-F238E27FC236}">
                <a16:creationId xmlns:a16="http://schemas.microsoft.com/office/drawing/2014/main" id="{E399F753-0464-898E-19F5-3CE1168A889E}"/>
              </a:ext>
            </a:extLst>
          </p:cNvPr>
          <p:cNvSpPr>
            <a:spLocks noGrp="1"/>
          </p:cNvSpPr>
          <p:nvPr>
            <p:ph idx="1"/>
          </p:nvPr>
        </p:nvSpPr>
        <p:spPr/>
        <p:txBody>
          <a:bodyPr>
            <a:normAutofit fontScale="92500" lnSpcReduction="20000"/>
          </a:bodyPr>
          <a:lstStyle/>
          <a:p>
            <a:pPr eaLnBrk="1" hangingPunct="1">
              <a:lnSpc>
                <a:spcPct val="90000"/>
              </a:lnSpc>
            </a:pPr>
            <a:r>
              <a:rPr lang="en-US" altLang="zh-TW" dirty="0"/>
              <a:t>A sequential (or single-threaded) program is one that, when executed,  </a:t>
            </a:r>
            <a:r>
              <a:rPr lang="en-US" altLang="zh-TW" dirty="0">
                <a:solidFill>
                  <a:schemeClr val="accent2"/>
                </a:solidFill>
              </a:rPr>
              <a:t>has only one single flow of control</a:t>
            </a:r>
            <a:r>
              <a:rPr lang="en-US" altLang="zh-TW" dirty="0"/>
              <a:t>.</a:t>
            </a:r>
          </a:p>
          <a:p>
            <a:pPr lvl="1" eaLnBrk="1" hangingPunct="1">
              <a:lnSpc>
                <a:spcPct val="90000"/>
              </a:lnSpc>
            </a:pPr>
            <a:r>
              <a:rPr lang="en-US" altLang="zh-TW" dirty="0"/>
              <a:t>i.e., at any time instant, there is at most only one instruction (or statement or execution point) that is being executed in the program.</a:t>
            </a:r>
          </a:p>
          <a:p>
            <a:pPr eaLnBrk="1" hangingPunct="1">
              <a:lnSpc>
                <a:spcPct val="90000"/>
              </a:lnSpc>
            </a:pPr>
            <a:r>
              <a:rPr lang="en-US" altLang="zh-TW" dirty="0"/>
              <a:t>A </a:t>
            </a:r>
            <a:r>
              <a:rPr lang="en-US" altLang="zh-TW" dirty="0">
                <a:solidFill>
                  <a:srgbClr val="FF0000"/>
                </a:solidFill>
              </a:rPr>
              <a:t>multi-threaded program</a:t>
            </a:r>
            <a:r>
              <a:rPr lang="en-US" altLang="zh-TW" dirty="0"/>
              <a:t> is one that can have </a:t>
            </a:r>
            <a:r>
              <a:rPr lang="en-US" altLang="zh-TW" dirty="0">
                <a:solidFill>
                  <a:schemeClr val="accent2"/>
                </a:solidFill>
              </a:rPr>
              <a:t>multiple flows of control </a:t>
            </a:r>
            <a:r>
              <a:rPr lang="en-US" altLang="zh-TW" dirty="0"/>
              <a:t>when executed.</a:t>
            </a:r>
          </a:p>
          <a:p>
            <a:pPr lvl="1" eaLnBrk="1" hangingPunct="1">
              <a:lnSpc>
                <a:spcPct val="90000"/>
              </a:lnSpc>
            </a:pPr>
            <a:r>
              <a:rPr lang="en-US" altLang="zh-TW" dirty="0"/>
              <a:t>At some time instance, </a:t>
            </a:r>
            <a:r>
              <a:rPr lang="en-US" altLang="zh-TW" dirty="0">
                <a:solidFill>
                  <a:srgbClr val="B3172D"/>
                </a:solidFill>
              </a:rPr>
              <a:t>there may exist </a:t>
            </a:r>
            <a:r>
              <a:rPr lang="en-US" altLang="zh-TW" dirty="0">
                <a:solidFill>
                  <a:srgbClr val="FF0000"/>
                </a:solidFill>
              </a:rPr>
              <a:t>multiple instructions</a:t>
            </a:r>
            <a:r>
              <a:rPr lang="en-US" altLang="zh-TW" dirty="0">
                <a:solidFill>
                  <a:srgbClr val="B3172D"/>
                </a:solidFill>
              </a:rPr>
              <a:t> or execution points) that are being </a:t>
            </a:r>
            <a:r>
              <a:rPr lang="en-US" altLang="zh-TW" dirty="0">
                <a:solidFill>
                  <a:srgbClr val="FF0000"/>
                </a:solidFill>
              </a:rPr>
              <a:t>executed</a:t>
            </a:r>
            <a:r>
              <a:rPr lang="en-US" altLang="zh-TW" dirty="0">
                <a:solidFill>
                  <a:srgbClr val="B3172D"/>
                </a:solidFill>
              </a:rPr>
              <a:t> in the program</a:t>
            </a:r>
            <a:r>
              <a:rPr lang="en-US" altLang="zh-TW" dirty="0"/>
              <a:t> </a:t>
            </a:r>
          </a:p>
          <a:p>
            <a:pPr lvl="1" eaLnBrk="1" hangingPunct="1">
              <a:lnSpc>
                <a:spcPct val="90000"/>
              </a:lnSpc>
            </a:pPr>
            <a:r>
              <a:rPr lang="en-US" altLang="zh-TW" dirty="0"/>
              <a:t>Ex: in a Web browser we may do the following tasks at the same time:</a:t>
            </a:r>
          </a:p>
          <a:p>
            <a:pPr lvl="1" eaLnBrk="1" hangingPunct="1">
              <a:lnSpc>
                <a:spcPct val="90000"/>
              </a:lnSpc>
            </a:pPr>
            <a:r>
              <a:rPr lang="en-US" altLang="zh-TW" dirty="0"/>
              <a:t> 1. scroll a page,</a:t>
            </a:r>
          </a:p>
          <a:p>
            <a:pPr lvl="1" eaLnBrk="1" hangingPunct="1">
              <a:lnSpc>
                <a:spcPct val="90000"/>
              </a:lnSpc>
            </a:pPr>
            <a:r>
              <a:rPr lang="en-US" altLang="zh-TW" dirty="0"/>
              <a:t> 2. download an applet or image, </a:t>
            </a:r>
          </a:p>
          <a:p>
            <a:pPr lvl="1" eaLnBrk="1" hangingPunct="1">
              <a:lnSpc>
                <a:spcPct val="90000"/>
              </a:lnSpc>
            </a:pPr>
            <a:r>
              <a:rPr lang="en-US" altLang="zh-TW" dirty="0"/>
              <a:t> 3. play sound, </a:t>
            </a:r>
          </a:p>
          <a:p>
            <a:pPr lvl="1" eaLnBrk="1" hangingPunct="1">
              <a:lnSpc>
                <a:spcPct val="90000"/>
              </a:lnSpc>
            </a:pPr>
            <a:r>
              <a:rPr lang="en-US" altLang="zh-TW" dirty="0"/>
              <a:t> 4  print a page. </a:t>
            </a:r>
          </a:p>
          <a:p>
            <a:pPr eaLnBrk="1" hangingPunct="1">
              <a:lnSpc>
                <a:spcPct val="90000"/>
              </a:lnSpc>
            </a:pPr>
            <a:r>
              <a:rPr lang="en-US" altLang="zh-TW" dirty="0"/>
              <a:t>A thread is </a:t>
            </a:r>
            <a:r>
              <a:rPr lang="en-US" altLang="zh-TW" dirty="0">
                <a:solidFill>
                  <a:schemeClr val="accent2"/>
                </a:solidFill>
              </a:rPr>
              <a:t>a single sequential flow of control</a:t>
            </a:r>
            <a:r>
              <a:rPr lang="en-US" altLang="zh-TW" dirty="0"/>
              <a:t> within a program. </a:t>
            </a:r>
          </a:p>
          <a:p>
            <a:endParaRPr lang="en-US" dirty="0"/>
          </a:p>
        </p:txBody>
      </p:sp>
    </p:spTree>
    <p:extLst>
      <p:ext uri="{BB962C8B-B14F-4D97-AF65-F5344CB8AC3E}">
        <p14:creationId xmlns:p14="http://schemas.microsoft.com/office/powerpoint/2010/main" val="265334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C7235C3-8BF2-E64D-0B77-1766911F522B}"/>
              </a:ext>
            </a:extLst>
          </p:cNvPr>
          <p:cNvSpPr>
            <a:spLocks noGrp="1" noChangeArrowheads="1"/>
          </p:cNvSpPr>
          <p:nvPr>
            <p:ph type="title"/>
          </p:nvPr>
        </p:nvSpPr>
        <p:spPr/>
        <p:txBody>
          <a:bodyPr/>
          <a:lstStyle/>
          <a:p>
            <a:pPr eaLnBrk="1" hangingPunct="1"/>
            <a:r>
              <a:rPr lang="en-US" altLang="zh-TW" dirty="0"/>
              <a:t>Producer.java</a:t>
            </a:r>
          </a:p>
        </p:txBody>
      </p:sp>
      <p:sp>
        <p:nvSpPr>
          <p:cNvPr id="32771" name="Rectangle 3">
            <a:extLst>
              <a:ext uri="{FF2B5EF4-FFF2-40B4-BE49-F238E27FC236}">
                <a16:creationId xmlns:a16="http://schemas.microsoft.com/office/drawing/2014/main" id="{725E1DF4-7573-9ACB-EB6E-637991162975}"/>
              </a:ext>
            </a:extLst>
          </p:cNvPr>
          <p:cNvSpPr>
            <a:spLocks noGrp="1" noChangeArrowheads="1"/>
          </p:cNvSpPr>
          <p:nvPr>
            <p:ph type="body" idx="1"/>
          </p:nvPr>
        </p:nvSpPr>
        <p:spPr/>
        <p:txBody>
          <a:bodyPr>
            <a:normAutofit fontScale="70000" lnSpcReduction="20000"/>
          </a:bodyPr>
          <a:lstStyle/>
          <a:p>
            <a:pPr eaLnBrk="1" hangingPunct="1">
              <a:buFont typeface="Symbol" panose="05050102010706020507" pitchFamily="18" charset="2"/>
              <a:buNone/>
            </a:pPr>
            <a:r>
              <a:rPr lang="en-US" altLang="zh-TW" sz="2400">
                <a:solidFill>
                  <a:srgbClr val="008080"/>
                </a:solidFill>
              </a:rPr>
              <a:t>public class Producer extends Thread {</a:t>
            </a:r>
          </a:p>
          <a:p>
            <a:pPr eaLnBrk="1" hangingPunct="1">
              <a:buFont typeface="Symbol" panose="05050102010706020507" pitchFamily="18" charset="2"/>
              <a:buNone/>
            </a:pPr>
            <a:r>
              <a:rPr lang="en-US" altLang="zh-TW" sz="2400">
                <a:solidFill>
                  <a:srgbClr val="008080"/>
                </a:solidFill>
              </a:rPr>
              <a:t>      private CubbyHole cubbyhole;             private int id;</a:t>
            </a:r>
          </a:p>
          <a:p>
            <a:pPr eaLnBrk="1" hangingPunct="1">
              <a:buFont typeface="Symbol" panose="05050102010706020507" pitchFamily="18" charset="2"/>
              <a:buNone/>
            </a:pPr>
            <a:r>
              <a:rPr lang="en-US" altLang="zh-TW" sz="2400">
                <a:solidFill>
                  <a:srgbClr val="008080"/>
                </a:solidFill>
              </a:rPr>
              <a:t>      public Producer(CubbyHole c, int id) {</a:t>
            </a:r>
          </a:p>
          <a:p>
            <a:pPr eaLnBrk="1" hangingPunct="1">
              <a:buFont typeface="Symbol" panose="05050102010706020507" pitchFamily="18" charset="2"/>
              <a:buNone/>
            </a:pPr>
            <a:r>
              <a:rPr lang="en-US" altLang="zh-TW" sz="2400">
                <a:solidFill>
                  <a:srgbClr val="008080"/>
                </a:solidFill>
              </a:rPr>
              <a:t>      cubbyhole = c;             this.id = id;            }</a:t>
            </a:r>
          </a:p>
          <a:p>
            <a:pPr eaLnBrk="1" hangingPunct="1">
              <a:buFont typeface="Symbol" panose="05050102010706020507" pitchFamily="18" charset="2"/>
              <a:buNone/>
            </a:pPr>
            <a:r>
              <a:rPr lang="en-US" altLang="zh-TW" sz="2400">
                <a:solidFill>
                  <a:srgbClr val="008080"/>
                </a:solidFill>
              </a:rPr>
              <a:t>      public void run() {</a:t>
            </a:r>
          </a:p>
          <a:p>
            <a:pPr eaLnBrk="1" hangingPunct="1">
              <a:buFont typeface="Symbol" panose="05050102010706020507" pitchFamily="18" charset="2"/>
              <a:buNone/>
            </a:pPr>
            <a:r>
              <a:rPr lang="en-US" altLang="zh-TW" sz="2400">
                <a:solidFill>
                  <a:srgbClr val="008080"/>
                </a:solidFill>
              </a:rPr>
              <a:t>           for (int i = 0; i &lt; 10; i++) </a:t>
            </a:r>
          </a:p>
          <a:p>
            <a:pPr eaLnBrk="1" hangingPunct="1">
              <a:buFont typeface="Symbol" panose="05050102010706020507" pitchFamily="18" charset="2"/>
              <a:buNone/>
            </a:pPr>
            <a:r>
              <a:rPr lang="en-US" altLang="zh-TW" sz="2400">
                <a:solidFill>
                  <a:srgbClr val="008080"/>
                </a:solidFill>
              </a:rPr>
              <a:t>             for(int j =0; j &lt; 10; j++ ) {</a:t>
            </a:r>
          </a:p>
          <a:p>
            <a:pPr eaLnBrk="1" hangingPunct="1">
              <a:buFont typeface="Symbol" panose="05050102010706020507" pitchFamily="18" charset="2"/>
              <a:buNone/>
            </a:pPr>
            <a:r>
              <a:rPr lang="en-US" altLang="zh-TW" sz="2400">
                <a:solidFill>
                  <a:srgbClr val="008080"/>
                </a:solidFill>
              </a:rPr>
              <a:t>                cubbyhole.put(i, j);</a:t>
            </a:r>
          </a:p>
          <a:p>
            <a:pPr eaLnBrk="1" hangingPunct="1">
              <a:buFont typeface="Symbol" panose="05050102010706020507" pitchFamily="18" charset="2"/>
              <a:buNone/>
            </a:pPr>
            <a:r>
              <a:rPr lang="en-US" altLang="zh-TW" sz="2400">
                <a:solidFill>
                  <a:srgbClr val="008080"/>
                </a:solidFill>
              </a:rPr>
              <a:t>                System.out.println("Producer #" + this.id   + " put: ("+i +","+j + ").");</a:t>
            </a:r>
          </a:p>
          <a:p>
            <a:pPr eaLnBrk="1" hangingPunct="1">
              <a:buFont typeface="Symbol" panose="05050102010706020507" pitchFamily="18" charset="2"/>
              <a:buNone/>
            </a:pPr>
            <a:r>
              <a:rPr lang="en-US" altLang="zh-TW" sz="2400">
                <a:solidFill>
                  <a:srgbClr val="008080"/>
                </a:solidFill>
              </a:rPr>
              <a:t>                 try { sleep((int)(Math.random() * 100));  }</a:t>
            </a:r>
          </a:p>
          <a:p>
            <a:pPr eaLnBrk="1" hangingPunct="1">
              <a:buFont typeface="Symbol" panose="05050102010706020507" pitchFamily="18" charset="2"/>
              <a:buNone/>
            </a:pPr>
            <a:r>
              <a:rPr lang="en-US" altLang="zh-TW" sz="2400">
                <a:solidFill>
                  <a:srgbClr val="008080"/>
                </a:solidFill>
              </a:rPr>
              <a:t>                 catch (InterruptedException e) { }</a:t>
            </a:r>
          </a:p>
          <a:p>
            <a:pPr eaLnBrk="1" hangingPunct="1">
              <a:buFont typeface="Symbol" panose="05050102010706020507" pitchFamily="18" charset="2"/>
              <a:buNone/>
            </a:pPr>
            <a:r>
              <a:rPr lang="en-US" altLang="zh-TW" sz="2400">
                <a:solidFill>
                  <a:srgbClr val="008080"/>
                </a:solidFill>
              </a:rPr>
              <a:t>              };</a:t>
            </a:r>
          </a:p>
          <a:p>
            <a:pPr eaLnBrk="1" hangingPunct="1">
              <a:buFont typeface="Symbol" panose="05050102010706020507" pitchFamily="18" charset="2"/>
              <a:buNone/>
            </a:pPr>
            <a:r>
              <a:rPr lang="en-US" altLang="zh-TW" sz="2400">
                <a:solidFill>
                  <a:srgbClr val="008080"/>
                </a:solidFill>
              </a:rPr>
              <a:t>       }</a:t>
            </a:r>
          </a:p>
          <a:p>
            <a:pPr eaLnBrk="1" hangingPunct="1">
              <a:buFont typeface="Symbol" panose="05050102010706020507" pitchFamily="18" charset="2"/>
              <a:buNone/>
            </a:pPr>
            <a:r>
              <a:rPr lang="en-US" altLang="zh-TW" sz="2400">
                <a:solidFill>
                  <a:srgbClr val="008080"/>
                </a:solidFill>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F48978E-52A1-7679-5D37-57EB6678CAA4}"/>
              </a:ext>
            </a:extLst>
          </p:cNvPr>
          <p:cNvSpPr>
            <a:spLocks noGrp="1" noChangeArrowheads="1"/>
          </p:cNvSpPr>
          <p:nvPr>
            <p:ph type="title"/>
          </p:nvPr>
        </p:nvSpPr>
        <p:spPr/>
        <p:txBody>
          <a:bodyPr/>
          <a:lstStyle/>
          <a:p>
            <a:pPr eaLnBrk="1" hangingPunct="1"/>
            <a:r>
              <a:rPr lang="en-US" altLang="zh-TW"/>
              <a:t>Consumer.java</a:t>
            </a:r>
          </a:p>
        </p:txBody>
      </p:sp>
      <p:sp>
        <p:nvSpPr>
          <p:cNvPr id="33795" name="Rectangle 3">
            <a:extLst>
              <a:ext uri="{FF2B5EF4-FFF2-40B4-BE49-F238E27FC236}">
                <a16:creationId xmlns:a16="http://schemas.microsoft.com/office/drawing/2014/main" id="{B84BF797-24CA-4A05-7C14-31AF35AC0C7D}"/>
              </a:ext>
            </a:extLst>
          </p:cNvPr>
          <p:cNvSpPr>
            <a:spLocks noGrp="1" noChangeArrowheads="1"/>
          </p:cNvSpPr>
          <p:nvPr>
            <p:ph type="body" idx="1"/>
          </p:nvPr>
        </p:nvSpPr>
        <p:spPr/>
        <p:txBody>
          <a:bodyPr>
            <a:normAutofit fontScale="70000" lnSpcReduction="20000"/>
          </a:bodyPr>
          <a:lstStyle/>
          <a:p>
            <a:pPr eaLnBrk="1" hangingPunct="1">
              <a:lnSpc>
                <a:spcPct val="90000"/>
              </a:lnSpc>
              <a:buFont typeface="Symbol" panose="05050102010706020507" pitchFamily="18" charset="2"/>
              <a:buNone/>
            </a:pPr>
            <a:r>
              <a:rPr lang="en-US" altLang="zh-TW" sz="2400">
                <a:solidFill>
                  <a:srgbClr val="008080"/>
                </a:solidFill>
              </a:rPr>
              <a:t>public class Consumer extends Thread {</a:t>
            </a:r>
          </a:p>
          <a:p>
            <a:pPr eaLnBrk="1" hangingPunct="1">
              <a:lnSpc>
                <a:spcPct val="90000"/>
              </a:lnSpc>
              <a:buFont typeface="Symbol" panose="05050102010706020507" pitchFamily="18" charset="2"/>
              <a:buNone/>
            </a:pPr>
            <a:r>
              <a:rPr lang="en-US" altLang="zh-TW" sz="2400">
                <a:solidFill>
                  <a:srgbClr val="008080"/>
                </a:solidFill>
              </a:rPr>
              <a:t>    private CubbyHole cubbyhole;</a:t>
            </a:r>
          </a:p>
          <a:p>
            <a:pPr eaLnBrk="1" hangingPunct="1">
              <a:lnSpc>
                <a:spcPct val="90000"/>
              </a:lnSpc>
              <a:buFont typeface="Symbol" panose="05050102010706020507" pitchFamily="18" charset="2"/>
              <a:buNone/>
            </a:pPr>
            <a:r>
              <a:rPr lang="en-US" altLang="zh-TW" sz="2400">
                <a:solidFill>
                  <a:srgbClr val="008080"/>
                </a:solidFill>
              </a:rPr>
              <a:t>    private int id;</a:t>
            </a:r>
          </a:p>
          <a:p>
            <a:pPr eaLnBrk="1" hangingPunct="1">
              <a:lnSpc>
                <a:spcPct val="90000"/>
              </a:lnSpc>
              <a:buFont typeface="Symbol" panose="05050102010706020507" pitchFamily="18" charset="2"/>
              <a:buNone/>
            </a:pPr>
            <a:endParaRPr lang="en-US" altLang="zh-TW" sz="2400">
              <a:solidFill>
                <a:srgbClr val="008080"/>
              </a:solidFill>
            </a:endParaRPr>
          </a:p>
          <a:p>
            <a:pPr eaLnBrk="1" hangingPunct="1">
              <a:lnSpc>
                <a:spcPct val="90000"/>
              </a:lnSpc>
              <a:buFont typeface="Symbol" panose="05050102010706020507" pitchFamily="18" charset="2"/>
              <a:buNone/>
            </a:pPr>
            <a:r>
              <a:rPr lang="en-US" altLang="zh-TW" sz="2400">
                <a:solidFill>
                  <a:srgbClr val="008080"/>
                </a:solidFill>
              </a:rPr>
              <a:t>    public Consumer(CubbyHole c, int id) {</a:t>
            </a:r>
          </a:p>
          <a:p>
            <a:pPr eaLnBrk="1" hangingPunct="1">
              <a:lnSpc>
                <a:spcPct val="90000"/>
              </a:lnSpc>
              <a:buFont typeface="Symbol" panose="05050102010706020507" pitchFamily="18" charset="2"/>
              <a:buNone/>
            </a:pPr>
            <a:r>
              <a:rPr lang="en-US" altLang="zh-TW" sz="2400">
                <a:solidFill>
                  <a:srgbClr val="008080"/>
                </a:solidFill>
              </a:rPr>
              <a:t>        cubbyhole = c;         this.id = id;    }</a:t>
            </a:r>
          </a:p>
          <a:p>
            <a:pPr eaLnBrk="1" hangingPunct="1">
              <a:lnSpc>
                <a:spcPct val="90000"/>
              </a:lnSpc>
              <a:buFont typeface="Symbol" panose="05050102010706020507" pitchFamily="18" charset="2"/>
              <a:buNone/>
            </a:pPr>
            <a:endParaRPr lang="en-US" altLang="zh-TW" sz="2400">
              <a:solidFill>
                <a:srgbClr val="008080"/>
              </a:solidFill>
            </a:endParaRPr>
          </a:p>
          <a:p>
            <a:pPr eaLnBrk="1" hangingPunct="1">
              <a:lnSpc>
                <a:spcPct val="90000"/>
              </a:lnSpc>
              <a:buFont typeface="Symbol" panose="05050102010706020507" pitchFamily="18" charset="2"/>
              <a:buNone/>
            </a:pPr>
            <a:r>
              <a:rPr lang="en-US" altLang="zh-TW" sz="2400">
                <a:solidFill>
                  <a:srgbClr val="008080"/>
                </a:solidFill>
              </a:rPr>
              <a:t>    public void run() {</a:t>
            </a:r>
          </a:p>
          <a:p>
            <a:pPr eaLnBrk="1" hangingPunct="1">
              <a:lnSpc>
                <a:spcPct val="90000"/>
              </a:lnSpc>
              <a:buFont typeface="Symbol" panose="05050102010706020507" pitchFamily="18" charset="2"/>
              <a:buNone/>
            </a:pPr>
            <a:r>
              <a:rPr lang="en-US" altLang="zh-TW" sz="2400">
                <a:solidFill>
                  <a:srgbClr val="008080"/>
                </a:solidFill>
              </a:rPr>
              <a:t>        int value = 0;</a:t>
            </a:r>
          </a:p>
          <a:p>
            <a:pPr eaLnBrk="1" hangingPunct="1">
              <a:lnSpc>
                <a:spcPct val="90000"/>
              </a:lnSpc>
              <a:buFont typeface="Symbol" panose="05050102010706020507" pitchFamily="18" charset="2"/>
              <a:buNone/>
            </a:pPr>
            <a:r>
              <a:rPr lang="en-US" altLang="zh-TW" sz="2400">
                <a:solidFill>
                  <a:srgbClr val="008080"/>
                </a:solidFill>
              </a:rPr>
              <a:t>        for (int i = 0; i &lt; 10; i++) {</a:t>
            </a:r>
          </a:p>
          <a:p>
            <a:pPr eaLnBrk="1" hangingPunct="1">
              <a:lnSpc>
                <a:spcPct val="90000"/>
              </a:lnSpc>
              <a:buFont typeface="Symbol" panose="05050102010706020507" pitchFamily="18" charset="2"/>
              <a:buNone/>
            </a:pPr>
            <a:r>
              <a:rPr lang="en-US" altLang="zh-TW" sz="2400">
                <a:solidFill>
                  <a:srgbClr val="008080"/>
                </a:solidFill>
              </a:rPr>
              <a:t>            value = cubbyhole.get();</a:t>
            </a:r>
          </a:p>
          <a:p>
            <a:pPr eaLnBrk="1" hangingPunct="1">
              <a:lnSpc>
                <a:spcPct val="90000"/>
              </a:lnSpc>
              <a:buFont typeface="Symbol" panose="05050102010706020507" pitchFamily="18" charset="2"/>
              <a:buNone/>
            </a:pPr>
            <a:r>
              <a:rPr lang="en-US" altLang="zh-TW" sz="2400">
                <a:solidFill>
                  <a:srgbClr val="008080"/>
                </a:solidFill>
              </a:rPr>
              <a:t>            System.out.println("Consumer #" + this.id</a:t>
            </a:r>
          </a:p>
          <a:p>
            <a:pPr eaLnBrk="1" hangingPunct="1">
              <a:lnSpc>
                <a:spcPct val="90000"/>
              </a:lnSpc>
              <a:buFont typeface="Symbol" panose="05050102010706020507" pitchFamily="18" charset="2"/>
              <a:buNone/>
            </a:pPr>
            <a:r>
              <a:rPr lang="en-US" altLang="zh-TW" sz="2400">
                <a:solidFill>
                  <a:srgbClr val="008080"/>
                </a:solidFill>
              </a:rPr>
              <a:t>                               + " got: " + value);</a:t>
            </a:r>
          </a:p>
          <a:p>
            <a:pPr eaLnBrk="1" hangingPunct="1">
              <a:lnSpc>
                <a:spcPct val="90000"/>
              </a:lnSpc>
              <a:buFont typeface="Symbol" panose="05050102010706020507" pitchFamily="18" charset="2"/>
              <a:buNone/>
            </a:pPr>
            <a:r>
              <a:rPr lang="en-US" altLang="zh-TW" sz="2400">
                <a:solidFill>
                  <a:srgbClr val="008080"/>
                </a:solidFill>
              </a:rPr>
              <a:t>        }   } }</a:t>
            </a:r>
          </a:p>
          <a:p>
            <a:pPr eaLnBrk="1" hangingPunct="1">
              <a:lnSpc>
                <a:spcPct val="90000"/>
              </a:lnSpc>
              <a:buFont typeface="Symbol" panose="05050102010706020507" pitchFamily="18" charset="2"/>
              <a:buNone/>
            </a:pPr>
            <a:endParaRPr lang="en-US" altLang="zh-TW" sz="2400">
              <a:solidFill>
                <a:srgbClr val="00808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4BE3350-D666-F179-8E28-C823801C5B3D}"/>
              </a:ext>
            </a:extLst>
          </p:cNvPr>
          <p:cNvSpPr>
            <a:spLocks noGrp="1" noChangeArrowheads="1"/>
          </p:cNvSpPr>
          <p:nvPr>
            <p:ph type="title"/>
          </p:nvPr>
        </p:nvSpPr>
        <p:spPr>
          <a:xfrm>
            <a:off x="1046365" y="490537"/>
            <a:ext cx="8488333" cy="381000"/>
          </a:xfrm>
        </p:spPr>
        <p:txBody>
          <a:bodyPr>
            <a:normAutofit fontScale="90000"/>
          </a:bodyPr>
          <a:lstStyle/>
          <a:p>
            <a:pPr eaLnBrk="1" hangingPunct="1"/>
            <a:r>
              <a:rPr lang="en-US" altLang="zh-TW" dirty="0" err="1"/>
              <a:t>CubbyHole</a:t>
            </a:r>
            <a:r>
              <a:rPr lang="en-US" altLang="zh-TW" dirty="0"/>
              <a:t> without mutual exclusion</a:t>
            </a:r>
          </a:p>
        </p:txBody>
      </p:sp>
      <p:sp>
        <p:nvSpPr>
          <p:cNvPr id="265219" name="Rectangle 3">
            <a:extLst>
              <a:ext uri="{FF2B5EF4-FFF2-40B4-BE49-F238E27FC236}">
                <a16:creationId xmlns:a16="http://schemas.microsoft.com/office/drawing/2014/main" id="{30398C2B-D630-FB23-64F9-573098745EB1}"/>
              </a:ext>
            </a:extLst>
          </p:cNvPr>
          <p:cNvSpPr>
            <a:spLocks noGrp="1" noChangeArrowheads="1"/>
          </p:cNvSpPr>
          <p:nvPr>
            <p:ph type="body" idx="1"/>
          </p:nvPr>
        </p:nvSpPr>
        <p:spPr/>
        <p:txBody>
          <a:bodyPr>
            <a:normAutofit fontScale="92500" lnSpcReduction="20000"/>
          </a:bodyPr>
          <a:lstStyle/>
          <a:p>
            <a:pPr marL="533400" indent="-533400" eaLnBrk="1" hangingPunct="1">
              <a:buNone/>
              <a:defRPr/>
            </a:pPr>
            <a:r>
              <a:rPr lang="en-US" altLang="zh-TW" sz="2400" dirty="0">
                <a:solidFill>
                  <a:srgbClr val="008080"/>
                </a:solidFill>
              </a:rPr>
              <a:t>public class </a:t>
            </a:r>
            <a:r>
              <a:rPr lang="en-US" altLang="zh-TW" sz="2400" dirty="0" err="1">
                <a:solidFill>
                  <a:srgbClr val="008080"/>
                </a:solidFill>
              </a:rPr>
              <a:t>CubbyHole</a:t>
            </a:r>
            <a:r>
              <a:rPr lang="en-US" altLang="zh-TW" sz="2400" dirty="0">
                <a:solidFill>
                  <a:srgbClr val="008080"/>
                </a:solidFill>
              </a:rPr>
              <a:t> {    private </a:t>
            </a:r>
            <a:r>
              <a:rPr lang="en-US" altLang="zh-TW" sz="2400" dirty="0" err="1">
                <a:solidFill>
                  <a:srgbClr val="008080"/>
                </a:solidFill>
              </a:rPr>
              <a:t>int</a:t>
            </a:r>
            <a:r>
              <a:rPr lang="en-US" altLang="zh-TW" sz="2400" dirty="0">
                <a:solidFill>
                  <a:srgbClr val="008080"/>
                </a:solidFill>
              </a:rPr>
              <a:t> </a:t>
            </a:r>
            <a:r>
              <a:rPr lang="en-US" altLang="zh-TW" sz="2400" dirty="0" err="1">
                <a:solidFill>
                  <a:srgbClr val="008080"/>
                </a:solidFill>
              </a:rPr>
              <a:t>x,y</a:t>
            </a:r>
            <a:r>
              <a:rPr lang="en-US" altLang="zh-TW" sz="2400" dirty="0">
                <a:solidFill>
                  <a:srgbClr val="008080"/>
                </a:solidFill>
              </a:rPr>
              <a:t>;      </a:t>
            </a:r>
            <a:endParaRPr lang="en-US" altLang="zh-TW" sz="2400" dirty="0">
              <a:solidFill>
                <a:srgbClr val="CC6600"/>
              </a:solidFill>
            </a:endParaRPr>
          </a:p>
          <a:p>
            <a:pPr marL="533400" indent="-533400" eaLnBrk="1" hangingPunct="1">
              <a:buNone/>
              <a:defRPr/>
            </a:pPr>
            <a:r>
              <a:rPr lang="en-US" altLang="zh-TW" sz="2400" dirty="0">
                <a:solidFill>
                  <a:srgbClr val="008080"/>
                </a:solidFill>
              </a:rPr>
              <a:t>    </a:t>
            </a:r>
            <a:r>
              <a:rPr lang="en-US" altLang="zh-TW" sz="2400" dirty="0">
                <a:solidFill>
                  <a:schemeClr val="accent2"/>
                </a:solidFill>
              </a:rPr>
              <a:t>public </a:t>
            </a:r>
            <a:r>
              <a:rPr lang="en-US" altLang="zh-TW" sz="2400" u="sng" dirty="0">
                <a:solidFill>
                  <a:schemeClr val="bg1">
                    <a:lumMod val="85000"/>
                  </a:schemeClr>
                </a:solidFill>
              </a:rPr>
              <a:t>synchronized</a:t>
            </a:r>
            <a:r>
              <a:rPr lang="en-US" altLang="zh-TW" sz="2400" dirty="0">
                <a:solidFill>
                  <a:schemeClr val="accent2"/>
                </a:solidFill>
              </a:rPr>
              <a:t> </a:t>
            </a:r>
            <a:r>
              <a:rPr lang="en-US" altLang="zh-TW" sz="2400" dirty="0" err="1">
                <a:solidFill>
                  <a:schemeClr val="accent2"/>
                </a:solidFill>
              </a:rPr>
              <a:t>int</a:t>
            </a:r>
            <a:r>
              <a:rPr lang="en-US" altLang="zh-TW" sz="2400" dirty="0">
                <a:solidFill>
                  <a:schemeClr val="accent2"/>
                </a:solidFill>
              </a:rPr>
              <a:t> get()</a:t>
            </a:r>
            <a:r>
              <a:rPr lang="en-US" altLang="zh-TW" sz="2400" dirty="0">
                <a:solidFill>
                  <a:srgbClr val="008080"/>
                </a:solidFill>
              </a:rPr>
              <a:t> {  return </a:t>
            </a:r>
            <a:r>
              <a:rPr lang="en-US" altLang="zh-TW" sz="2400" dirty="0" err="1">
                <a:solidFill>
                  <a:srgbClr val="008080"/>
                </a:solidFill>
              </a:rPr>
              <a:t>x+y</a:t>
            </a:r>
            <a:r>
              <a:rPr lang="en-US" altLang="zh-TW" sz="2400" dirty="0">
                <a:solidFill>
                  <a:srgbClr val="008080"/>
                </a:solidFill>
              </a:rPr>
              <a:t>;    }</a:t>
            </a:r>
          </a:p>
          <a:p>
            <a:pPr marL="533400" indent="-533400" eaLnBrk="1" hangingPunct="1">
              <a:buNone/>
              <a:defRPr/>
            </a:pPr>
            <a:r>
              <a:rPr lang="en-US" altLang="zh-TW" sz="2400" dirty="0">
                <a:solidFill>
                  <a:srgbClr val="008080"/>
                </a:solidFill>
              </a:rPr>
              <a:t>    </a:t>
            </a:r>
            <a:r>
              <a:rPr lang="en-US" altLang="zh-TW" sz="2400" dirty="0">
                <a:solidFill>
                  <a:schemeClr val="accent2"/>
                </a:solidFill>
              </a:rPr>
              <a:t>public </a:t>
            </a:r>
            <a:r>
              <a:rPr lang="en-US" altLang="zh-TW" sz="2400" u="sng" dirty="0">
                <a:solidFill>
                  <a:schemeClr val="bg1">
                    <a:lumMod val="85000"/>
                  </a:schemeClr>
                </a:solidFill>
              </a:rPr>
              <a:t>synchronized</a:t>
            </a:r>
            <a:r>
              <a:rPr lang="en-US" altLang="zh-TW" sz="2400" dirty="0">
                <a:solidFill>
                  <a:schemeClr val="accent2"/>
                </a:solidFill>
              </a:rPr>
              <a:t> void put(</a:t>
            </a:r>
            <a:r>
              <a:rPr lang="en-US" altLang="zh-TW" sz="2400" dirty="0" err="1">
                <a:solidFill>
                  <a:schemeClr val="accent2"/>
                </a:solidFill>
              </a:rPr>
              <a:t>int</a:t>
            </a:r>
            <a:r>
              <a:rPr lang="en-US" altLang="zh-TW" sz="2400" dirty="0">
                <a:solidFill>
                  <a:schemeClr val="accent2"/>
                </a:solidFill>
              </a:rPr>
              <a:t> </a:t>
            </a:r>
            <a:r>
              <a:rPr lang="en-US" altLang="zh-TW" sz="2400" dirty="0" err="1">
                <a:solidFill>
                  <a:schemeClr val="accent2"/>
                </a:solidFill>
              </a:rPr>
              <a:t>i</a:t>
            </a:r>
            <a:r>
              <a:rPr lang="en-US" altLang="zh-TW" sz="2400" dirty="0">
                <a:solidFill>
                  <a:schemeClr val="accent2"/>
                </a:solidFill>
              </a:rPr>
              <a:t>, </a:t>
            </a:r>
            <a:r>
              <a:rPr lang="en-US" altLang="zh-TW" sz="2400" dirty="0" err="1">
                <a:solidFill>
                  <a:schemeClr val="accent2"/>
                </a:solidFill>
              </a:rPr>
              <a:t>int</a:t>
            </a:r>
            <a:r>
              <a:rPr lang="en-US" altLang="zh-TW" sz="2400" dirty="0">
                <a:solidFill>
                  <a:schemeClr val="accent2"/>
                </a:solidFill>
              </a:rPr>
              <a:t> j)</a:t>
            </a:r>
            <a:r>
              <a:rPr lang="en-US" altLang="zh-TW" sz="2400" dirty="0">
                <a:solidFill>
                  <a:srgbClr val="008080"/>
                </a:solidFill>
              </a:rPr>
              <a:t> {x= </a:t>
            </a:r>
            <a:r>
              <a:rPr lang="en-US" altLang="zh-TW" sz="2400" dirty="0" err="1">
                <a:solidFill>
                  <a:srgbClr val="008080"/>
                </a:solidFill>
              </a:rPr>
              <a:t>i</a:t>
            </a:r>
            <a:r>
              <a:rPr lang="en-US" altLang="zh-TW" sz="2400" dirty="0">
                <a:solidFill>
                  <a:srgbClr val="008080"/>
                </a:solidFill>
              </a:rPr>
              <a:t>; y = j }    }</a:t>
            </a:r>
            <a:endParaRPr lang="en-US" altLang="zh-TW" sz="2400" dirty="0">
              <a:solidFill>
                <a:schemeClr val="tx2"/>
              </a:solidFill>
            </a:endParaRPr>
          </a:p>
          <a:p>
            <a:pPr marL="533400" indent="-533400" eaLnBrk="1" hangingPunct="1">
              <a:buNone/>
              <a:defRPr/>
            </a:pPr>
            <a:r>
              <a:rPr lang="en-US" altLang="zh-TW" sz="2400" dirty="0">
                <a:solidFill>
                  <a:schemeClr val="tx2"/>
                </a:solidFill>
              </a:rPr>
              <a:t>Problem : data inconsistency for some possible execution sequence</a:t>
            </a:r>
          </a:p>
          <a:p>
            <a:pPr marL="933450" lvl="1" indent="-533400" eaLnBrk="1" hangingPunct="1">
              <a:defRPr/>
            </a:pPr>
            <a:r>
              <a:rPr lang="en-US" altLang="zh-TW" dirty="0">
                <a:solidFill>
                  <a:schemeClr val="tx2"/>
                </a:solidFill>
              </a:rPr>
              <a:t>Suppose after put(1,9) the data is correct , i.e.,  (</a:t>
            </a:r>
            <a:r>
              <a:rPr lang="en-US" altLang="zh-TW" dirty="0" err="1">
                <a:solidFill>
                  <a:schemeClr val="tx2"/>
                </a:solidFill>
              </a:rPr>
              <a:t>x,y</a:t>
            </a:r>
            <a:r>
              <a:rPr lang="en-US" altLang="zh-TW" dirty="0">
                <a:solidFill>
                  <a:schemeClr val="tx2"/>
                </a:solidFill>
              </a:rPr>
              <a:t>) = (1,9)</a:t>
            </a:r>
          </a:p>
          <a:p>
            <a:pPr marL="933450" lvl="1" indent="-533400" eaLnBrk="1" hangingPunct="1">
              <a:defRPr/>
            </a:pPr>
            <a:r>
              <a:rPr lang="en-US" altLang="zh-TW" dirty="0">
                <a:solidFill>
                  <a:schemeClr val="tx2"/>
                </a:solidFill>
              </a:rPr>
              <a:t>And then two method calls get() and put(2,0) try to access </a:t>
            </a:r>
            <a:r>
              <a:rPr lang="en-US" altLang="zh-TW" dirty="0" err="1">
                <a:solidFill>
                  <a:schemeClr val="tx2"/>
                </a:solidFill>
              </a:rPr>
              <a:t>CubbyHole</a:t>
            </a:r>
            <a:r>
              <a:rPr lang="en-US" altLang="zh-TW" dirty="0">
                <a:solidFill>
                  <a:schemeClr val="tx2"/>
                </a:solidFill>
              </a:rPr>
              <a:t> concurrently =&gt; possible inconsistent result:</a:t>
            </a:r>
          </a:p>
          <a:p>
            <a:pPr marL="933450" lvl="1" indent="-533400" eaLnBrk="1" hangingPunct="1">
              <a:defRPr/>
            </a:pPr>
            <a:r>
              <a:rPr lang="en-US" altLang="zh-TW" dirty="0">
                <a:solidFill>
                  <a:schemeClr val="tx2"/>
                </a:solidFill>
              </a:rPr>
              <a:t>(1,9) </a:t>
            </a:r>
            <a:r>
              <a:rPr lang="en-US" altLang="zh-TW" dirty="0">
                <a:solidFill>
                  <a:schemeClr val="tx2"/>
                </a:solidFill>
                <a:sym typeface="Wingdings" pitchFamily="2" charset="2"/>
              </a:rPr>
              <a:t> get() { return </a:t>
            </a:r>
            <a:r>
              <a:rPr lang="en-US" altLang="zh-TW" u="sng" dirty="0">
                <a:solidFill>
                  <a:srgbClr val="FF0000"/>
                </a:solidFill>
                <a:sym typeface="Wingdings" pitchFamily="2" charset="2"/>
              </a:rPr>
              <a:t>x</a:t>
            </a:r>
            <a:r>
              <a:rPr lang="en-US" altLang="zh-TW" dirty="0">
                <a:solidFill>
                  <a:schemeClr val="tx2"/>
                </a:solidFill>
                <a:sym typeface="Wingdings" pitchFamily="2" charset="2"/>
              </a:rPr>
              <a:t> + y ; }  </a:t>
            </a:r>
            <a:r>
              <a:rPr lang="en-US" altLang="zh-TW" dirty="0">
                <a:solidFill>
                  <a:schemeClr val="tx2"/>
                </a:solidFill>
              </a:rPr>
              <a:t> { return 1 + </a:t>
            </a:r>
            <a:r>
              <a:rPr lang="en-US" altLang="zh-TW" u="sng" dirty="0">
                <a:solidFill>
                  <a:schemeClr val="tx2"/>
                </a:solidFill>
              </a:rPr>
              <a:t>y</a:t>
            </a:r>
            <a:r>
              <a:rPr lang="en-US" altLang="zh-TW" dirty="0">
                <a:solidFill>
                  <a:schemeClr val="tx2"/>
                </a:solidFill>
              </a:rPr>
              <a:t> ;</a:t>
            </a:r>
            <a:r>
              <a:rPr lang="zh-TW" altLang="en-US" dirty="0">
                <a:solidFill>
                  <a:schemeClr val="tx2"/>
                </a:solidFill>
              </a:rPr>
              <a:t> </a:t>
            </a:r>
            <a:r>
              <a:rPr lang="en-US" altLang="zh-TW" dirty="0">
                <a:solidFill>
                  <a:schemeClr val="tx2"/>
                </a:solidFill>
              </a:rPr>
              <a:t>}</a:t>
            </a:r>
          </a:p>
          <a:p>
            <a:pPr marL="933450" lvl="1" indent="-533400" eaLnBrk="1" hangingPunct="1">
              <a:defRPr/>
            </a:pPr>
            <a:r>
              <a:rPr lang="en-US" altLang="zh-TW" dirty="0">
                <a:solidFill>
                  <a:schemeClr val="tx2"/>
                </a:solidFill>
              </a:rPr>
              <a:t>(1,9) </a:t>
            </a:r>
            <a:r>
              <a:rPr lang="en-US" altLang="zh-TW" dirty="0">
                <a:solidFill>
                  <a:schemeClr val="tx2"/>
                </a:solidFill>
                <a:sym typeface="Wingdings" pitchFamily="2" charset="2"/>
              </a:rPr>
              <a:t> put(2,0) {x = 2; y = 0;}  (</a:t>
            </a:r>
            <a:r>
              <a:rPr lang="en-US" altLang="zh-TW" dirty="0" err="1">
                <a:solidFill>
                  <a:schemeClr val="tx2"/>
                </a:solidFill>
                <a:sym typeface="Wingdings" pitchFamily="2" charset="2"/>
              </a:rPr>
              <a:t>x,y</a:t>
            </a:r>
            <a:r>
              <a:rPr lang="en-US" altLang="zh-TW" dirty="0">
                <a:solidFill>
                  <a:schemeClr val="tx2"/>
                </a:solidFill>
                <a:sym typeface="Wingdings" pitchFamily="2" charset="2"/>
              </a:rPr>
              <a:t>) = (2,0)</a:t>
            </a:r>
          </a:p>
          <a:p>
            <a:pPr marL="933450" lvl="1" indent="-533400" eaLnBrk="1" hangingPunct="1">
              <a:defRPr/>
            </a:pPr>
            <a:r>
              <a:rPr lang="en-US" altLang="zh-TW" dirty="0">
                <a:solidFill>
                  <a:schemeClr val="tx2"/>
                </a:solidFill>
                <a:sym typeface="Wingdings" pitchFamily="2" charset="2"/>
              </a:rPr>
              <a:t>(2,0)  get() { return 1 + </a:t>
            </a:r>
            <a:r>
              <a:rPr lang="en-US" altLang="zh-TW" u="sng" dirty="0">
                <a:solidFill>
                  <a:srgbClr val="FF0000"/>
                </a:solidFill>
                <a:sym typeface="Wingdings" pitchFamily="2" charset="2"/>
              </a:rPr>
              <a:t>y</a:t>
            </a:r>
            <a:r>
              <a:rPr lang="en-US" altLang="zh-TW" dirty="0">
                <a:solidFill>
                  <a:schemeClr val="tx2"/>
                </a:solidFill>
                <a:sym typeface="Wingdings" pitchFamily="2" charset="2"/>
              </a:rPr>
              <a:t> ;}  return </a:t>
            </a:r>
            <a:r>
              <a:rPr lang="en-US" altLang="zh-TW" u="sng" dirty="0">
                <a:solidFill>
                  <a:schemeClr val="tx2"/>
                </a:solidFill>
                <a:sym typeface="Wingdings" pitchFamily="2" charset="2"/>
              </a:rPr>
              <a:t>1 + 0  </a:t>
            </a:r>
            <a:r>
              <a:rPr lang="en-US" altLang="zh-TW" dirty="0">
                <a:solidFill>
                  <a:schemeClr val="tx2"/>
                </a:solidFill>
                <a:sym typeface="Wingdings" pitchFamily="2" charset="2"/>
              </a:rPr>
              <a:t>=  return 1 (instead of 10!)</a:t>
            </a:r>
          </a:p>
          <a:p>
            <a:pPr marL="533400" indent="-533400" eaLnBrk="1" hangingPunct="1">
              <a:defRPr/>
            </a:pPr>
            <a:r>
              <a:rPr lang="en-US" altLang="zh-TW" sz="2400" dirty="0">
                <a:solidFill>
                  <a:schemeClr val="tx2"/>
                </a:solidFill>
              </a:rPr>
              <a:t>By marking get() and put() as synchronized method, the inconsistent result cannot occur since, by definition, when either method is in execution by one thread, no other thread can execute any synchronized method with this </a:t>
            </a:r>
            <a:r>
              <a:rPr lang="en-US" altLang="zh-TW" sz="2400" dirty="0" err="1">
                <a:solidFill>
                  <a:schemeClr val="tx2"/>
                </a:solidFill>
              </a:rPr>
              <a:t>CubbyHole</a:t>
            </a:r>
            <a:r>
              <a:rPr lang="en-US" altLang="zh-TW" sz="2400" dirty="0">
                <a:solidFill>
                  <a:schemeClr val="tx2"/>
                </a:solidFill>
              </a:rPr>
              <a:t> object as lock.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8B2ABA1-252F-3F6A-3B06-650A9841EB81}"/>
              </a:ext>
            </a:extLst>
          </p:cNvPr>
          <p:cNvSpPr>
            <a:spLocks noGrp="1" noChangeArrowheads="1"/>
          </p:cNvSpPr>
          <p:nvPr>
            <p:ph type="title"/>
          </p:nvPr>
        </p:nvSpPr>
        <p:spPr/>
        <p:txBody>
          <a:bodyPr/>
          <a:lstStyle/>
          <a:p>
            <a:pPr eaLnBrk="1" hangingPunct="1"/>
            <a:r>
              <a:rPr lang="en-US" altLang="zh-TW"/>
              <a:t>The CubbyHole</a:t>
            </a:r>
          </a:p>
        </p:txBody>
      </p:sp>
      <p:sp>
        <p:nvSpPr>
          <p:cNvPr id="35843" name="Rectangle 3">
            <a:extLst>
              <a:ext uri="{FF2B5EF4-FFF2-40B4-BE49-F238E27FC236}">
                <a16:creationId xmlns:a16="http://schemas.microsoft.com/office/drawing/2014/main" id="{461E2D68-C710-DCB5-68B8-9040F226C610}"/>
              </a:ext>
            </a:extLst>
          </p:cNvPr>
          <p:cNvSpPr>
            <a:spLocks noGrp="1" noChangeArrowheads="1"/>
          </p:cNvSpPr>
          <p:nvPr>
            <p:ph type="body" idx="1"/>
          </p:nvPr>
        </p:nvSpPr>
        <p:spPr/>
        <p:txBody>
          <a:bodyPr/>
          <a:lstStyle/>
          <a:p>
            <a:pPr eaLnBrk="1" hangingPunct="1"/>
            <a:endParaRPr lang="en-US" altLang="zh-TW"/>
          </a:p>
        </p:txBody>
      </p:sp>
      <p:pic>
        <p:nvPicPr>
          <p:cNvPr id="35844" name="Picture 4" descr="Monitors">
            <a:extLst>
              <a:ext uri="{FF2B5EF4-FFF2-40B4-BE49-F238E27FC236}">
                <a16:creationId xmlns:a16="http://schemas.microsoft.com/office/drawing/2014/main" id="{51722DD2-5EBB-E913-2E1B-15CF2FD79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62894"/>
            <a:ext cx="995172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CBC51D-1F90-497F-8B22-753EFE1321EC}"/>
              </a:ext>
            </a:extLst>
          </p:cNvPr>
          <p:cNvSpPr>
            <a:spLocks noGrp="1" noChangeArrowheads="1"/>
          </p:cNvSpPr>
          <p:nvPr>
            <p:ph type="title"/>
          </p:nvPr>
        </p:nvSpPr>
        <p:spPr/>
        <p:txBody>
          <a:bodyPr/>
          <a:lstStyle/>
          <a:p>
            <a:pPr eaLnBrk="1" hangingPunct="1"/>
            <a:r>
              <a:rPr lang="en-US" altLang="zh-TW"/>
              <a:t>CubbyHole without synchronization</a:t>
            </a:r>
          </a:p>
        </p:txBody>
      </p:sp>
      <p:sp>
        <p:nvSpPr>
          <p:cNvPr id="36867" name="Rectangle 3">
            <a:extLst>
              <a:ext uri="{FF2B5EF4-FFF2-40B4-BE49-F238E27FC236}">
                <a16:creationId xmlns:a16="http://schemas.microsoft.com/office/drawing/2014/main" id="{E0E1E6BC-CB51-82EE-CD38-D0A53BFC8E36}"/>
              </a:ext>
            </a:extLst>
          </p:cNvPr>
          <p:cNvSpPr>
            <a:spLocks noGrp="1" noChangeArrowheads="1"/>
          </p:cNvSpPr>
          <p:nvPr>
            <p:ph type="body" idx="1"/>
          </p:nvPr>
        </p:nvSpPr>
        <p:spPr/>
        <p:txBody>
          <a:bodyPr>
            <a:normAutofit fontScale="92500" lnSpcReduction="20000"/>
          </a:bodyPr>
          <a:lstStyle/>
          <a:p>
            <a:pPr marL="533400" indent="-533400" eaLnBrk="1" hangingPunct="1">
              <a:buNone/>
            </a:pPr>
            <a:r>
              <a:rPr lang="en-US" altLang="zh-TW" sz="2400">
                <a:solidFill>
                  <a:srgbClr val="008080"/>
                </a:solidFill>
              </a:rPr>
              <a:t>public class CubbyHole {</a:t>
            </a:r>
          </a:p>
          <a:p>
            <a:pPr marL="533400" indent="-533400" eaLnBrk="1" hangingPunct="1">
              <a:buNone/>
            </a:pPr>
            <a:r>
              <a:rPr lang="en-US" altLang="zh-TW" sz="2400">
                <a:solidFill>
                  <a:srgbClr val="008080"/>
                </a:solidFill>
              </a:rPr>
              <a:t>    private int x,y;      </a:t>
            </a:r>
            <a:endParaRPr lang="en-US" altLang="zh-TW" sz="2400">
              <a:solidFill>
                <a:srgbClr val="CC6600"/>
              </a:solidFill>
            </a:endParaRPr>
          </a:p>
          <a:p>
            <a:pPr marL="533400" indent="-533400" eaLnBrk="1" hangingPunct="1">
              <a:buNone/>
            </a:pPr>
            <a:r>
              <a:rPr lang="en-US" altLang="zh-TW" sz="2400">
                <a:solidFill>
                  <a:srgbClr val="008080"/>
                </a:solidFill>
              </a:rPr>
              <a:t>    </a:t>
            </a:r>
            <a:r>
              <a:rPr lang="en-US" altLang="zh-TW" sz="2400">
                <a:solidFill>
                  <a:schemeClr val="accent2"/>
                </a:solidFill>
              </a:rPr>
              <a:t>public </a:t>
            </a:r>
            <a:r>
              <a:rPr lang="en-US" altLang="zh-TW" sz="2400" u="sng">
                <a:solidFill>
                  <a:schemeClr val="accent2"/>
                </a:solidFill>
              </a:rPr>
              <a:t>synchronized</a:t>
            </a:r>
            <a:r>
              <a:rPr lang="en-US" altLang="zh-TW" sz="2400">
                <a:solidFill>
                  <a:schemeClr val="accent2"/>
                </a:solidFill>
              </a:rPr>
              <a:t> int get()</a:t>
            </a:r>
            <a:r>
              <a:rPr lang="en-US" altLang="zh-TW" sz="2400">
                <a:solidFill>
                  <a:srgbClr val="008080"/>
                </a:solidFill>
              </a:rPr>
              <a:t> {  return x+y;    }</a:t>
            </a:r>
          </a:p>
          <a:p>
            <a:pPr marL="533400" indent="-533400" eaLnBrk="1" hangingPunct="1">
              <a:buNone/>
            </a:pPr>
            <a:r>
              <a:rPr lang="en-US" altLang="zh-TW" sz="2400">
                <a:solidFill>
                  <a:srgbClr val="008080"/>
                </a:solidFill>
              </a:rPr>
              <a:t>    </a:t>
            </a:r>
            <a:r>
              <a:rPr lang="en-US" altLang="zh-TW" sz="2400">
                <a:solidFill>
                  <a:schemeClr val="accent2"/>
                </a:solidFill>
              </a:rPr>
              <a:t>public </a:t>
            </a:r>
            <a:r>
              <a:rPr lang="en-US" altLang="zh-TW" sz="2400" u="sng">
                <a:solidFill>
                  <a:schemeClr val="accent2"/>
                </a:solidFill>
              </a:rPr>
              <a:t>synchronized</a:t>
            </a:r>
            <a:r>
              <a:rPr lang="en-US" altLang="zh-TW" sz="2400">
                <a:solidFill>
                  <a:schemeClr val="accent2"/>
                </a:solidFill>
              </a:rPr>
              <a:t> void put(int i, int j)</a:t>
            </a:r>
            <a:r>
              <a:rPr lang="en-US" altLang="zh-TW" sz="2400">
                <a:solidFill>
                  <a:srgbClr val="008080"/>
                </a:solidFill>
              </a:rPr>
              <a:t> { x= i ; y  = j; }</a:t>
            </a:r>
          </a:p>
          <a:p>
            <a:pPr marL="533400" indent="-533400" eaLnBrk="1" hangingPunct="1">
              <a:buNone/>
            </a:pPr>
            <a:r>
              <a:rPr lang="en-US" altLang="zh-TW" sz="2400">
                <a:solidFill>
                  <a:srgbClr val="008080"/>
                </a:solidFill>
              </a:rPr>
              <a:t> }</a:t>
            </a:r>
            <a:endParaRPr lang="en-US" altLang="zh-TW" sz="2400">
              <a:solidFill>
                <a:schemeClr val="tx2"/>
              </a:solidFill>
            </a:endParaRPr>
          </a:p>
          <a:p>
            <a:pPr marL="533400" indent="-533400" eaLnBrk="1" hangingPunct="1">
              <a:buNone/>
            </a:pPr>
            <a:r>
              <a:rPr lang="en-US" altLang="zh-TW" sz="2400">
                <a:solidFill>
                  <a:schemeClr val="tx2"/>
                </a:solidFill>
              </a:rPr>
              <a:t>Problems:</a:t>
            </a:r>
          </a:p>
          <a:p>
            <a:pPr marL="533400" indent="-533400" eaLnBrk="1" hangingPunct="1">
              <a:buFont typeface="Symbol" panose="05050102010706020507" pitchFamily="18" charset="2"/>
              <a:buAutoNum type="arabicPeriod"/>
            </a:pPr>
            <a:r>
              <a:rPr lang="en-US" altLang="zh-TW" sz="2400">
                <a:solidFill>
                  <a:schemeClr val="tx2"/>
                </a:solidFill>
              </a:rPr>
              <a:t>Consumer quicker than Producer : some data got more than once.</a:t>
            </a:r>
          </a:p>
          <a:p>
            <a:pPr marL="533400" indent="-533400" eaLnBrk="1" hangingPunct="1">
              <a:buFont typeface="Symbol" panose="05050102010706020507" pitchFamily="18" charset="2"/>
              <a:buAutoNum type="arabicPeriod"/>
            </a:pPr>
            <a:r>
              <a:rPr lang="en-US" altLang="zh-TW" sz="2400">
                <a:solidFill>
                  <a:schemeClr val="tx2"/>
                </a:solidFill>
              </a:rPr>
              <a:t>producer quicker than consumer: some put data not used by consumer.</a:t>
            </a:r>
          </a:p>
          <a:p>
            <a:pPr marL="533400" indent="-533400" eaLnBrk="1" hangingPunct="1">
              <a:buNone/>
            </a:pPr>
            <a:r>
              <a:rPr lang="en-US" altLang="zh-TW" sz="2400">
                <a:solidFill>
                  <a:schemeClr val="tx2"/>
                </a:solidFill>
              </a:rPr>
              <a:t>ex:  Producer #1   put:  (0,4)</a:t>
            </a:r>
          </a:p>
          <a:p>
            <a:pPr marL="533400" indent="-533400" eaLnBrk="1" hangingPunct="1">
              <a:buNone/>
            </a:pPr>
            <a:r>
              <a:rPr lang="en-US" altLang="zh-TW" sz="2400">
                <a:solidFill>
                  <a:schemeClr val="tx2"/>
                </a:solidFill>
              </a:rPr>
              <a:t>       </a:t>
            </a:r>
            <a:r>
              <a:rPr lang="en-US" altLang="zh-TW" sz="2400">
                <a:solidFill>
                  <a:srgbClr val="B3172D"/>
                </a:solidFill>
              </a:rPr>
              <a:t>Consumer #1 got: 4</a:t>
            </a:r>
          </a:p>
          <a:p>
            <a:pPr marL="533400" indent="-533400" eaLnBrk="1" hangingPunct="1">
              <a:buNone/>
            </a:pPr>
            <a:r>
              <a:rPr lang="en-US" altLang="zh-TW" sz="2400">
                <a:solidFill>
                  <a:srgbClr val="B3172D"/>
                </a:solidFill>
              </a:rPr>
              <a:t>       Consumer #1 got: 4</a:t>
            </a:r>
          </a:p>
          <a:p>
            <a:pPr marL="533400" indent="-533400" eaLnBrk="1" hangingPunct="1">
              <a:buNone/>
            </a:pPr>
            <a:r>
              <a:rPr lang="en-US" altLang="zh-TW" sz="2400">
                <a:solidFill>
                  <a:schemeClr val="tx2"/>
                </a:solidFill>
              </a:rPr>
              <a:t>       Producer #1   put: (0,5)</a:t>
            </a:r>
          </a:p>
          <a:p>
            <a:pPr marL="533400" indent="-533400" eaLnBrk="1" hangingPunct="1"/>
            <a:endParaRPr lang="en-US" altLang="zh-TW" sz="2400">
              <a:solidFill>
                <a:schemeClr val="tx2"/>
              </a:solidFill>
            </a:endParaRPr>
          </a:p>
        </p:txBody>
      </p:sp>
      <p:sp>
        <p:nvSpPr>
          <p:cNvPr id="36868" name="Text Box 4">
            <a:extLst>
              <a:ext uri="{FF2B5EF4-FFF2-40B4-BE49-F238E27FC236}">
                <a16:creationId xmlns:a16="http://schemas.microsoft.com/office/drawing/2014/main" id="{1301F3C9-C970-7708-FAF1-DAE4DD4B33CD}"/>
              </a:ext>
            </a:extLst>
          </p:cNvPr>
          <p:cNvSpPr txBox="1">
            <a:spLocks noChangeArrowheads="1"/>
          </p:cNvSpPr>
          <p:nvPr/>
        </p:nvSpPr>
        <p:spPr bwMode="auto">
          <a:xfrm>
            <a:off x="6096000" y="4741862"/>
            <a:ext cx="3429000" cy="1570038"/>
          </a:xfrm>
          <a:prstGeom prst="rect">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sz="2400" b="1">
                <a:latin typeface="Arial Narrow" panose="020B0606020202030204" pitchFamily="34" charset="0"/>
              </a:rPr>
              <a:t>Consumer #1  got: 3</a:t>
            </a:r>
            <a:endParaRPr lang="en-US" altLang="zh-TW" sz="2400" b="1">
              <a:solidFill>
                <a:srgbClr val="B3172D"/>
              </a:solidFill>
              <a:latin typeface="Arial Narrow" panose="020B0606020202030204" pitchFamily="34" charset="0"/>
            </a:endParaRPr>
          </a:p>
          <a:p>
            <a:r>
              <a:rPr lang="en-US" altLang="zh-TW" sz="2400" b="1">
                <a:solidFill>
                  <a:srgbClr val="B3172D"/>
                </a:solidFill>
                <a:latin typeface="Arial Narrow" panose="020B0606020202030204" pitchFamily="34" charset="0"/>
              </a:rPr>
              <a:t>Producer #1    put: (0,4)</a:t>
            </a:r>
          </a:p>
          <a:p>
            <a:r>
              <a:rPr lang="en-US" altLang="zh-TW" sz="2400" b="1">
                <a:solidFill>
                  <a:srgbClr val="B3172D"/>
                </a:solidFill>
                <a:latin typeface="Arial Narrow" panose="020B0606020202030204" pitchFamily="34" charset="0"/>
              </a:rPr>
              <a:t>Producer #1    put: (0,5)</a:t>
            </a:r>
          </a:p>
          <a:p>
            <a:r>
              <a:rPr lang="en-US" altLang="zh-TW" sz="2400" b="1">
                <a:latin typeface="Arial Narrow" panose="020B0606020202030204" pitchFamily="34" charset="0"/>
              </a:rPr>
              <a:t>Consumer #1  got: 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A1ECA68-96B7-2E1C-88BD-9F19E771752E}"/>
              </a:ext>
            </a:extLst>
          </p:cNvPr>
          <p:cNvSpPr>
            <a:spLocks noGrp="1" noChangeArrowheads="1"/>
          </p:cNvSpPr>
          <p:nvPr>
            <p:ph type="title"/>
          </p:nvPr>
        </p:nvSpPr>
        <p:spPr>
          <a:xfrm>
            <a:off x="838199" y="228600"/>
            <a:ext cx="10857807" cy="457200"/>
          </a:xfrm>
        </p:spPr>
        <p:txBody>
          <a:bodyPr>
            <a:normAutofit fontScale="90000"/>
          </a:bodyPr>
          <a:lstStyle/>
          <a:p>
            <a:pPr eaLnBrk="1" hangingPunct="1"/>
            <a:r>
              <a:rPr lang="en-US" altLang="zh-TW" dirty="0"/>
              <a:t>Another </a:t>
            </a:r>
            <a:r>
              <a:rPr lang="en-US" altLang="zh-TW" dirty="0" err="1"/>
              <a:t>CubbyHole</a:t>
            </a:r>
            <a:r>
              <a:rPr lang="en-US" altLang="zh-TW" dirty="0"/>
              <a:t> implementation (still incorrect!)</a:t>
            </a:r>
          </a:p>
        </p:txBody>
      </p:sp>
      <p:sp>
        <p:nvSpPr>
          <p:cNvPr id="37891" name="Rectangle 3">
            <a:extLst>
              <a:ext uri="{FF2B5EF4-FFF2-40B4-BE49-F238E27FC236}">
                <a16:creationId xmlns:a16="http://schemas.microsoft.com/office/drawing/2014/main" id="{DF6F92F5-9ED7-F719-B8C2-9D9F1BA13A4A}"/>
              </a:ext>
            </a:extLst>
          </p:cNvPr>
          <p:cNvSpPr>
            <a:spLocks noGrp="1" noChangeArrowheads="1"/>
          </p:cNvSpPr>
          <p:nvPr>
            <p:ph type="body" idx="1"/>
          </p:nvPr>
        </p:nvSpPr>
        <p:spPr/>
        <p:txBody>
          <a:bodyPr>
            <a:normAutofit fontScale="85000" lnSpcReduction="20000"/>
          </a:bodyPr>
          <a:lstStyle/>
          <a:p>
            <a:pPr eaLnBrk="1" hangingPunct="1">
              <a:buFont typeface="Symbol" panose="05050102010706020507" pitchFamily="18" charset="2"/>
              <a:buNone/>
            </a:pPr>
            <a:r>
              <a:rPr lang="en-US" altLang="zh-TW">
                <a:solidFill>
                  <a:srgbClr val="008080"/>
                </a:solidFill>
              </a:rPr>
              <a:t>pubic class CubbyHole {  int x,y;  </a:t>
            </a:r>
            <a:r>
              <a:rPr lang="en-US" altLang="zh-TW">
                <a:solidFill>
                  <a:schemeClr val="accent2"/>
                </a:solidFill>
              </a:rPr>
              <a:t>boolean available = false;</a:t>
            </a:r>
          </a:p>
          <a:p>
            <a:pPr eaLnBrk="1" hangingPunct="1">
              <a:buFont typeface="Symbol" panose="05050102010706020507" pitchFamily="18" charset="2"/>
              <a:buNone/>
            </a:pPr>
            <a:r>
              <a:rPr lang="en-US" altLang="zh-TW">
                <a:solidFill>
                  <a:srgbClr val="008080"/>
                </a:solidFill>
              </a:rPr>
              <a:t>   public synchronized int get() {    </a:t>
            </a:r>
            <a:r>
              <a:rPr lang="en-US" altLang="zh-TW">
                <a:solidFill>
                  <a:srgbClr val="CC6600"/>
                </a:solidFill>
              </a:rPr>
              <a:t>// won't work!</a:t>
            </a:r>
          </a:p>
          <a:p>
            <a:pPr eaLnBrk="1" hangingPunct="1">
              <a:buFont typeface="Symbol" panose="05050102010706020507" pitchFamily="18" charset="2"/>
              <a:buNone/>
            </a:pPr>
            <a:r>
              <a:rPr lang="en-US" altLang="zh-TW">
                <a:solidFill>
                  <a:srgbClr val="008080"/>
                </a:solidFill>
              </a:rPr>
              <a:t>            if (available == true) {</a:t>
            </a:r>
          </a:p>
          <a:p>
            <a:pPr eaLnBrk="1" hangingPunct="1">
              <a:buFont typeface="Symbol" panose="05050102010706020507" pitchFamily="18" charset="2"/>
              <a:buNone/>
            </a:pPr>
            <a:r>
              <a:rPr lang="en-US" altLang="zh-TW">
                <a:solidFill>
                  <a:srgbClr val="008080"/>
                </a:solidFill>
              </a:rPr>
              <a:t>                available = false;   return x+y;</a:t>
            </a:r>
          </a:p>
          <a:p>
            <a:pPr eaLnBrk="1" hangingPunct="1">
              <a:buFont typeface="Symbol" panose="05050102010706020507" pitchFamily="18" charset="2"/>
              <a:buNone/>
            </a:pPr>
            <a:r>
              <a:rPr lang="en-US" altLang="zh-TW">
                <a:solidFill>
                  <a:srgbClr val="008080"/>
                </a:solidFill>
              </a:rPr>
              <a:t>            }  }   </a:t>
            </a:r>
            <a:r>
              <a:rPr lang="en-US" altLang="zh-TW">
                <a:solidFill>
                  <a:schemeClr val="hlink"/>
                </a:solidFill>
              </a:rPr>
              <a:t>// compilation error!! must return a value in any case!!</a:t>
            </a:r>
          </a:p>
          <a:p>
            <a:pPr eaLnBrk="1" hangingPunct="1">
              <a:buFont typeface="Symbol" panose="05050102010706020507" pitchFamily="18" charset="2"/>
              <a:buNone/>
            </a:pPr>
            <a:r>
              <a:rPr lang="en-US" altLang="zh-TW">
                <a:solidFill>
                  <a:srgbClr val="008080"/>
                </a:solidFill>
              </a:rPr>
              <a:t>   public synchronized void put(int a, int b) {    </a:t>
            </a:r>
            <a:r>
              <a:rPr lang="en-US" altLang="zh-TW">
                <a:solidFill>
                  <a:srgbClr val="CC6600"/>
                </a:solidFill>
              </a:rPr>
              <a:t>// won't work!</a:t>
            </a:r>
          </a:p>
          <a:p>
            <a:pPr eaLnBrk="1" hangingPunct="1">
              <a:buFont typeface="Symbol" panose="05050102010706020507" pitchFamily="18" charset="2"/>
              <a:buNone/>
            </a:pPr>
            <a:r>
              <a:rPr lang="en-US" altLang="zh-TW">
                <a:solidFill>
                  <a:srgbClr val="008080"/>
                </a:solidFill>
              </a:rPr>
              <a:t>            if (available == false) {</a:t>
            </a:r>
          </a:p>
          <a:p>
            <a:pPr eaLnBrk="1" hangingPunct="1">
              <a:buFont typeface="Symbol" panose="05050102010706020507" pitchFamily="18" charset="2"/>
              <a:buNone/>
            </a:pPr>
            <a:r>
              <a:rPr lang="en-US" altLang="zh-TW">
                <a:solidFill>
                  <a:srgbClr val="008080"/>
                </a:solidFill>
              </a:rPr>
              <a:t>                available = true;     x=a;y=b;</a:t>
            </a:r>
          </a:p>
          <a:p>
            <a:pPr eaLnBrk="1" hangingPunct="1">
              <a:buFont typeface="Symbol" panose="05050102010706020507" pitchFamily="18" charset="2"/>
              <a:buNone/>
            </a:pPr>
            <a:r>
              <a:rPr lang="en-US" altLang="zh-TW">
                <a:solidFill>
                  <a:srgbClr val="008080"/>
                </a:solidFill>
              </a:rPr>
              <a:t>          } }} </a:t>
            </a:r>
            <a:r>
              <a:rPr lang="en-US" altLang="zh-TW">
                <a:solidFill>
                  <a:schemeClr val="hlink"/>
                </a:solidFill>
              </a:rPr>
              <a:t>// but how about the case that availeable == true ?</a:t>
            </a:r>
          </a:p>
          <a:p>
            <a:pPr eaLnBrk="1" hangingPunct="1"/>
            <a:r>
              <a:rPr lang="en-US" altLang="zh-TW">
                <a:solidFill>
                  <a:schemeClr val="tx2"/>
                </a:solidFill>
              </a:rPr>
              <a:t>put(..); get(); get();  </a:t>
            </a:r>
            <a:r>
              <a:rPr lang="en-US" altLang="zh-TW">
                <a:solidFill>
                  <a:srgbClr val="CC6600"/>
                </a:solidFill>
              </a:rPr>
              <a:t>// 2</a:t>
            </a:r>
            <a:r>
              <a:rPr lang="en-US" altLang="zh-TW" baseline="30000">
                <a:solidFill>
                  <a:srgbClr val="CC6600"/>
                </a:solidFill>
              </a:rPr>
              <a:t>nd</a:t>
            </a:r>
            <a:r>
              <a:rPr lang="en-US" altLang="zh-TW">
                <a:solidFill>
                  <a:srgbClr val="CC6600"/>
                </a:solidFill>
              </a:rPr>
              <a:t> get()  must return something!</a:t>
            </a:r>
          </a:p>
          <a:p>
            <a:pPr eaLnBrk="1" hangingPunct="1"/>
            <a:r>
              <a:rPr lang="en-US" altLang="zh-TW">
                <a:solidFill>
                  <a:schemeClr val="tx2"/>
                </a:solidFill>
              </a:rPr>
              <a:t>put(..);put(..); </a:t>
            </a:r>
            <a:r>
              <a:rPr lang="en-US" altLang="zh-TW">
                <a:solidFill>
                  <a:srgbClr val="CC6600"/>
                </a:solidFill>
              </a:rPr>
              <a:t>// 2</a:t>
            </a:r>
            <a:r>
              <a:rPr lang="en-US" altLang="zh-TW" baseline="30000">
                <a:solidFill>
                  <a:srgbClr val="CC6600"/>
                </a:solidFill>
              </a:rPr>
              <a:t>nd</a:t>
            </a:r>
            <a:r>
              <a:rPr lang="en-US" altLang="zh-TW">
                <a:solidFill>
                  <a:srgbClr val="CC6600"/>
                </a:solidFill>
              </a:rPr>
              <a:t> put() has no effect!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C494CB3-3791-9D9D-EBE1-81B3D0D86073}"/>
              </a:ext>
            </a:extLst>
          </p:cNvPr>
          <p:cNvSpPr>
            <a:spLocks noGrp="1" noChangeArrowheads="1"/>
          </p:cNvSpPr>
          <p:nvPr>
            <p:ph type="title"/>
          </p:nvPr>
        </p:nvSpPr>
        <p:spPr/>
        <p:txBody>
          <a:bodyPr/>
          <a:lstStyle/>
          <a:p>
            <a:pPr eaLnBrk="1" hangingPunct="1"/>
            <a:r>
              <a:rPr lang="en-US" altLang="zh-TW"/>
              <a:t>CubbyHole.java</a:t>
            </a:r>
          </a:p>
        </p:txBody>
      </p:sp>
      <p:sp>
        <p:nvSpPr>
          <p:cNvPr id="260099" name="Rectangle 3">
            <a:extLst>
              <a:ext uri="{FF2B5EF4-FFF2-40B4-BE49-F238E27FC236}">
                <a16:creationId xmlns:a16="http://schemas.microsoft.com/office/drawing/2014/main" id="{6DD64B58-73FC-DCAF-2A4C-F67DBF99FA7A}"/>
              </a:ext>
            </a:extLst>
          </p:cNvPr>
          <p:cNvSpPr>
            <a:spLocks noGrp="1" noChangeArrowheads="1"/>
          </p:cNvSpPr>
          <p:nvPr>
            <p:ph type="body" idx="1"/>
          </p:nvPr>
        </p:nvSpPr>
        <p:spPr>
          <a:xfrm>
            <a:off x="713509" y="1253331"/>
            <a:ext cx="10515600" cy="4351338"/>
          </a:xfrm>
        </p:spPr>
        <p:txBody>
          <a:bodyPr>
            <a:noAutofit/>
          </a:bodyPr>
          <a:lstStyle/>
          <a:p>
            <a:pPr eaLnBrk="1" hangingPunct="1">
              <a:lnSpc>
                <a:spcPct val="90000"/>
              </a:lnSpc>
              <a:buFont typeface="Symbol" panose="05050102010706020507" pitchFamily="18" charset="2"/>
              <a:buNone/>
              <a:defRPr/>
            </a:pPr>
            <a:r>
              <a:rPr lang="en-US" altLang="zh-TW" sz="1800" dirty="0">
                <a:solidFill>
                  <a:srgbClr val="008080"/>
                </a:solidFill>
              </a:rPr>
              <a:t>public class </a:t>
            </a:r>
            <a:r>
              <a:rPr lang="en-US" altLang="zh-TW" sz="1800" dirty="0" err="1">
                <a:solidFill>
                  <a:srgbClr val="008080"/>
                </a:solidFill>
              </a:rPr>
              <a:t>CubbyHole</a:t>
            </a:r>
            <a:r>
              <a:rPr lang="en-US" altLang="zh-TW" sz="1800" dirty="0">
                <a:solidFill>
                  <a:srgbClr val="008080"/>
                </a:solidFill>
              </a:rPr>
              <a:t> {</a:t>
            </a:r>
          </a:p>
          <a:p>
            <a:pPr eaLnBrk="1" hangingPunct="1">
              <a:lnSpc>
                <a:spcPct val="90000"/>
              </a:lnSpc>
              <a:buFont typeface="Symbol" panose="05050102010706020507" pitchFamily="18" charset="2"/>
              <a:buNone/>
              <a:defRPr/>
            </a:pPr>
            <a:r>
              <a:rPr lang="en-US" altLang="zh-TW" sz="1800" dirty="0">
                <a:solidFill>
                  <a:srgbClr val="008080"/>
                </a:solidFill>
              </a:rPr>
              <a:t>    private </a:t>
            </a:r>
            <a:r>
              <a:rPr lang="en-US" altLang="zh-TW" sz="1800" dirty="0" err="1">
                <a:solidFill>
                  <a:srgbClr val="008080"/>
                </a:solidFill>
              </a:rPr>
              <a:t>int</a:t>
            </a:r>
            <a:r>
              <a:rPr lang="en-US" altLang="zh-TW" sz="1800" dirty="0">
                <a:solidFill>
                  <a:srgbClr val="008080"/>
                </a:solidFill>
              </a:rPr>
              <a:t> </a:t>
            </a:r>
            <a:r>
              <a:rPr lang="en-US" altLang="zh-TW" sz="1800" dirty="0" err="1">
                <a:solidFill>
                  <a:srgbClr val="008080"/>
                </a:solidFill>
              </a:rPr>
              <a:t>x,y</a:t>
            </a:r>
            <a:r>
              <a:rPr lang="en-US" altLang="zh-TW" sz="1800" dirty="0">
                <a:solidFill>
                  <a:srgbClr val="008080"/>
                </a:solidFill>
              </a:rPr>
              <a:t>;      private </a:t>
            </a:r>
            <a:r>
              <a:rPr lang="en-US" altLang="zh-TW" sz="1800" dirty="0" err="1">
                <a:solidFill>
                  <a:srgbClr val="008080"/>
                </a:solidFill>
              </a:rPr>
              <a:t>boolean</a:t>
            </a:r>
            <a:r>
              <a:rPr lang="en-US" altLang="zh-TW" sz="1800" dirty="0">
                <a:solidFill>
                  <a:srgbClr val="008080"/>
                </a:solidFill>
              </a:rPr>
              <a:t> </a:t>
            </a:r>
            <a:r>
              <a:rPr lang="en-US" altLang="zh-TW" sz="1800" dirty="0">
                <a:solidFill>
                  <a:srgbClr val="B3172D"/>
                </a:solidFill>
              </a:rPr>
              <a:t>available </a:t>
            </a:r>
            <a:r>
              <a:rPr lang="en-US" altLang="zh-TW" sz="1800" dirty="0">
                <a:solidFill>
                  <a:srgbClr val="008080"/>
                </a:solidFill>
              </a:rPr>
              <a:t>= false; </a:t>
            </a:r>
            <a:r>
              <a:rPr lang="en-US" altLang="zh-TW" sz="1800" dirty="0">
                <a:solidFill>
                  <a:srgbClr val="CC6600"/>
                </a:solidFill>
              </a:rPr>
              <a:t>// condition </a:t>
            </a:r>
            <a:r>
              <a:rPr lang="en-US" altLang="zh-TW" sz="1800" dirty="0" err="1">
                <a:solidFill>
                  <a:srgbClr val="CC6600"/>
                </a:solidFill>
              </a:rPr>
              <a:t>var</a:t>
            </a:r>
            <a:endParaRPr lang="en-US" altLang="zh-TW" sz="1800" dirty="0">
              <a:solidFill>
                <a:srgbClr val="CC6600"/>
              </a:solidFill>
            </a:endParaRPr>
          </a:p>
          <a:p>
            <a:pPr eaLnBrk="1" hangingPunct="1">
              <a:lnSpc>
                <a:spcPct val="90000"/>
              </a:lnSpc>
              <a:buFont typeface="Symbol" panose="05050102010706020507" pitchFamily="18" charset="2"/>
              <a:buNone/>
              <a:defRPr/>
            </a:pPr>
            <a:r>
              <a:rPr lang="en-US" altLang="zh-TW" sz="1800" dirty="0">
                <a:solidFill>
                  <a:srgbClr val="008080"/>
                </a:solidFill>
              </a:rPr>
              <a:t>    </a:t>
            </a:r>
            <a:r>
              <a:rPr lang="en-US" altLang="zh-TW" sz="1800" dirty="0">
                <a:solidFill>
                  <a:schemeClr val="accent2"/>
                </a:solidFill>
              </a:rPr>
              <a:t>public synchronized </a:t>
            </a:r>
            <a:r>
              <a:rPr lang="en-US" altLang="zh-TW" sz="1800" dirty="0" err="1">
                <a:solidFill>
                  <a:schemeClr val="accent2"/>
                </a:solidFill>
              </a:rPr>
              <a:t>int</a:t>
            </a:r>
            <a:r>
              <a:rPr lang="en-US" altLang="zh-TW" sz="1800" dirty="0">
                <a:solidFill>
                  <a:schemeClr val="accent2"/>
                </a:solidFill>
              </a:rPr>
              <a:t> get()</a:t>
            </a:r>
            <a:r>
              <a:rPr lang="en-US" altLang="zh-TW" sz="1800" dirty="0">
                <a:solidFill>
                  <a:srgbClr val="008080"/>
                </a:solidFill>
              </a:rPr>
              <a:t> {</a:t>
            </a:r>
          </a:p>
          <a:p>
            <a:pPr eaLnBrk="1" hangingPunct="1">
              <a:lnSpc>
                <a:spcPct val="90000"/>
              </a:lnSpc>
              <a:buFont typeface="Symbol" panose="05050102010706020507" pitchFamily="18" charset="2"/>
              <a:buNone/>
              <a:defRPr/>
            </a:pPr>
            <a:r>
              <a:rPr lang="en-US" altLang="zh-TW" sz="1800" dirty="0">
                <a:solidFill>
                  <a:srgbClr val="008080"/>
                </a:solidFill>
              </a:rPr>
              <a:t>        while (available == false) {</a:t>
            </a:r>
          </a:p>
          <a:p>
            <a:pPr eaLnBrk="1" hangingPunct="1">
              <a:lnSpc>
                <a:spcPct val="90000"/>
              </a:lnSpc>
              <a:buFont typeface="Symbol" panose="05050102010706020507" pitchFamily="18" charset="2"/>
              <a:buNone/>
              <a:defRPr/>
            </a:pPr>
            <a:r>
              <a:rPr lang="en-US" altLang="zh-TW" sz="1800" dirty="0">
                <a:solidFill>
                  <a:srgbClr val="008080"/>
                </a:solidFill>
              </a:rPr>
              <a:t>            try {    </a:t>
            </a:r>
            <a:r>
              <a:rPr lang="en-US" altLang="zh-TW" sz="1800" dirty="0" err="1">
                <a:solidFill>
                  <a:srgbClr val="FF0000"/>
                </a:solidFill>
              </a:rPr>
              <a:t>this.</a:t>
            </a:r>
            <a:r>
              <a:rPr lang="en-US" altLang="zh-TW" sz="1800" dirty="0" err="1">
                <a:solidFill>
                  <a:srgbClr val="008080"/>
                </a:solidFill>
              </a:rPr>
              <a:t>wait</a:t>
            </a:r>
            <a:r>
              <a:rPr lang="en-US" altLang="zh-TW" sz="1800" dirty="0">
                <a:solidFill>
                  <a:srgbClr val="008080"/>
                </a:solidFill>
              </a:rPr>
              <a:t>();       } catch (</a:t>
            </a:r>
            <a:r>
              <a:rPr lang="en-US" altLang="zh-TW" sz="1800" dirty="0" err="1">
                <a:solidFill>
                  <a:srgbClr val="008080"/>
                </a:solidFill>
              </a:rPr>
              <a:t>InterruptedException</a:t>
            </a:r>
            <a:r>
              <a:rPr lang="en-US" altLang="zh-TW" sz="1800" dirty="0">
                <a:solidFill>
                  <a:srgbClr val="008080"/>
                </a:solidFill>
              </a:rPr>
              <a:t> e) { }        }</a:t>
            </a:r>
          </a:p>
          <a:p>
            <a:pPr eaLnBrk="1" hangingPunct="1">
              <a:lnSpc>
                <a:spcPct val="90000"/>
              </a:lnSpc>
              <a:buFont typeface="Symbol" panose="05050102010706020507" pitchFamily="18" charset="2"/>
              <a:buNone/>
              <a:defRPr/>
            </a:pPr>
            <a:r>
              <a:rPr lang="en-US" altLang="zh-TW" sz="1800" dirty="0">
                <a:solidFill>
                  <a:srgbClr val="008080"/>
                </a:solidFill>
              </a:rPr>
              <a:t>        </a:t>
            </a:r>
            <a:r>
              <a:rPr lang="en-US" altLang="zh-TW" sz="1800" dirty="0">
                <a:solidFill>
                  <a:srgbClr val="FF0000"/>
                </a:solidFill>
              </a:rPr>
              <a:t>available = false;  </a:t>
            </a:r>
            <a:r>
              <a:rPr lang="en-US" altLang="zh-TW" sz="1800" dirty="0">
                <a:solidFill>
                  <a:srgbClr val="CC6600"/>
                </a:solidFill>
              </a:rPr>
              <a:t>// enforce consumers to wait again.</a:t>
            </a:r>
          </a:p>
          <a:p>
            <a:pPr eaLnBrk="1" hangingPunct="1">
              <a:lnSpc>
                <a:spcPct val="90000"/>
              </a:lnSpc>
              <a:buFont typeface="Symbol" panose="05050102010706020507" pitchFamily="18" charset="2"/>
              <a:buNone/>
              <a:defRPr/>
            </a:pPr>
            <a:r>
              <a:rPr lang="en-US" altLang="zh-TW" sz="1800" dirty="0">
                <a:solidFill>
                  <a:srgbClr val="008080"/>
                </a:solidFill>
              </a:rPr>
              <a:t>        </a:t>
            </a:r>
            <a:r>
              <a:rPr lang="en-US" altLang="zh-TW" sz="1800" dirty="0" err="1">
                <a:solidFill>
                  <a:srgbClr val="008080"/>
                </a:solidFill>
              </a:rPr>
              <a:t>notifyAll</a:t>
            </a:r>
            <a:r>
              <a:rPr lang="en-US" altLang="zh-TW" sz="1800" dirty="0">
                <a:solidFill>
                  <a:srgbClr val="008080"/>
                </a:solidFill>
              </a:rPr>
              <a:t>(); </a:t>
            </a:r>
            <a:r>
              <a:rPr lang="en-US" altLang="zh-TW" sz="1800" dirty="0">
                <a:solidFill>
                  <a:srgbClr val="CC6600"/>
                </a:solidFill>
              </a:rPr>
              <a:t>// notify all producer/consumer to compete for execution!</a:t>
            </a:r>
          </a:p>
          <a:p>
            <a:pPr eaLnBrk="1" hangingPunct="1">
              <a:lnSpc>
                <a:spcPct val="90000"/>
              </a:lnSpc>
              <a:buFont typeface="Symbol" panose="05050102010706020507" pitchFamily="18" charset="2"/>
              <a:buNone/>
              <a:defRPr/>
            </a:pPr>
            <a:r>
              <a:rPr lang="en-US" altLang="zh-TW" sz="1800" dirty="0">
                <a:solidFill>
                  <a:srgbClr val="CC6600"/>
                </a:solidFill>
              </a:rPr>
              <a:t>                          // use </a:t>
            </a:r>
            <a:r>
              <a:rPr lang="en-US" altLang="zh-TW" sz="1800" dirty="0">
                <a:solidFill>
                  <a:schemeClr val="accent5">
                    <a:lumMod val="50000"/>
                  </a:schemeClr>
                </a:solidFill>
              </a:rPr>
              <a:t>notify()</a:t>
            </a:r>
            <a:r>
              <a:rPr lang="en-US" altLang="zh-TW" sz="1800" dirty="0">
                <a:solidFill>
                  <a:srgbClr val="CC6600"/>
                </a:solidFill>
              </a:rPr>
              <a:t> if just wanting to wakeup one waiting thread!</a:t>
            </a:r>
          </a:p>
          <a:p>
            <a:pPr eaLnBrk="1" hangingPunct="1">
              <a:lnSpc>
                <a:spcPct val="90000"/>
              </a:lnSpc>
              <a:buFont typeface="Symbol" panose="05050102010706020507" pitchFamily="18" charset="2"/>
              <a:buNone/>
              <a:defRPr/>
            </a:pPr>
            <a:r>
              <a:rPr lang="en-US" altLang="zh-TW" sz="1800" dirty="0">
                <a:solidFill>
                  <a:srgbClr val="008080"/>
                </a:solidFill>
              </a:rPr>
              <a:t>        return </a:t>
            </a:r>
            <a:r>
              <a:rPr lang="en-US" altLang="zh-TW" sz="1800" dirty="0" err="1">
                <a:solidFill>
                  <a:srgbClr val="008080"/>
                </a:solidFill>
              </a:rPr>
              <a:t>x+y</a:t>
            </a:r>
            <a:r>
              <a:rPr lang="en-US" altLang="zh-TW" sz="1800" dirty="0">
                <a:solidFill>
                  <a:srgbClr val="008080"/>
                </a:solidFill>
              </a:rPr>
              <a:t>;     }</a:t>
            </a:r>
          </a:p>
          <a:p>
            <a:pPr eaLnBrk="1" hangingPunct="1">
              <a:lnSpc>
                <a:spcPct val="90000"/>
              </a:lnSpc>
              <a:buFont typeface="Symbol" panose="05050102010706020507" pitchFamily="18" charset="2"/>
              <a:buNone/>
              <a:defRPr/>
            </a:pPr>
            <a:r>
              <a:rPr lang="en-US" altLang="zh-TW" sz="1800" dirty="0">
                <a:solidFill>
                  <a:srgbClr val="008080"/>
                </a:solidFill>
              </a:rPr>
              <a:t>    </a:t>
            </a:r>
            <a:r>
              <a:rPr lang="en-US" altLang="zh-TW" sz="1800" dirty="0">
                <a:solidFill>
                  <a:schemeClr val="accent2"/>
                </a:solidFill>
              </a:rPr>
              <a:t>public synchronized void put(</a:t>
            </a:r>
            <a:r>
              <a:rPr lang="en-US" altLang="zh-TW" sz="1800" dirty="0" err="1">
                <a:solidFill>
                  <a:schemeClr val="accent2"/>
                </a:solidFill>
              </a:rPr>
              <a:t>int</a:t>
            </a:r>
            <a:r>
              <a:rPr lang="en-US" altLang="zh-TW" sz="1800" dirty="0">
                <a:solidFill>
                  <a:schemeClr val="accent2"/>
                </a:solidFill>
              </a:rPr>
              <a:t> a, </a:t>
            </a:r>
            <a:r>
              <a:rPr lang="en-US" altLang="zh-TW" sz="1800" dirty="0" err="1">
                <a:solidFill>
                  <a:schemeClr val="accent2"/>
                </a:solidFill>
              </a:rPr>
              <a:t>int</a:t>
            </a:r>
            <a:r>
              <a:rPr lang="en-US" altLang="zh-TW" sz="1800" dirty="0">
                <a:solidFill>
                  <a:schemeClr val="accent2"/>
                </a:solidFill>
              </a:rPr>
              <a:t> b)</a:t>
            </a:r>
            <a:r>
              <a:rPr lang="en-US" altLang="zh-TW" sz="1800" dirty="0">
                <a:solidFill>
                  <a:srgbClr val="008080"/>
                </a:solidFill>
              </a:rPr>
              <a:t> {</a:t>
            </a:r>
          </a:p>
          <a:p>
            <a:pPr eaLnBrk="1" hangingPunct="1">
              <a:lnSpc>
                <a:spcPct val="90000"/>
              </a:lnSpc>
              <a:buFont typeface="Symbol" panose="05050102010706020507" pitchFamily="18" charset="2"/>
              <a:buNone/>
              <a:defRPr/>
            </a:pPr>
            <a:r>
              <a:rPr lang="en-US" altLang="zh-TW" sz="1800" dirty="0">
                <a:solidFill>
                  <a:srgbClr val="008080"/>
                </a:solidFill>
              </a:rPr>
              <a:t>        while (available == true) {</a:t>
            </a:r>
          </a:p>
          <a:p>
            <a:pPr eaLnBrk="1" hangingPunct="1">
              <a:lnSpc>
                <a:spcPct val="90000"/>
              </a:lnSpc>
              <a:buFont typeface="Symbol" panose="05050102010706020507" pitchFamily="18" charset="2"/>
              <a:buNone/>
              <a:defRPr/>
            </a:pPr>
            <a:r>
              <a:rPr lang="en-US" altLang="zh-TW" sz="1800" dirty="0">
                <a:solidFill>
                  <a:srgbClr val="008080"/>
                </a:solidFill>
              </a:rPr>
              <a:t>            try {  wait();   } catch (</a:t>
            </a:r>
            <a:r>
              <a:rPr lang="en-US" altLang="zh-TW" sz="1800" dirty="0" err="1">
                <a:solidFill>
                  <a:srgbClr val="008080"/>
                </a:solidFill>
              </a:rPr>
              <a:t>InterruptedException</a:t>
            </a:r>
            <a:r>
              <a:rPr lang="en-US" altLang="zh-TW" sz="1800" dirty="0">
                <a:solidFill>
                  <a:srgbClr val="008080"/>
                </a:solidFill>
              </a:rPr>
              <a:t> e) { }        }</a:t>
            </a:r>
          </a:p>
          <a:p>
            <a:pPr eaLnBrk="1" hangingPunct="1">
              <a:lnSpc>
                <a:spcPct val="90000"/>
              </a:lnSpc>
              <a:buFont typeface="Symbol" panose="05050102010706020507" pitchFamily="18" charset="2"/>
              <a:buNone/>
              <a:defRPr/>
            </a:pPr>
            <a:r>
              <a:rPr lang="en-US" altLang="zh-TW" sz="1800" dirty="0">
                <a:solidFill>
                  <a:srgbClr val="008080"/>
                </a:solidFill>
              </a:rPr>
              <a:t>        x= a; y = b;</a:t>
            </a:r>
          </a:p>
          <a:p>
            <a:pPr eaLnBrk="1" hangingPunct="1">
              <a:lnSpc>
                <a:spcPct val="90000"/>
              </a:lnSpc>
              <a:buFont typeface="Symbol" panose="05050102010706020507" pitchFamily="18" charset="2"/>
              <a:buNone/>
              <a:defRPr/>
            </a:pPr>
            <a:r>
              <a:rPr lang="en-US" altLang="zh-TW" sz="1800" dirty="0">
                <a:solidFill>
                  <a:srgbClr val="008080"/>
                </a:solidFill>
              </a:rPr>
              <a:t>        available = true;  // wake up waiting consumer</a:t>
            </a:r>
            <a:r>
              <a:rPr lang="en-US" altLang="zh-TW" sz="1800" dirty="0">
                <a:solidFill>
                  <a:schemeClr val="bg1">
                    <a:lumMod val="75000"/>
                  </a:schemeClr>
                </a:solidFill>
              </a:rPr>
              <a:t>/producer</a:t>
            </a:r>
            <a:r>
              <a:rPr lang="en-US" altLang="zh-TW" sz="1800" dirty="0">
                <a:solidFill>
                  <a:srgbClr val="008080"/>
                </a:solidFill>
              </a:rPr>
              <a:t> to continue</a:t>
            </a:r>
          </a:p>
          <a:p>
            <a:pPr eaLnBrk="1" hangingPunct="1">
              <a:lnSpc>
                <a:spcPct val="90000"/>
              </a:lnSpc>
              <a:buFont typeface="Symbol" panose="05050102010706020507" pitchFamily="18" charset="2"/>
              <a:buNone/>
              <a:defRPr/>
            </a:pPr>
            <a:r>
              <a:rPr lang="en-US" altLang="zh-TW" sz="1800" dirty="0">
                <a:solidFill>
                  <a:srgbClr val="008080"/>
                </a:solidFill>
              </a:rPr>
              <a:t>        </a:t>
            </a:r>
            <a:r>
              <a:rPr lang="en-US" altLang="zh-TW" sz="1800" dirty="0" err="1">
                <a:solidFill>
                  <a:srgbClr val="008080"/>
                </a:solidFill>
              </a:rPr>
              <a:t>notifyAll</a:t>
            </a:r>
            <a:r>
              <a:rPr lang="en-US" altLang="zh-TW" sz="1800" dirty="0">
                <a:solidFill>
                  <a:srgbClr val="008080"/>
                </a:solidFill>
              </a:rPr>
              <a:t>(); </a:t>
            </a:r>
            <a:r>
              <a:rPr lang="en-US" altLang="zh-TW" sz="1800" dirty="0">
                <a:solidFill>
                  <a:srgbClr val="C00000"/>
                </a:solidFill>
              </a:rPr>
              <a:t>// or notify();    </a:t>
            </a:r>
            <a:r>
              <a:rPr lang="en-US" altLang="zh-TW" sz="1800" dirty="0">
                <a:solidFill>
                  <a:srgbClr val="008080"/>
                </a:solidFill>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BB78315-4DA1-91CE-95F0-127EDDD46A0E}"/>
              </a:ext>
            </a:extLst>
          </p:cNvPr>
          <p:cNvSpPr>
            <a:spLocks noGrp="1" noChangeArrowheads="1"/>
          </p:cNvSpPr>
          <p:nvPr>
            <p:ph type="title"/>
          </p:nvPr>
        </p:nvSpPr>
        <p:spPr/>
        <p:txBody>
          <a:bodyPr/>
          <a:lstStyle/>
          <a:p>
            <a:pPr eaLnBrk="1" hangingPunct="1"/>
            <a:r>
              <a:rPr lang="en-US" altLang="zh-TW"/>
              <a:t>The main class</a:t>
            </a:r>
          </a:p>
        </p:txBody>
      </p:sp>
      <p:sp>
        <p:nvSpPr>
          <p:cNvPr id="39939" name="Rectangle 3">
            <a:extLst>
              <a:ext uri="{FF2B5EF4-FFF2-40B4-BE49-F238E27FC236}">
                <a16:creationId xmlns:a16="http://schemas.microsoft.com/office/drawing/2014/main" id="{82F38072-6BF9-02CA-A693-80DBB1F0CEF3}"/>
              </a:ext>
            </a:extLst>
          </p:cNvPr>
          <p:cNvSpPr>
            <a:spLocks noGrp="1" noChangeArrowheads="1"/>
          </p:cNvSpPr>
          <p:nvPr>
            <p:ph type="body" idx="1"/>
          </p:nvPr>
        </p:nvSpPr>
        <p:spPr/>
        <p:txBody>
          <a:bodyPr/>
          <a:lstStyle/>
          <a:p>
            <a:pPr eaLnBrk="1" hangingPunct="1">
              <a:buFont typeface="Symbol" panose="05050102010706020507" pitchFamily="18" charset="2"/>
              <a:buNone/>
            </a:pPr>
            <a:r>
              <a:rPr lang="en-US" altLang="zh-TW" dirty="0">
                <a:solidFill>
                  <a:srgbClr val="008080"/>
                </a:solidFill>
              </a:rPr>
              <a:t>        public class </a:t>
            </a:r>
            <a:r>
              <a:rPr lang="en-US" altLang="zh-TW" dirty="0" err="1">
                <a:solidFill>
                  <a:srgbClr val="008080"/>
                </a:solidFill>
              </a:rPr>
              <a:t>ProducerConsumerTest</a:t>
            </a:r>
            <a:r>
              <a:rPr lang="en-US" altLang="zh-TW" dirty="0">
                <a:solidFill>
                  <a:srgbClr val="008080"/>
                </a:solidFill>
              </a:rPr>
              <a:t> {</a:t>
            </a:r>
          </a:p>
          <a:p>
            <a:pPr eaLnBrk="1" hangingPunct="1">
              <a:buFont typeface="Symbol" panose="05050102010706020507" pitchFamily="18" charset="2"/>
              <a:buNone/>
            </a:pPr>
            <a:r>
              <a:rPr lang="en-US" altLang="zh-TW" dirty="0">
                <a:solidFill>
                  <a:srgbClr val="008080"/>
                </a:solidFill>
              </a:rPr>
              <a:t>            public static void main(String[] </a:t>
            </a:r>
            <a:r>
              <a:rPr lang="en-US" altLang="zh-TW" dirty="0" err="1">
                <a:solidFill>
                  <a:srgbClr val="008080"/>
                </a:solidFill>
              </a:rPr>
              <a:t>args</a:t>
            </a:r>
            <a:r>
              <a:rPr lang="en-US" altLang="zh-TW" dirty="0">
                <a:solidFill>
                  <a:srgbClr val="008080"/>
                </a:solidFill>
              </a:rPr>
              <a:t>) {</a:t>
            </a:r>
          </a:p>
          <a:p>
            <a:pPr eaLnBrk="1" hangingPunct="1">
              <a:buFont typeface="Symbol" panose="05050102010706020507" pitchFamily="18" charset="2"/>
              <a:buNone/>
            </a:pPr>
            <a:r>
              <a:rPr lang="en-US" altLang="zh-TW" dirty="0">
                <a:solidFill>
                  <a:srgbClr val="008080"/>
                </a:solidFill>
              </a:rPr>
              <a:t>                </a:t>
            </a:r>
            <a:r>
              <a:rPr lang="en-US" altLang="zh-TW" dirty="0" err="1">
                <a:solidFill>
                  <a:srgbClr val="008080"/>
                </a:solidFill>
              </a:rPr>
              <a:t>CubbyHole</a:t>
            </a:r>
            <a:r>
              <a:rPr lang="en-US" altLang="zh-TW" dirty="0">
                <a:solidFill>
                  <a:srgbClr val="008080"/>
                </a:solidFill>
              </a:rPr>
              <a:t> c = new </a:t>
            </a:r>
            <a:r>
              <a:rPr lang="en-US" altLang="zh-TW" dirty="0" err="1">
                <a:solidFill>
                  <a:srgbClr val="008080"/>
                </a:solidFill>
              </a:rPr>
              <a:t>CubbyHole</a:t>
            </a:r>
            <a:r>
              <a:rPr lang="en-US" altLang="zh-TW" dirty="0">
                <a:solidFill>
                  <a:srgbClr val="008080"/>
                </a:solidFill>
              </a:rPr>
              <a:t>();</a:t>
            </a:r>
          </a:p>
          <a:p>
            <a:pPr eaLnBrk="1" hangingPunct="1">
              <a:buFont typeface="Symbol" panose="05050102010706020507" pitchFamily="18" charset="2"/>
              <a:buNone/>
            </a:pPr>
            <a:r>
              <a:rPr lang="en-US" altLang="zh-TW" dirty="0">
                <a:solidFill>
                  <a:srgbClr val="008080"/>
                </a:solidFill>
              </a:rPr>
              <a:t>                Producer p1 = new Producer(c, 1);</a:t>
            </a:r>
          </a:p>
          <a:p>
            <a:pPr eaLnBrk="1" hangingPunct="1">
              <a:buFont typeface="Symbol" panose="05050102010706020507" pitchFamily="18" charset="2"/>
              <a:buNone/>
            </a:pPr>
            <a:r>
              <a:rPr lang="en-US" altLang="zh-TW" dirty="0">
                <a:solidFill>
                  <a:srgbClr val="008080"/>
                </a:solidFill>
              </a:rPr>
              <a:t>                Consumer c1 = new Consumer(c, 1);</a:t>
            </a:r>
          </a:p>
          <a:p>
            <a:pPr eaLnBrk="1" hangingPunct="1">
              <a:buFont typeface="Symbol" panose="05050102010706020507" pitchFamily="18" charset="2"/>
              <a:buNone/>
            </a:pPr>
            <a:r>
              <a:rPr lang="en-US" altLang="zh-TW" dirty="0">
                <a:solidFill>
                  <a:srgbClr val="008080"/>
                </a:solidFill>
              </a:rPr>
              <a:t>                p1.start();</a:t>
            </a:r>
          </a:p>
          <a:p>
            <a:pPr eaLnBrk="1" hangingPunct="1">
              <a:buFont typeface="Symbol" panose="05050102010706020507" pitchFamily="18" charset="2"/>
              <a:buNone/>
            </a:pPr>
            <a:r>
              <a:rPr lang="en-US" altLang="zh-TW" dirty="0">
                <a:solidFill>
                  <a:srgbClr val="008080"/>
                </a:solidFill>
              </a:rPr>
              <a:t>                c1.start();</a:t>
            </a:r>
          </a:p>
          <a:p>
            <a:pPr eaLnBrk="1" hangingPunct="1">
              <a:buFont typeface="Symbol" panose="05050102010706020507" pitchFamily="18" charset="2"/>
              <a:buNone/>
            </a:pPr>
            <a:r>
              <a:rPr lang="en-US" altLang="zh-TW" dirty="0">
                <a:solidFill>
                  <a:srgbClr val="008080"/>
                </a:solidFill>
              </a:rPr>
              <a:t>            }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3364FD0-B83D-0924-8B56-77B5887F0F8B}"/>
              </a:ext>
            </a:extLst>
          </p:cNvPr>
          <p:cNvSpPr>
            <a:spLocks noGrp="1" noChangeArrowheads="1"/>
          </p:cNvSpPr>
          <p:nvPr>
            <p:ph type="title"/>
          </p:nvPr>
        </p:nvSpPr>
        <p:spPr/>
        <p:txBody>
          <a:bodyPr/>
          <a:lstStyle/>
          <a:p>
            <a:pPr eaLnBrk="1" hangingPunct="1"/>
            <a:r>
              <a:rPr lang="en-US" altLang="zh-TW"/>
              <a:t>Other issues</a:t>
            </a:r>
          </a:p>
        </p:txBody>
      </p:sp>
      <p:sp>
        <p:nvSpPr>
          <p:cNvPr id="40963" name="Rectangle 3">
            <a:extLst>
              <a:ext uri="{FF2B5EF4-FFF2-40B4-BE49-F238E27FC236}">
                <a16:creationId xmlns:a16="http://schemas.microsoft.com/office/drawing/2014/main" id="{4E44B653-DA30-338B-8848-667CCA317F40}"/>
              </a:ext>
            </a:extLst>
          </p:cNvPr>
          <p:cNvSpPr>
            <a:spLocks noGrp="1" noChangeArrowheads="1"/>
          </p:cNvSpPr>
          <p:nvPr>
            <p:ph type="body" idx="1"/>
          </p:nvPr>
        </p:nvSpPr>
        <p:spPr/>
        <p:txBody>
          <a:bodyPr>
            <a:normAutofit fontScale="92500" lnSpcReduction="20000"/>
          </a:bodyPr>
          <a:lstStyle/>
          <a:p>
            <a:pPr eaLnBrk="1" hangingPunct="1"/>
            <a:r>
              <a:rPr lang="en-US" altLang="zh-TW"/>
              <a:t>Thread priorities</a:t>
            </a:r>
            <a:endParaRPr lang="en-US" altLang="zh-TW">
              <a:solidFill>
                <a:srgbClr val="008080"/>
              </a:solidFill>
            </a:endParaRPr>
          </a:p>
          <a:p>
            <a:pPr lvl="1" eaLnBrk="1" hangingPunct="1"/>
            <a:r>
              <a:rPr lang="en-US" altLang="zh-TW">
                <a:solidFill>
                  <a:srgbClr val="008080"/>
                </a:solidFill>
              </a:rPr>
              <a:t>public final int getPriority();</a:t>
            </a:r>
          </a:p>
          <a:p>
            <a:pPr lvl="1" eaLnBrk="1" hangingPunct="1"/>
            <a:r>
              <a:rPr lang="en-US" altLang="zh-TW">
                <a:solidFill>
                  <a:srgbClr val="008080"/>
                </a:solidFill>
              </a:rPr>
              <a:t>public final void setPriority();</a:t>
            </a:r>
          </a:p>
          <a:p>
            <a:pPr lvl="1" eaLnBrk="1" hangingPunct="1"/>
            <a:r>
              <a:rPr lang="en-US" altLang="zh-TW"/>
              <a:t> get/set priority bttween MIN_PRIORITY and MAX_PRIORITY</a:t>
            </a:r>
          </a:p>
          <a:p>
            <a:pPr lvl="1" eaLnBrk="1" hangingPunct="1"/>
            <a:r>
              <a:rPr lang="en-US" altLang="zh-TW"/>
              <a:t> default priority : NORMAL_PRIORITY</a:t>
            </a:r>
          </a:p>
          <a:p>
            <a:pPr eaLnBrk="1" hangingPunct="1"/>
            <a:r>
              <a:rPr lang="en-US" altLang="zh-TW"/>
              <a:t>Daemon threads:</a:t>
            </a:r>
          </a:p>
          <a:p>
            <a:pPr lvl="1" eaLnBrk="1" hangingPunct="1"/>
            <a:r>
              <a:rPr lang="en-US" altLang="zh-TW">
                <a:solidFill>
                  <a:srgbClr val="008080"/>
                </a:solidFill>
              </a:rPr>
              <a:t>isDaemon(),   setDaemon(boolean) </a:t>
            </a:r>
            <a:endParaRPr lang="en-US" altLang="zh-TW"/>
          </a:p>
          <a:p>
            <a:pPr lvl="1" eaLnBrk="1" hangingPunct="1"/>
            <a:r>
              <a:rPr lang="en-US" altLang="zh-TW"/>
              <a:t>   A Daemon thread is one that exists for service of other threads.</a:t>
            </a:r>
          </a:p>
          <a:p>
            <a:pPr lvl="1" eaLnBrk="1" hangingPunct="1"/>
            <a:r>
              <a:rPr lang="en-US" altLang="zh-TW"/>
              <a:t>   The JVM exits if all threads in it are Daemon threads. </a:t>
            </a:r>
          </a:p>
          <a:p>
            <a:pPr lvl="1" eaLnBrk="1" hangingPunct="1"/>
            <a:r>
              <a:rPr lang="en-US" altLang="zh-TW"/>
              <a:t>   setDaemon(.) must be called before the thread is started.</a:t>
            </a:r>
          </a:p>
          <a:p>
            <a:pPr eaLnBrk="1" hangingPunct="1"/>
            <a:r>
              <a:rPr lang="en-US" altLang="zh-TW">
                <a:latin typeface="Arial Unicode MS" pitchFamily="34" charset="-120"/>
              </a:rPr>
              <a:t>public static boolean holdsLock(Object</a:t>
            </a:r>
            <a:r>
              <a:rPr lang="en-US" altLang="zh-TW"/>
              <a:t> </a:t>
            </a:r>
            <a:r>
              <a:rPr lang="en-US" altLang="zh-TW">
                <a:latin typeface="Arial Unicode MS" pitchFamily="34" charset="-120"/>
              </a:rPr>
              <a:t>obj)</a:t>
            </a:r>
          </a:p>
          <a:p>
            <a:pPr lvl="1" eaLnBrk="1" hangingPunct="1"/>
            <a:r>
              <a:rPr lang="en-US" altLang="zh-TW"/>
              <a:t>check if this thread holds the lock on obj.</a:t>
            </a:r>
          </a:p>
          <a:p>
            <a:pPr lvl="1" eaLnBrk="1" hangingPunct="1"/>
            <a:r>
              <a:rPr lang="en-US" altLang="zh-TW"/>
              <a:t>ex: </a:t>
            </a:r>
            <a:r>
              <a:rPr lang="en-US" altLang="zh-TW">
                <a:solidFill>
                  <a:srgbClr val="008080"/>
                </a:solidFill>
              </a:rPr>
              <a:t>synchronized( e ) { Thread.holdLock(e) ? true:false  </a:t>
            </a:r>
            <a:r>
              <a:rPr lang="en-US" altLang="zh-TW">
                <a:solidFill>
                  <a:srgbClr val="B3172D"/>
                </a:solidFill>
              </a:rPr>
              <a:t>// is true</a:t>
            </a:r>
            <a:r>
              <a:rPr lang="zh-TW" altLang="en-US">
                <a:solidFill>
                  <a:srgbClr val="B3172D"/>
                </a:solidFill>
              </a:rPr>
              <a:t> </a:t>
            </a:r>
            <a:r>
              <a:rPr lang="en-US" altLang="zh-TW">
                <a:solidFill>
                  <a:srgbClr val="008080"/>
                </a:solidFill>
              </a:rPr>
              <a:t>… }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673D686-1675-943D-0FD3-122DD8CF9A92}"/>
              </a:ext>
            </a:extLst>
          </p:cNvPr>
          <p:cNvSpPr>
            <a:spLocks noGrp="1" noChangeArrowheads="1"/>
          </p:cNvSpPr>
          <p:nvPr>
            <p:ph type="title"/>
          </p:nvPr>
        </p:nvSpPr>
        <p:spPr/>
        <p:txBody>
          <a:bodyPr/>
          <a:lstStyle/>
          <a:p>
            <a:pPr eaLnBrk="1" hangingPunct="1"/>
            <a:r>
              <a:rPr lang="en-US" altLang="zh-TW"/>
              <a:t>Thread Groups </a:t>
            </a:r>
          </a:p>
        </p:txBody>
      </p:sp>
      <p:sp>
        <p:nvSpPr>
          <p:cNvPr id="41987" name="Rectangle 3">
            <a:extLst>
              <a:ext uri="{FF2B5EF4-FFF2-40B4-BE49-F238E27FC236}">
                <a16:creationId xmlns:a16="http://schemas.microsoft.com/office/drawing/2014/main" id="{561B8336-FC65-399D-4E9F-35D600343CFD}"/>
              </a:ext>
            </a:extLst>
          </p:cNvPr>
          <p:cNvSpPr>
            <a:spLocks noGrp="1" noChangeArrowheads="1"/>
          </p:cNvSpPr>
          <p:nvPr>
            <p:ph type="body" idx="1"/>
          </p:nvPr>
        </p:nvSpPr>
        <p:spPr/>
        <p:txBody>
          <a:bodyPr>
            <a:normAutofit lnSpcReduction="10000"/>
          </a:bodyPr>
          <a:lstStyle/>
          <a:p>
            <a:pPr eaLnBrk="1" hangingPunct="1"/>
            <a:r>
              <a:rPr lang="en-US" altLang="zh-TW"/>
              <a:t>Every Java thread is a member of a thread group. </a:t>
            </a:r>
          </a:p>
          <a:p>
            <a:pPr eaLnBrk="1" hangingPunct="1"/>
            <a:r>
              <a:rPr lang="en-US" altLang="zh-TW"/>
              <a:t>Thread groups provide a mechanism for </a:t>
            </a:r>
            <a:r>
              <a:rPr lang="en-US" altLang="zh-TW">
                <a:solidFill>
                  <a:schemeClr val="accent2"/>
                </a:solidFill>
              </a:rPr>
              <a:t>collecting multiple    threads into a single object and manipulating those threads all at once, rather than individually.</a:t>
            </a:r>
            <a:r>
              <a:rPr lang="en-US" altLang="zh-TW"/>
              <a:t> </a:t>
            </a:r>
          </a:p>
          <a:p>
            <a:pPr eaLnBrk="1" hangingPunct="1"/>
            <a:r>
              <a:rPr lang="en-US" altLang="zh-TW"/>
              <a:t>When creating a thread, </a:t>
            </a:r>
          </a:p>
          <a:p>
            <a:pPr lvl="1" eaLnBrk="1" hangingPunct="1"/>
            <a:r>
              <a:rPr lang="en-US" altLang="zh-TW"/>
              <a:t>let the runtime system put the new thread in some reasonable default group ( the current thread group) or</a:t>
            </a:r>
          </a:p>
          <a:p>
            <a:pPr lvl="1" eaLnBrk="1" hangingPunct="1"/>
            <a:r>
              <a:rPr lang="en-US" altLang="zh-TW"/>
              <a:t>explicitly set the new thread's group.</a:t>
            </a:r>
          </a:p>
          <a:p>
            <a:pPr eaLnBrk="1" hangingPunct="1"/>
            <a:r>
              <a:rPr lang="en-US" altLang="zh-TW"/>
              <a:t>you cannot move a thread to a new group after the thread has been created. </a:t>
            </a:r>
          </a:p>
          <a:p>
            <a:pPr lvl="1" eaLnBrk="1" hangingPunct="1"/>
            <a:r>
              <a:rPr lang="en-US" altLang="zh-TW"/>
              <a:t>when launched, main program thread belongs to main thread group.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AF5457-DDE0-8613-7FEC-BEBDC409825B}"/>
              </a:ext>
            </a:extLst>
          </p:cNvPr>
          <p:cNvSpPr>
            <a:spLocks noGrp="1" noChangeArrowheads="1"/>
          </p:cNvSpPr>
          <p:nvPr>
            <p:ph type="title"/>
          </p:nvPr>
        </p:nvSpPr>
        <p:spPr>
          <a:xfrm>
            <a:off x="838200" y="-249238"/>
            <a:ext cx="10515600" cy="1325563"/>
          </a:xfrm>
        </p:spPr>
        <p:txBody>
          <a:bodyPr/>
          <a:lstStyle/>
          <a:p>
            <a:pPr eaLnBrk="1" hangingPunct="1"/>
            <a:r>
              <a:rPr lang="en-US" altLang="zh-TW" dirty="0"/>
              <a:t>single-threaded vs multithreaded programs</a:t>
            </a:r>
          </a:p>
        </p:txBody>
      </p:sp>
      <p:sp>
        <p:nvSpPr>
          <p:cNvPr id="6147" name="Rectangle 3">
            <a:extLst>
              <a:ext uri="{FF2B5EF4-FFF2-40B4-BE49-F238E27FC236}">
                <a16:creationId xmlns:a16="http://schemas.microsoft.com/office/drawing/2014/main" id="{C41B3B3F-1AD1-75D4-EDDD-33C7CCC5045E}"/>
              </a:ext>
            </a:extLst>
          </p:cNvPr>
          <p:cNvSpPr>
            <a:spLocks noGrp="1" noChangeArrowheads="1"/>
          </p:cNvSpPr>
          <p:nvPr>
            <p:ph type="body" idx="1"/>
          </p:nvPr>
        </p:nvSpPr>
        <p:spPr>
          <a:ln w="38100">
            <a:solidFill>
              <a:schemeClr val="tx1"/>
            </a:solidFill>
            <a:miter lim="800000"/>
            <a:headEnd/>
            <a:tailEnd/>
          </a:ln>
        </p:spPr>
        <p:txBody>
          <a:bodyPr/>
          <a:lstStyle/>
          <a:p>
            <a:pPr eaLnBrk="1" hangingPunct="1"/>
            <a:endParaRPr lang="en-US" altLang="zh-TW"/>
          </a:p>
        </p:txBody>
      </p:sp>
      <p:pic>
        <p:nvPicPr>
          <p:cNvPr id="6148" name="Picture 4" descr="11thread">
            <a:extLst>
              <a:ext uri="{FF2B5EF4-FFF2-40B4-BE49-F238E27FC236}">
                <a16:creationId xmlns:a16="http://schemas.microsoft.com/office/drawing/2014/main" id="{0BF71A5E-CEB8-1A0F-EC26-F3972A12C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4495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12thread">
            <a:extLst>
              <a:ext uri="{FF2B5EF4-FFF2-40B4-BE49-F238E27FC236}">
                <a16:creationId xmlns:a16="http://schemas.microsoft.com/office/drawing/2014/main" id="{AB4BFDCB-9399-8966-3EAE-A6836CA37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09600"/>
            <a:ext cx="4648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6">
            <a:extLst>
              <a:ext uri="{FF2B5EF4-FFF2-40B4-BE49-F238E27FC236}">
                <a16:creationId xmlns:a16="http://schemas.microsoft.com/office/drawing/2014/main" id="{E20D9191-5B53-5580-7550-CE7AF68807A1}"/>
              </a:ext>
            </a:extLst>
          </p:cNvPr>
          <p:cNvSpPr txBox="1">
            <a:spLocks noChangeArrowheads="1"/>
          </p:cNvSpPr>
          <p:nvPr/>
        </p:nvSpPr>
        <p:spPr bwMode="auto">
          <a:xfrm>
            <a:off x="2117725" y="4354514"/>
            <a:ext cx="2851150" cy="1349375"/>
          </a:xfrm>
          <a:prstGeom prst="rect">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 A(); A1();  A2();   A3();</a:t>
            </a:r>
          </a:p>
          <a:p>
            <a:r>
              <a:rPr lang="en-US" altLang="zh-TW"/>
              <a:t>  B1();  B2();  }</a:t>
            </a:r>
          </a:p>
          <a:p>
            <a:endParaRPr lang="en-US" altLang="zh-TW"/>
          </a:p>
          <a:p>
            <a:endParaRPr lang="en-US" altLang="zh-TW"/>
          </a:p>
        </p:txBody>
      </p:sp>
      <p:sp>
        <p:nvSpPr>
          <p:cNvPr id="6151" name="Text Box 7">
            <a:extLst>
              <a:ext uri="{FF2B5EF4-FFF2-40B4-BE49-F238E27FC236}">
                <a16:creationId xmlns:a16="http://schemas.microsoft.com/office/drawing/2014/main" id="{03FC2CDE-6C3A-C88B-00DC-557376EC0029}"/>
              </a:ext>
            </a:extLst>
          </p:cNvPr>
          <p:cNvSpPr txBox="1">
            <a:spLocks noChangeArrowheads="1"/>
          </p:cNvSpPr>
          <p:nvPr/>
        </p:nvSpPr>
        <p:spPr bwMode="auto">
          <a:xfrm>
            <a:off x="6918325" y="3973514"/>
            <a:ext cx="2736850" cy="1958975"/>
          </a:xfrm>
          <a:prstGeom prst="rect">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dirty="0"/>
              <a:t>{  A();</a:t>
            </a:r>
          </a:p>
          <a:p>
            <a:r>
              <a:rPr lang="en-US" altLang="zh-TW" dirty="0"/>
              <a:t>   </a:t>
            </a:r>
            <a:r>
              <a:rPr lang="en-US" altLang="zh-TW" dirty="0" err="1"/>
              <a:t>newThreads</a:t>
            </a:r>
            <a:r>
              <a:rPr lang="en-US" altLang="zh-TW" dirty="0"/>
              <a:t> { </a:t>
            </a:r>
          </a:p>
          <a:p>
            <a:r>
              <a:rPr lang="en-US" altLang="zh-TW" dirty="0"/>
              <a:t>      { A1(); A2(); A3() };</a:t>
            </a:r>
          </a:p>
          <a:p>
            <a:r>
              <a:rPr lang="en-US" altLang="zh-TW" dirty="0"/>
              <a:t>      {B1(); B2() }</a:t>
            </a:r>
          </a:p>
          <a:p>
            <a:r>
              <a:rPr lang="en-US" altLang="zh-TW" dirty="0"/>
              <a:t>   }</a:t>
            </a:r>
          </a:p>
          <a:p>
            <a:r>
              <a:rPr lang="en-US" altLang="zh-TW"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4D214C6-3B89-B15D-8B30-D0A8E301E823}"/>
              </a:ext>
            </a:extLst>
          </p:cNvPr>
          <p:cNvSpPr>
            <a:spLocks noGrp="1" noChangeArrowheads="1"/>
          </p:cNvSpPr>
          <p:nvPr>
            <p:ph type="title"/>
          </p:nvPr>
        </p:nvSpPr>
        <p:spPr/>
        <p:txBody>
          <a:bodyPr/>
          <a:lstStyle/>
          <a:p>
            <a:pPr eaLnBrk="1" hangingPunct="1"/>
            <a:r>
              <a:rPr lang="en-US" altLang="zh-TW"/>
              <a:t>Creating a Thread Explicitly in a Group</a:t>
            </a:r>
          </a:p>
        </p:txBody>
      </p:sp>
      <p:sp>
        <p:nvSpPr>
          <p:cNvPr id="43011" name="Rectangle 3">
            <a:extLst>
              <a:ext uri="{FF2B5EF4-FFF2-40B4-BE49-F238E27FC236}">
                <a16:creationId xmlns:a16="http://schemas.microsoft.com/office/drawing/2014/main" id="{A30FD17F-12B8-B2E0-C9AB-22E07A687745}"/>
              </a:ext>
            </a:extLst>
          </p:cNvPr>
          <p:cNvSpPr>
            <a:spLocks noGrp="1" noChangeArrowheads="1"/>
          </p:cNvSpPr>
          <p:nvPr>
            <p:ph type="body" idx="1"/>
          </p:nvPr>
        </p:nvSpPr>
        <p:spPr/>
        <p:txBody>
          <a:bodyPr>
            <a:normAutofit fontScale="92500" lnSpcReduction="20000"/>
          </a:bodyPr>
          <a:lstStyle/>
          <a:p>
            <a:pPr eaLnBrk="1" hangingPunct="1">
              <a:buFont typeface="Symbol" panose="05050102010706020507" pitchFamily="18" charset="2"/>
              <a:buNone/>
            </a:pPr>
            <a:r>
              <a:rPr lang="en-US" altLang="zh-TW">
                <a:solidFill>
                  <a:srgbClr val="008080"/>
                </a:solidFill>
              </a:rPr>
              <a:t>public Thread(ThreadGroup group, Runnable runnable)</a:t>
            </a:r>
          </a:p>
          <a:p>
            <a:pPr eaLnBrk="1" hangingPunct="1">
              <a:buFont typeface="Symbol" panose="05050102010706020507" pitchFamily="18" charset="2"/>
              <a:buNone/>
            </a:pPr>
            <a:r>
              <a:rPr lang="en-US" altLang="zh-TW">
                <a:solidFill>
                  <a:srgbClr val="008080"/>
                </a:solidFill>
              </a:rPr>
              <a:t>public Thread(ThreadGroup group, String name)</a:t>
            </a:r>
          </a:p>
          <a:p>
            <a:pPr eaLnBrk="1" hangingPunct="1">
              <a:buFont typeface="Symbol" panose="05050102010706020507" pitchFamily="18" charset="2"/>
              <a:buNone/>
            </a:pPr>
            <a:r>
              <a:rPr lang="en-US" altLang="zh-TW">
                <a:solidFill>
                  <a:srgbClr val="008080"/>
                </a:solidFill>
              </a:rPr>
              <a:t>public Thread(ThreadGroup group, Runnable runnable, String name)</a:t>
            </a:r>
          </a:p>
          <a:p>
            <a:pPr eaLnBrk="1" hangingPunct="1">
              <a:buFont typeface="Symbol" panose="05050102010706020507" pitchFamily="18" charset="2"/>
              <a:buNone/>
            </a:pPr>
            <a:endParaRPr lang="en-US" altLang="zh-TW">
              <a:solidFill>
                <a:srgbClr val="008080"/>
              </a:solidFill>
            </a:endParaRPr>
          </a:p>
          <a:p>
            <a:pPr eaLnBrk="1" hangingPunct="1">
              <a:buFont typeface="Symbol" panose="05050102010706020507" pitchFamily="18" charset="2"/>
              <a:buNone/>
            </a:pPr>
            <a:r>
              <a:rPr lang="en-US" altLang="zh-TW">
                <a:solidFill>
                  <a:srgbClr val="008080"/>
                </a:solidFill>
              </a:rPr>
              <a:t>ThreadGroup myThreadGroup = new ThreadGroup(</a:t>
            </a:r>
          </a:p>
          <a:p>
            <a:pPr eaLnBrk="1" hangingPunct="1">
              <a:buFont typeface="Symbol" panose="05050102010706020507" pitchFamily="18" charset="2"/>
              <a:buNone/>
            </a:pPr>
            <a:r>
              <a:rPr lang="en-US" altLang="zh-TW">
                <a:solidFill>
                  <a:srgbClr val="008080"/>
                </a:solidFill>
              </a:rPr>
              <a:t>                                            "My Group of Threads");</a:t>
            </a:r>
          </a:p>
          <a:p>
            <a:pPr eaLnBrk="1" hangingPunct="1">
              <a:buFont typeface="Symbol" panose="05050102010706020507" pitchFamily="18" charset="2"/>
              <a:buNone/>
            </a:pPr>
            <a:r>
              <a:rPr lang="en-US" altLang="zh-TW">
                <a:solidFill>
                  <a:srgbClr val="008080"/>
                </a:solidFill>
              </a:rPr>
              <a:t>        Thread myThread = new Thread(myThreadGroup,</a:t>
            </a:r>
          </a:p>
          <a:p>
            <a:pPr eaLnBrk="1" hangingPunct="1">
              <a:buFont typeface="Symbol" panose="05050102010706020507" pitchFamily="18" charset="2"/>
              <a:buNone/>
            </a:pPr>
            <a:r>
              <a:rPr lang="en-US" altLang="zh-TW">
                <a:solidFill>
                  <a:srgbClr val="008080"/>
                </a:solidFill>
              </a:rPr>
              <a:t>                                     "a thread for my group");</a:t>
            </a:r>
            <a:endParaRPr lang="en-US" altLang="zh-TW"/>
          </a:p>
          <a:p>
            <a:pPr eaLnBrk="1" hangingPunct="1"/>
            <a:r>
              <a:rPr lang="en-US" altLang="zh-TW"/>
              <a:t>Getting a Thread's Group</a:t>
            </a:r>
          </a:p>
          <a:p>
            <a:pPr eaLnBrk="1" hangingPunct="1">
              <a:buFont typeface="Symbol" panose="05050102010706020507" pitchFamily="18" charset="2"/>
              <a:buNone/>
            </a:pPr>
            <a:r>
              <a:rPr lang="en-US" altLang="zh-TW">
                <a:solidFill>
                  <a:srgbClr val="008080"/>
                </a:solidFill>
              </a:rPr>
              <a:t>	theGroup = myThread.getThreadGroup();</a:t>
            </a:r>
          </a:p>
          <a:p>
            <a:pPr eaLnBrk="1" hangingPunct="1">
              <a:buFont typeface="Symbol" panose="05050102010706020507" pitchFamily="18" charset="2"/>
              <a:buNone/>
            </a:pPr>
            <a:endParaRPr lang="en-US" altLang="zh-TW">
              <a:solidFill>
                <a:srgbClr val="00808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976D856-12B0-2E86-9095-FA0754C4CFFF}"/>
              </a:ext>
            </a:extLst>
          </p:cNvPr>
          <p:cNvSpPr>
            <a:spLocks noGrp="1" noChangeArrowheads="1"/>
          </p:cNvSpPr>
          <p:nvPr>
            <p:ph type="title"/>
          </p:nvPr>
        </p:nvSpPr>
        <p:spPr/>
        <p:txBody>
          <a:bodyPr/>
          <a:lstStyle/>
          <a:p>
            <a:pPr eaLnBrk="1" hangingPunct="1"/>
            <a:r>
              <a:rPr lang="en-US" altLang="zh-TW"/>
              <a:t>The ThreadGroup Class </a:t>
            </a:r>
          </a:p>
        </p:txBody>
      </p:sp>
      <p:sp>
        <p:nvSpPr>
          <p:cNvPr id="44035" name="Rectangle 3">
            <a:extLst>
              <a:ext uri="{FF2B5EF4-FFF2-40B4-BE49-F238E27FC236}">
                <a16:creationId xmlns:a16="http://schemas.microsoft.com/office/drawing/2014/main" id="{588133EE-DD1E-8165-D396-6E868CCA00EB}"/>
              </a:ext>
            </a:extLst>
          </p:cNvPr>
          <p:cNvSpPr>
            <a:spLocks noGrp="1" noChangeArrowheads="1"/>
          </p:cNvSpPr>
          <p:nvPr>
            <p:ph type="body" idx="1"/>
          </p:nvPr>
        </p:nvSpPr>
        <p:spPr/>
        <p:txBody>
          <a:bodyPr>
            <a:normAutofit fontScale="92500" lnSpcReduction="20000"/>
          </a:bodyPr>
          <a:lstStyle/>
          <a:p>
            <a:pPr eaLnBrk="1" hangingPunct="1">
              <a:lnSpc>
                <a:spcPct val="90000"/>
              </a:lnSpc>
              <a:buFont typeface="Symbol" panose="05050102010706020507" pitchFamily="18" charset="2"/>
              <a:buNone/>
            </a:pPr>
            <a:r>
              <a:rPr lang="en-US" altLang="zh-TW"/>
              <a:t>Collection Management Methods:</a:t>
            </a:r>
            <a:endParaRPr lang="en-US" altLang="zh-TW">
              <a:solidFill>
                <a:srgbClr val="008080"/>
              </a:solidFill>
            </a:endParaRPr>
          </a:p>
          <a:p>
            <a:pPr lvl="1" eaLnBrk="1" hangingPunct="1">
              <a:lnSpc>
                <a:spcPct val="90000"/>
              </a:lnSpc>
              <a:buFont typeface="Wingdings" panose="05000000000000000000" pitchFamily="2" charset="2"/>
              <a:buNone/>
            </a:pPr>
            <a:r>
              <a:rPr lang="en-US" altLang="zh-TW">
                <a:solidFill>
                  <a:srgbClr val="008080"/>
                </a:solidFill>
              </a:rPr>
              <a:t>public class EnumerateTest {</a:t>
            </a:r>
          </a:p>
          <a:p>
            <a:pPr lvl="1" eaLnBrk="1" hangingPunct="1">
              <a:lnSpc>
                <a:spcPct val="90000"/>
              </a:lnSpc>
              <a:buFont typeface="Wingdings" panose="05000000000000000000" pitchFamily="2" charset="2"/>
              <a:buNone/>
            </a:pPr>
            <a:r>
              <a:rPr lang="en-US" altLang="zh-TW">
                <a:solidFill>
                  <a:srgbClr val="008080"/>
                </a:solidFill>
              </a:rPr>
              <a:t>            public void listCurrentThreads() {</a:t>
            </a:r>
          </a:p>
          <a:p>
            <a:pPr lvl="1" eaLnBrk="1" hangingPunct="1">
              <a:lnSpc>
                <a:spcPct val="90000"/>
              </a:lnSpc>
              <a:buFont typeface="Wingdings" panose="05000000000000000000" pitchFamily="2" charset="2"/>
              <a:buNone/>
            </a:pPr>
            <a:r>
              <a:rPr lang="en-US" altLang="zh-TW">
                <a:solidFill>
                  <a:srgbClr val="008080"/>
                </a:solidFill>
              </a:rPr>
              <a:t>                ThreadGroup currentGroup =</a:t>
            </a:r>
          </a:p>
          <a:p>
            <a:pPr lvl="1" eaLnBrk="1" hangingPunct="1">
              <a:lnSpc>
                <a:spcPct val="90000"/>
              </a:lnSpc>
              <a:buFont typeface="Wingdings" panose="05000000000000000000" pitchFamily="2" charset="2"/>
              <a:buNone/>
            </a:pPr>
            <a:r>
              <a:rPr lang="en-US" altLang="zh-TW">
                <a:solidFill>
                  <a:srgbClr val="008080"/>
                </a:solidFill>
              </a:rPr>
              <a:t>                            </a:t>
            </a:r>
            <a:r>
              <a:rPr lang="en-US" altLang="zh-TW">
                <a:solidFill>
                  <a:srgbClr val="FF0000"/>
                </a:solidFill>
              </a:rPr>
              <a:t>Thread.currentThread().</a:t>
            </a:r>
            <a:r>
              <a:rPr lang="en-US" altLang="zh-TW">
                <a:solidFill>
                  <a:srgbClr val="008080"/>
                </a:solidFill>
              </a:rPr>
              <a:t>getThreadGroup();</a:t>
            </a:r>
          </a:p>
          <a:p>
            <a:pPr lvl="1" eaLnBrk="1" hangingPunct="1">
              <a:lnSpc>
                <a:spcPct val="90000"/>
              </a:lnSpc>
              <a:buFont typeface="Wingdings" panose="05000000000000000000" pitchFamily="2" charset="2"/>
              <a:buNone/>
            </a:pPr>
            <a:r>
              <a:rPr lang="en-US" altLang="zh-TW">
                <a:solidFill>
                  <a:srgbClr val="008080"/>
                </a:solidFill>
              </a:rPr>
              <a:t>                int numThreads = </a:t>
            </a:r>
            <a:r>
              <a:rPr lang="en-US" altLang="zh-TW">
                <a:solidFill>
                  <a:schemeClr val="accent2"/>
                </a:solidFill>
              </a:rPr>
              <a:t>currentGroup.activeCount();</a:t>
            </a:r>
          </a:p>
          <a:p>
            <a:pPr lvl="1" eaLnBrk="1" hangingPunct="1">
              <a:lnSpc>
                <a:spcPct val="90000"/>
              </a:lnSpc>
              <a:buFont typeface="Wingdings" panose="05000000000000000000" pitchFamily="2" charset="2"/>
              <a:buNone/>
            </a:pPr>
            <a:r>
              <a:rPr lang="en-US" altLang="zh-TW">
                <a:solidFill>
                  <a:srgbClr val="008080"/>
                </a:solidFill>
              </a:rPr>
              <a:t>                Thread[] listOfThreads = new Thread[numThreads];</a:t>
            </a:r>
          </a:p>
          <a:p>
            <a:pPr lvl="1" eaLnBrk="1" hangingPunct="1">
              <a:lnSpc>
                <a:spcPct val="90000"/>
              </a:lnSpc>
              <a:buFont typeface="Wingdings" panose="05000000000000000000" pitchFamily="2" charset="2"/>
              <a:buNone/>
            </a:pPr>
            <a:endParaRPr lang="en-US" altLang="zh-TW">
              <a:solidFill>
                <a:srgbClr val="008080"/>
              </a:solidFill>
            </a:endParaRPr>
          </a:p>
          <a:p>
            <a:pPr lvl="1" eaLnBrk="1" hangingPunct="1">
              <a:lnSpc>
                <a:spcPct val="90000"/>
              </a:lnSpc>
              <a:buFont typeface="Wingdings" panose="05000000000000000000" pitchFamily="2" charset="2"/>
              <a:buNone/>
            </a:pPr>
            <a:r>
              <a:rPr lang="en-US" altLang="zh-TW">
                <a:solidFill>
                  <a:srgbClr val="008080"/>
                </a:solidFill>
              </a:rPr>
              <a:t>                </a:t>
            </a:r>
            <a:r>
              <a:rPr lang="en-US" altLang="zh-TW">
                <a:solidFill>
                  <a:schemeClr val="accent2"/>
                </a:solidFill>
              </a:rPr>
              <a:t>currentGroup.enumerate(listOfThreads);</a:t>
            </a:r>
          </a:p>
          <a:p>
            <a:pPr lvl="1" eaLnBrk="1" hangingPunct="1">
              <a:lnSpc>
                <a:spcPct val="90000"/>
              </a:lnSpc>
              <a:buFont typeface="Wingdings" panose="05000000000000000000" pitchFamily="2" charset="2"/>
              <a:buNone/>
            </a:pPr>
            <a:r>
              <a:rPr lang="en-US" altLang="zh-TW">
                <a:solidFill>
                  <a:srgbClr val="008080"/>
                </a:solidFill>
              </a:rPr>
              <a:t>                for (int i = 0; i &lt; numThreads; i++)</a:t>
            </a:r>
          </a:p>
          <a:p>
            <a:pPr lvl="1" eaLnBrk="1" hangingPunct="1">
              <a:lnSpc>
                <a:spcPct val="90000"/>
              </a:lnSpc>
              <a:buFont typeface="Wingdings" panose="05000000000000000000" pitchFamily="2" charset="2"/>
              <a:buNone/>
            </a:pPr>
            <a:r>
              <a:rPr lang="en-US" altLang="zh-TW">
                <a:solidFill>
                  <a:srgbClr val="008080"/>
                </a:solidFill>
              </a:rPr>
              <a:t>                    System.out.println("Thread #" + i + " = " + </a:t>
            </a:r>
          </a:p>
          <a:p>
            <a:pPr lvl="1" eaLnBrk="1" hangingPunct="1">
              <a:lnSpc>
                <a:spcPct val="90000"/>
              </a:lnSpc>
              <a:buFont typeface="Wingdings" panose="05000000000000000000" pitchFamily="2" charset="2"/>
              <a:buNone/>
            </a:pPr>
            <a:r>
              <a:rPr lang="en-US" altLang="zh-TW">
                <a:solidFill>
                  <a:srgbClr val="008080"/>
                </a:solidFill>
              </a:rPr>
              <a:t>                                        listOfThreads[i].getName());</a:t>
            </a:r>
          </a:p>
          <a:p>
            <a:pPr lvl="1" eaLnBrk="1" hangingPunct="1">
              <a:lnSpc>
                <a:spcPct val="90000"/>
              </a:lnSpc>
              <a:buFont typeface="Wingdings" panose="05000000000000000000" pitchFamily="2" charset="2"/>
              <a:buNone/>
            </a:pPr>
            <a:r>
              <a:rPr lang="en-US" altLang="zh-TW">
                <a:solidFill>
                  <a:srgbClr val="008080"/>
                </a:solidFill>
              </a:rPr>
              <a:t>            }</a:t>
            </a:r>
          </a:p>
          <a:p>
            <a:pPr lvl="1" eaLnBrk="1" hangingPunct="1">
              <a:lnSpc>
                <a:spcPct val="90000"/>
              </a:lnSpc>
              <a:buFont typeface="Wingdings" panose="05000000000000000000" pitchFamily="2" charset="2"/>
              <a:buNone/>
            </a:pPr>
            <a:r>
              <a:rPr lang="en-US" altLang="zh-TW">
                <a:solidFill>
                  <a:srgbClr val="008080"/>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47A46BF-4042-83D2-25F1-F5F52921C628}"/>
              </a:ext>
            </a:extLst>
          </p:cNvPr>
          <p:cNvSpPr>
            <a:spLocks noGrp="1" noChangeArrowheads="1"/>
          </p:cNvSpPr>
          <p:nvPr>
            <p:ph type="title"/>
          </p:nvPr>
        </p:nvSpPr>
        <p:spPr>
          <a:xfrm>
            <a:off x="763386" y="-316519"/>
            <a:ext cx="10515600" cy="1325563"/>
          </a:xfrm>
        </p:spPr>
        <p:txBody>
          <a:bodyPr/>
          <a:lstStyle/>
          <a:p>
            <a:pPr eaLnBrk="1" hangingPunct="1"/>
            <a:r>
              <a:rPr lang="en-US" altLang="zh-TW"/>
              <a:t>Methods that Operate on the ThreadGroup</a:t>
            </a:r>
          </a:p>
        </p:txBody>
      </p:sp>
      <p:sp>
        <p:nvSpPr>
          <p:cNvPr id="45059" name="Rectangle 3">
            <a:extLst>
              <a:ext uri="{FF2B5EF4-FFF2-40B4-BE49-F238E27FC236}">
                <a16:creationId xmlns:a16="http://schemas.microsoft.com/office/drawing/2014/main" id="{8F94FA49-F7EA-6276-358B-A573FC7788A3}"/>
              </a:ext>
            </a:extLst>
          </p:cNvPr>
          <p:cNvSpPr>
            <a:spLocks noGrp="1" noChangeArrowheads="1"/>
          </p:cNvSpPr>
          <p:nvPr>
            <p:ph type="body" idx="1"/>
          </p:nvPr>
        </p:nvSpPr>
        <p:spPr>
          <a:xfrm>
            <a:off x="1371600" y="609600"/>
            <a:ext cx="9448800" cy="6248400"/>
          </a:xfrm>
        </p:spPr>
        <p:txBody>
          <a:bodyPr>
            <a:normAutofit lnSpcReduction="10000"/>
          </a:bodyPr>
          <a:lstStyle/>
          <a:p>
            <a:pPr eaLnBrk="1" hangingPunct="1">
              <a:lnSpc>
                <a:spcPct val="90000"/>
              </a:lnSpc>
            </a:pPr>
            <a:r>
              <a:rPr lang="en-US" altLang="zh-TW" dirty="0" err="1">
                <a:solidFill>
                  <a:srgbClr val="008080"/>
                </a:solidFill>
              </a:rPr>
              <a:t>getMaxPriority</a:t>
            </a:r>
            <a:r>
              <a:rPr lang="en-US" altLang="zh-TW" dirty="0">
                <a:solidFill>
                  <a:srgbClr val="008080"/>
                </a:solidFill>
              </a:rPr>
              <a:t>(),   </a:t>
            </a:r>
            <a:r>
              <a:rPr lang="en-US" altLang="zh-TW" dirty="0" err="1">
                <a:solidFill>
                  <a:srgbClr val="008080"/>
                </a:solidFill>
              </a:rPr>
              <a:t>setMaxPriority</a:t>
            </a:r>
            <a:r>
              <a:rPr lang="en-US" altLang="zh-TW" dirty="0">
                <a:solidFill>
                  <a:srgbClr val="008080"/>
                </a:solidFill>
              </a:rPr>
              <a:t>(int) </a:t>
            </a:r>
          </a:p>
          <a:p>
            <a:pPr eaLnBrk="1" hangingPunct="1">
              <a:lnSpc>
                <a:spcPct val="90000"/>
              </a:lnSpc>
            </a:pPr>
            <a:r>
              <a:rPr lang="en-US" altLang="zh-TW" dirty="0">
                <a:solidFill>
                  <a:srgbClr val="008080"/>
                </a:solidFill>
              </a:rPr>
              <a:t> </a:t>
            </a:r>
            <a:r>
              <a:rPr lang="en-US" altLang="zh-TW" dirty="0" err="1">
                <a:solidFill>
                  <a:srgbClr val="008080"/>
                </a:solidFill>
              </a:rPr>
              <a:t>isDaemon</a:t>
            </a:r>
            <a:r>
              <a:rPr lang="en-US" altLang="zh-TW" dirty="0">
                <a:solidFill>
                  <a:srgbClr val="008080"/>
                </a:solidFill>
              </a:rPr>
              <a:t>(),   </a:t>
            </a:r>
            <a:r>
              <a:rPr lang="en-US" altLang="zh-TW" dirty="0" err="1">
                <a:solidFill>
                  <a:srgbClr val="008080"/>
                </a:solidFill>
              </a:rPr>
              <a:t>setDaemon</a:t>
            </a:r>
            <a:r>
              <a:rPr lang="en-US" altLang="zh-TW" dirty="0">
                <a:solidFill>
                  <a:srgbClr val="008080"/>
                </a:solidFill>
              </a:rPr>
              <a:t>(</a:t>
            </a:r>
            <a:r>
              <a:rPr lang="en-US" altLang="zh-TW" dirty="0" err="1">
                <a:solidFill>
                  <a:srgbClr val="008080"/>
                </a:solidFill>
              </a:rPr>
              <a:t>boolean</a:t>
            </a:r>
            <a:r>
              <a:rPr lang="en-US" altLang="zh-TW" dirty="0">
                <a:solidFill>
                  <a:srgbClr val="008080"/>
                </a:solidFill>
              </a:rPr>
              <a:t>) </a:t>
            </a:r>
            <a:endParaRPr lang="en-US" altLang="zh-TW" dirty="0"/>
          </a:p>
          <a:p>
            <a:pPr lvl="1" eaLnBrk="1" hangingPunct="1">
              <a:lnSpc>
                <a:spcPct val="90000"/>
              </a:lnSpc>
            </a:pPr>
            <a:r>
              <a:rPr lang="en-US" altLang="zh-TW" dirty="0"/>
              <a:t>A Daemon thread group is one that destroys itself when its last thread/group is destroyed. </a:t>
            </a:r>
          </a:p>
          <a:p>
            <a:pPr eaLnBrk="1" hangingPunct="1">
              <a:lnSpc>
                <a:spcPct val="90000"/>
              </a:lnSpc>
            </a:pPr>
            <a:r>
              <a:rPr lang="en-US" altLang="zh-TW" dirty="0">
                <a:solidFill>
                  <a:srgbClr val="008080"/>
                </a:solidFill>
              </a:rPr>
              <a:t> </a:t>
            </a:r>
            <a:r>
              <a:rPr lang="en-US" altLang="zh-TW" dirty="0" err="1">
                <a:solidFill>
                  <a:srgbClr val="008080"/>
                </a:solidFill>
              </a:rPr>
              <a:t>getName</a:t>
            </a:r>
            <a:r>
              <a:rPr lang="en-US" altLang="zh-TW" dirty="0">
                <a:solidFill>
                  <a:srgbClr val="008080"/>
                </a:solidFill>
              </a:rPr>
              <a:t>() </a:t>
            </a:r>
            <a:r>
              <a:rPr lang="en-US" altLang="zh-TW" dirty="0">
                <a:solidFill>
                  <a:srgbClr val="CC6600"/>
                </a:solidFill>
              </a:rPr>
              <a:t>// name of the thread</a:t>
            </a:r>
          </a:p>
          <a:p>
            <a:pPr eaLnBrk="1" hangingPunct="1">
              <a:lnSpc>
                <a:spcPct val="90000"/>
              </a:lnSpc>
            </a:pPr>
            <a:r>
              <a:rPr lang="en-US" altLang="zh-TW" dirty="0">
                <a:solidFill>
                  <a:srgbClr val="008080"/>
                </a:solidFill>
              </a:rPr>
              <a:t> </a:t>
            </a:r>
            <a:r>
              <a:rPr lang="en-US" altLang="zh-TW" dirty="0" err="1">
                <a:solidFill>
                  <a:srgbClr val="008080"/>
                </a:solidFill>
              </a:rPr>
              <a:t>getParent</a:t>
            </a:r>
            <a:r>
              <a:rPr lang="en-US" altLang="zh-TW" dirty="0">
                <a:solidFill>
                  <a:srgbClr val="008080"/>
                </a:solidFill>
              </a:rPr>
              <a:t>() and </a:t>
            </a:r>
            <a:r>
              <a:rPr lang="en-US" altLang="zh-TW" dirty="0" err="1">
                <a:solidFill>
                  <a:srgbClr val="008080"/>
                </a:solidFill>
              </a:rPr>
              <a:t>parentOf</a:t>
            </a:r>
            <a:r>
              <a:rPr lang="en-US" altLang="zh-TW" dirty="0">
                <a:solidFill>
                  <a:srgbClr val="008080"/>
                </a:solidFill>
              </a:rPr>
              <a:t>(</a:t>
            </a:r>
            <a:r>
              <a:rPr lang="en-US" altLang="zh-TW" dirty="0" err="1">
                <a:solidFill>
                  <a:srgbClr val="008080"/>
                </a:solidFill>
              </a:rPr>
              <a:t>ThreadGroup</a:t>
            </a:r>
            <a:r>
              <a:rPr lang="en-US" altLang="zh-TW" dirty="0">
                <a:solidFill>
                  <a:srgbClr val="008080"/>
                </a:solidFill>
              </a:rPr>
              <a:t>)   </a:t>
            </a:r>
            <a:r>
              <a:rPr lang="en-US" altLang="zh-TW" dirty="0">
                <a:solidFill>
                  <a:srgbClr val="CC6600"/>
                </a:solidFill>
              </a:rPr>
              <a:t>// </a:t>
            </a:r>
            <a:r>
              <a:rPr lang="en-US" altLang="zh-TW" dirty="0" err="1">
                <a:solidFill>
                  <a:srgbClr val="CC6600"/>
                </a:solidFill>
              </a:rPr>
              <a:t>boolean</a:t>
            </a:r>
            <a:endParaRPr lang="en-US" altLang="zh-TW" dirty="0">
              <a:solidFill>
                <a:srgbClr val="CC6600"/>
              </a:solidFill>
            </a:endParaRPr>
          </a:p>
          <a:p>
            <a:pPr eaLnBrk="1" hangingPunct="1">
              <a:lnSpc>
                <a:spcPct val="90000"/>
              </a:lnSpc>
            </a:pPr>
            <a:r>
              <a:rPr lang="en-US" altLang="zh-TW" dirty="0">
                <a:solidFill>
                  <a:srgbClr val="008080"/>
                </a:solidFill>
              </a:rPr>
              <a:t> </a:t>
            </a:r>
            <a:r>
              <a:rPr lang="en-US" altLang="zh-TW" dirty="0" err="1">
                <a:solidFill>
                  <a:srgbClr val="008080"/>
                </a:solidFill>
              </a:rPr>
              <a:t>toString</a:t>
            </a:r>
            <a:r>
              <a:rPr lang="en-US" altLang="zh-TW" dirty="0">
                <a:solidFill>
                  <a:srgbClr val="008080"/>
                </a:solidFill>
              </a:rPr>
              <a:t>() </a:t>
            </a:r>
          </a:p>
          <a:p>
            <a:pPr eaLnBrk="1" hangingPunct="1">
              <a:lnSpc>
                <a:spcPct val="90000"/>
              </a:lnSpc>
            </a:pPr>
            <a:r>
              <a:rPr lang="en-US" altLang="zh-TW" dirty="0" err="1">
                <a:solidFill>
                  <a:srgbClr val="008080"/>
                </a:solidFill>
              </a:rPr>
              <a:t>activeCount</a:t>
            </a:r>
            <a:r>
              <a:rPr lang="en-US" altLang="zh-TW" dirty="0">
                <a:solidFill>
                  <a:srgbClr val="008080"/>
                </a:solidFill>
              </a:rPr>
              <a:t>(),  </a:t>
            </a:r>
            <a:r>
              <a:rPr lang="en-US" altLang="zh-TW" dirty="0" err="1">
                <a:solidFill>
                  <a:srgbClr val="008080"/>
                </a:solidFill>
              </a:rPr>
              <a:t>activeGroupCount</a:t>
            </a:r>
            <a:r>
              <a:rPr lang="en-US" altLang="zh-TW" dirty="0">
                <a:solidFill>
                  <a:srgbClr val="008080"/>
                </a:solidFill>
              </a:rPr>
              <a:t>()  </a:t>
            </a:r>
          </a:p>
          <a:p>
            <a:pPr eaLnBrk="1" hangingPunct="1">
              <a:lnSpc>
                <a:spcPct val="90000"/>
              </a:lnSpc>
            </a:pPr>
            <a:r>
              <a:rPr lang="en-US" altLang="zh-TW" dirty="0">
                <a:solidFill>
                  <a:srgbClr val="008080"/>
                </a:solidFill>
              </a:rPr>
              <a:t>   </a:t>
            </a:r>
            <a:r>
              <a:rPr lang="en-US" altLang="zh-TW" dirty="0">
                <a:solidFill>
                  <a:srgbClr val="CC6600"/>
                </a:solidFill>
              </a:rPr>
              <a:t>// # of active descendent threads, and groups </a:t>
            </a:r>
          </a:p>
          <a:p>
            <a:pPr eaLnBrk="1" hangingPunct="1">
              <a:lnSpc>
                <a:spcPct val="90000"/>
              </a:lnSpc>
            </a:pPr>
            <a:endParaRPr lang="en-US" altLang="zh-TW" dirty="0">
              <a:solidFill>
                <a:srgbClr val="CC6600"/>
              </a:solidFill>
            </a:endParaRPr>
          </a:p>
          <a:p>
            <a:pPr eaLnBrk="1" hangingPunct="1">
              <a:lnSpc>
                <a:spcPct val="90000"/>
              </a:lnSpc>
            </a:pPr>
            <a:r>
              <a:rPr lang="en-US" altLang="zh-TW" dirty="0">
                <a:solidFill>
                  <a:srgbClr val="6E9DB0"/>
                </a:solidFill>
              </a:rPr>
              <a:t>suspend();  </a:t>
            </a:r>
            <a:r>
              <a:rPr lang="en-US" altLang="zh-TW" dirty="0">
                <a:solidFill>
                  <a:srgbClr val="CC6600"/>
                </a:solidFill>
              </a:rPr>
              <a:t>//deprecated; suspend all threads in this group.</a:t>
            </a:r>
          </a:p>
          <a:p>
            <a:pPr eaLnBrk="1" hangingPunct="1">
              <a:lnSpc>
                <a:spcPct val="90000"/>
              </a:lnSpc>
            </a:pPr>
            <a:r>
              <a:rPr lang="en-US" altLang="zh-TW" dirty="0">
                <a:solidFill>
                  <a:srgbClr val="6E9DB0"/>
                </a:solidFill>
              </a:rPr>
              <a:t>resume();</a:t>
            </a:r>
          </a:p>
          <a:p>
            <a:pPr eaLnBrk="1" hangingPunct="1">
              <a:lnSpc>
                <a:spcPct val="90000"/>
              </a:lnSpc>
            </a:pPr>
            <a:r>
              <a:rPr lang="en-US" altLang="zh-TW" dirty="0">
                <a:solidFill>
                  <a:srgbClr val="6E9DB0"/>
                </a:solidFill>
              </a:rPr>
              <a:t>stop();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3CE0B17-0072-4ECE-9056-C38C532681BC}"/>
              </a:ext>
            </a:extLst>
          </p:cNvPr>
          <p:cNvSpPr>
            <a:spLocks noGrp="1" noChangeArrowheads="1"/>
          </p:cNvSpPr>
          <p:nvPr>
            <p:ph type="title"/>
          </p:nvPr>
        </p:nvSpPr>
        <p:spPr>
          <a:xfrm>
            <a:off x="838200" y="-308206"/>
            <a:ext cx="10515600" cy="1325563"/>
          </a:xfrm>
        </p:spPr>
        <p:txBody>
          <a:bodyPr>
            <a:normAutofit/>
          </a:bodyPr>
          <a:lstStyle/>
          <a:p>
            <a:pPr eaLnBrk="1" hangingPunct="1"/>
            <a:r>
              <a:rPr lang="en-US" altLang="zh-TW" sz="3200" b="1" dirty="0">
                <a:solidFill>
                  <a:schemeClr val="accent1"/>
                </a:solidFill>
              </a:rPr>
              <a:t>Exercise  </a:t>
            </a:r>
          </a:p>
        </p:txBody>
      </p:sp>
      <p:sp>
        <p:nvSpPr>
          <p:cNvPr id="46083" name="Rectangle 3">
            <a:extLst>
              <a:ext uri="{FF2B5EF4-FFF2-40B4-BE49-F238E27FC236}">
                <a16:creationId xmlns:a16="http://schemas.microsoft.com/office/drawing/2014/main" id="{88597E57-5693-27D4-D20B-A52B72BBE0A0}"/>
              </a:ext>
            </a:extLst>
          </p:cNvPr>
          <p:cNvSpPr>
            <a:spLocks noGrp="1" noChangeArrowheads="1"/>
          </p:cNvSpPr>
          <p:nvPr>
            <p:ph type="body" idx="1"/>
          </p:nvPr>
        </p:nvSpPr>
        <p:spPr>
          <a:xfrm>
            <a:off x="1371600" y="609600"/>
            <a:ext cx="9448800" cy="6248400"/>
          </a:xfrm>
        </p:spPr>
        <p:txBody>
          <a:bodyPr/>
          <a:lstStyle/>
          <a:p>
            <a:pPr eaLnBrk="1" hangingPunct="1">
              <a:lnSpc>
                <a:spcPct val="90000"/>
              </a:lnSpc>
            </a:pPr>
            <a:r>
              <a:rPr lang="en-US" altLang="zh-TW" sz="2000"/>
              <a:t>Write a class Main.java with at least 3 classes</a:t>
            </a:r>
          </a:p>
          <a:p>
            <a:pPr lvl="1" eaLnBrk="1" hangingPunct="1">
              <a:lnSpc>
                <a:spcPct val="90000"/>
              </a:lnSpc>
            </a:pPr>
            <a:r>
              <a:rPr lang="en-US" altLang="zh-TW" sz="1800"/>
              <a:t>public class  Main{…} , class  ThreadA, class ThreadB </a:t>
            </a:r>
          </a:p>
          <a:p>
            <a:pPr eaLnBrk="1" hangingPunct="1">
              <a:lnSpc>
                <a:spcPct val="90000"/>
              </a:lnSpc>
            </a:pPr>
            <a:r>
              <a:rPr lang="en-US" altLang="zh-TW" sz="2000"/>
              <a:t>ThreadA extends Thread, whose run() method will randomly and repeatedly println “You say hello” or “You say good morning” to the console, until interrupted by Main</a:t>
            </a:r>
          </a:p>
          <a:p>
            <a:pPr eaLnBrk="1" hangingPunct="1">
              <a:lnSpc>
                <a:spcPct val="90000"/>
              </a:lnSpc>
            </a:pPr>
            <a:r>
              <a:rPr lang="en-US" altLang="zh-TW" sz="2000"/>
              <a:t>ThreadB extends Thread, whose run() method will println “I say good bye” or “I say good night” to the console depending on whether ThreadA said “…hello” or “…good moring”, until it is interrupted (or informed) by ThreadA.</a:t>
            </a:r>
          </a:p>
          <a:p>
            <a:pPr eaLnBrk="1" hangingPunct="1">
              <a:lnSpc>
                <a:spcPct val="90000"/>
              </a:lnSpc>
            </a:pPr>
            <a:r>
              <a:rPr lang="en-US" altLang="zh-TW" sz="2000"/>
              <a:t>Main is the main class, whose main(…) method will </a:t>
            </a:r>
          </a:p>
          <a:p>
            <a:pPr lvl="1" eaLnBrk="1" hangingPunct="1">
              <a:lnSpc>
                <a:spcPct val="90000"/>
              </a:lnSpc>
            </a:pPr>
            <a:r>
              <a:rPr lang="en-US" altLang="zh-TW" sz="1800"/>
              <a:t>create an instance of ThreadA and an instance of ThreadB and start them.</a:t>
            </a:r>
          </a:p>
          <a:p>
            <a:pPr lvl="1" eaLnBrk="1" hangingPunct="1">
              <a:lnSpc>
                <a:spcPct val="90000"/>
              </a:lnSpc>
            </a:pPr>
            <a:r>
              <a:rPr lang="en-US" altLang="zh-TW" sz="1800"/>
              <a:t>read a char from the console</a:t>
            </a:r>
          </a:p>
          <a:p>
            <a:pPr lvl="1" eaLnBrk="1" hangingPunct="1">
              <a:lnSpc>
                <a:spcPct val="90000"/>
              </a:lnSpc>
            </a:pPr>
            <a:r>
              <a:rPr lang="en-US" altLang="zh-TW" sz="1800"/>
              <a:t>interrupt threadA, which will then interrupt (and terminate )threadB, and then terminate (by running to completion ) itself. (notes: don’t use stop() method).</a:t>
            </a:r>
          </a:p>
          <a:p>
            <a:pPr eaLnBrk="1" hangingPunct="1">
              <a:lnSpc>
                <a:spcPct val="90000"/>
              </a:lnSpc>
            </a:pPr>
            <a:r>
              <a:rPr lang="en-US" altLang="zh-TW" sz="2000"/>
              <a:t>Requirement: ThreadA and threadB must be executed in such a way that</a:t>
            </a:r>
          </a:p>
          <a:p>
            <a:pPr lvl="1" eaLnBrk="1" hangingPunct="1">
              <a:lnSpc>
                <a:spcPct val="90000"/>
              </a:lnSpc>
            </a:pPr>
            <a:r>
              <a:rPr lang="en-US" altLang="zh-TW" sz="1800"/>
              <a:t>The output is started with a “…hello” or “…good morning“ line said by A,</a:t>
            </a:r>
          </a:p>
          <a:p>
            <a:pPr lvl="1" eaLnBrk="1" hangingPunct="1">
              <a:lnSpc>
                <a:spcPct val="90000"/>
              </a:lnSpc>
            </a:pPr>
            <a:r>
              <a:rPr lang="en-US" altLang="zh-TW" sz="1800"/>
              <a:t>Every line said by A is followed by a corresponding line said by B, which, unless is the last line, is followed by a line said by A .</a:t>
            </a:r>
          </a:p>
          <a:p>
            <a:pPr lvl="1" eaLnBrk="1" hangingPunct="1">
              <a:lnSpc>
                <a:spcPct val="90000"/>
              </a:lnSpc>
            </a:pPr>
            <a:r>
              <a:rPr lang="en-US" altLang="zh-TW" sz="1800"/>
              <a:t>The output is ended with a line said by B.</a:t>
            </a:r>
          </a:p>
          <a:p>
            <a:pPr lvl="1" eaLnBrk="1" hangingPunct="1">
              <a:lnSpc>
                <a:spcPct val="90000"/>
              </a:lnSpc>
            </a:pPr>
            <a:r>
              <a:rPr lang="en-US" altLang="zh-TW" sz="1800"/>
              <a:t>To avoid too many messages shown in  the console in a short time, you threads are advised to sleep() for a short time after printing a message.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5D30C8C-E4FF-9EF7-BC45-00906D48D50D}"/>
              </a:ext>
            </a:extLst>
          </p:cNvPr>
          <p:cNvSpPr>
            <a:spLocks noGrp="1" noChangeArrowheads="1"/>
          </p:cNvSpPr>
          <p:nvPr>
            <p:ph type="title"/>
          </p:nvPr>
        </p:nvSpPr>
        <p:spPr>
          <a:xfrm>
            <a:off x="671946" y="-72232"/>
            <a:ext cx="10515600" cy="1325563"/>
          </a:xfrm>
        </p:spPr>
        <p:txBody>
          <a:bodyPr>
            <a:normAutofit/>
          </a:bodyPr>
          <a:lstStyle/>
          <a:p>
            <a:pPr eaLnBrk="1" hangingPunct="1"/>
            <a:r>
              <a:rPr lang="en-US" altLang="zh-TW" sz="3200" dirty="0"/>
              <a:t>A candidate Main class</a:t>
            </a:r>
          </a:p>
        </p:txBody>
      </p:sp>
      <p:sp>
        <p:nvSpPr>
          <p:cNvPr id="47107" name="Rectangle 3">
            <a:extLst>
              <a:ext uri="{FF2B5EF4-FFF2-40B4-BE49-F238E27FC236}">
                <a16:creationId xmlns:a16="http://schemas.microsoft.com/office/drawing/2014/main" id="{B797780F-AF17-63A2-73C7-1C463A79D1D8}"/>
              </a:ext>
            </a:extLst>
          </p:cNvPr>
          <p:cNvSpPr>
            <a:spLocks noGrp="1" noChangeArrowheads="1"/>
          </p:cNvSpPr>
          <p:nvPr>
            <p:ph type="body" idx="1"/>
          </p:nvPr>
        </p:nvSpPr>
        <p:spPr>
          <a:xfrm>
            <a:off x="771698" y="1253331"/>
            <a:ext cx="10515600" cy="4351338"/>
          </a:xfrm>
        </p:spPr>
        <p:txBody>
          <a:bodyPr>
            <a:noAutofit/>
          </a:bodyPr>
          <a:lstStyle/>
          <a:p>
            <a:pPr eaLnBrk="1" hangingPunct="1">
              <a:lnSpc>
                <a:spcPct val="90000"/>
              </a:lnSpc>
              <a:buFont typeface="Symbol" panose="05050102010706020507" pitchFamily="18" charset="2"/>
              <a:buNone/>
            </a:pPr>
            <a:r>
              <a:rPr lang="en-US" altLang="zh-TW" sz="2000" dirty="0"/>
              <a:t>package </a:t>
            </a:r>
            <a:r>
              <a:rPr lang="en-US" altLang="zh-TW" sz="2000" dirty="0" err="1"/>
              <a:t>jp.exercise</a:t>
            </a:r>
            <a:r>
              <a:rPr lang="en-US" altLang="zh-TW" sz="2000" dirty="0"/>
              <a:t>;</a:t>
            </a:r>
          </a:p>
          <a:p>
            <a:pPr eaLnBrk="1" hangingPunct="1">
              <a:lnSpc>
                <a:spcPct val="90000"/>
              </a:lnSpc>
              <a:buFont typeface="Symbol" panose="05050102010706020507" pitchFamily="18" charset="2"/>
              <a:buNone/>
            </a:pPr>
            <a:r>
              <a:rPr lang="en-US" altLang="zh-TW" sz="2000" dirty="0"/>
              <a:t>public class Main {</a:t>
            </a:r>
          </a:p>
          <a:p>
            <a:pPr eaLnBrk="1" hangingPunct="1">
              <a:lnSpc>
                <a:spcPct val="90000"/>
              </a:lnSpc>
              <a:buFont typeface="Symbol" panose="05050102010706020507" pitchFamily="18" charset="2"/>
              <a:buNone/>
            </a:pPr>
            <a:r>
              <a:rPr lang="en-US" altLang="zh-TW" sz="2000" dirty="0"/>
              <a:t> public static void main(Sting[] </a:t>
            </a:r>
            <a:r>
              <a:rPr lang="en-US" altLang="zh-TW" sz="2000" dirty="0" err="1"/>
              <a:t>args</a:t>
            </a:r>
            <a:r>
              <a:rPr lang="en-US" altLang="zh-TW" sz="2000" dirty="0"/>
              <a:t>) {</a:t>
            </a:r>
          </a:p>
          <a:p>
            <a:pPr eaLnBrk="1" hangingPunct="1">
              <a:lnSpc>
                <a:spcPct val="90000"/>
              </a:lnSpc>
              <a:buFont typeface="Symbol" panose="05050102010706020507" pitchFamily="18" charset="2"/>
              <a:buNone/>
            </a:pPr>
            <a:r>
              <a:rPr lang="en-US" altLang="zh-TW" sz="2000" dirty="0"/>
              <a:t>  Thread a = new </a:t>
            </a:r>
            <a:r>
              <a:rPr lang="en-US" altLang="zh-TW" sz="2000" dirty="0" err="1"/>
              <a:t>ThreadA</a:t>
            </a:r>
            <a:r>
              <a:rPr lang="en-US" altLang="zh-TW" sz="2000" dirty="0"/>
              <a:t>();</a:t>
            </a:r>
          </a:p>
          <a:p>
            <a:pPr eaLnBrk="1" hangingPunct="1">
              <a:lnSpc>
                <a:spcPct val="90000"/>
              </a:lnSpc>
              <a:buFont typeface="Symbol" panose="05050102010706020507" pitchFamily="18" charset="2"/>
              <a:buNone/>
            </a:pPr>
            <a:r>
              <a:rPr lang="en-US" altLang="zh-TW" sz="2000" dirty="0"/>
              <a:t>  Thread b = new </a:t>
            </a:r>
            <a:r>
              <a:rPr lang="en-US" altLang="zh-TW" sz="2000" dirty="0" err="1"/>
              <a:t>ThreadB</a:t>
            </a:r>
            <a:r>
              <a:rPr lang="en-US" altLang="zh-TW" sz="2000" dirty="0"/>
              <a:t>();</a:t>
            </a:r>
          </a:p>
          <a:p>
            <a:pPr eaLnBrk="1" hangingPunct="1">
              <a:lnSpc>
                <a:spcPct val="90000"/>
              </a:lnSpc>
              <a:buFont typeface="Symbol" panose="05050102010706020507" pitchFamily="18" charset="2"/>
              <a:buNone/>
            </a:pPr>
            <a:r>
              <a:rPr lang="en-US" altLang="zh-TW" sz="2000" dirty="0"/>
              <a:t>   </a:t>
            </a:r>
            <a:r>
              <a:rPr lang="en-US" altLang="zh-TW" sz="2000" dirty="0" err="1"/>
              <a:t>a.setPartner</a:t>
            </a:r>
            <a:r>
              <a:rPr lang="en-US" altLang="zh-TW" sz="2000" dirty="0"/>
              <a:t>(b); </a:t>
            </a:r>
            <a:r>
              <a:rPr lang="en-US" altLang="zh-TW" sz="2000" dirty="0" err="1"/>
              <a:t>a.start</a:t>
            </a:r>
            <a:r>
              <a:rPr lang="en-US" altLang="zh-TW" sz="2000" dirty="0"/>
              <a:t>();  </a:t>
            </a:r>
            <a:r>
              <a:rPr lang="en-US" altLang="zh-TW" sz="2000" dirty="0" err="1"/>
              <a:t>b.start</a:t>
            </a:r>
            <a:r>
              <a:rPr lang="en-US" altLang="zh-TW" sz="2000" dirty="0"/>
              <a:t>();</a:t>
            </a:r>
          </a:p>
          <a:p>
            <a:pPr eaLnBrk="1" hangingPunct="1">
              <a:lnSpc>
                <a:spcPct val="90000"/>
              </a:lnSpc>
              <a:buFont typeface="Symbol" panose="05050102010706020507" pitchFamily="18" charset="2"/>
              <a:buNone/>
            </a:pPr>
            <a:r>
              <a:rPr lang="en-US" altLang="zh-TW" sz="2000" dirty="0"/>
              <a:t>  try{ </a:t>
            </a:r>
            <a:r>
              <a:rPr lang="en-US" altLang="zh-TW" sz="2000" dirty="0" err="1"/>
              <a:t>System.out.println</a:t>
            </a:r>
            <a:r>
              <a:rPr lang="en-US" altLang="zh-TW" sz="2000" dirty="0"/>
              <a:t>(“type any key to terminate:”);</a:t>
            </a:r>
          </a:p>
          <a:p>
            <a:pPr eaLnBrk="1" hangingPunct="1">
              <a:lnSpc>
                <a:spcPct val="90000"/>
              </a:lnSpc>
              <a:buFont typeface="Symbol" panose="05050102010706020507" pitchFamily="18" charset="2"/>
              <a:buNone/>
            </a:pPr>
            <a:r>
              <a:rPr lang="en-US" altLang="zh-TW" sz="2000" dirty="0"/>
              <a:t>          </a:t>
            </a:r>
            <a:r>
              <a:rPr lang="en-US" altLang="zh-TW" sz="2000" dirty="0" err="1"/>
              <a:t>System.in.read</a:t>
            </a:r>
            <a:r>
              <a:rPr lang="en-US" altLang="zh-TW" sz="2000" dirty="0"/>
              <a:t>();</a:t>
            </a:r>
          </a:p>
          <a:p>
            <a:pPr eaLnBrk="1" hangingPunct="1">
              <a:lnSpc>
                <a:spcPct val="90000"/>
              </a:lnSpc>
              <a:buFont typeface="Symbol" panose="05050102010706020507" pitchFamily="18" charset="2"/>
              <a:buNone/>
            </a:pPr>
            <a:r>
              <a:rPr lang="en-US" altLang="zh-TW" sz="2000" dirty="0"/>
              <a:t>  }catch ( Exception e) { }</a:t>
            </a:r>
          </a:p>
          <a:p>
            <a:pPr eaLnBrk="1" hangingPunct="1">
              <a:lnSpc>
                <a:spcPct val="90000"/>
              </a:lnSpc>
              <a:buFont typeface="Symbol" panose="05050102010706020507" pitchFamily="18" charset="2"/>
              <a:buNone/>
            </a:pPr>
            <a:r>
              <a:rPr lang="en-US" altLang="zh-TW" sz="2000" dirty="0"/>
              <a:t>  </a:t>
            </a:r>
            <a:r>
              <a:rPr lang="en-US" altLang="zh-TW" sz="2000" dirty="0" err="1"/>
              <a:t>a.interrupt</a:t>
            </a:r>
            <a:r>
              <a:rPr lang="en-US" altLang="zh-TW" sz="2000" dirty="0"/>
              <a:t>();</a:t>
            </a:r>
          </a:p>
          <a:p>
            <a:pPr eaLnBrk="1" hangingPunct="1">
              <a:lnSpc>
                <a:spcPct val="90000"/>
              </a:lnSpc>
              <a:buFont typeface="Symbol" panose="05050102010706020507" pitchFamily="18" charset="2"/>
              <a:buNone/>
            </a:pPr>
            <a:r>
              <a:rPr lang="en-US" altLang="zh-TW" sz="2000" dirty="0"/>
              <a:t>  try{  </a:t>
            </a:r>
            <a:r>
              <a:rPr lang="en-US" altLang="zh-TW" sz="2000" dirty="0" err="1"/>
              <a:t>a.join</a:t>
            </a:r>
            <a:r>
              <a:rPr lang="en-US" altLang="zh-TW" sz="2000" dirty="0"/>
              <a:t>(); } catch(Exception e){ }</a:t>
            </a:r>
          </a:p>
          <a:p>
            <a:pPr eaLnBrk="1" hangingPunct="1">
              <a:lnSpc>
                <a:spcPct val="90000"/>
              </a:lnSpc>
              <a:buFont typeface="Symbol" panose="05050102010706020507" pitchFamily="18" charset="2"/>
              <a:buNone/>
            </a:pPr>
            <a:r>
              <a:rPr lang="en-US" altLang="zh-TW" sz="2000" dirty="0"/>
              <a:t>  }  </a:t>
            </a:r>
            <a:endParaRPr lang="en-US" altLang="zh-TW" sz="2000" dirty="0">
              <a:solidFill>
                <a:srgbClr val="CC6600"/>
              </a:solidFill>
            </a:endParaRPr>
          </a:p>
          <a:p>
            <a:pPr eaLnBrk="1" hangingPunct="1">
              <a:lnSpc>
                <a:spcPct val="90000"/>
              </a:lnSpc>
              <a:buFont typeface="Symbol" panose="05050102010706020507" pitchFamily="18" charset="2"/>
              <a:buNone/>
            </a:pPr>
            <a:r>
              <a:rPr lang="en-US" altLang="zh-TW" sz="2000" dirty="0"/>
              <a:t>}</a:t>
            </a:r>
          </a:p>
          <a:p>
            <a:pPr eaLnBrk="1" hangingPunct="1">
              <a:lnSpc>
                <a:spcPct val="90000"/>
              </a:lnSpc>
              <a:buFont typeface="Symbol" panose="05050102010706020507" pitchFamily="18" charset="2"/>
              <a:buNone/>
            </a:pPr>
            <a:r>
              <a:rPr lang="en-US" altLang="zh-TW" sz="2000" dirty="0">
                <a:solidFill>
                  <a:schemeClr val="accent2"/>
                </a:solidFill>
              </a:rPr>
              <a:t>Note: You may change the content of Main if it does not meet your need.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5D8C57-FFF9-7CA4-6AC6-489E267EA980}"/>
              </a:ext>
            </a:extLst>
          </p:cNvPr>
          <p:cNvSpPr>
            <a:spLocks noGrp="1"/>
          </p:cNvSpPr>
          <p:nvPr>
            <p:ph type="title"/>
          </p:nvPr>
        </p:nvSpPr>
        <p:spPr/>
        <p:txBody>
          <a:bodyPr/>
          <a:lstStyle/>
          <a:p>
            <a:pPr algn="ctr"/>
            <a:r>
              <a:rPr lang="en-US" dirty="0"/>
              <a:t>Thank You</a:t>
            </a:r>
          </a:p>
        </p:txBody>
      </p:sp>
      <p:sp>
        <p:nvSpPr>
          <p:cNvPr id="5" name="Text Placeholder 4">
            <a:extLst>
              <a:ext uri="{FF2B5EF4-FFF2-40B4-BE49-F238E27FC236}">
                <a16:creationId xmlns:a16="http://schemas.microsoft.com/office/drawing/2014/main" id="{F08B57AC-80F5-EFA9-6E3A-6CCD6DF43F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835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1">
            <a:extLst>
              <a:ext uri="{FF2B5EF4-FFF2-40B4-BE49-F238E27FC236}">
                <a16:creationId xmlns:a16="http://schemas.microsoft.com/office/drawing/2014/main" id="{A6787F23-F6CF-2EED-BBD8-D50C7D2246DD}"/>
              </a:ext>
            </a:extLst>
          </p:cNvPr>
          <p:cNvGrpSpPr>
            <a:grpSpLocks/>
          </p:cNvGrpSpPr>
          <p:nvPr/>
        </p:nvGrpSpPr>
        <p:grpSpPr bwMode="auto">
          <a:xfrm>
            <a:off x="1676400" y="685800"/>
            <a:ext cx="9018588" cy="6019800"/>
            <a:chOff x="336" y="336"/>
            <a:chExt cx="5681" cy="3792"/>
          </a:xfrm>
        </p:grpSpPr>
        <p:pic>
          <p:nvPicPr>
            <p:cNvPr id="7172" name="Picture 4" descr="Threads">
              <a:extLst>
                <a:ext uri="{FF2B5EF4-FFF2-40B4-BE49-F238E27FC236}">
                  <a16:creationId xmlns:a16="http://schemas.microsoft.com/office/drawing/2014/main" id="{BF350AB8-2119-5129-0202-F3D165A2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336"/>
              <a:ext cx="2799" cy="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5">
              <a:extLst>
                <a:ext uri="{FF2B5EF4-FFF2-40B4-BE49-F238E27FC236}">
                  <a16:creationId xmlns:a16="http://schemas.microsoft.com/office/drawing/2014/main" id="{5EECF596-9D04-D20F-7607-1F68850349E3}"/>
                </a:ext>
              </a:extLst>
            </p:cNvPr>
            <p:cNvSpPr txBox="1">
              <a:spLocks noChangeArrowheads="1"/>
            </p:cNvSpPr>
            <p:nvPr/>
          </p:nvSpPr>
          <p:spPr bwMode="auto">
            <a:xfrm>
              <a:off x="2880" y="480"/>
              <a:ext cx="2529" cy="258"/>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started by java from main(String[])</a:t>
              </a:r>
            </a:p>
          </p:txBody>
        </p:sp>
        <p:sp>
          <p:nvSpPr>
            <p:cNvPr id="7174" name="Text Box 10">
              <a:extLst>
                <a:ext uri="{FF2B5EF4-FFF2-40B4-BE49-F238E27FC236}">
                  <a16:creationId xmlns:a16="http://schemas.microsoft.com/office/drawing/2014/main" id="{230DC4B5-5831-18FF-2667-1ED8AD61BDA6}"/>
                </a:ext>
              </a:extLst>
            </p:cNvPr>
            <p:cNvSpPr txBox="1">
              <a:spLocks noChangeArrowheads="1"/>
            </p:cNvSpPr>
            <p:nvPr/>
          </p:nvSpPr>
          <p:spPr bwMode="auto">
            <a:xfrm>
              <a:off x="336" y="1056"/>
              <a:ext cx="1713" cy="258"/>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started by main thread</a:t>
              </a:r>
            </a:p>
          </p:txBody>
        </p:sp>
        <p:sp>
          <p:nvSpPr>
            <p:cNvPr id="7175" name="Line 13">
              <a:extLst>
                <a:ext uri="{FF2B5EF4-FFF2-40B4-BE49-F238E27FC236}">
                  <a16:creationId xmlns:a16="http://schemas.microsoft.com/office/drawing/2014/main" id="{C011E6C7-5087-8334-2201-9D2956121B48}"/>
                </a:ext>
              </a:extLst>
            </p:cNvPr>
            <p:cNvSpPr>
              <a:spLocks noChangeShapeType="1"/>
            </p:cNvSpPr>
            <p:nvPr/>
          </p:nvSpPr>
          <p:spPr bwMode="auto">
            <a:xfrm>
              <a:off x="1440" y="1344"/>
              <a:ext cx="720" cy="432"/>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Line 14">
              <a:extLst>
                <a:ext uri="{FF2B5EF4-FFF2-40B4-BE49-F238E27FC236}">
                  <a16:creationId xmlns:a16="http://schemas.microsoft.com/office/drawing/2014/main" id="{92228EC5-0F5B-9449-72EB-1925CF1D0724}"/>
                </a:ext>
              </a:extLst>
            </p:cNvPr>
            <p:cNvSpPr>
              <a:spLocks noChangeShapeType="1"/>
            </p:cNvSpPr>
            <p:nvPr/>
          </p:nvSpPr>
          <p:spPr bwMode="auto">
            <a:xfrm>
              <a:off x="2112" y="1200"/>
              <a:ext cx="912" cy="480"/>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Line 15">
              <a:extLst>
                <a:ext uri="{FF2B5EF4-FFF2-40B4-BE49-F238E27FC236}">
                  <a16:creationId xmlns:a16="http://schemas.microsoft.com/office/drawing/2014/main" id="{0E0D69CC-0C9D-CD42-D834-CFC1FA6818F1}"/>
                </a:ext>
              </a:extLst>
            </p:cNvPr>
            <p:cNvSpPr>
              <a:spLocks noChangeShapeType="1"/>
            </p:cNvSpPr>
            <p:nvPr/>
          </p:nvSpPr>
          <p:spPr bwMode="auto">
            <a:xfrm flipH="1" flipV="1">
              <a:off x="2688" y="432"/>
              <a:ext cx="192" cy="192"/>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Text Box 17">
              <a:extLst>
                <a:ext uri="{FF2B5EF4-FFF2-40B4-BE49-F238E27FC236}">
                  <a16:creationId xmlns:a16="http://schemas.microsoft.com/office/drawing/2014/main" id="{612AAC9B-FF79-898C-7366-9718E6736BC7}"/>
                </a:ext>
              </a:extLst>
            </p:cNvPr>
            <p:cNvSpPr txBox="1">
              <a:spLocks noChangeArrowheads="1"/>
            </p:cNvSpPr>
            <p:nvPr/>
          </p:nvSpPr>
          <p:spPr bwMode="auto">
            <a:xfrm>
              <a:off x="3648" y="1680"/>
              <a:ext cx="1473" cy="258"/>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started by B thread</a:t>
              </a:r>
            </a:p>
          </p:txBody>
        </p:sp>
        <p:sp>
          <p:nvSpPr>
            <p:cNvPr id="7179" name="Line 18">
              <a:extLst>
                <a:ext uri="{FF2B5EF4-FFF2-40B4-BE49-F238E27FC236}">
                  <a16:creationId xmlns:a16="http://schemas.microsoft.com/office/drawing/2014/main" id="{D5C829D4-5ABF-9CAD-A438-179908417C29}"/>
                </a:ext>
              </a:extLst>
            </p:cNvPr>
            <p:cNvSpPr>
              <a:spLocks noChangeShapeType="1"/>
            </p:cNvSpPr>
            <p:nvPr/>
          </p:nvSpPr>
          <p:spPr bwMode="auto">
            <a:xfrm flipH="1">
              <a:off x="3456" y="1968"/>
              <a:ext cx="384" cy="288"/>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0" name="AutoShape 19">
              <a:extLst>
                <a:ext uri="{FF2B5EF4-FFF2-40B4-BE49-F238E27FC236}">
                  <a16:creationId xmlns:a16="http://schemas.microsoft.com/office/drawing/2014/main" id="{EC5D8E09-6136-83F7-159C-F6799EE79EA8}"/>
                </a:ext>
              </a:extLst>
            </p:cNvPr>
            <p:cNvSpPr>
              <a:spLocks/>
            </p:cNvSpPr>
            <p:nvPr/>
          </p:nvSpPr>
          <p:spPr bwMode="auto">
            <a:xfrm>
              <a:off x="4224" y="2304"/>
              <a:ext cx="288" cy="576"/>
            </a:xfrm>
            <a:prstGeom prst="rightBrace">
              <a:avLst>
                <a:gd name="adj1" fmla="val 16667"/>
                <a:gd name="adj2" fmla="val 50000"/>
              </a:avLst>
            </a:pr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endParaRPr lang="en-US" altLang="zh-TW"/>
            </a:p>
          </p:txBody>
        </p:sp>
        <p:sp>
          <p:nvSpPr>
            <p:cNvPr id="7181" name="Text Box 20">
              <a:extLst>
                <a:ext uri="{FF2B5EF4-FFF2-40B4-BE49-F238E27FC236}">
                  <a16:creationId xmlns:a16="http://schemas.microsoft.com/office/drawing/2014/main" id="{B04D55F6-B53B-AE06-CDA9-D57F65270A8E}"/>
                </a:ext>
              </a:extLst>
            </p:cNvPr>
            <p:cNvSpPr txBox="1">
              <a:spLocks noChangeArrowheads="1"/>
            </p:cNvSpPr>
            <p:nvPr/>
          </p:nvSpPr>
          <p:spPr bwMode="auto">
            <a:xfrm>
              <a:off x="4560" y="2448"/>
              <a:ext cx="14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000">
                  <a:solidFill>
                    <a:schemeClr val="tx1"/>
                  </a:solidFill>
                  <a:latin typeface="Arial" panose="020B0604020202020204" pitchFamily="34" charset="0"/>
                  <a:ea typeface="新細明體" panose="02020500000000000000" pitchFamily="18" charset="-120"/>
                </a:defRPr>
              </a:lvl1pPr>
              <a:lvl2pPr marL="742950" indent="-285750">
                <a:defRPr kumimoji="1" sz="2000">
                  <a:solidFill>
                    <a:schemeClr val="tx1"/>
                  </a:solidFill>
                  <a:latin typeface="Arial" panose="020B0604020202020204" pitchFamily="34" charset="0"/>
                  <a:ea typeface="新細明體" panose="02020500000000000000" pitchFamily="18" charset="-120"/>
                </a:defRPr>
              </a:lvl2pPr>
              <a:lvl3pPr marL="1143000" indent="-228600">
                <a:defRPr kumimoji="1" sz="2000">
                  <a:solidFill>
                    <a:schemeClr val="tx1"/>
                  </a:solidFill>
                  <a:latin typeface="Arial" panose="020B0604020202020204" pitchFamily="34" charset="0"/>
                  <a:ea typeface="新細明體" panose="02020500000000000000" pitchFamily="18" charset="-120"/>
                </a:defRPr>
              </a:lvl3pPr>
              <a:lvl4pPr marL="1600200" indent="-228600">
                <a:defRPr kumimoji="1" sz="2000">
                  <a:solidFill>
                    <a:schemeClr val="tx1"/>
                  </a:solidFill>
                  <a:latin typeface="Arial" panose="020B0604020202020204" pitchFamily="34" charset="0"/>
                  <a:ea typeface="新細明體" panose="02020500000000000000" pitchFamily="18" charset="-120"/>
                </a:defRPr>
              </a:lvl4pPr>
              <a:lvl5pPr marL="2057400" indent="-22860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r>
                <a:rPr lang="en-US" altLang="zh-TW"/>
                <a:t>lifetime of C thread</a:t>
              </a:r>
            </a:p>
          </p:txBody>
        </p:sp>
      </p:grpSp>
      <p:sp>
        <p:nvSpPr>
          <p:cNvPr id="7171" name="Rectangle 2">
            <a:extLst>
              <a:ext uri="{FF2B5EF4-FFF2-40B4-BE49-F238E27FC236}">
                <a16:creationId xmlns:a16="http://schemas.microsoft.com/office/drawing/2014/main" id="{9F7121E6-7B7A-F311-C658-AF23BA1B4A24}"/>
              </a:ext>
            </a:extLst>
          </p:cNvPr>
          <p:cNvSpPr>
            <a:spLocks noGrp="1" noChangeArrowheads="1"/>
          </p:cNvSpPr>
          <p:nvPr>
            <p:ph type="title"/>
          </p:nvPr>
        </p:nvSpPr>
        <p:spPr>
          <a:xfrm>
            <a:off x="1179022" y="-153194"/>
            <a:ext cx="10515600" cy="1325563"/>
          </a:xfrm>
        </p:spPr>
        <p:txBody>
          <a:bodyPr/>
          <a:lstStyle/>
          <a:p>
            <a:pPr eaLnBrk="1" hangingPunct="1"/>
            <a:r>
              <a:rPr lang="en-US" altLang="zh-TW" dirty="0"/>
              <a:t>Thread ecology in a java 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6DC37F4-BFED-DC56-0286-F31BBFD319EE}"/>
              </a:ext>
            </a:extLst>
          </p:cNvPr>
          <p:cNvSpPr>
            <a:spLocks noGrp="1" noChangeArrowheads="1"/>
          </p:cNvSpPr>
          <p:nvPr>
            <p:ph type="title"/>
          </p:nvPr>
        </p:nvSpPr>
        <p:spPr/>
        <p:txBody>
          <a:bodyPr/>
          <a:lstStyle/>
          <a:p>
            <a:pPr eaLnBrk="1" hangingPunct="1"/>
            <a:r>
              <a:rPr lang="en-US" altLang="zh-TW"/>
              <a:t>2. Define and launch a java thread</a:t>
            </a:r>
          </a:p>
        </p:txBody>
      </p:sp>
      <p:sp>
        <p:nvSpPr>
          <p:cNvPr id="8195" name="Rectangle 3">
            <a:extLst>
              <a:ext uri="{FF2B5EF4-FFF2-40B4-BE49-F238E27FC236}">
                <a16:creationId xmlns:a16="http://schemas.microsoft.com/office/drawing/2014/main" id="{AB1C5ACC-FD43-9D60-42D6-11559E244E64}"/>
              </a:ext>
            </a:extLst>
          </p:cNvPr>
          <p:cNvSpPr>
            <a:spLocks noGrp="1" noChangeArrowheads="1"/>
          </p:cNvSpPr>
          <p:nvPr>
            <p:ph type="body" idx="1"/>
          </p:nvPr>
        </p:nvSpPr>
        <p:spPr/>
        <p:txBody>
          <a:bodyPr>
            <a:normAutofit fontScale="92500" lnSpcReduction="10000"/>
          </a:bodyPr>
          <a:lstStyle/>
          <a:p>
            <a:pPr marL="457200" indent="-457200" eaLnBrk="1" hangingPunct="1"/>
            <a:r>
              <a:rPr lang="en-US" altLang="zh-TW"/>
              <a:t>Each Java Run time thread is encapsulated in a  </a:t>
            </a:r>
            <a:r>
              <a:rPr lang="en-US" altLang="zh-TW">
                <a:solidFill>
                  <a:schemeClr val="accent2"/>
                </a:solidFill>
              </a:rPr>
              <a:t>java.lang.Thread</a:t>
            </a:r>
            <a:r>
              <a:rPr lang="en-US" altLang="zh-TW"/>
              <a:t> instance.</a:t>
            </a:r>
          </a:p>
          <a:p>
            <a:pPr marL="457200" indent="-457200" eaLnBrk="1" hangingPunct="1"/>
            <a:r>
              <a:rPr lang="en-US" altLang="zh-TW"/>
              <a:t>Two ways to define a thread:</a:t>
            </a:r>
          </a:p>
          <a:p>
            <a:pPr marL="457200" indent="-457200" eaLnBrk="1" hangingPunct="1">
              <a:buNone/>
            </a:pPr>
            <a:r>
              <a:rPr lang="en-US" altLang="zh-TW"/>
              <a:t>	1. Extend the Thread class</a:t>
            </a:r>
          </a:p>
          <a:p>
            <a:pPr marL="457200" indent="-457200" eaLnBrk="1" hangingPunct="1">
              <a:buNone/>
            </a:pPr>
            <a:r>
              <a:rPr lang="en-US" altLang="zh-TW"/>
              <a:t>	2. Implement the Runnable interface :</a:t>
            </a:r>
            <a:endParaRPr lang="en-US" altLang="zh-TW">
              <a:solidFill>
                <a:srgbClr val="008080"/>
              </a:solidFill>
            </a:endParaRPr>
          </a:p>
          <a:p>
            <a:pPr marL="457200" indent="-457200" eaLnBrk="1" hangingPunct="1">
              <a:buNone/>
            </a:pPr>
            <a:r>
              <a:rPr lang="en-US" altLang="zh-TW">
                <a:solidFill>
                  <a:srgbClr val="008080"/>
                </a:solidFill>
              </a:rPr>
              <a:t> 		package java.lang;</a:t>
            </a:r>
          </a:p>
          <a:p>
            <a:pPr marL="457200" indent="-457200" eaLnBrk="1" hangingPunct="1">
              <a:buNone/>
            </a:pPr>
            <a:r>
              <a:rPr lang="en-US" altLang="zh-TW">
                <a:solidFill>
                  <a:srgbClr val="008080"/>
                </a:solidFill>
              </a:rPr>
              <a:t> 		public interface Runnable {  </a:t>
            </a:r>
            <a:r>
              <a:rPr lang="en-US" altLang="zh-TW">
                <a:solidFill>
                  <a:schemeClr val="accent2"/>
                </a:solidFill>
              </a:rPr>
              <a:t>public void run() ;</a:t>
            </a:r>
            <a:r>
              <a:rPr lang="en-US" altLang="zh-TW">
                <a:solidFill>
                  <a:srgbClr val="008080"/>
                </a:solidFill>
              </a:rPr>
              <a:t> }</a:t>
            </a:r>
          </a:p>
          <a:p>
            <a:pPr marL="457200" indent="-457200" eaLnBrk="1" hangingPunct="1"/>
            <a:r>
              <a:rPr lang="en-US" altLang="zh-TW"/>
              <a:t>Steps  for extending the Thread class:</a:t>
            </a:r>
          </a:p>
          <a:p>
            <a:pPr marL="838200" lvl="1" indent="-381000" eaLnBrk="1" hangingPunct="1">
              <a:buFont typeface="Wingdings" panose="05000000000000000000" pitchFamily="2" charset="2"/>
              <a:buAutoNum type="arabicPeriod"/>
            </a:pPr>
            <a:r>
              <a:rPr lang="en-US" altLang="zh-TW"/>
              <a:t>Subclass the Thread class;</a:t>
            </a:r>
          </a:p>
          <a:p>
            <a:pPr marL="838200" lvl="1" indent="-381000" eaLnBrk="1" hangingPunct="1">
              <a:buFont typeface="Wingdings" panose="05000000000000000000" pitchFamily="2" charset="2"/>
              <a:buAutoNum type="arabicPeriod"/>
            </a:pPr>
            <a:r>
              <a:rPr lang="en-US" altLang="zh-TW"/>
              <a:t>Override the default Thread method </a:t>
            </a:r>
            <a:r>
              <a:rPr lang="en-US" altLang="zh-TW">
                <a:solidFill>
                  <a:srgbClr val="FF0000"/>
                </a:solidFill>
              </a:rPr>
              <a:t>run()</a:t>
            </a:r>
            <a:r>
              <a:rPr lang="en-US" altLang="zh-TW"/>
              <a:t>, which is </a:t>
            </a:r>
            <a:r>
              <a:rPr lang="en-US" altLang="zh-TW">
                <a:solidFill>
                  <a:schemeClr val="accent2"/>
                </a:solidFill>
              </a:rPr>
              <a:t>the entry point of the thread</a:t>
            </a:r>
            <a:r>
              <a:rPr lang="en-US" altLang="zh-TW"/>
              <a:t>, like the </a:t>
            </a:r>
            <a:r>
              <a:rPr lang="en-US" altLang="zh-TW">
                <a:solidFill>
                  <a:schemeClr val="accent2"/>
                </a:solidFill>
              </a:rPr>
              <a:t>main(String[])</a:t>
            </a:r>
            <a:r>
              <a:rPr lang="en-US" altLang="zh-TW"/>
              <a:t> method in a java program. </a:t>
            </a:r>
            <a:endParaRPr lang="en-US" altLang="zh-TW">
              <a:solidFill>
                <a:srgbClr val="008080"/>
              </a:solidFill>
            </a:endParaRPr>
          </a:p>
          <a:p>
            <a:pPr marL="457200" indent="-457200" eaLnBrk="1" hangingPunct="1">
              <a:buNone/>
            </a:pPr>
            <a:endParaRPr lang="en-US" altLang="zh-TW">
              <a:solidFill>
                <a:srgbClr val="00808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5F317E7-2273-28A8-B968-2FDA63096CB8}"/>
              </a:ext>
            </a:extLst>
          </p:cNvPr>
          <p:cNvSpPr>
            <a:spLocks noGrp="1" noChangeArrowheads="1"/>
          </p:cNvSpPr>
          <p:nvPr>
            <p:ph type="title"/>
          </p:nvPr>
        </p:nvSpPr>
        <p:spPr>
          <a:xfrm>
            <a:off x="721822" y="-216766"/>
            <a:ext cx="10515600" cy="1325563"/>
          </a:xfrm>
        </p:spPr>
        <p:txBody>
          <a:bodyPr/>
          <a:lstStyle/>
          <a:p>
            <a:pPr eaLnBrk="1" hangingPunct="1"/>
            <a:r>
              <a:rPr lang="en-US" altLang="zh-TW" dirty="0"/>
              <a:t>Define a thread </a:t>
            </a:r>
          </a:p>
        </p:txBody>
      </p:sp>
      <p:sp>
        <p:nvSpPr>
          <p:cNvPr id="9219" name="Rectangle 3">
            <a:extLst>
              <a:ext uri="{FF2B5EF4-FFF2-40B4-BE49-F238E27FC236}">
                <a16:creationId xmlns:a16="http://schemas.microsoft.com/office/drawing/2014/main" id="{17CB806A-0C61-EA77-786D-239F35066BD4}"/>
              </a:ext>
            </a:extLst>
          </p:cNvPr>
          <p:cNvSpPr>
            <a:spLocks noGrp="1" noChangeArrowheads="1"/>
          </p:cNvSpPr>
          <p:nvPr>
            <p:ph type="body" idx="1"/>
          </p:nvPr>
        </p:nvSpPr>
        <p:spPr>
          <a:xfrm>
            <a:off x="216131" y="781396"/>
            <a:ext cx="11975869" cy="6076603"/>
          </a:xfrm>
        </p:spPr>
        <p:txBody>
          <a:bodyPr>
            <a:normAutofit/>
          </a:bodyPr>
          <a:lstStyle/>
          <a:p>
            <a:pPr marL="533400" indent="-533400" eaLnBrk="1" hangingPunct="1">
              <a:buNone/>
            </a:pPr>
            <a:r>
              <a:rPr lang="en-US" altLang="zh-TW" dirty="0">
                <a:solidFill>
                  <a:srgbClr val="CC6600"/>
                </a:solidFill>
              </a:rPr>
              <a:t>// Example:</a:t>
            </a:r>
          </a:p>
          <a:p>
            <a:pPr marL="533400" indent="-533400" eaLnBrk="1" hangingPunct="1">
              <a:buNone/>
            </a:pPr>
            <a:r>
              <a:rPr lang="en-US" altLang="zh-TW" dirty="0">
                <a:solidFill>
                  <a:srgbClr val="008080"/>
                </a:solidFill>
              </a:rPr>
              <a:t>public class Print2Console </a:t>
            </a:r>
            <a:r>
              <a:rPr lang="en-US" altLang="zh-TW" b="1" dirty="0">
                <a:solidFill>
                  <a:schemeClr val="accent6">
                    <a:lumMod val="50000"/>
                  </a:schemeClr>
                </a:solidFill>
              </a:rPr>
              <a:t>extends Thread </a:t>
            </a:r>
            <a:r>
              <a:rPr lang="en-US" altLang="zh-TW" dirty="0">
                <a:solidFill>
                  <a:srgbClr val="008080"/>
                </a:solidFill>
              </a:rPr>
              <a:t>{</a:t>
            </a:r>
          </a:p>
          <a:p>
            <a:pPr marL="914400" lvl="1" indent="-457200" eaLnBrk="1" hangingPunct="1">
              <a:buNone/>
            </a:pPr>
            <a:r>
              <a:rPr lang="en-US" altLang="zh-TW" sz="2800" dirty="0">
                <a:solidFill>
                  <a:srgbClr val="008080"/>
                </a:solidFill>
              </a:rPr>
              <a:t>public void run() {  </a:t>
            </a:r>
            <a:r>
              <a:rPr lang="en-US" altLang="zh-TW" sz="2800" dirty="0">
                <a:solidFill>
                  <a:srgbClr val="FF0000"/>
                </a:solidFill>
              </a:rPr>
              <a:t>// run() is to a thread what main() is to a java program</a:t>
            </a:r>
          </a:p>
          <a:p>
            <a:pPr marL="914400" lvl="1" indent="-457200" eaLnBrk="1" hangingPunct="1">
              <a:buNone/>
            </a:pPr>
            <a:r>
              <a:rPr lang="en-US" altLang="zh-TW" sz="2800" dirty="0">
                <a:solidFill>
                  <a:srgbClr val="008080"/>
                </a:solidFill>
              </a:rPr>
              <a:t>    for (int b = -128; b &lt; 128; b++)  </a:t>
            </a:r>
            <a:r>
              <a:rPr lang="en-US" altLang="zh-TW" sz="2800" dirty="0" err="1">
                <a:solidFill>
                  <a:srgbClr val="008080"/>
                </a:solidFill>
              </a:rPr>
              <a:t>out.println</a:t>
            </a:r>
            <a:r>
              <a:rPr lang="en-US" altLang="zh-TW" sz="2800" dirty="0">
                <a:solidFill>
                  <a:srgbClr val="008080"/>
                </a:solidFill>
              </a:rPr>
              <a:t>(b);  }  </a:t>
            </a:r>
          </a:p>
          <a:p>
            <a:pPr marL="914400" lvl="1" indent="-457200" eaLnBrk="1" hangingPunct="1">
              <a:buNone/>
            </a:pPr>
            <a:r>
              <a:rPr lang="en-US" altLang="zh-TW" sz="2800" dirty="0">
                <a:solidFill>
                  <a:srgbClr val="008080"/>
                </a:solidFill>
              </a:rPr>
              <a:t>… </a:t>
            </a:r>
            <a:r>
              <a:rPr lang="en-US" altLang="zh-TW" sz="2800" dirty="0">
                <a:solidFill>
                  <a:srgbClr val="CC6600"/>
                </a:solidFill>
              </a:rPr>
              <a:t>// additional methods, fields …</a:t>
            </a:r>
          </a:p>
          <a:p>
            <a:pPr marL="914400" lvl="1" indent="-457200" eaLnBrk="1" hangingPunct="1">
              <a:buNone/>
            </a:pPr>
            <a:r>
              <a:rPr lang="en-US" altLang="zh-TW" sz="2800" dirty="0">
                <a:solidFill>
                  <a:srgbClr val="008080"/>
                </a:solidFill>
              </a:rPr>
              <a:t>  } </a:t>
            </a:r>
            <a:endParaRPr lang="en-US" altLang="zh-TW" sz="2800" dirty="0"/>
          </a:p>
          <a:p>
            <a:pPr marL="533400" indent="-533400" eaLnBrk="1" hangingPunct="1"/>
            <a:r>
              <a:rPr lang="en-US" altLang="zh-TW" b="1" dirty="0" err="1"/>
              <a:t>Impement</a:t>
            </a:r>
            <a:r>
              <a:rPr lang="en-US" altLang="zh-TW" b="1" dirty="0"/>
              <a:t> the Runnable interface if you need a parent class</a:t>
            </a:r>
            <a:r>
              <a:rPr lang="en-US" altLang="zh-TW" dirty="0"/>
              <a:t>:</a:t>
            </a:r>
          </a:p>
          <a:p>
            <a:pPr marL="533400" indent="-533400" eaLnBrk="1" hangingPunct="1">
              <a:buNone/>
            </a:pPr>
            <a:r>
              <a:rPr lang="en-US" altLang="zh-TW" dirty="0">
                <a:solidFill>
                  <a:srgbClr val="CC6600"/>
                </a:solidFill>
              </a:rPr>
              <a:t>// by extending </a:t>
            </a:r>
            <a:r>
              <a:rPr lang="en-US" altLang="zh-TW" dirty="0" err="1">
                <a:solidFill>
                  <a:srgbClr val="CC6600"/>
                </a:solidFill>
              </a:rPr>
              <a:t>JTextArea</a:t>
            </a:r>
            <a:r>
              <a:rPr lang="en-US" altLang="zh-TW" dirty="0">
                <a:solidFill>
                  <a:srgbClr val="CC6600"/>
                </a:solidFill>
              </a:rPr>
              <a:t> we can reuse all existing code of </a:t>
            </a:r>
            <a:r>
              <a:rPr lang="en-US" altLang="zh-TW" dirty="0" err="1">
                <a:solidFill>
                  <a:srgbClr val="CC6600"/>
                </a:solidFill>
              </a:rPr>
              <a:t>JTextArea</a:t>
            </a:r>
            <a:endParaRPr lang="en-US" altLang="zh-TW" dirty="0">
              <a:solidFill>
                <a:srgbClr val="CC6600"/>
              </a:solidFill>
            </a:endParaRPr>
          </a:p>
          <a:p>
            <a:pPr marL="533400" indent="-533400" eaLnBrk="1" hangingPunct="1">
              <a:buNone/>
            </a:pPr>
            <a:r>
              <a:rPr lang="en-US" altLang="zh-TW" dirty="0">
                <a:solidFill>
                  <a:srgbClr val="008080"/>
                </a:solidFill>
              </a:rPr>
              <a:t>public class Print2GUI </a:t>
            </a:r>
            <a:r>
              <a:rPr lang="en-US" altLang="zh-TW" dirty="0">
                <a:solidFill>
                  <a:schemeClr val="accent2"/>
                </a:solidFill>
              </a:rPr>
              <a:t>extend </a:t>
            </a:r>
            <a:r>
              <a:rPr lang="en-US" altLang="zh-TW" dirty="0" err="1">
                <a:solidFill>
                  <a:schemeClr val="accent2"/>
                </a:solidFill>
              </a:rPr>
              <a:t>JTextArea</a:t>
            </a:r>
            <a:r>
              <a:rPr lang="en-US" altLang="zh-TW" dirty="0">
                <a:solidFill>
                  <a:srgbClr val="008080"/>
                </a:solidFill>
              </a:rPr>
              <a:t> </a:t>
            </a:r>
            <a:r>
              <a:rPr lang="en-US" altLang="zh-TW" dirty="0">
                <a:solidFill>
                  <a:srgbClr val="FF0000"/>
                </a:solidFill>
              </a:rPr>
              <a:t>implement Runnable</a:t>
            </a:r>
            <a:r>
              <a:rPr lang="en-US" altLang="zh-TW" dirty="0">
                <a:solidFill>
                  <a:srgbClr val="008080"/>
                </a:solidFill>
              </a:rPr>
              <a:t> {</a:t>
            </a:r>
          </a:p>
          <a:p>
            <a:pPr marL="914400" lvl="1" indent="-457200" eaLnBrk="1" hangingPunct="1">
              <a:buNone/>
            </a:pPr>
            <a:r>
              <a:rPr lang="en-US" altLang="zh-TW" sz="2800" dirty="0">
                <a:solidFill>
                  <a:srgbClr val="008080"/>
                </a:solidFill>
              </a:rPr>
              <a:t>public void run() { </a:t>
            </a:r>
            <a:endParaRPr lang="en-US" altLang="zh-TW" sz="2800" dirty="0">
              <a:solidFill>
                <a:srgbClr val="CC6600"/>
              </a:solidFill>
            </a:endParaRPr>
          </a:p>
          <a:p>
            <a:pPr marL="914400" lvl="1" indent="-457200" eaLnBrk="1" hangingPunct="1">
              <a:buNone/>
            </a:pPr>
            <a:r>
              <a:rPr lang="en-US" altLang="zh-TW" sz="2800" dirty="0">
                <a:solidFill>
                  <a:srgbClr val="008080"/>
                </a:solidFill>
              </a:rPr>
              <a:t>    for (int b = -128; b &lt; 128; b++)  </a:t>
            </a:r>
            <a:r>
              <a:rPr lang="en-US" altLang="zh-TW" sz="2800" dirty="0">
                <a:solidFill>
                  <a:schemeClr val="accent2"/>
                </a:solidFill>
              </a:rPr>
              <a:t>append</a:t>
            </a:r>
            <a:r>
              <a:rPr lang="en-US" altLang="zh-TW" sz="2800" dirty="0">
                <a:solidFill>
                  <a:srgbClr val="008080"/>
                </a:solidFill>
              </a:rPr>
              <a:t>( </a:t>
            </a:r>
            <a:r>
              <a:rPr lang="en-US" altLang="zh-TW" sz="2800" dirty="0" err="1">
                <a:solidFill>
                  <a:srgbClr val="008080"/>
                </a:solidFill>
              </a:rPr>
              <a:t>Integer.toString</a:t>
            </a:r>
            <a:r>
              <a:rPr lang="en-US" altLang="zh-TW" sz="2800" dirty="0">
                <a:solidFill>
                  <a:srgbClr val="008080"/>
                </a:solidFill>
              </a:rPr>
              <a:t>(b) + “\n” );  }  </a:t>
            </a:r>
          </a:p>
          <a:p>
            <a:pPr marL="914400" lvl="1" indent="-457200" eaLnBrk="1" hangingPunct="1">
              <a:buNone/>
            </a:pPr>
            <a:r>
              <a:rPr lang="en-US" altLang="zh-TW" sz="2800" dirty="0">
                <a:solidFill>
                  <a:srgbClr val="008080"/>
                </a:solidFill>
              </a:rPr>
              <a:t>  } </a:t>
            </a:r>
            <a:endParaRPr lang="en-US" altLang="zh-TW"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D24B740-03EC-FAB8-B651-6880B3B6DFDC}"/>
              </a:ext>
            </a:extLst>
          </p:cNvPr>
          <p:cNvSpPr>
            <a:spLocks noGrp="1" noChangeArrowheads="1"/>
          </p:cNvSpPr>
          <p:nvPr>
            <p:ph type="title"/>
          </p:nvPr>
        </p:nvSpPr>
        <p:spPr>
          <a:xfrm>
            <a:off x="996142" y="-349770"/>
            <a:ext cx="10515600" cy="1325563"/>
          </a:xfrm>
        </p:spPr>
        <p:txBody>
          <a:bodyPr/>
          <a:lstStyle/>
          <a:p>
            <a:pPr eaLnBrk="1" hangingPunct="1"/>
            <a:r>
              <a:rPr lang="en-US" altLang="zh-TW" dirty="0"/>
              <a:t>How to launch a thread</a:t>
            </a:r>
          </a:p>
        </p:txBody>
      </p:sp>
      <p:sp>
        <p:nvSpPr>
          <p:cNvPr id="10243" name="Rectangle 3">
            <a:extLst>
              <a:ext uri="{FF2B5EF4-FFF2-40B4-BE49-F238E27FC236}">
                <a16:creationId xmlns:a16="http://schemas.microsoft.com/office/drawing/2014/main" id="{498762C1-0AE7-BA88-85C0-2ED1BA02F2BF}"/>
              </a:ext>
            </a:extLst>
          </p:cNvPr>
          <p:cNvSpPr>
            <a:spLocks noGrp="1" noChangeArrowheads="1"/>
          </p:cNvSpPr>
          <p:nvPr>
            <p:ph type="body" idx="1"/>
          </p:nvPr>
        </p:nvSpPr>
        <p:spPr>
          <a:xfrm>
            <a:off x="10390" y="503902"/>
            <a:ext cx="12487103" cy="4351338"/>
          </a:xfrm>
        </p:spPr>
        <p:txBody>
          <a:bodyPr>
            <a:noAutofit/>
          </a:bodyPr>
          <a:lstStyle/>
          <a:p>
            <a:pPr marL="533400" indent="-533400" eaLnBrk="1" hangingPunct="1">
              <a:lnSpc>
                <a:spcPct val="90000"/>
              </a:lnSpc>
              <a:buFont typeface="Symbol" panose="05050102010706020507" pitchFamily="18" charset="2"/>
              <a:buAutoNum type="arabicPeriod"/>
            </a:pPr>
            <a:r>
              <a:rPr lang="en-US" altLang="zh-TW" sz="3200" dirty="0"/>
              <a:t>create an instance of [ a subclass of ] of Thread, say </a:t>
            </a:r>
            <a:r>
              <a:rPr lang="en-US" altLang="zh-TW" sz="3200" dirty="0">
                <a:solidFill>
                  <a:srgbClr val="008080"/>
                </a:solidFill>
              </a:rPr>
              <a:t>thread</a:t>
            </a:r>
            <a:r>
              <a:rPr lang="en-US" altLang="zh-TW" sz="3200" dirty="0"/>
              <a:t>.</a:t>
            </a:r>
            <a:endParaRPr lang="en-US" altLang="zh-TW" sz="3200" dirty="0">
              <a:solidFill>
                <a:srgbClr val="008080"/>
              </a:solidFill>
            </a:endParaRPr>
          </a:p>
          <a:p>
            <a:pPr marL="914400" lvl="1" indent="-457200" eaLnBrk="1" hangingPunct="1">
              <a:lnSpc>
                <a:spcPct val="90000"/>
              </a:lnSpc>
              <a:buFont typeface="Symbol" panose="05050102010706020507" pitchFamily="18" charset="2"/>
              <a:buAutoNum type="arabicPeriod"/>
            </a:pPr>
            <a:r>
              <a:rPr lang="en-US" altLang="zh-TW" sz="3200" dirty="0">
                <a:solidFill>
                  <a:srgbClr val="008080"/>
                </a:solidFill>
              </a:rPr>
              <a:t>Thread </a:t>
            </a:r>
            <a:r>
              <a:rPr lang="en-US" altLang="zh-TW" sz="3200" dirty="0" err="1">
                <a:solidFill>
                  <a:srgbClr val="008080"/>
                </a:solidFill>
              </a:rPr>
              <a:t>thread</a:t>
            </a:r>
            <a:r>
              <a:rPr lang="en-US" altLang="zh-TW" sz="3200" dirty="0">
                <a:solidFill>
                  <a:srgbClr val="008080"/>
                </a:solidFill>
              </a:rPr>
              <a:t> = new Print2Console();</a:t>
            </a:r>
          </a:p>
          <a:p>
            <a:pPr marL="914400" lvl="1" indent="-457200" eaLnBrk="1" hangingPunct="1">
              <a:lnSpc>
                <a:spcPct val="90000"/>
              </a:lnSpc>
              <a:buFont typeface="Symbol" panose="05050102010706020507" pitchFamily="18" charset="2"/>
              <a:buAutoNum type="arabicPeriod"/>
            </a:pPr>
            <a:r>
              <a:rPr lang="en-US" altLang="zh-TW" sz="3200" dirty="0">
                <a:solidFill>
                  <a:srgbClr val="008080"/>
                </a:solidFill>
              </a:rPr>
              <a:t>Thread </a:t>
            </a:r>
            <a:r>
              <a:rPr lang="en-US" altLang="zh-TW" sz="3200" dirty="0" err="1">
                <a:solidFill>
                  <a:srgbClr val="008080"/>
                </a:solidFill>
              </a:rPr>
              <a:t>thread</a:t>
            </a:r>
            <a:r>
              <a:rPr lang="en-US" altLang="zh-TW" sz="3200" dirty="0">
                <a:solidFill>
                  <a:srgbClr val="008080"/>
                </a:solidFill>
              </a:rPr>
              <a:t> = new Thread( new Print2GUI( .. ) );</a:t>
            </a:r>
          </a:p>
          <a:p>
            <a:pPr marL="533400" indent="-533400" eaLnBrk="1" hangingPunct="1">
              <a:lnSpc>
                <a:spcPct val="90000"/>
              </a:lnSpc>
              <a:buNone/>
            </a:pPr>
            <a:r>
              <a:rPr lang="en-US" altLang="zh-TW" sz="3200" dirty="0"/>
              <a:t>2. call its </a:t>
            </a:r>
            <a:r>
              <a:rPr lang="en-US" altLang="zh-TW" sz="3200" dirty="0">
                <a:solidFill>
                  <a:srgbClr val="008080"/>
                </a:solidFill>
              </a:rPr>
              <a:t>start()</a:t>
            </a:r>
            <a:r>
              <a:rPr lang="en-US" altLang="zh-TW" sz="3200" dirty="0"/>
              <a:t> method, </a:t>
            </a:r>
            <a:r>
              <a:rPr lang="en-US" altLang="zh-TW" sz="3200" dirty="0" err="1">
                <a:solidFill>
                  <a:srgbClr val="008080"/>
                </a:solidFill>
              </a:rPr>
              <a:t>thread.start</a:t>
            </a:r>
            <a:r>
              <a:rPr lang="en-US" altLang="zh-TW" sz="3200" dirty="0">
                <a:solidFill>
                  <a:srgbClr val="008080"/>
                </a:solidFill>
              </a:rPr>
              <a:t>();</a:t>
            </a:r>
            <a:r>
              <a:rPr lang="en-US" altLang="zh-TW" sz="3200" dirty="0"/>
              <a:t>. </a:t>
            </a:r>
            <a:r>
              <a:rPr lang="en-US" altLang="zh-TW" sz="3200" dirty="0">
                <a:solidFill>
                  <a:srgbClr val="CC6600"/>
                </a:solidFill>
              </a:rPr>
              <a:t>// note: </a:t>
            </a:r>
            <a:r>
              <a:rPr lang="en-US" altLang="zh-TW" sz="3200" dirty="0">
                <a:solidFill>
                  <a:srgbClr val="FF0000"/>
                </a:solidFill>
              </a:rPr>
              <a:t>not call run() !!</a:t>
            </a:r>
            <a:endParaRPr lang="en-US" altLang="zh-TW" sz="3200" dirty="0">
              <a:solidFill>
                <a:srgbClr val="008080"/>
              </a:solidFill>
            </a:endParaRPr>
          </a:p>
          <a:p>
            <a:pPr marL="914400" lvl="1" indent="-457200" eaLnBrk="1" hangingPunct="1">
              <a:lnSpc>
                <a:spcPct val="90000"/>
              </a:lnSpc>
            </a:pPr>
            <a:r>
              <a:rPr lang="en-US" altLang="zh-TW" sz="3200" dirty="0">
                <a:solidFill>
                  <a:srgbClr val="008080"/>
                </a:solidFill>
              </a:rPr>
              <a:t>Printer2Console t1 = new Print2Console();</a:t>
            </a:r>
            <a:r>
              <a:rPr lang="en-US" altLang="zh-TW" sz="3200" dirty="0"/>
              <a:t>  </a:t>
            </a:r>
            <a:r>
              <a:rPr lang="en-US" altLang="zh-TW" sz="3200" dirty="0">
                <a:solidFill>
                  <a:srgbClr val="CC6600"/>
                </a:solidFill>
              </a:rPr>
              <a:t>// t1 is a thread instance !</a:t>
            </a:r>
          </a:p>
          <a:p>
            <a:pPr marL="914400" lvl="1" indent="-457200" eaLnBrk="1" hangingPunct="1">
              <a:lnSpc>
                <a:spcPct val="90000"/>
              </a:lnSpc>
            </a:pPr>
            <a:r>
              <a:rPr lang="en-US" altLang="zh-TW" sz="3200" dirty="0">
                <a:solidFill>
                  <a:srgbClr val="008080"/>
                </a:solidFill>
              </a:rPr>
              <a:t>t1.start() ;</a:t>
            </a:r>
            <a:r>
              <a:rPr lang="en-US" altLang="zh-TW" sz="3200" dirty="0"/>
              <a:t> </a:t>
            </a:r>
            <a:r>
              <a:rPr lang="en-US" altLang="zh-TW" sz="3200" dirty="0">
                <a:solidFill>
                  <a:srgbClr val="CC6600"/>
                </a:solidFill>
              </a:rPr>
              <a:t>// this will start a new thread, which begins its execution by calling t1.run()</a:t>
            </a:r>
          </a:p>
          <a:p>
            <a:pPr marL="914400" lvl="1" indent="-457200" eaLnBrk="1" hangingPunct="1">
              <a:lnSpc>
                <a:spcPct val="90000"/>
              </a:lnSpc>
            </a:pPr>
            <a:r>
              <a:rPr lang="en-US" altLang="zh-TW" sz="3200" dirty="0">
                <a:solidFill>
                  <a:srgbClr val="008080"/>
                </a:solidFill>
              </a:rPr>
              <a:t>… </a:t>
            </a:r>
            <a:r>
              <a:rPr lang="en-US" altLang="zh-TW" sz="3200" dirty="0">
                <a:solidFill>
                  <a:srgbClr val="CC6600"/>
                </a:solidFill>
              </a:rPr>
              <a:t> // parent thread continue immediately here </a:t>
            </a:r>
            <a:r>
              <a:rPr lang="en-US" altLang="zh-TW" sz="3200" dirty="0">
                <a:solidFill>
                  <a:srgbClr val="FF0000"/>
                </a:solidFill>
              </a:rPr>
              <a:t>without waiting for the child thread to complete its execution</a:t>
            </a:r>
            <a:r>
              <a:rPr lang="en-US" altLang="zh-TW" sz="3200" dirty="0">
                <a:solidFill>
                  <a:srgbClr val="CC6600"/>
                </a:solidFill>
              </a:rPr>
              <a:t>. </a:t>
            </a:r>
            <a:r>
              <a:rPr lang="en-US" altLang="zh-TW" sz="3200" dirty="0" err="1">
                <a:solidFill>
                  <a:srgbClr val="CC6600"/>
                </a:solidFill>
              </a:rPr>
              <a:t>cf</a:t>
            </a:r>
            <a:r>
              <a:rPr lang="en-US" altLang="zh-TW" sz="3200" dirty="0">
                <a:solidFill>
                  <a:srgbClr val="CC6600"/>
                </a:solidFill>
              </a:rPr>
              <a:t>:  </a:t>
            </a:r>
            <a:r>
              <a:rPr lang="en-US" altLang="zh-TW" sz="3200" dirty="0">
                <a:solidFill>
                  <a:srgbClr val="008080"/>
                </a:solidFill>
              </a:rPr>
              <a:t>t1.run();</a:t>
            </a:r>
          </a:p>
          <a:p>
            <a:pPr marL="914400" lvl="1" indent="-457200" eaLnBrk="1" hangingPunct="1">
              <a:lnSpc>
                <a:spcPct val="90000"/>
              </a:lnSpc>
            </a:pPr>
            <a:r>
              <a:rPr lang="en-US" altLang="zh-TW" sz="3200" dirty="0">
                <a:solidFill>
                  <a:srgbClr val="008080"/>
                </a:solidFill>
              </a:rPr>
              <a:t>Print2GUI </a:t>
            </a:r>
            <a:r>
              <a:rPr lang="en-US" altLang="zh-TW" sz="3200" dirty="0" err="1">
                <a:solidFill>
                  <a:srgbClr val="008080"/>
                </a:solidFill>
              </a:rPr>
              <a:t>jtext</a:t>
            </a:r>
            <a:r>
              <a:rPr lang="en-US" altLang="zh-TW" sz="3200" dirty="0">
                <a:solidFill>
                  <a:srgbClr val="008080"/>
                </a:solidFill>
              </a:rPr>
              <a:t> = new Print2GUI();  </a:t>
            </a:r>
          </a:p>
          <a:p>
            <a:pPr marL="914400" lvl="1" indent="-457200" eaLnBrk="1" hangingPunct="1">
              <a:lnSpc>
                <a:spcPct val="90000"/>
              </a:lnSpc>
            </a:pPr>
            <a:r>
              <a:rPr lang="en-US" altLang="zh-TW" sz="3200" dirty="0">
                <a:solidFill>
                  <a:srgbClr val="008080"/>
                </a:solidFill>
              </a:rPr>
              <a:t>Thread t2 = new Thread( </a:t>
            </a:r>
            <a:r>
              <a:rPr lang="en-US" altLang="zh-TW" sz="3200" dirty="0" err="1">
                <a:solidFill>
                  <a:srgbClr val="008080"/>
                </a:solidFill>
              </a:rPr>
              <a:t>jtext</a:t>
            </a:r>
            <a:r>
              <a:rPr lang="en-US" altLang="zh-TW" sz="3200" dirty="0">
                <a:solidFill>
                  <a:srgbClr val="008080"/>
                </a:solidFill>
              </a:rPr>
              <a:t>); </a:t>
            </a:r>
          </a:p>
          <a:p>
            <a:pPr marL="914400" lvl="1" indent="-457200" eaLnBrk="1" hangingPunct="1">
              <a:lnSpc>
                <a:spcPct val="90000"/>
              </a:lnSpc>
            </a:pPr>
            <a:r>
              <a:rPr lang="en-US" altLang="zh-TW" sz="3200" dirty="0">
                <a:solidFill>
                  <a:srgbClr val="008080"/>
                </a:solidFill>
              </a:rPr>
              <a:t>t2.start();</a:t>
            </a:r>
          </a:p>
          <a:p>
            <a:pPr marL="914400" lvl="1" indent="-457200" eaLnBrk="1" hangingPunct="1">
              <a:lnSpc>
                <a:spcPct val="90000"/>
              </a:lnSpc>
            </a:pPr>
            <a:r>
              <a:rPr lang="en-US" altLang="zh-TW" sz="3200" dirty="0">
                <a:solidFill>
                  <a:srgbClr val="008080"/>
                </a:solidFill>
              </a:rPr>
              <a:t>…</a:t>
            </a:r>
            <a:endParaRPr lang="en-US" altLang="zh-TW"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F5838C1-E97F-7A12-313C-393F02715FCB}"/>
              </a:ext>
            </a:extLst>
          </p:cNvPr>
          <p:cNvSpPr>
            <a:spLocks noGrp="1" noChangeArrowheads="1"/>
          </p:cNvSpPr>
          <p:nvPr>
            <p:ph type="title"/>
          </p:nvPr>
        </p:nvSpPr>
        <p:spPr>
          <a:xfrm>
            <a:off x="838200" y="-308206"/>
            <a:ext cx="10515600" cy="1325563"/>
          </a:xfrm>
        </p:spPr>
        <p:txBody>
          <a:bodyPr/>
          <a:lstStyle/>
          <a:p>
            <a:pPr eaLnBrk="1" hangingPunct="1"/>
            <a:r>
              <a:rPr lang="en-US" altLang="zh-TW" dirty="0"/>
              <a:t>The </a:t>
            </a:r>
            <a:r>
              <a:rPr lang="en-US" altLang="zh-TW" dirty="0" err="1"/>
              <a:t>java.lang.Thread</a:t>
            </a:r>
            <a:r>
              <a:rPr lang="en-US" altLang="zh-TW" dirty="0"/>
              <a:t> constructors</a:t>
            </a:r>
          </a:p>
        </p:txBody>
      </p:sp>
      <p:sp>
        <p:nvSpPr>
          <p:cNvPr id="11267" name="Rectangle 3">
            <a:extLst>
              <a:ext uri="{FF2B5EF4-FFF2-40B4-BE49-F238E27FC236}">
                <a16:creationId xmlns:a16="http://schemas.microsoft.com/office/drawing/2014/main" id="{2B9AA85B-2473-1FB9-97EF-D80822148AD0}"/>
              </a:ext>
            </a:extLst>
          </p:cNvPr>
          <p:cNvSpPr>
            <a:spLocks noGrp="1" noChangeArrowheads="1"/>
          </p:cNvSpPr>
          <p:nvPr>
            <p:ph type="body" idx="1"/>
          </p:nvPr>
        </p:nvSpPr>
        <p:spPr>
          <a:xfrm>
            <a:off x="81742" y="744969"/>
            <a:ext cx="10515600" cy="6013277"/>
          </a:xfrm>
        </p:spPr>
        <p:txBody>
          <a:bodyPr>
            <a:normAutofit fontScale="85000" lnSpcReduction="20000"/>
          </a:bodyPr>
          <a:lstStyle/>
          <a:p>
            <a:pPr eaLnBrk="1" hangingPunct="1">
              <a:lnSpc>
                <a:spcPct val="90000"/>
              </a:lnSpc>
              <a:buFont typeface="Symbol" panose="05050102010706020507" pitchFamily="18" charset="2"/>
              <a:buNone/>
            </a:pPr>
            <a:r>
              <a:rPr lang="en-US" altLang="zh-TW" sz="3800" dirty="0">
                <a:solidFill>
                  <a:srgbClr val="CC6600"/>
                </a:solidFill>
              </a:rPr>
              <a:t>// Public Constructors</a:t>
            </a:r>
          </a:p>
          <a:p>
            <a:pPr eaLnBrk="1" hangingPunct="1">
              <a:lnSpc>
                <a:spcPct val="90000"/>
              </a:lnSpc>
            </a:pPr>
            <a:r>
              <a:rPr lang="en-US" altLang="zh-TW" sz="3800" dirty="0">
                <a:solidFill>
                  <a:srgbClr val="008080"/>
                </a:solidFill>
              </a:rPr>
              <a:t>Thread(</a:t>
            </a:r>
            <a:r>
              <a:rPr lang="en-US" altLang="zh-TW" sz="3800" dirty="0">
                <a:solidFill>
                  <a:schemeClr val="accent2"/>
                </a:solidFill>
              </a:rPr>
              <a:t>[</a:t>
            </a:r>
            <a:r>
              <a:rPr lang="en-US" altLang="zh-TW" sz="3800" dirty="0">
                <a:solidFill>
                  <a:srgbClr val="008080"/>
                </a:solidFill>
              </a:rPr>
              <a:t> </a:t>
            </a:r>
            <a:r>
              <a:rPr lang="en-US" altLang="zh-TW" sz="3800" dirty="0" err="1">
                <a:solidFill>
                  <a:srgbClr val="008080"/>
                </a:solidFill>
              </a:rPr>
              <a:t>ThreadGroup</a:t>
            </a:r>
            <a:r>
              <a:rPr lang="en-US" altLang="zh-TW" sz="3800" dirty="0">
                <a:solidFill>
                  <a:srgbClr val="008080"/>
                </a:solidFill>
              </a:rPr>
              <a:t> group,</a:t>
            </a:r>
            <a:r>
              <a:rPr lang="en-US" altLang="zh-TW" sz="3800" dirty="0">
                <a:solidFill>
                  <a:schemeClr val="accent2"/>
                </a:solidFill>
              </a:rPr>
              <a:t>]</a:t>
            </a:r>
            <a:r>
              <a:rPr lang="en-US" altLang="zh-TW" sz="3800" dirty="0">
                <a:solidFill>
                  <a:srgbClr val="008080"/>
                </a:solidFill>
              </a:rPr>
              <a:t> </a:t>
            </a:r>
            <a:r>
              <a:rPr lang="en-US" altLang="zh-TW" sz="3800" dirty="0">
                <a:solidFill>
                  <a:schemeClr val="accent2"/>
                </a:solidFill>
              </a:rPr>
              <a:t>[ </a:t>
            </a:r>
            <a:r>
              <a:rPr lang="en-US" altLang="zh-TW" sz="3800" dirty="0">
                <a:solidFill>
                  <a:srgbClr val="008080"/>
                </a:solidFill>
              </a:rPr>
              <a:t>Runnable target, </a:t>
            </a:r>
            <a:r>
              <a:rPr lang="en-US" altLang="zh-TW" sz="3800" dirty="0">
                <a:solidFill>
                  <a:schemeClr val="accent2"/>
                </a:solidFill>
              </a:rPr>
              <a:t>]</a:t>
            </a:r>
          </a:p>
          <a:p>
            <a:pPr eaLnBrk="1" hangingPunct="1">
              <a:lnSpc>
                <a:spcPct val="90000"/>
              </a:lnSpc>
              <a:buFont typeface="Symbol" panose="05050102010706020507" pitchFamily="18" charset="2"/>
              <a:buNone/>
            </a:pPr>
            <a:r>
              <a:rPr lang="en-US" altLang="zh-TW" sz="3800" dirty="0">
                <a:solidFill>
                  <a:schemeClr val="accent2"/>
                </a:solidFill>
              </a:rPr>
              <a:t>                  [ </a:t>
            </a:r>
            <a:r>
              <a:rPr lang="en-US" altLang="zh-TW" sz="3800" dirty="0">
                <a:solidFill>
                  <a:srgbClr val="008080"/>
                </a:solidFill>
              </a:rPr>
              <a:t>String name </a:t>
            </a:r>
            <a:r>
              <a:rPr lang="en-US" altLang="zh-TW" sz="3800" dirty="0">
                <a:solidFill>
                  <a:schemeClr val="accent2"/>
                </a:solidFill>
              </a:rPr>
              <a:t>] </a:t>
            </a:r>
            <a:r>
              <a:rPr lang="en-US" altLang="zh-TW" sz="3800" dirty="0">
                <a:solidFill>
                  <a:srgbClr val="008080"/>
                </a:solidFill>
              </a:rPr>
              <a:t>);</a:t>
            </a:r>
          </a:p>
          <a:p>
            <a:pPr lvl="1" eaLnBrk="1" hangingPunct="1">
              <a:lnSpc>
                <a:spcPct val="90000"/>
              </a:lnSpc>
            </a:pPr>
            <a:r>
              <a:rPr lang="en-US" altLang="zh-TW" sz="3800" dirty="0">
                <a:solidFill>
                  <a:schemeClr val="accent2"/>
                </a:solidFill>
              </a:rPr>
              <a:t>Instances :</a:t>
            </a:r>
          </a:p>
          <a:p>
            <a:pPr lvl="1" eaLnBrk="1" hangingPunct="1">
              <a:lnSpc>
                <a:spcPct val="90000"/>
              </a:lnSpc>
            </a:pPr>
            <a:r>
              <a:rPr lang="en-US" altLang="zh-TW" sz="3800" dirty="0">
                <a:solidFill>
                  <a:srgbClr val="008080"/>
                </a:solidFill>
              </a:rPr>
              <a:t>Thread();</a:t>
            </a:r>
          </a:p>
          <a:p>
            <a:pPr lvl="1" eaLnBrk="1" hangingPunct="1">
              <a:lnSpc>
                <a:spcPct val="90000"/>
              </a:lnSpc>
            </a:pPr>
            <a:r>
              <a:rPr lang="en-US" altLang="zh-TW" sz="3800" dirty="0">
                <a:solidFill>
                  <a:srgbClr val="008080"/>
                </a:solidFill>
              </a:rPr>
              <a:t>Thread(Runnable target);</a:t>
            </a:r>
          </a:p>
          <a:p>
            <a:pPr lvl="1" eaLnBrk="1" hangingPunct="1">
              <a:lnSpc>
                <a:spcPct val="90000"/>
              </a:lnSpc>
            </a:pPr>
            <a:r>
              <a:rPr lang="en-US" altLang="zh-TW" sz="3800" dirty="0">
                <a:solidFill>
                  <a:srgbClr val="008080"/>
                </a:solidFill>
              </a:rPr>
              <a:t>Thread(Runnable target, String name);</a:t>
            </a:r>
          </a:p>
          <a:p>
            <a:pPr lvl="1" eaLnBrk="1" hangingPunct="1">
              <a:lnSpc>
                <a:spcPct val="90000"/>
              </a:lnSpc>
            </a:pPr>
            <a:r>
              <a:rPr lang="en-US" altLang="zh-TW" sz="3800" dirty="0">
                <a:solidFill>
                  <a:srgbClr val="008080"/>
                </a:solidFill>
              </a:rPr>
              <a:t>Thread(String name);</a:t>
            </a:r>
          </a:p>
          <a:p>
            <a:pPr lvl="1" eaLnBrk="1" hangingPunct="1">
              <a:lnSpc>
                <a:spcPct val="90000"/>
              </a:lnSpc>
            </a:pPr>
            <a:r>
              <a:rPr lang="en-US" altLang="zh-TW" sz="3800" dirty="0">
                <a:solidFill>
                  <a:srgbClr val="008080"/>
                </a:solidFill>
              </a:rPr>
              <a:t>Thread(</a:t>
            </a:r>
            <a:r>
              <a:rPr lang="en-US" altLang="zh-TW" sz="3800" dirty="0" err="1">
                <a:solidFill>
                  <a:srgbClr val="008080"/>
                </a:solidFill>
              </a:rPr>
              <a:t>ThreadGroup</a:t>
            </a:r>
            <a:r>
              <a:rPr lang="en-US" altLang="zh-TW" sz="3800" dirty="0">
                <a:solidFill>
                  <a:srgbClr val="008080"/>
                </a:solidFill>
              </a:rPr>
              <a:t> group, Runnable target);</a:t>
            </a:r>
          </a:p>
          <a:p>
            <a:pPr lvl="1" eaLnBrk="1" hangingPunct="1">
              <a:lnSpc>
                <a:spcPct val="90000"/>
              </a:lnSpc>
            </a:pPr>
            <a:r>
              <a:rPr lang="en-US" altLang="zh-TW" sz="3800" dirty="0">
                <a:solidFill>
                  <a:srgbClr val="008080"/>
                </a:solidFill>
              </a:rPr>
              <a:t>Thread(</a:t>
            </a:r>
            <a:r>
              <a:rPr lang="en-US" altLang="zh-TW" sz="3800" dirty="0" err="1">
                <a:solidFill>
                  <a:srgbClr val="008080"/>
                </a:solidFill>
              </a:rPr>
              <a:t>ThreadGroup</a:t>
            </a:r>
            <a:r>
              <a:rPr lang="en-US" altLang="zh-TW" sz="3800" dirty="0">
                <a:solidFill>
                  <a:srgbClr val="008080"/>
                </a:solidFill>
              </a:rPr>
              <a:t> group, Runnable target, String name);</a:t>
            </a:r>
          </a:p>
          <a:p>
            <a:pPr lvl="1" eaLnBrk="1" hangingPunct="1">
              <a:lnSpc>
                <a:spcPct val="90000"/>
              </a:lnSpc>
            </a:pPr>
            <a:r>
              <a:rPr lang="en-US" altLang="zh-TW" sz="3800" dirty="0">
                <a:solidFill>
                  <a:srgbClr val="008080"/>
                </a:solidFill>
              </a:rPr>
              <a:t>Thread(</a:t>
            </a:r>
            <a:r>
              <a:rPr lang="en-US" altLang="zh-TW" sz="3800" dirty="0" err="1">
                <a:solidFill>
                  <a:srgbClr val="008080"/>
                </a:solidFill>
              </a:rPr>
              <a:t>ThreadGroup</a:t>
            </a:r>
            <a:r>
              <a:rPr lang="en-US" altLang="zh-TW" sz="3800" dirty="0">
                <a:solidFill>
                  <a:srgbClr val="008080"/>
                </a:solidFill>
              </a:rPr>
              <a:t> group, String name);</a:t>
            </a:r>
          </a:p>
          <a:p>
            <a:pPr eaLnBrk="1" hangingPunct="1">
              <a:lnSpc>
                <a:spcPct val="90000"/>
              </a:lnSpc>
              <a:buFont typeface="Symbol" panose="05050102010706020507" pitchFamily="18" charset="2"/>
              <a:buNone/>
            </a:pPr>
            <a:r>
              <a:rPr lang="en-US" altLang="zh-TW" sz="3800" dirty="0">
                <a:solidFill>
                  <a:srgbClr val="CC6600"/>
                </a:solidFill>
              </a:rPr>
              <a:t>//  </a:t>
            </a:r>
            <a:r>
              <a:rPr lang="en-US" altLang="zh-TW" sz="3800" dirty="0">
                <a:solidFill>
                  <a:schemeClr val="accent2"/>
                </a:solidFill>
              </a:rPr>
              <a:t>name</a:t>
            </a:r>
            <a:r>
              <a:rPr lang="en-US" altLang="zh-TW" sz="3800" dirty="0">
                <a:solidFill>
                  <a:srgbClr val="CC6600"/>
                </a:solidFill>
              </a:rPr>
              <a:t> is a string used to identify the thread instance</a:t>
            </a:r>
          </a:p>
          <a:p>
            <a:pPr eaLnBrk="1" hangingPunct="1">
              <a:lnSpc>
                <a:spcPct val="90000"/>
              </a:lnSpc>
              <a:buFont typeface="Symbol" panose="05050102010706020507" pitchFamily="18" charset="2"/>
              <a:buNone/>
            </a:pPr>
            <a:r>
              <a:rPr lang="en-US" altLang="zh-TW" sz="3800" dirty="0">
                <a:solidFill>
                  <a:srgbClr val="CC6600"/>
                </a:solidFill>
              </a:rPr>
              <a:t>//  </a:t>
            </a:r>
            <a:r>
              <a:rPr lang="en-US" altLang="zh-TW" sz="3800" dirty="0">
                <a:solidFill>
                  <a:schemeClr val="accent2"/>
                </a:solidFill>
              </a:rPr>
              <a:t>group</a:t>
            </a:r>
            <a:r>
              <a:rPr lang="en-US" altLang="zh-TW" sz="3800" dirty="0">
                <a:solidFill>
                  <a:srgbClr val="CC6600"/>
                </a:solidFill>
              </a:rPr>
              <a:t> is the thread group to which this </a:t>
            </a:r>
            <a:r>
              <a:rPr lang="en-US" altLang="zh-TW" sz="3800" dirty="0" err="1">
                <a:solidFill>
                  <a:srgbClr val="CC6600"/>
                </a:solidFill>
              </a:rPr>
              <a:t>thred</a:t>
            </a:r>
            <a:r>
              <a:rPr lang="en-US" altLang="zh-TW" sz="3800" dirty="0">
                <a:solidFill>
                  <a:srgbClr val="CC6600"/>
                </a:solidFill>
              </a:rPr>
              <a:t> belongs.</a:t>
            </a:r>
          </a:p>
          <a:p>
            <a:pPr eaLnBrk="1" hangingPunct="1">
              <a:lnSpc>
                <a:spcPct val="90000"/>
              </a:lnSpc>
              <a:buFont typeface="Symbol" panose="05050102010706020507" pitchFamily="18" charset="2"/>
              <a:buNone/>
            </a:pPr>
            <a:endParaRPr lang="en-US" altLang="zh-TW" dirty="0">
              <a:solidFill>
                <a:srgbClr val="CC66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4948</Words>
  <Application>Microsoft Office PowerPoint</Application>
  <PresentationFormat>Widescreen</PresentationFormat>
  <Paragraphs>526</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Arial Narrow</vt:lpstr>
      <vt:lpstr>Arial Unicode MS</vt:lpstr>
      <vt:lpstr>Calibri</vt:lpstr>
      <vt:lpstr>Calibri Light</vt:lpstr>
      <vt:lpstr>Symbol</vt:lpstr>
      <vt:lpstr>Wingdings</vt:lpstr>
      <vt:lpstr>Office Theme</vt:lpstr>
      <vt:lpstr>Lec-38</vt:lpstr>
      <vt:lpstr>Contents</vt:lpstr>
      <vt:lpstr>What is thread</vt:lpstr>
      <vt:lpstr>single-threaded vs multithreaded programs</vt:lpstr>
      <vt:lpstr>Thread ecology in a java program</vt:lpstr>
      <vt:lpstr>2. Define and launch a java thread</vt:lpstr>
      <vt:lpstr>Define a thread </vt:lpstr>
      <vt:lpstr>How to launch a thread</vt:lpstr>
      <vt:lpstr>The java.lang.Thread constructors</vt:lpstr>
      <vt:lpstr>Some thread property access methods</vt:lpstr>
      <vt:lpstr>State methods for current thread accesses</vt:lpstr>
      <vt:lpstr>An example</vt:lpstr>
      <vt:lpstr>main program</vt:lpstr>
      <vt:lpstr>3. The Life Cycle of a  Java Thread</vt:lpstr>
      <vt:lpstr>3. The states(life cyccle) of a thread (java )</vt:lpstr>
      <vt:lpstr>PowerPoint Presentation</vt:lpstr>
      <vt:lpstr>State transition methods for Thread</vt:lpstr>
      <vt:lpstr>4. interrupting threads</vt:lpstr>
      <vt:lpstr>PowerPoint Presentation</vt:lpstr>
      <vt:lpstr>interrupt-related methods</vt:lpstr>
      <vt:lpstr>5. Thread synchronization</vt:lpstr>
      <vt:lpstr>Multithreading  may incur inconsistency : an Example</vt:lpstr>
      <vt:lpstr>Synchronized methods and statements</vt:lpstr>
      <vt:lpstr>Synchronizing threads</vt:lpstr>
      <vt:lpstr>Typical usage</vt:lpstr>
      <vt:lpstr>Java's  Monitor Model</vt:lpstr>
      <vt:lpstr>Java's Monitor model (cintinued)</vt:lpstr>
      <vt:lpstr>Java's monitor model (continued)</vt:lpstr>
      <vt:lpstr>Producer/Consumer Problem</vt:lpstr>
      <vt:lpstr>Producer.java</vt:lpstr>
      <vt:lpstr>Consumer.java</vt:lpstr>
      <vt:lpstr>CubbyHole without mutual exclusion</vt:lpstr>
      <vt:lpstr>The CubbyHole</vt:lpstr>
      <vt:lpstr>CubbyHole without synchronization</vt:lpstr>
      <vt:lpstr>Another CubbyHole implementation (still incorrect!)</vt:lpstr>
      <vt:lpstr>CubbyHole.java</vt:lpstr>
      <vt:lpstr>The main class</vt:lpstr>
      <vt:lpstr>Other issues</vt:lpstr>
      <vt:lpstr>Thread Groups </vt:lpstr>
      <vt:lpstr>Creating a Thread Explicitly in a Group</vt:lpstr>
      <vt:lpstr>The ThreadGroup Class </vt:lpstr>
      <vt:lpstr>Methods that Operate on the ThreadGroup</vt:lpstr>
      <vt:lpstr>Exercise  </vt:lpstr>
      <vt:lpstr>A candidate Main class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Lec-38</dc:title>
  <dc:creator>Saif Nalband</dc:creator>
  <cp:lastModifiedBy>Saif Nalband</cp:lastModifiedBy>
  <cp:revision>7</cp:revision>
  <dcterms:created xsi:type="dcterms:W3CDTF">2023-04-26T06:19:57Z</dcterms:created>
  <dcterms:modified xsi:type="dcterms:W3CDTF">2023-04-26T10:55:32Z</dcterms:modified>
</cp:coreProperties>
</file>