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2FED58-E459-4DB9-B5E6-E801E0172FB1}">
  <a:tblStyle styleId="{BE2FED58-E459-4DB9-B5E6-E801E0172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f01b4a7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f01b4a7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01b4a7f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01b4a7f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01b4a7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01b4a7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01b4a7f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f01b4a7f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f01b4a7f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f01b4a7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01b4a7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01b4a7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01b4a7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01b4a7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f01b4a7f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f01b4a7f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01b4a7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01b4a7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01b4a7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f01b4a7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01b4a7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01b4a7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0b7e86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e0b7e86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0b7e86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e0b7e86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Welcome To 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Object Oriented </a:t>
            </a:r>
            <a:r>
              <a:rPr lang="en">
                <a:solidFill>
                  <a:srgbClr val="0000FF"/>
                </a:solidFill>
              </a:rPr>
              <a:t>Programming System (JAVA)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Resources to help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Text Book : </a:t>
            </a:r>
            <a:endParaRPr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Head First Java-Kathy Sierra,Bert Bates, O’Reilly</a:t>
            </a:r>
            <a:endParaRPr sz="15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 Java –A Beginners’s Guide ,7</a:t>
            </a:r>
            <a:r>
              <a:rPr baseline="30000" lang="en" sz="1500">
                <a:solidFill>
                  <a:schemeClr val="dk1"/>
                </a:solidFill>
              </a:rPr>
              <a:t>th</a:t>
            </a:r>
            <a:r>
              <a:rPr lang="en" sz="1500">
                <a:solidFill>
                  <a:schemeClr val="dk1"/>
                </a:solidFill>
              </a:rPr>
              <a:t> Edition-Herbert Schildt, Oracle Press  </a:t>
            </a:r>
            <a:endParaRPr sz="15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 Complete reference Java by Herbert Schildt(10th edition) </a:t>
            </a:r>
            <a:endParaRPr sz="15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 Java 2 programming black books, Steven Horlzner</a:t>
            </a:r>
            <a:endParaRPr sz="15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Programming with Java , A primer ,Forth edition , By E. Balagurusamy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400"/>
              <a:t>Online Resources : 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Large number of tutorials,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HackerRank, Code Chief, Leecode etc.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Download JAVA 8 </a:t>
            </a:r>
            <a:endParaRPr sz="24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Online Class </a:t>
            </a:r>
            <a:r>
              <a:rPr lang="en"/>
              <a:t> 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Keeping the class interesting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Humor breaks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Actually helps with attention span!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Not surprisingly, most of it will be computer humor!</a:t>
            </a:r>
            <a:endParaRPr sz="22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Contact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on EMAILS: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Email: </a:t>
            </a:r>
            <a:r>
              <a:rPr lang="en" sz="2800"/>
              <a:t>saif.nalband@dypiu.ac.in</a:t>
            </a:r>
            <a:endParaRPr sz="28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Classes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Course starts from next class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Lab would be starting from 2nd or third week after we have covered enough for conducting labs</a:t>
            </a:r>
            <a:endParaRPr sz="25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About Myself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7391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90’s Kid From Mumbai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my PhD BITS-Pilani, Goa Campus (YUP, I studied in GOA)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Taught at IIIT Pune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Went for Post-Doctoral Researcher at Cork, Ireland for a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Pandemic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at DYPIU as Assistant Professor in School of Engineering &amp; Technology.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Acitve on Linkdin, twitter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Hobbies ; Football, MUFC, binge watch some series, courses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575" y="570150"/>
            <a:ext cx="3297699" cy="351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About Course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Understand fundamentals of programming such as variables, conditional and iterative execution, methods, etc.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Introduction to object-oriented programming...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 ...with a strong software engineering foundation...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 ...aimed at producing and maintaining large, high-quality software systems.</a:t>
            </a:r>
            <a:endParaRPr sz="2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BuzzWord That you will be using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50" y="1152475"/>
            <a:ext cx="8307500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Contents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Introduction to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Objects and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Inheritance and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Exception Handling  and File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Applets and Swings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OutCome of Course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Programming </a:t>
            </a:r>
            <a:r>
              <a:rPr lang="en"/>
              <a:t>paradigm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</a:t>
            </a:r>
            <a:r>
              <a:rPr lang="en"/>
              <a:t> Steps for Software development.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How to pass this course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Will keep you update on this. Regarding the weightage of marking </a:t>
            </a:r>
            <a:r>
              <a:rPr lang="en" sz="2200"/>
              <a:t>scheme</a:t>
            </a:r>
            <a:r>
              <a:rPr lang="en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Attendance is MUST!!!  (marks </a:t>
            </a:r>
            <a:r>
              <a:rPr lang="en" sz="2200"/>
              <a:t>weightage : Free marks based on attendance</a:t>
            </a:r>
            <a:r>
              <a:rPr lang="en" sz="2200"/>
              <a:t> 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DO NOT MUG THE PROGRAMS.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PRACTICE CODING .. It’s FUN.</a:t>
            </a:r>
            <a:endParaRPr sz="22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Weightage Scheme : Theory : 100 marks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{BE2FED58-E459-4DB9-B5E6-E801E0172FB1}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Modules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Weightage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Surprise Quiz ( 3 / 4 )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 term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Exam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Attendance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Weightage Scheme : Practical : 50 marks</a:t>
            </a:r>
            <a:endParaRPr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{BE2FED58-E459-4DB9-B5E6-E801E0172FB1}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Modules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Weightage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 </a:t>
                      </a:r>
                      <a:r>
                        <a:rPr lang="en"/>
                        <a:t>Attendance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 Experiments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(team of 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