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3f7b0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3f7b0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7120b862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7120b86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7120b86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47120b86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7120b86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47120b86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7120b86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7120b86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23f7b0d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23f7b0d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23f7b0d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23f7b0d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7120b8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7120b8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7120b86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47120b86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8454e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8454e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8454ea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8454ea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8454ea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8454ea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8454ea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8454ea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8454ea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8454ea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Lec-12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Methods with </a:t>
            </a:r>
            <a:r>
              <a:rPr b="1" lang="en">
                <a:solidFill>
                  <a:srgbClr val="0000FF"/>
                </a:solidFill>
              </a:rPr>
              <a:t>parameters </a:t>
            </a:r>
            <a:r>
              <a:rPr b="1" lang="en">
                <a:solidFill>
                  <a:srgbClr val="FF0000"/>
                </a:solidFill>
              </a:rPr>
              <a:t>Demo114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4700" y="656000"/>
            <a:ext cx="40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Circle {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x,y;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r;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circumference(){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2*3.14159*r;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area(){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(22/7)*r*r;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void setCircle(double a, double b, double c){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x = a; // Set center x-coordinate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y = b; // Set center y-coordinate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 = c; // Set radius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762975" y="4305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Demo114 {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args){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Circle c1 = new Circle();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Circle c2 = new Circle();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// Initilise the circle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c1.setCircle(</a:t>
            </a:r>
            <a:r>
              <a:rPr b="1" lang="en" sz="1250">
                <a:solidFill>
                  <a:srgbClr val="00FF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1.0, 4.0, 5.0)</a:t>
            </a: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c2.setCircle(3.0, 4.0, 10.0);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System.out.println("Circumference Circle 1" + c1.circumference());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System.out.println("Area Circle 1" + c1.area());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System.out.println("Circumference Circle 2" + c2.circumference());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System.out.println("Area Circle 2" + c2.area());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r>
              <a:rPr b="1" lang="en">
                <a:solidFill>
                  <a:srgbClr val="0000FF"/>
                </a:solidFill>
              </a:rPr>
              <a:t> for automatic object </a:t>
            </a:r>
            <a:r>
              <a:rPr b="1" lang="en">
                <a:solidFill>
                  <a:srgbClr val="0000FF"/>
                </a:solidFill>
              </a:rPr>
              <a:t>initialization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It can be tedious to initialize </a:t>
            </a:r>
            <a:r>
              <a:rPr b="1" lang="en" sz="2500"/>
              <a:t>all of the </a:t>
            </a:r>
            <a:r>
              <a:rPr b="1" lang="en" sz="2500"/>
              <a:t>variables</a:t>
            </a:r>
            <a:r>
              <a:rPr lang="en" sz="2500"/>
              <a:t> in a class each time an object is </a:t>
            </a:r>
            <a:r>
              <a:rPr lang="en" sz="2500"/>
              <a:t>instantiated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Java allows </a:t>
            </a:r>
            <a:r>
              <a:rPr lang="en" sz="2500"/>
              <a:t>object</a:t>
            </a:r>
            <a:r>
              <a:rPr lang="en" sz="2500"/>
              <a:t> in </a:t>
            </a:r>
            <a:r>
              <a:rPr lang="en" sz="2500"/>
              <a:t>initialise</a:t>
            </a:r>
            <a:r>
              <a:rPr lang="en" sz="2500"/>
              <a:t> themselves when they are created/ declared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This automatic </a:t>
            </a:r>
            <a:r>
              <a:rPr lang="en" sz="2500"/>
              <a:t>initialization</a:t>
            </a:r>
            <a:r>
              <a:rPr lang="en" sz="2500"/>
              <a:t> is </a:t>
            </a:r>
            <a:r>
              <a:rPr lang="en" sz="2500"/>
              <a:t>performed</a:t>
            </a:r>
            <a:r>
              <a:rPr lang="en" sz="2500"/>
              <a:t> through the </a:t>
            </a:r>
            <a:r>
              <a:rPr b="1" lang="en" sz="2500">
                <a:solidFill>
                  <a:srgbClr val="0000FF"/>
                </a:solidFill>
              </a:rPr>
              <a:t>concept of </a:t>
            </a:r>
            <a:r>
              <a:rPr b="1" lang="en" sz="2500">
                <a:solidFill>
                  <a:srgbClr val="0000FF"/>
                </a:solidFill>
              </a:rPr>
              <a:t>constructors</a:t>
            </a:r>
            <a:endParaRPr b="1" sz="2500">
              <a:solidFill>
                <a:srgbClr val="0000FF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r>
              <a:rPr b="1" lang="en">
                <a:solidFill>
                  <a:srgbClr val="0000FF"/>
                </a:solidFill>
              </a:rPr>
              <a:t> - Some properties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constructors </a:t>
            </a:r>
            <a:r>
              <a:rPr b="1" lang="en">
                <a:solidFill>
                  <a:srgbClr val="0000FF"/>
                </a:solidFill>
              </a:rPr>
              <a:t>initialises an object</a:t>
            </a:r>
            <a:r>
              <a:rPr lang="en"/>
              <a:t> immediately upon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Constructors</a:t>
            </a:r>
            <a:r>
              <a:rPr lang="en"/>
              <a:t> in JAVA is a </a:t>
            </a:r>
            <a:r>
              <a:rPr b="1" lang="en">
                <a:solidFill>
                  <a:srgbClr val="0000FF"/>
                </a:solidFill>
              </a:rPr>
              <a:t>method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method has the </a:t>
            </a:r>
            <a:r>
              <a:rPr b="1" lang="en">
                <a:solidFill>
                  <a:srgbClr val="0000FF"/>
                </a:solidFill>
              </a:rPr>
              <a:t>same name</a:t>
            </a:r>
            <a:r>
              <a:rPr lang="en"/>
              <a:t> as the class in which it resides.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Once defined, the contractors is </a:t>
            </a:r>
            <a:r>
              <a:rPr b="1" lang="en">
                <a:solidFill>
                  <a:srgbClr val="0000FF"/>
                </a:solidFill>
              </a:rPr>
              <a:t>automatically called</a:t>
            </a:r>
            <a:r>
              <a:rPr lang="en"/>
              <a:t> immediately after object is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Constructors is a method which has </a:t>
            </a:r>
            <a:r>
              <a:rPr b="1" lang="en">
                <a:solidFill>
                  <a:srgbClr val="0000FF"/>
                </a:solidFill>
              </a:rPr>
              <a:t>no </a:t>
            </a:r>
            <a:r>
              <a:rPr b="1" lang="en">
                <a:solidFill>
                  <a:srgbClr val="0000FF"/>
                </a:solidFill>
              </a:rPr>
              <a:t>return</a:t>
            </a:r>
            <a:r>
              <a:rPr b="1" lang="en">
                <a:solidFill>
                  <a:srgbClr val="0000FF"/>
                </a:solidFill>
              </a:rPr>
              <a:t> type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Infact, the implicit return type of a class constructors is the class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Constructors </a:t>
            </a:r>
            <a:r>
              <a:rPr lang="en"/>
              <a:t>initialize</a:t>
            </a:r>
            <a:r>
              <a:rPr lang="en"/>
              <a:t> the internal state of an object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39750" y="12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Constructors: An example </a:t>
            </a:r>
            <a:r>
              <a:rPr b="1" lang="en">
                <a:solidFill>
                  <a:srgbClr val="FF0000"/>
                </a:solidFill>
              </a:rPr>
              <a:t>Demp120/Demo120a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31875" y="1152475"/>
            <a:ext cx="436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3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*r;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3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3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)*r*r;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3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x = a; </a:t>
            </a:r>
            <a:r>
              <a:rPr b="1" lang="en" sz="135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Set center x-coordinate</a:t>
            </a:r>
            <a:endParaRPr b="1" sz="135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y = b; </a:t>
            </a:r>
            <a:r>
              <a:rPr b="1" lang="en" sz="135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Set center y-coordinate</a:t>
            </a:r>
            <a:endParaRPr b="1" sz="135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 = c; </a:t>
            </a:r>
            <a:r>
              <a:rPr b="1" lang="en" sz="135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Set radius</a:t>
            </a:r>
            <a:endParaRPr b="1" sz="135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700">
              <a:highlight>
                <a:schemeClr val="lt1"/>
              </a:highlight>
            </a:endParaRPr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832400" y="694325"/>
            <a:ext cx="42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Demo120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arge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[]){</a:t>
            </a:r>
            <a:endParaRPr b="1" sz="12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4.0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b="1" lang="en" sz="12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4.0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8.0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"Circumference Circle 1"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"Area Circle 1"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"Circumference Circle 2"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"Area Circle 2"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highlight>
                <a:schemeClr val="lt1"/>
              </a:highlight>
            </a:endParaRPr>
          </a:p>
        </p:txBody>
      </p:sp>
      <p:cxnSp>
        <p:nvCxnSpPr>
          <p:cNvPr id="143" name="Google Shape;143;p25"/>
          <p:cNvCxnSpPr/>
          <p:nvPr/>
        </p:nvCxnSpPr>
        <p:spPr>
          <a:xfrm>
            <a:off x="4567375" y="1089775"/>
            <a:ext cx="27900" cy="390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Classes &amp; Objects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Constructors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What is a Class 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9300" y="111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group of objects, which have common properties.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is a template or blueprint from </a:t>
            </a:r>
            <a:r>
              <a:rPr lang="en"/>
              <a:t>which</a:t>
            </a:r>
            <a:r>
              <a:rPr lang="en"/>
              <a:t> objects are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logical </a:t>
            </a:r>
            <a:r>
              <a:rPr lang="en"/>
              <a:t>entity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class in JAVA can contain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Class(es) and interfaces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-5400000">
            <a:off x="6114225" y="1959100"/>
            <a:ext cx="1332600" cy="1138500"/>
          </a:xfrm>
          <a:prstGeom prst="flowChartDelay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5400000">
            <a:off x="6114376" y="3291554"/>
            <a:ext cx="1332600" cy="1138800"/>
          </a:xfrm>
          <a:prstGeom prst="flowChartDelay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32925" y="3352500"/>
            <a:ext cx="89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371175" y="1936300"/>
            <a:ext cx="10134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280500" y="2092800"/>
            <a:ext cx="16521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661625" y="1936800"/>
            <a:ext cx="347100" cy="126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61625" y="3226000"/>
            <a:ext cx="347100" cy="126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539925" y="2491925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539925" y="3689200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chemeClr val="lt1"/>
                </a:highlight>
              </a:rPr>
              <a:t>JAVA Class -- An </a:t>
            </a:r>
            <a:r>
              <a:rPr b="1" lang="en">
                <a:solidFill>
                  <a:srgbClr val="0000FF"/>
                </a:solidFill>
                <a:highlight>
                  <a:schemeClr val="lt1"/>
                </a:highlight>
              </a:rPr>
              <a:t>Example</a:t>
            </a:r>
            <a:endParaRPr b="1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0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FF"/>
                </a:solidFill>
              </a:rPr>
              <a:t>class</a:t>
            </a:r>
            <a:r>
              <a:rPr lang="en" sz="2300"/>
              <a:t> circle {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		</a:t>
            </a:r>
            <a:r>
              <a:rPr lang="en" sz="2300">
                <a:solidFill>
                  <a:srgbClr val="FF00FF"/>
                </a:solidFill>
              </a:rPr>
              <a:t>d</a:t>
            </a:r>
            <a:r>
              <a:rPr lang="en" sz="2300">
                <a:solidFill>
                  <a:srgbClr val="FF00FF"/>
                </a:solidFill>
              </a:rPr>
              <a:t>ouble</a:t>
            </a:r>
            <a:r>
              <a:rPr lang="en" sz="2300"/>
              <a:t> x, y; </a:t>
            </a:r>
            <a:r>
              <a:rPr b="1" lang="en" sz="2300">
                <a:solidFill>
                  <a:srgbClr val="38761D"/>
                </a:solidFill>
              </a:rPr>
              <a:t>// the </a:t>
            </a:r>
            <a:r>
              <a:rPr b="1" lang="en" sz="2300">
                <a:solidFill>
                  <a:srgbClr val="38761D"/>
                </a:solidFill>
              </a:rPr>
              <a:t>coordinates</a:t>
            </a:r>
            <a:r>
              <a:rPr b="1" lang="en" sz="2300">
                <a:solidFill>
                  <a:srgbClr val="38761D"/>
                </a:solidFill>
              </a:rPr>
              <a:t> of the circle</a:t>
            </a:r>
            <a:endParaRPr b="1" sz="23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		</a:t>
            </a:r>
            <a:r>
              <a:rPr lang="en" sz="2300">
                <a:solidFill>
                  <a:srgbClr val="FF00FF"/>
                </a:solidFill>
              </a:rPr>
              <a:t>d</a:t>
            </a:r>
            <a:r>
              <a:rPr lang="en" sz="2300">
                <a:solidFill>
                  <a:srgbClr val="FF00FF"/>
                </a:solidFill>
              </a:rPr>
              <a:t>ouble</a:t>
            </a:r>
            <a:r>
              <a:rPr lang="en" sz="2300"/>
              <a:t> r; </a:t>
            </a:r>
            <a:r>
              <a:rPr b="1" lang="en" sz="2300">
                <a:solidFill>
                  <a:srgbClr val="38761D"/>
                </a:solidFill>
              </a:rPr>
              <a:t>// The radius</a:t>
            </a:r>
            <a:endParaRPr b="1" sz="23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} </a:t>
            </a:r>
            <a:endParaRPr sz="23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74375" y="4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Naming Conventions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743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Rule to follow as you decide what to name your identifiers such as class, package, variable, constant, method,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Class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start with the uppercase letter.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be a noun such as Color, Button, System, Thread,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appropriate words, instead of acronyms.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</a:t>
            </a:r>
            <a:r>
              <a:rPr lang="en">
                <a:solidFill>
                  <a:srgbClr val="0000FF"/>
                </a:solidFill>
              </a:rPr>
              <a:t>ublic class Circle{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77000" y="11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Method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start with lowercase letter.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be a verb such as main(), print(), println().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name contains multiple words, start it with a lowercase letter followed by an uppercase letter such as actionPerformed().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Circle{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 x,y;</a:t>
            </a:r>
            <a:endParaRPr b="1" sz="10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 r;</a:t>
            </a:r>
            <a:endParaRPr b="1" sz="10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// methods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FF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 circumferences()</a:t>
            </a: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2* 3.14159 * r;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// methods that return area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FF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 area(){</a:t>
            </a:r>
            <a:endParaRPr b="1" sz="1050">
              <a:solidFill>
                <a:srgbClr val="FF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return(22/7)* r * r;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4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Variable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start with a lowercase letter such as id,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not start with the special characters like &amp; (ampersand), $ (dollar), _ (underscore).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name contains multiple words, start it with the lowercase letter followed by an uppercase letter such as firstName, lastName.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using one-character variables such as x, y, z.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Circle{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 x,y;</a:t>
            </a:r>
            <a:endParaRPr b="1" sz="10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 r;</a:t>
            </a:r>
            <a:endParaRPr b="1" sz="10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// methods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circumferences(){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2* 3.14159 * r;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// methods that return area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area(){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return(22/7)* r * r;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70050" y="13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Constant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be in uppercase letters such as RED, YELLOW.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name contains multiple words, it should be separated by an underscore(_) such as MAX_PRIORITY.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contain digits but not as the first letter.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Circle{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 x,y;</a:t>
            </a:r>
            <a:endParaRPr b="1" sz="10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 r;</a:t>
            </a:r>
            <a:endParaRPr b="1" sz="10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PIE = 3.141</a:t>
            </a:r>
            <a:endParaRPr b="1" sz="105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// methods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circumferences(){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2* PIE * r;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// methods that return area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area(){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PIE * r * r;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0000FF"/>
                </a:solidFill>
              </a:rPr>
              <a:t>c</a:t>
            </a:r>
            <a:r>
              <a:rPr b="1" lang="en" sz="2100">
                <a:solidFill>
                  <a:srgbClr val="0000FF"/>
                </a:solidFill>
              </a:rPr>
              <a:t>amelCase in java naming conventions</a:t>
            </a:r>
            <a:endParaRPr b="1" sz="3100">
              <a:solidFill>
                <a:srgbClr val="0000FF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follows camel-case syntax for naming the class, interface, method, and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name is combined with two words, the second word will start with uppercase letter always such 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FF"/>
                </a:solidFill>
              </a:rPr>
              <a:t>actionPerformed()</a:t>
            </a:r>
            <a:r>
              <a:rPr lang="en"/>
              <a:t>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FF"/>
                </a:solidFill>
              </a:rPr>
              <a:t>firstName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FF"/>
                </a:solidFill>
              </a:rPr>
              <a:t>actionEvent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FF"/>
                </a:solidFill>
              </a:rPr>
              <a:t>actionListener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