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987f55488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987f55488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987f55488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987f55488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987f554882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987f554882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97fb0302cb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97fb0302c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97fb0302cb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97fb0302cb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987f554882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987f554882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987f554882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987f554882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gif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55075"/>
            <a:ext cx="8520600" cy="360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OOPS (JAVA)</a:t>
            </a:r>
            <a:endParaRPr>
              <a:solidFill>
                <a:srgbClr val="0000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Lec-17 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247100" y="39713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Saif Nalband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6475" y="4269250"/>
            <a:ext cx="1311200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rgbClr val="0000FF"/>
                </a:solidFill>
              </a:rPr>
              <a:t>Contents : </a:t>
            </a:r>
            <a:endParaRPr b="1" sz="3200">
              <a:solidFill>
                <a:srgbClr val="0000FF"/>
              </a:solidFill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2800"/>
              <a:t>Using Objects as </a:t>
            </a:r>
            <a:r>
              <a:rPr lang="en" sz="2800"/>
              <a:t>parameters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2800"/>
              <a:t>Argument passing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2800"/>
              <a:t>Call by value Vs Call by reference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2800"/>
              <a:t>Stack Data Structure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2800"/>
              <a:t>Access Control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2800"/>
              <a:t>Keyword finalize() Method, Static</a:t>
            </a:r>
            <a:endParaRPr sz="2800"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6475" y="4269250"/>
            <a:ext cx="1311200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Passing Objects as parameters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Demo170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Demo171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Already seen!!</a:t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6475" y="4269250"/>
            <a:ext cx="1311200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Assigning Object Reference Variables 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We can assign value of reference variable to another reference variable.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Reference Variable is used to store the address of the variable.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Assigning Reference will not create distinct copies of Objects.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All reference variables are referring to same Object.</a:t>
            </a:r>
            <a:endParaRPr/>
          </a:p>
          <a:p>
            <a:pPr indent="0" lvl="0" marL="0" rtl="0" algn="just">
              <a:lnSpc>
                <a:spcPct val="13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750">
                <a:solidFill>
                  <a:srgbClr val="0000FF"/>
                </a:solidFill>
                <a:highlight>
                  <a:srgbClr val="FFFFFF"/>
                </a:highlight>
              </a:rPr>
              <a:t>Assigning Object Reference Variables does not </a:t>
            </a:r>
            <a:endParaRPr sz="1750">
              <a:solidFill>
                <a:srgbClr val="0000FF"/>
              </a:solidFill>
              <a:highlight>
                <a:srgbClr val="FFFFFF"/>
              </a:highlight>
            </a:endParaRPr>
          </a:p>
          <a:p>
            <a:pPr indent="-339725" lvl="0" marL="457200" rtl="0" algn="just">
              <a:lnSpc>
                <a:spcPct val="130000"/>
              </a:lnSpc>
              <a:spcBef>
                <a:spcPts val="1300"/>
              </a:spcBef>
              <a:spcAft>
                <a:spcPts val="0"/>
              </a:spcAft>
              <a:buSzPts val="1750"/>
              <a:buAutoNum type="arabicPeriod"/>
            </a:pPr>
            <a:r>
              <a:rPr lang="en" sz="1750">
                <a:highlight>
                  <a:srgbClr val="FFFFFF"/>
                </a:highlight>
              </a:rPr>
              <a:t>Create Distinct Objects.</a:t>
            </a:r>
            <a:endParaRPr sz="1750">
              <a:highlight>
                <a:srgbClr val="FFFFFF"/>
              </a:highlight>
            </a:endParaRPr>
          </a:p>
          <a:p>
            <a:pPr indent="-339725" lvl="0" marL="45720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750"/>
              <a:buAutoNum type="arabicPeriod"/>
            </a:pPr>
            <a:r>
              <a:rPr lang="en" sz="1750">
                <a:highlight>
                  <a:srgbClr val="FFFFFF"/>
                </a:highlight>
              </a:rPr>
              <a:t>Allocate Memory</a:t>
            </a:r>
            <a:endParaRPr sz="1750">
              <a:highlight>
                <a:srgbClr val="FFFFFF"/>
              </a:highlight>
            </a:endParaRPr>
          </a:p>
          <a:p>
            <a:pPr indent="-339725" lvl="0" marL="45720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750"/>
              <a:buAutoNum type="arabicPeriod"/>
            </a:pPr>
            <a:r>
              <a:rPr lang="en" sz="1750">
                <a:highlight>
                  <a:srgbClr val="FFFFFF"/>
                </a:highlight>
              </a:rPr>
              <a:t>Create duplicate Copy</a:t>
            </a:r>
            <a:endParaRPr sz="1750">
              <a:highlight>
                <a:srgbClr val="FFFFFF"/>
              </a:highlight>
            </a:endParaRPr>
          </a:p>
          <a:p>
            <a:pPr indent="0" lvl="0" marL="457200" rtl="0" algn="just">
              <a:lnSpc>
                <a:spcPct val="130000"/>
              </a:lnSpc>
              <a:spcBef>
                <a:spcPts val="1300"/>
              </a:spcBef>
              <a:spcAft>
                <a:spcPts val="0"/>
              </a:spcAft>
              <a:buNone/>
            </a:pPr>
            <a:r>
              <a:rPr b="1" lang="en" sz="1750">
                <a:highlight>
                  <a:srgbClr val="FFFFFF"/>
                </a:highlight>
              </a:rPr>
              <a:t>Demo175</a:t>
            </a:r>
            <a:endParaRPr b="1" sz="1750">
              <a:highlight>
                <a:srgbClr val="FFFFFF"/>
              </a:highlight>
            </a:endParaRPr>
          </a:p>
          <a:p>
            <a:pPr indent="0" lvl="0" marL="0" rtl="0" algn="just">
              <a:lnSpc>
                <a:spcPct val="130000"/>
              </a:lnSpc>
              <a:spcBef>
                <a:spcPts val="1300"/>
              </a:spcBef>
              <a:spcAft>
                <a:spcPts val="0"/>
              </a:spcAft>
              <a:buNone/>
            </a:pPr>
            <a:r>
              <a:t/>
            </a:r>
            <a:endParaRPr sz="1750"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6475" y="4269250"/>
            <a:ext cx="1311200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FF"/>
                </a:solidFill>
              </a:rPr>
              <a:t>Assigning Object Reference Variables</a:t>
            </a:r>
            <a:endParaRPr/>
          </a:p>
        </p:txBody>
      </p:sp>
      <p:sp>
        <p:nvSpPr>
          <p:cNvPr id="83" name="Google Shape;83;p17"/>
          <p:cNvSpPr/>
          <p:nvPr/>
        </p:nvSpPr>
        <p:spPr>
          <a:xfrm>
            <a:off x="971775" y="1804725"/>
            <a:ext cx="1200900" cy="159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7"/>
          <p:cNvSpPr txBox="1"/>
          <p:nvPr/>
        </p:nvSpPr>
        <p:spPr>
          <a:xfrm>
            <a:off x="534475" y="3498425"/>
            <a:ext cx="3116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Circle c1 = new Circle();</a:t>
            </a:r>
            <a:endParaRPr/>
          </a:p>
        </p:txBody>
      </p:sp>
      <p:sp>
        <p:nvSpPr>
          <p:cNvPr id="85" name="Google Shape;85;p17"/>
          <p:cNvSpPr txBox="1"/>
          <p:nvPr/>
        </p:nvSpPr>
        <p:spPr>
          <a:xfrm>
            <a:off x="1089775" y="1936625"/>
            <a:ext cx="951000" cy="8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C1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X, y,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radius</a:t>
            </a:r>
            <a:endParaRPr/>
          </a:p>
        </p:txBody>
      </p:sp>
      <p:sp>
        <p:nvSpPr>
          <p:cNvPr id="86" name="Google Shape;86;p17"/>
          <p:cNvSpPr txBox="1"/>
          <p:nvPr/>
        </p:nvSpPr>
        <p:spPr>
          <a:xfrm>
            <a:off x="4227250" y="2401675"/>
            <a:ext cx="4060800" cy="4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Circle c2 = c1; </a:t>
            </a:r>
            <a:r>
              <a:rPr lang="en">
                <a:solidFill>
                  <a:srgbClr val="38761D"/>
                </a:solidFill>
              </a:rPr>
              <a:t>// no new object is created</a:t>
            </a:r>
            <a:endParaRPr>
              <a:solidFill>
                <a:srgbClr val="38761D"/>
              </a:solidFill>
            </a:endParaRPr>
          </a:p>
        </p:txBody>
      </p:sp>
      <p:cxnSp>
        <p:nvCxnSpPr>
          <p:cNvPr id="87" name="Google Shape;87;p17"/>
          <p:cNvCxnSpPr>
            <a:stCxn id="86" idx="1"/>
            <a:endCxn id="83" idx="3"/>
          </p:cNvCxnSpPr>
          <p:nvPr/>
        </p:nvCxnSpPr>
        <p:spPr>
          <a:xfrm rot="10800000">
            <a:off x="2172550" y="2602975"/>
            <a:ext cx="2054700" cy="4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6475" y="4269250"/>
            <a:ext cx="1311200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199725" y="153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Call by Value vs Call by reference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5" name="Google Shape;95;p18"/>
          <p:cNvPicPr preferRelativeResize="0"/>
          <p:nvPr/>
        </p:nvPicPr>
        <p:blipFill rotWithShape="1">
          <a:blip r:embed="rId3">
            <a:alphaModFix/>
          </a:blip>
          <a:srcRect b="10642" l="0" r="0" t="0"/>
          <a:stretch/>
        </p:blipFill>
        <p:spPr>
          <a:xfrm>
            <a:off x="1097375" y="1231750"/>
            <a:ext cx="6188625" cy="2836775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8"/>
          <p:cNvSpPr txBox="1"/>
          <p:nvPr/>
        </p:nvSpPr>
        <p:spPr>
          <a:xfrm>
            <a:off x="2427250" y="4573700"/>
            <a:ext cx="3528900" cy="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Demo172 and Demo173</a:t>
            </a:r>
            <a:endParaRPr b="1">
              <a:solidFill>
                <a:schemeClr val="dk2"/>
              </a:solidFill>
            </a:endParaRPr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76475" y="4269250"/>
            <a:ext cx="1311200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2150850"/>
            <a:ext cx="8520600" cy="135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Thank you and </a:t>
            </a:r>
            <a:endParaRPr b="1">
              <a:solidFill>
                <a:srgbClr val="0000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Stay Home and Stay safe</a:t>
            </a:r>
            <a:endParaRPr b="1">
              <a:solidFill>
                <a:srgbClr val="0000FF"/>
              </a:solidFill>
            </a:endParaRPr>
          </a:p>
        </p:txBody>
      </p:sp>
      <p:pic>
        <p:nvPicPr>
          <p:cNvPr id="103" name="Google Shape;1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6475" y="4269250"/>
            <a:ext cx="1311200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