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E46FCC-1F72-4C1F-A8D8-3E1DC7F28646}">
  <a:tblStyle styleId="{31E46FCC-1F72-4C1F-A8D8-3E1DC7F286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420adb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420adb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420ad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420ad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420adb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420adb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420adb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420adb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e420adbf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e420adbf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420adbf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420adbf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e1e985c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e1e985c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1e985c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e1e985c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420adb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420adb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Margaret Hamilton :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e420adb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e420adb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e420adb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e420adb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420adbfd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420adbfd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420adbf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420adbf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420adb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e420adb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420adb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420adb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OOPS (JAVA)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Lec - 2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Application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According to Sun, 3 billion devices run Java. There are many devices where Java is currently used. Some of them are as follows: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Desktop Applications such as acrobat reader, media player, antivirus,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Web Applications such as irctc.co.in, javatpoint.com,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Enterprise Applications such as banking applications.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Mobile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Embedded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Smart Card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Robotics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Games, etc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JAVA leading the way in Software D</a:t>
            </a:r>
            <a:r>
              <a:rPr b="1" lang="en">
                <a:solidFill>
                  <a:srgbClr val="0000FF"/>
                </a:solidFill>
              </a:rPr>
              <a:t>evelopment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500" y="1152475"/>
            <a:ext cx="4570999" cy="360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Payscale                           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Pay Difference by Location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800"/>
            <a:ext cx="4436126" cy="3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450" y="1457875"/>
            <a:ext cx="3819525" cy="263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/>
          <p:nvPr/>
        </p:nvCxnSpPr>
        <p:spPr>
          <a:xfrm flipH="1" rot="10800000">
            <a:off x="4615950" y="2185075"/>
            <a:ext cx="4188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cxnSp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4"/>
          <p:cNvCxnSpPr/>
          <p:nvPr/>
        </p:nvCxnSpPr>
        <p:spPr>
          <a:xfrm flipH="1" rot="10800000">
            <a:off x="4615950" y="1865475"/>
            <a:ext cx="4188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Features of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0" l="0" r="2477" t="1922"/>
          <a:stretch/>
        </p:blipFill>
        <p:spPr>
          <a:xfrm>
            <a:off x="359825" y="1152475"/>
            <a:ext cx="8304399" cy="31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JAVA programing paradigms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of it all is an object. Objects contains both data and </a:t>
            </a:r>
            <a:r>
              <a:rPr lang="en"/>
              <a:t>functionality</a:t>
            </a:r>
            <a:r>
              <a:rPr lang="en"/>
              <a:t> that operates on that data.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hiding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Features of Java Programming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9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Why programming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Programming language working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Functional vs Object </a:t>
            </a:r>
            <a:r>
              <a:rPr lang="en" sz="2100"/>
              <a:t>oriented</a:t>
            </a:r>
            <a:r>
              <a:rPr lang="en" sz="2100"/>
              <a:t>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History of JAVA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Java popularity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Features of JAVA</a:t>
            </a:r>
            <a:endParaRPr sz="2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Programming ? why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Write codes 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275" y="1152475"/>
            <a:ext cx="4114800" cy="32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725" y="4317825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75" y="1773600"/>
            <a:ext cx="4114800" cy="2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Programing Language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0" y="1245650"/>
            <a:ext cx="76581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Function-</a:t>
            </a:r>
            <a:r>
              <a:rPr b="1" lang="en">
                <a:solidFill>
                  <a:srgbClr val="0000FF"/>
                </a:solidFill>
              </a:rPr>
              <a:t>oriented</a:t>
            </a:r>
            <a:r>
              <a:rPr b="1" lang="en">
                <a:solidFill>
                  <a:srgbClr val="0000FF"/>
                </a:solidFill>
              </a:rPr>
              <a:t> programing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00" y="1184000"/>
            <a:ext cx="7225900" cy="32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Object - </a:t>
            </a:r>
            <a:r>
              <a:rPr b="1" lang="en">
                <a:solidFill>
                  <a:srgbClr val="0000FF"/>
                </a:solidFill>
              </a:rPr>
              <a:t>Oriented</a:t>
            </a:r>
            <a:r>
              <a:rPr b="1" lang="en">
                <a:solidFill>
                  <a:srgbClr val="0000FF"/>
                </a:solidFill>
              </a:rPr>
              <a:t> programming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6723" l="0" r="3975" t="24055"/>
          <a:stretch/>
        </p:blipFill>
        <p:spPr>
          <a:xfrm>
            <a:off x="1110300" y="1631200"/>
            <a:ext cx="6330775" cy="27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FOP Vs OOP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47350" y="7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{31E46FCC-1F72-4C1F-A8D8-3E1DC7F28646}</a:tableStyleId>
              </a:tblPr>
              <a:tblGrid>
                <a:gridCol w="1805325"/>
                <a:gridCol w="3429475"/>
                <a:gridCol w="358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Function </a:t>
                      </a: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Oriented</a:t>
                      </a: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 Programing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Object Oriented Programing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Program organization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Programs is </a:t>
                      </a:r>
                      <a:r>
                        <a:rPr lang="en" sz="1000"/>
                        <a:t>divided</a:t>
                      </a:r>
                      <a:r>
                        <a:rPr lang="en" sz="1000"/>
                        <a:t> into  small functions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Program is divided into parts called objects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Importance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Importance give to function not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Importance is given to data rather procedures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Approach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FOP follows top down </a:t>
                      </a:r>
                      <a:r>
                        <a:rPr lang="en" sz="1000"/>
                        <a:t>approach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OOP follows bottom up </a:t>
                      </a:r>
                      <a:r>
                        <a:rPr lang="en" sz="1000"/>
                        <a:t>approach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Access </a:t>
                      </a: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specifiers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not have any access specifier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Has three : public , private protected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Data Moving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can be moved freely from one function to another in the system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Objects can move and communicate with each other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Maintainability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add data or function : not easy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any easy way to add new data and function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Data Access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Function uses </a:t>
                      </a:r>
                      <a:r>
                        <a:rPr lang="en" sz="1000"/>
                        <a:t>global</a:t>
                      </a:r>
                      <a:r>
                        <a:rPr lang="en" sz="1000"/>
                        <a:t> data for sharing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Objects uses local data, and can be accessed in control manner.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Data hiding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data hiding is possible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data hiding , hence secured programing is possible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Overloading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Polymorphism is not possible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Polymorphism is possible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Example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C, VB, FORTRAN, Pascal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C++, JAVA, C#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Thats 70’s era </a:t>
            </a:r>
            <a:r>
              <a:rPr b="1" lang="en">
                <a:solidFill>
                  <a:srgbClr val="0000FF"/>
                </a:solidFill>
              </a:rPr>
              <a:t>From C to C++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</a:t>
            </a:r>
            <a:r>
              <a:rPr lang="en"/>
              <a:t>revolutions</a:t>
            </a:r>
            <a:r>
              <a:rPr lang="en"/>
              <a:t> the era of computers </a:t>
            </a:r>
            <a:r>
              <a:rPr lang="en"/>
              <a:t>especially</a:t>
            </a:r>
            <a:r>
              <a:rPr lang="en"/>
              <a:t> with creation of </a:t>
            </a:r>
            <a:r>
              <a:rPr b="1" lang="en">
                <a:solidFill>
                  <a:srgbClr val="0000FF"/>
                </a:solidFill>
              </a:rPr>
              <a:t>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provided structure way of programing which previous programming language such as BASIC, </a:t>
            </a:r>
            <a:r>
              <a:rPr lang="en"/>
              <a:t>FORTRAN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lacked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C++ </a:t>
            </a:r>
            <a:r>
              <a:rPr lang="en"/>
              <a:t>to solve the program’s complexity since it become more complex and bigger: </a:t>
            </a:r>
            <a:r>
              <a:rPr b="1" i="1" lang="en">
                <a:solidFill>
                  <a:srgbClr val="0000FF"/>
                </a:solidFill>
              </a:rPr>
              <a:t>Object Oriented Programming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Finally in late 1980’s and early 90’s : </a:t>
            </a:r>
            <a:r>
              <a:rPr b="1" lang="en">
                <a:solidFill>
                  <a:srgbClr val="0000FF"/>
                </a:solidFill>
              </a:rPr>
              <a:t>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r>
              <a:rPr lang="en"/>
              <a:t>Language</a:t>
            </a:r>
            <a:r>
              <a:rPr lang="en"/>
              <a:t> evolves for two reasons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adapt to the changes in 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implement advances in the art of </a:t>
            </a:r>
            <a:r>
              <a:rPr lang="en"/>
              <a:t>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History of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James Gosling, Mike Sheridan and Patrick Naughton in June 1991: </a:t>
            </a:r>
            <a:r>
              <a:rPr b="1" lang="en" sz="2300">
                <a:solidFill>
                  <a:srgbClr val="38761D"/>
                </a:solidFill>
              </a:rPr>
              <a:t>Green Team </a:t>
            </a:r>
            <a:r>
              <a:rPr lang="en" sz="2300"/>
              <a:t>from</a:t>
            </a:r>
            <a:r>
              <a:rPr b="1" lang="en" sz="2300">
                <a:solidFill>
                  <a:srgbClr val="38761D"/>
                </a:solidFill>
              </a:rPr>
              <a:t>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JAVA was originally designed for small, embedded system in electronics appliances like set-top boxes, </a:t>
            </a:r>
            <a:r>
              <a:rPr lang="en" sz="2300"/>
              <a:t>multimedia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It was named </a:t>
            </a:r>
            <a:r>
              <a:rPr b="1" lang="en" sz="2300"/>
              <a:t>Oak </a:t>
            </a:r>
            <a:r>
              <a:rPr lang="en" sz="2300"/>
              <a:t>initially: copyright issues.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Surprised by its inspiration from coffee found in Indonesia.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JDK ( Java Development Kit ) 1.0 released in January 1996</a:t>
            </a:r>
            <a:endParaRPr sz="23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325" y="1619125"/>
            <a:ext cx="155745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