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87f554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87f554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c6f9f4e5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c6f9f4e5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7f5548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7f5548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87f5548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87f5548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c6f9f4e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c6f9f4e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c6f9f4e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c6f9f4e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c6f9f4e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c6f9f4e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c6f9f4e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c6f9f4e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c6f9f4e5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c6f9f4e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c6f9f4e5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c6f9f4e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6f9f4e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c6f9f4e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5075"/>
            <a:ext cx="8520600" cy="36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FF"/>
                </a:solidFill>
              </a:rPr>
              <a:t>OOPS (JAVA)</a:t>
            </a:r>
            <a:endParaRPr>
              <a:solidFill>
                <a:srgbClr val="0000FF"/>
              </a:solidFill>
            </a:endParaRPr>
          </a:p>
          <a:p>
            <a:pPr indent="0" lvl="0" marL="0" rtl="0" algn="ctr">
              <a:spcBef>
                <a:spcPts val="0"/>
              </a:spcBef>
              <a:spcAft>
                <a:spcPts val="0"/>
              </a:spcAft>
              <a:buNone/>
            </a:pPr>
            <a:r>
              <a:rPr lang="en">
                <a:solidFill>
                  <a:srgbClr val="0000FF"/>
                </a:solidFill>
              </a:rPr>
              <a:t>Lec-21 </a:t>
            </a:r>
            <a:endParaRPr>
              <a:solidFill>
                <a:srgbClr val="0000FF"/>
              </a:solidFill>
            </a:endParaRPr>
          </a:p>
        </p:txBody>
      </p:sp>
      <p:sp>
        <p:nvSpPr>
          <p:cNvPr id="55" name="Google Shape;55;p13"/>
          <p:cNvSpPr txBox="1"/>
          <p:nvPr>
            <p:ph idx="1" type="subTitle"/>
          </p:nvPr>
        </p:nvSpPr>
        <p:spPr>
          <a:xfrm>
            <a:off x="247100" y="3971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String Methods</a:t>
            </a:r>
            <a:endParaRPr b="1">
              <a:solidFill>
                <a:srgbClr val="0000FF"/>
              </a:solidFill>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Demos</a:t>
            </a:r>
            <a:endParaRPr/>
          </a:p>
        </p:txBody>
      </p:sp>
      <p:pic>
        <p:nvPicPr>
          <p:cNvPr id="121" name="Google Shape;121;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150850"/>
            <a:ext cx="8520600" cy="13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FF"/>
                </a:solidFill>
              </a:rPr>
              <a:t>Thank you and </a:t>
            </a:r>
            <a:endParaRPr b="1">
              <a:solidFill>
                <a:srgbClr val="0000FF"/>
              </a:solidFill>
            </a:endParaRPr>
          </a:p>
          <a:p>
            <a:pPr indent="0" lvl="0" marL="0" rtl="0" algn="ctr">
              <a:spcBef>
                <a:spcPts val="0"/>
              </a:spcBef>
              <a:spcAft>
                <a:spcPts val="0"/>
              </a:spcAft>
              <a:buNone/>
            </a:pPr>
            <a:r>
              <a:rPr b="1" lang="en">
                <a:solidFill>
                  <a:srgbClr val="0000FF"/>
                </a:solidFill>
              </a:rPr>
              <a:t>Stay Home and Stay safe</a:t>
            </a:r>
            <a:endParaRPr b="1">
              <a:solidFill>
                <a:srgbClr val="0000FF"/>
              </a:solidFill>
            </a:endParaRPr>
          </a:p>
        </p:txBody>
      </p:sp>
      <p:pic>
        <p:nvPicPr>
          <p:cNvPr id="127" name="Google Shape;127;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0000FF"/>
                </a:solidFill>
              </a:rPr>
              <a:t>Contents : </a:t>
            </a:r>
            <a:endParaRPr b="1" sz="3200">
              <a:solidFill>
                <a:srgbClr val="0000FF"/>
              </a:solidFill>
            </a:endParaRPr>
          </a:p>
        </p:txBody>
      </p:sp>
      <p:sp>
        <p:nvSpPr>
          <p:cNvPr id="62" name="Google Shape;62;p14"/>
          <p:cNvSpPr txBox="1"/>
          <p:nvPr>
            <p:ph idx="1" type="body"/>
          </p:nvPr>
        </p:nvSpPr>
        <p:spPr>
          <a:xfrm>
            <a:off x="311700" y="1166350"/>
            <a:ext cx="8520600" cy="3416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 sz="2800"/>
              <a:t>String</a:t>
            </a:r>
            <a:endParaRPr sz="2800"/>
          </a:p>
          <a:p>
            <a:pPr indent="0" lvl="0" marL="0" rtl="0" algn="l">
              <a:spcBef>
                <a:spcPts val="1600"/>
              </a:spcBef>
              <a:spcAft>
                <a:spcPts val="1600"/>
              </a:spcAft>
              <a:buNone/>
            </a:pPr>
            <a:r>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Strings</a:t>
            </a:r>
            <a:endParaRPr b="1">
              <a:solidFill>
                <a:srgbClr val="0000FF"/>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Strings, which are widely used in Java programming, are a sequence of characters. </a:t>
            </a:r>
            <a:endParaRPr/>
          </a:p>
          <a:p>
            <a:pPr indent="-342900" lvl="0" marL="457200" rtl="0" algn="l">
              <a:spcBef>
                <a:spcPts val="0"/>
              </a:spcBef>
              <a:spcAft>
                <a:spcPts val="0"/>
              </a:spcAft>
              <a:buSzPts val="1800"/>
              <a:buChar char="●"/>
            </a:pPr>
            <a:r>
              <a:rPr lang="en"/>
              <a:t>In the Java programming language, strings are objects. </a:t>
            </a:r>
            <a:endParaRPr/>
          </a:p>
          <a:p>
            <a:pPr indent="-342900" lvl="0" marL="457200" rtl="0" algn="l">
              <a:spcBef>
                <a:spcPts val="0"/>
              </a:spcBef>
              <a:spcAft>
                <a:spcPts val="0"/>
              </a:spcAft>
              <a:buSzPts val="1800"/>
              <a:buChar char="●"/>
            </a:pPr>
            <a:r>
              <a:rPr lang="en"/>
              <a:t>The Java platform provides the String class to create and manipulate strings.</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Creating String</a:t>
            </a:r>
            <a:endParaRPr b="1">
              <a:solidFill>
                <a:srgbClr val="0000FF"/>
              </a:solidFil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most direct way to create a string is to write:</a:t>
            </a:r>
            <a:endParaRPr/>
          </a:p>
          <a:p>
            <a:pPr indent="-342900" lvl="0" marL="457200" rtl="0" algn="l">
              <a:spcBef>
                <a:spcPts val="0"/>
              </a:spcBef>
              <a:spcAft>
                <a:spcPts val="0"/>
              </a:spcAft>
              <a:buSzPts val="1800"/>
              <a:buChar char="●"/>
            </a:pPr>
            <a:r>
              <a:rPr lang="en"/>
              <a:t>                </a:t>
            </a:r>
            <a:r>
              <a:rPr lang="en">
                <a:solidFill>
                  <a:srgbClr val="0000FF"/>
                </a:solidFill>
              </a:rPr>
              <a:t>String greeting = "Hello world!";</a:t>
            </a:r>
            <a:endParaRPr>
              <a:solidFill>
                <a:srgbClr val="0000FF"/>
              </a:solidFill>
            </a:endParaRPr>
          </a:p>
          <a:p>
            <a:pPr indent="-342900" lvl="0" marL="457200" rtl="0" algn="l">
              <a:spcBef>
                <a:spcPts val="0"/>
              </a:spcBef>
              <a:spcAft>
                <a:spcPts val="0"/>
              </a:spcAft>
              <a:buSzPts val="1800"/>
              <a:buChar char="●"/>
            </a:pPr>
            <a:r>
              <a:rPr lang="en"/>
              <a:t>"Hello world!" is a </a:t>
            </a:r>
            <a:r>
              <a:rPr b="1" lang="en"/>
              <a:t>string literal</a:t>
            </a:r>
            <a:r>
              <a:rPr lang="en"/>
              <a:t>—a series of characters in your code that is enclosed in double quotes. </a:t>
            </a:r>
            <a:endParaRPr/>
          </a:p>
          <a:p>
            <a:pPr indent="-342900" lvl="0" marL="457200" rtl="0" algn="l">
              <a:spcBef>
                <a:spcPts val="0"/>
              </a:spcBef>
              <a:spcAft>
                <a:spcPts val="0"/>
              </a:spcAft>
              <a:buSzPts val="1800"/>
              <a:buChar char="●"/>
            </a:pPr>
            <a:r>
              <a:rPr lang="en"/>
              <a:t>Whenever it encounters a string literal in your code, t</a:t>
            </a:r>
            <a:r>
              <a:rPr b="1" lang="en"/>
              <a:t>he compiler creates a String object with its value</a:t>
            </a:r>
            <a:r>
              <a:rPr lang="en"/>
              <a:t>—in this case, Hello world!.</a:t>
            </a:r>
            <a:endParaRPr/>
          </a:p>
          <a:p>
            <a:pPr indent="-342900" lvl="0" marL="457200" rtl="0" algn="l">
              <a:spcBef>
                <a:spcPts val="0"/>
              </a:spcBef>
              <a:spcAft>
                <a:spcPts val="0"/>
              </a:spcAft>
              <a:buSzPts val="1800"/>
              <a:buChar char="●"/>
            </a:pPr>
            <a:r>
              <a:rPr lang="en"/>
              <a:t>String objects by using the </a:t>
            </a:r>
            <a:r>
              <a:rPr b="1" lang="en">
                <a:solidFill>
                  <a:srgbClr val="0000FF"/>
                </a:solidFill>
              </a:rPr>
              <a:t>new</a:t>
            </a:r>
            <a:r>
              <a:rPr lang="en"/>
              <a:t> keyword and a constructor.</a:t>
            </a:r>
            <a:endParaRPr/>
          </a:p>
          <a:p>
            <a:pPr indent="457200" lvl="0" marL="457200" rtl="0" algn="l">
              <a:spcBef>
                <a:spcPts val="1600"/>
              </a:spcBef>
              <a:spcAft>
                <a:spcPts val="0"/>
              </a:spcAft>
              <a:buNone/>
            </a:pPr>
            <a:r>
              <a:rPr lang="en"/>
              <a:t>char[] helloArray = { 'h', 'e', 'l', 'l', 'o', '.' };</a:t>
            </a:r>
            <a:endParaRPr/>
          </a:p>
          <a:p>
            <a:pPr indent="457200" lvl="0" marL="457200" rtl="0" algn="l">
              <a:spcBef>
                <a:spcPts val="1600"/>
              </a:spcBef>
              <a:spcAft>
                <a:spcPts val="0"/>
              </a:spcAft>
              <a:buNone/>
            </a:pPr>
            <a:r>
              <a:rPr lang="en"/>
              <a:t>String helloString = </a:t>
            </a:r>
            <a:r>
              <a:rPr b="1" lang="en">
                <a:solidFill>
                  <a:srgbClr val="0000FF"/>
                </a:solidFill>
              </a:rPr>
              <a:t>new</a:t>
            </a:r>
            <a:r>
              <a:rPr lang="en"/>
              <a:t> String(helloArray);</a:t>
            </a:r>
            <a:endParaRPr/>
          </a:p>
          <a:p>
            <a:pPr indent="457200" lvl="0" marL="457200" rtl="0" algn="l">
              <a:spcBef>
                <a:spcPts val="1600"/>
              </a:spcBef>
              <a:spcAft>
                <a:spcPts val="0"/>
              </a:spcAft>
              <a:buNone/>
            </a:pPr>
            <a:r>
              <a:rPr lang="en"/>
              <a:t>System.out.println(helloString);</a:t>
            </a:r>
            <a:endParaRPr/>
          </a:p>
          <a:p>
            <a:pPr indent="0" lvl="0" marL="457200" rtl="0" algn="l">
              <a:spcBef>
                <a:spcPts val="1600"/>
              </a:spcBef>
              <a:spcAft>
                <a:spcPts val="1600"/>
              </a:spcAft>
              <a:buNone/>
            </a:pPr>
            <a:r>
              <a:t/>
            </a:r>
            <a:endParaRPr/>
          </a:p>
        </p:txBody>
      </p:sp>
      <p:pic>
        <p:nvPicPr>
          <p:cNvPr id="77" name="Google Shape;77;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String is immutable</a:t>
            </a:r>
            <a:endParaRPr b="1">
              <a:solidFill>
                <a:srgbClr val="0000FF"/>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String class is </a:t>
            </a:r>
            <a:r>
              <a:rPr b="1" lang="en"/>
              <a:t>immutable</a:t>
            </a:r>
            <a:r>
              <a:rPr lang="en"/>
              <a:t>, so that once it is created a String object cannot be changed.</a:t>
            </a:r>
            <a:endParaRPr/>
          </a:p>
          <a:p>
            <a:pPr indent="-342900" lvl="0" marL="457200" rtl="0" algn="l">
              <a:spcBef>
                <a:spcPts val="0"/>
              </a:spcBef>
              <a:spcAft>
                <a:spcPts val="0"/>
              </a:spcAft>
              <a:buSzPts val="1800"/>
              <a:buChar char="●"/>
            </a:pPr>
            <a:r>
              <a:rPr lang="en"/>
              <a:t>An immutable object is an object whose internal state </a:t>
            </a:r>
            <a:r>
              <a:rPr b="1" lang="en"/>
              <a:t>remains constant</a:t>
            </a:r>
            <a:r>
              <a:rPr lang="en"/>
              <a:t> after it has been entirely created. This means that </a:t>
            </a:r>
            <a:r>
              <a:rPr b="1" lang="en"/>
              <a:t>once the object has been assigned to a variable, we can neither update the reference nor mutate the internal state by any means.</a:t>
            </a:r>
            <a:endParaRPr b="1"/>
          </a:p>
          <a:p>
            <a:pPr indent="-342900" lvl="0" marL="457200" rtl="0" algn="l">
              <a:spcBef>
                <a:spcPts val="0"/>
              </a:spcBef>
              <a:spcAft>
                <a:spcPts val="0"/>
              </a:spcAft>
              <a:buSzPts val="1800"/>
              <a:buChar char="●"/>
            </a:pPr>
            <a:r>
              <a:rPr lang="en"/>
              <a:t>The key benefits of keeping this class as immutable are caching, security, synchronization, and performance.</a:t>
            </a:r>
            <a:endParaRPr/>
          </a:p>
        </p:txBody>
      </p:sp>
      <p:pic>
        <p:nvPicPr>
          <p:cNvPr id="84" name="Google Shape;84;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Introduce to String Pool</a:t>
            </a:r>
            <a:endParaRPr b="1">
              <a:solidFill>
                <a:srgbClr val="0000FF"/>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The String is the most widely used data structure. Caching the String literals and reusing them saves a lot of heap space because different String variables refer to the same object in the String pool. String intern pool serves exactly this purpose.</a:t>
            </a:r>
            <a:endParaRPr/>
          </a:p>
          <a:p>
            <a:pPr indent="0" lvl="0" marL="0" rtl="0" algn="just">
              <a:spcBef>
                <a:spcPts val="1600"/>
              </a:spcBef>
              <a:spcAft>
                <a:spcPts val="0"/>
              </a:spcAft>
              <a:buClr>
                <a:schemeClr val="dk1"/>
              </a:buClr>
              <a:buSzPts val="1100"/>
              <a:buFont typeface="Arial"/>
              <a:buNone/>
            </a:pPr>
            <a:r>
              <a:t/>
            </a:r>
            <a:endParaRPr/>
          </a:p>
          <a:p>
            <a:pPr indent="0" lvl="0" marL="0" rtl="0" algn="just">
              <a:spcBef>
                <a:spcPts val="1600"/>
              </a:spcBef>
              <a:spcAft>
                <a:spcPts val="0"/>
              </a:spcAft>
              <a:buClr>
                <a:schemeClr val="dk1"/>
              </a:buClr>
              <a:buSzPts val="1100"/>
              <a:buFont typeface="Arial"/>
              <a:buNone/>
            </a:pPr>
            <a:r>
              <a:rPr lang="en"/>
              <a:t>Java String Pool is the special memory region where Strings are stored by the JVM. Since Strings are immutable in Java, the JVM optimizes the amount of memory allocated for them by storing only one copy of each literal String in the pool. This process is called </a:t>
            </a:r>
            <a:r>
              <a:rPr b="1" lang="en"/>
              <a:t>interning</a:t>
            </a:r>
            <a:r>
              <a:rPr lang="en"/>
              <a:t>:</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String literal </a:t>
            </a:r>
            <a:endParaRPr b="1">
              <a:solidFill>
                <a:srgbClr val="0000FF"/>
              </a:solidFill>
            </a:endParaRPr>
          </a:p>
        </p:txBody>
      </p:sp>
      <p:sp>
        <p:nvSpPr>
          <p:cNvPr id="97" name="Google Shape;97;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String s1 = "Hello World";</a:t>
            </a:r>
            <a:endParaRPr/>
          </a:p>
          <a:p>
            <a:pPr indent="0" lvl="0" marL="0" rtl="0" algn="l">
              <a:spcBef>
                <a:spcPts val="1600"/>
              </a:spcBef>
              <a:spcAft>
                <a:spcPts val="0"/>
              </a:spcAft>
              <a:buClr>
                <a:schemeClr val="dk1"/>
              </a:buClr>
              <a:buSzPts val="1100"/>
              <a:buFont typeface="Arial"/>
              <a:buNone/>
            </a:pPr>
            <a:r>
              <a:rPr lang="en"/>
              <a:t>String s2 = "Hello World";  </a:t>
            </a:r>
            <a:endParaRPr/>
          </a:p>
          <a:p>
            <a:pPr indent="0" lvl="0" marL="0" rtl="0" algn="l">
              <a:spcBef>
                <a:spcPts val="1600"/>
              </a:spcBef>
              <a:spcAft>
                <a:spcPts val="0"/>
              </a:spcAft>
              <a:buClr>
                <a:schemeClr val="dk1"/>
              </a:buClr>
              <a:buSzPts val="1100"/>
              <a:buFont typeface="Arial"/>
              <a:buNone/>
            </a:pPr>
            <a:r>
              <a:rPr lang="en"/>
              <a:t>assertThat(s1 == s2).isTrue();</a:t>
            </a:r>
            <a:endParaRPr/>
          </a:p>
          <a:p>
            <a:pPr indent="0" lvl="0" marL="0" rtl="0" algn="l">
              <a:spcBef>
                <a:spcPts val="1600"/>
              </a:spcBef>
              <a:spcAft>
                <a:spcPts val="0"/>
              </a:spcAft>
              <a:buClr>
                <a:schemeClr val="dk1"/>
              </a:buClr>
              <a:buSzPts val="1100"/>
              <a:buFont typeface="Arial"/>
              <a:buNone/>
            </a:pPr>
            <a:r>
              <a:rPr lang="en"/>
              <a:t>Because of the presence of the String pool in the preceding example, two different variables are pointing to same String object from the pool, thus saving crucial memory resource</a:t>
            </a:r>
            <a:endParaRPr/>
          </a:p>
          <a:p>
            <a:pPr indent="0" lvl="0" marL="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4572000" y="445025"/>
            <a:ext cx="4419600" cy="4494650"/>
          </a:xfrm>
          <a:prstGeom prst="rect">
            <a:avLst/>
          </a:prstGeom>
          <a:noFill/>
          <a:ln>
            <a:noFill/>
          </a:ln>
        </p:spPr>
      </p:pic>
      <p:pic>
        <p:nvPicPr>
          <p:cNvPr id="99" name="Google Shape;99;p19"/>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Wrong Assumption !!</a:t>
            </a:r>
            <a:endParaRPr b="1">
              <a:solidFill>
                <a:srgbClr val="0000FF"/>
              </a:solidFill>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If String is immutable, why is the following statement allowed?</a:t>
            </a:r>
            <a:endParaRPr sz="2200"/>
          </a:p>
          <a:p>
            <a:pPr indent="0" lvl="0" marL="0" rtl="0" algn="l">
              <a:spcBef>
                <a:spcPts val="1600"/>
              </a:spcBef>
              <a:spcAft>
                <a:spcPts val="0"/>
              </a:spcAft>
              <a:buNone/>
            </a:pPr>
            <a:r>
              <a:rPr lang="en" sz="2200"/>
              <a:t>                      String a = “Generic Class”;</a:t>
            </a:r>
            <a:endParaRPr sz="2200"/>
          </a:p>
          <a:p>
            <a:pPr indent="0" lvl="0" marL="0" rtl="0" algn="l">
              <a:spcBef>
                <a:spcPts val="1600"/>
              </a:spcBef>
              <a:spcAft>
                <a:spcPts val="1600"/>
              </a:spcAft>
              <a:buNone/>
            </a:pPr>
            <a:r>
              <a:rPr lang="en" sz="2200"/>
              <a:t>                      a = “www.genericclass.com”;</a:t>
            </a:r>
            <a:endParaRPr sz="2200"/>
          </a:p>
        </p:txBody>
      </p:sp>
      <p:pic>
        <p:nvPicPr>
          <p:cNvPr id="106" name="Google Shape;106;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311700" y="445025"/>
            <a:ext cx="8520599" cy="4698474"/>
          </a:xfrm>
          <a:prstGeom prst="rect">
            <a:avLst/>
          </a:prstGeom>
          <a:noFill/>
          <a:ln>
            <a:noFill/>
          </a:ln>
        </p:spPr>
      </p:pic>
      <p:pic>
        <p:nvPicPr>
          <p:cNvPr id="114" name="Google Shape;114;p21"/>
          <p:cNvPicPr preferRelativeResize="0"/>
          <p:nvPr/>
        </p:nvPicPr>
        <p:blipFill>
          <a:blip r:embed="rId4">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