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7aab122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7aab12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c7aab122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c7aab122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7aab122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7aab122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c7aab122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c7aab122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7aab122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c7aab122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7aab122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7aab122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c7aab122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c7aab122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87f5548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87f5548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c7aab1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c7aab1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7aab12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7aab12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7aab122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7aab12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7aab12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7aab12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7aab12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7aab12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7aab12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7aab12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7aab122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7aab122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Lec-22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Inheritance</a:t>
            </a:r>
            <a:r>
              <a:rPr b="1" lang="en">
                <a:solidFill>
                  <a:srgbClr val="0000FF"/>
                </a:solidFill>
              </a:rPr>
              <a:t> types : Allowed in JAVA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5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Inheritance types : Not Allowed in JAVA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6375"/>
            <a:ext cx="8469050" cy="3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Single Inheritance : An Example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3449825" y="1547900"/>
            <a:ext cx="1665900" cy="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151500" y="3019150"/>
            <a:ext cx="1665900" cy="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948525" y="3019150"/>
            <a:ext cx="1665900" cy="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cxnSp>
        <p:nvCxnSpPr>
          <p:cNvPr id="173" name="Google Shape;173;p24"/>
          <p:cNvCxnSpPr>
            <a:stCxn id="171" idx="0"/>
            <a:endCxn id="170" idx="2"/>
          </p:cNvCxnSpPr>
          <p:nvPr/>
        </p:nvCxnSpPr>
        <p:spPr>
          <a:xfrm rot="-5400000">
            <a:off x="3127100" y="1863400"/>
            <a:ext cx="1013100" cy="1298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" name="Google Shape;174;p24"/>
          <p:cNvCxnSpPr>
            <a:stCxn id="172" idx="0"/>
            <a:endCxn id="170" idx="2"/>
          </p:cNvCxnSpPr>
          <p:nvPr/>
        </p:nvCxnSpPr>
        <p:spPr>
          <a:xfrm flipH="1" rot="5400000">
            <a:off x="4525525" y="1763200"/>
            <a:ext cx="1013100" cy="1498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Multilevel </a:t>
            </a:r>
            <a:r>
              <a:rPr b="1" lang="en">
                <a:solidFill>
                  <a:srgbClr val="0000FF"/>
                </a:solidFill>
              </a:rPr>
              <a:t>Inheritance</a:t>
            </a:r>
            <a:r>
              <a:rPr lang="en"/>
              <a:t> 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125" y="1170125"/>
            <a:ext cx="51296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7347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Multilevel Inheritance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52475"/>
            <a:ext cx="5524500" cy="38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Method Overriding !!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Happens in Different Class ( especially in case of </a:t>
            </a:r>
            <a:r>
              <a:rPr lang="en"/>
              <a:t>inheritance</a:t>
            </a:r>
            <a:r>
              <a:rPr lang="en"/>
              <a:t> )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Next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keyword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Inheritance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Inheritance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in Java is a mechanism in which one object acquires all the properties and behaviors of a parent object. 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874600" y="2533575"/>
            <a:ext cx="1707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 A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933700" y="3880275"/>
            <a:ext cx="16242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Sub Class B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220000" y="2602675"/>
            <a:ext cx="1707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 A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43500" y="2602675"/>
            <a:ext cx="1707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 B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629075" y="3956225"/>
            <a:ext cx="16242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Class C</a:t>
            </a:r>
            <a:endParaRPr/>
          </a:p>
        </p:txBody>
      </p:sp>
      <p:cxnSp>
        <p:nvCxnSpPr>
          <p:cNvPr id="75" name="Google Shape;75;p15"/>
          <p:cNvCxnSpPr>
            <a:stCxn id="70" idx="2"/>
            <a:endCxn id="71" idx="0"/>
          </p:cNvCxnSpPr>
          <p:nvPr/>
        </p:nvCxnSpPr>
        <p:spPr>
          <a:xfrm>
            <a:off x="1728400" y="3106275"/>
            <a:ext cx="17400" cy="7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2" idx="2"/>
            <a:endCxn id="74" idx="0"/>
          </p:cNvCxnSpPr>
          <p:nvPr/>
        </p:nvCxnSpPr>
        <p:spPr>
          <a:xfrm flipH="1" rot="-5400000">
            <a:off x="5367050" y="2882125"/>
            <a:ext cx="780900" cy="1367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73" idx="2"/>
            <a:endCxn id="74" idx="0"/>
          </p:cNvCxnSpPr>
          <p:nvPr/>
        </p:nvCxnSpPr>
        <p:spPr>
          <a:xfrm rot="5400000">
            <a:off x="6678800" y="2937775"/>
            <a:ext cx="780900" cy="1256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endCxn id="74" idx="0"/>
          </p:cNvCxnSpPr>
          <p:nvPr/>
        </p:nvCxnSpPr>
        <p:spPr>
          <a:xfrm flipH="1">
            <a:off x="6441175" y="3581825"/>
            <a:ext cx="30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888475" y="4595150"/>
            <a:ext cx="19089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Inheritance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490275" y="4568875"/>
            <a:ext cx="2686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</a:t>
            </a:r>
            <a:r>
              <a:rPr lang="en"/>
              <a:t> Inheritance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Concept of Inheritance (IS-A)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756150" y="1291075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35700" y="2255600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Herbivore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942950" y="2255600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Carnivore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698800" y="2255600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omnivore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03475" y="3352000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574750" y="3352000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Lion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962700" y="3352000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Hyena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572000" y="3352000"/>
            <a:ext cx="12564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cxnSp>
        <p:nvCxnSpPr>
          <p:cNvPr id="95" name="Google Shape;95;p16"/>
          <p:cNvCxnSpPr>
            <a:stCxn id="87" idx="2"/>
            <a:endCxn id="88" idx="0"/>
          </p:cNvCxnSpPr>
          <p:nvPr/>
        </p:nvCxnSpPr>
        <p:spPr>
          <a:xfrm flipH="1">
            <a:off x="863950" y="1672975"/>
            <a:ext cx="15204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7" idx="2"/>
            <a:endCxn id="89" idx="0"/>
          </p:cNvCxnSpPr>
          <p:nvPr/>
        </p:nvCxnSpPr>
        <p:spPr>
          <a:xfrm>
            <a:off x="2384350" y="1672975"/>
            <a:ext cx="1869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87" idx="2"/>
            <a:endCxn id="90" idx="0"/>
          </p:cNvCxnSpPr>
          <p:nvPr/>
        </p:nvCxnSpPr>
        <p:spPr>
          <a:xfrm>
            <a:off x="2384350" y="1672975"/>
            <a:ext cx="19428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88" idx="2"/>
            <a:endCxn id="91" idx="0"/>
          </p:cNvCxnSpPr>
          <p:nvPr/>
        </p:nvCxnSpPr>
        <p:spPr>
          <a:xfrm flipH="1">
            <a:off x="731600" y="2637500"/>
            <a:ext cx="1323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89" idx="2"/>
            <a:endCxn id="92" idx="0"/>
          </p:cNvCxnSpPr>
          <p:nvPr/>
        </p:nvCxnSpPr>
        <p:spPr>
          <a:xfrm flipH="1">
            <a:off x="2203050" y="2637500"/>
            <a:ext cx="3681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89" idx="2"/>
            <a:endCxn id="93" idx="0"/>
          </p:cNvCxnSpPr>
          <p:nvPr/>
        </p:nvCxnSpPr>
        <p:spPr>
          <a:xfrm>
            <a:off x="2571150" y="2637500"/>
            <a:ext cx="10197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0" idx="2"/>
            <a:endCxn id="94" idx="0"/>
          </p:cNvCxnSpPr>
          <p:nvPr/>
        </p:nvCxnSpPr>
        <p:spPr>
          <a:xfrm>
            <a:off x="4327000" y="2637500"/>
            <a:ext cx="8733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Inheritance</a:t>
            </a:r>
            <a:r>
              <a:rPr b="1" lang="en">
                <a:solidFill>
                  <a:srgbClr val="0000FF"/>
                </a:solidFill>
              </a:rPr>
              <a:t>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58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Inheritance</a:t>
            </a:r>
            <a:r>
              <a:rPr lang="en" sz="2100"/>
              <a:t> is one of the pillars of OOPS because it allows the creation of </a:t>
            </a:r>
            <a:r>
              <a:rPr lang="en" sz="2100">
                <a:solidFill>
                  <a:srgbClr val="0000FF"/>
                </a:solidFill>
              </a:rPr>
              <a:t>hierarchical</a:t>
            </a:r>
            <a:r>
              <a:rPr lang="en" sz="2100">
                <a:solidFill>
                  <a:srgbClr val="0000FF"/>
                </a:solidFill>
              </a:rPr>
              <a:t> classification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inheritance, one can create a general class that include some </a:t>
            </a:r>
            <a:r>
              <a:rPr lang="en" sz="2100"/>
              <a:t>common</a:t>
            </a:r>
            <a:r>
              <a:rPr lang="en" sz="2100"/>
              <a:t> set of items.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class then can be used to create more specific classes which has all the items from the base class , in </a:t>
            </a:r>
            <a:r>
              <a:rPr lang="en" sz="2100"/>
              <a:t>additional</a:t>
            </a:r>
            <a:r>
              <a:rPr lang="en" sz="2100"/>
              <a:t> to some items of its own.</a:t>
            </a:r>
            <a:endParaRPr sz="2100"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16971" l="22375" r="27443" t="20426"/>
          <a:stretch/>
        </p:blipFill>
        <p:spPr>
          <a:xfrm>
            <a:off x="6316575" y="1117525"/>
            <a:ext cx="2422524" cy="23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Terms used in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Superclass:</a:t>
            </a:r>
            <a:r>
              <a:rPr lang="en"/>
              <a:t> A class that is inherited is called a superclass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Subclass:</a:t>
            </a:r>
            <a:r>
              <a:rPr lang="en"/>
              <a:t> The class that does inheriting is called a subclass.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subclass is specialised version of a superclass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inherits all the instance variables and method defined by the superclass and add its own, unique elements (i.e variables and methods)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Reusability</a:t>
            </a:r>
            <a:r>
              <a:rPr lang="en">
                <a:solidFill>
                  <a:srgbClr val="0000FF"/>
                </a:solidFill>
              </a:rPr>
              <a:t>:</a:t>
            </a:r>
            <a:r>
              <a:rPr lang="en"/>
              <a:t> Its is a mechanism which </a:t>
            </a:r>
            <a:r>
              <a:rPr lang="en"/>
              <a:t>facilitates</a:t>
            </a:r>
            <a:r>
              <a:rPr lang="en"/>
              <a:t> you to </a:t>
            </a:r>
            <a:r>
              <a:rPr lang="en"/>
              <a:t>rescue</a:t>
            </a:r>
            <a:r>
              <a:rPr lang="en"/>
              <a:t> the data and methods of the existing class when one create w new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can use the same data and methods already defined.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Inheritance syntax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extends keyword is used to define a new class that derives from an existing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class</a:t>
            </a:r>
            <a:r>
              <a:rPr lang="en"/>
              <a:t> &lt; sub class&gt; </a:t>
            </a:r>
            <a:r>
              <a:rPr lang="en">
                <a:solidFill>
                  <a:srgbClr val="0000FF"/>
                </a:solidFill>
              </a:rPr>
              <a:t>extends</a:t>
            </a:r>
            <a:r>
              <a:rPr lang="en"/>
              <a:t> &lt; superclass = name&gt;{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274E13"/>
                </a:solidFill>
              </a:rPr>
              <a:t>// data and methods of sub class</a:t>
            </a:r>
            <a:endParaRPr>
              <a:solidFill>
                <a:srgbClr val="274E13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Example of Simple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11050" y="1152475"/>
            <a:ext cx="46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5178200" y="1152475"/>
            <a:ext cx="36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969525" y="1416025"/>
            <a:ext cx="1985100" cy="4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Point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969525" y="2797050"/>
            <a:ext cx="1985100" cy="4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Point</a:t>
            </a:r>
            <a:endParaRPr/>
          </a:p>
        </p:txBody>
      </p:sp>
      <p:cxnSp>
        <p:nvCxnSpPr>
          <p:cNvPr id="134" name="Google Shape;134;p20"/>
          <p:cNvCxnSpPr>
            <a:stCxn id="132" idx="2"/>
            <a:endCxn id="133" idx="0"/>
          </p:cNvCxnSpPr>
          <p:nvPr/>
        </p:nvCxnSpPr>
        <p:spPr>
          <a:xfrm>
            <a:off x="6962075" y="1894825"/>
            <a:ext cx="0" cy="9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" y="1109700"/>
            <a:ext cx="5371900" cy="36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Example of Simple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11050" y="1152475"/>
            <a:ext cx="46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5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5178200" y="1152475"/>
            <a:ext cx="36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969525" y="1416025"/>
            <a:ext cx="1985100" cy="4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Point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969525" y="2797050"/>
            <a:ext cx="1985100" cy="4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Point</a:t>
            </a:r>
            <a:endParaRPr/>
          </a:p>
        </p:txBody>
      </p:sp>
      <p:cxnSp>
        <p:nvCxnSpPr>
          <p:cNvPr id="146" name="Google Shape;146;p21"/>
          <p:cNvCxnSpPr>
            <a:stCxn id="144" idx="2"/>
            <a:endCxn id="145" idx="0"/>
          </p:cNvCxnSpPr>
          <p:nvPr/>
        </p:nvCxnSpPr>
        <p:spPr>
          <a:xfrm>
            <a:off x="6962075" y="1894825"/>
            <a:ext cx="0" cy="9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0" y="978725"/>
            <a:ext cx="4990800" cy="41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