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aa832ae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9aa832ae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aa832aee5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aa832aee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aa832aee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aa832aee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9aa832aee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9aa832aee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9aa832aee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9aa832aee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aa832aee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aa832aee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9aa832aee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9aa832aee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9aa832aee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9aa832aee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9aa832aee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9aa832aee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aa832aee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aa832aee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aa832aee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aa832aee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9aa832aee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9aa832aee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55075"/>
            <a:ext cx="8520600" cy="360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FF"/>
                </a:solidFill>
              </a:rPr>
              <a:t>OOPS (JAVA)</a:t>
            </a:r>
            <a:endParaRPr>
              <a:solidFill>
                <a:srgbClr val="0000FF"/>
              </a:solidFill>
            </a:endParaRPr>
          </a:p>
          <a:p>
            <a:pPr indent="0" lvl="0" marL="0" rtl="0" algn="ctr">
              <a:spcBef>
                <a:spcPts val="0"/>
              </a:spcBef>
              <a:spcAft>
                <a:spcPts val="0"/>
              </a:spcAft>
              <a:buNone/>
            </a:pPr>
            <a:r>
              <a:rPr lang="en">
                <a:solidFill>
                  <a:srgbClr val="0000FF"/>
                </a:solidFill>
              </a:rPr>
              <a:t>Lec-23 </a:t>
            </a:r>
            <a:endParaRPr>
              <a:solidFill>
                <a:srgbClr val="0000FF"/>
              </a:solidFill>
            </a:endParaRPr>
          </a:p>
        </p:txBody>
      </p:sp>
      <p:sp>
        <p:nvSpPr>
          <p:cNvPr id="55" name="Google Shape;55;p13"/>
          <p:cNvSpPr txBox="1"/>
          <p:nvPr>
            <p:ph idx="1" type="subTitle"/>
          </p:nvPr>
        </p:nvSpPr>
        <p:spPr>
          <a:xfrm>
            <a:off x="247100" y="39713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Saif Nalband</a:t>
            </a:r>
            <a:endParaRPr/>
          </a:p>
        </p:txBody>
      </p:sp>
      <p:pic>
        <p:nvPicPr>
          <p:cNvPr id="56" name="Google Shape;56;p13"/>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Aggregation in Java</a:t>
            </a:r>
            <a:endParaRPr b="1">
              <a:solidFill>
                <a:srgbClr val="0000FF"/>
              </a:solidFill>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If a class have an entity reference, it is known as </a:t>
            </a:r>
            <a:r>
              <a:rPr b="1" lang="en"/>
              <a:t>Aggregation</a:t>
            </a:r>
            <a:r>
              <a:rPr lang="en"/>
              <a:t>. </a:t>
            </a:r>
            <a:endParaRPr/>
          </a:p>
          <a:p>
            <a:pPr indent="-342900" lvl="0" marL="457200" rtl="0" algn="l">
              <a:spcBef>
                <a:spcPts val="0"/>
              </a:spcBef>
              <a:spcAft>
                <a:spcPts val="0"/>
              </a:spcAft>
              <a:buSzPts val="1800"/>
              <a:buChar char="●"/>
            </a:pPr>
            <a:r>
              <a:rPr lang="en"/>
              <a:t>Aggregation represents </a:t>
            </a:r>
            <a:r>
              <a:rPr b="1" lang="en">
                <a:solidFill>
                  <a:srgbClr val="0000FF"/>
                </a:solidFill>
              </a:rPr>
              <a:t>HAS-A</a:t>
            </a:r>
            <a:r>
              <a:rPr lang="en"/>
              <a:t> relationship.</a:t>
            </a:r>
            <a:endParaRPr/>
          </a:p>
          <a:p>
            <a:pPr indent="0" lvl="0" marL="0" rtl="0" algn="l">
              <a:spcBef>
                <a:spcPts val="1600"/>
              </a:spcBef>
              <a:spcAft>
                <a:spcPts val="0"/>
              </a:spcAft>
              <a:buNone/>
            </a:pPr>
            <a:r>
              <a:rPr lang="en"/>
              <a:t>Consider a situation, Employee object contains many informations such as id, name, email Id etc. It contains one more object named address, which contains its own informations such as city, state, country, zipcode etc. as given below.</a:t>
            </a:r>
            <a:endParaRPr/>
          </a:p>
          <a:p>
            <a:pPr indent="-292100" lvl="0" marL="457200" rtl="0" algn="l">
              <a:lnSpc>
                <a:spcPct val="157500"/>
              </a:lnSpc>
              <a:spcBef>
                <a:spcPts val="1600"/>
              </a:spcBef>
              <a:spcAft>
                <a:spcPts val="0"/>
              </a:spcAft>
              <a:buClr>
                <a:schemeClr val="dk1"/>
              </a:buClr>
              <a:buSzPts val="1000"/>
              <a:buFont typeface="Verdana"/>
              <a:buAutoNum type="arabicPeriod"/>
            </a:pPr>
            <a:r>
              <a:rPr b="1" lang="en" sz="1000">
                <a:solidFill>
                  <a:srgbClr val="006699"/>
                </a:solidFill>
                <a:latin typeface="Verdana"/>
                <a:ea typeface="Verdana"/>
                <a:cs typeface="Verdana"/>
                <a:sym typeface="Verdana"/>
              </a:rPr>
              <a:t>class</a:t>
            </a:r>
            <a:r>
              <a:rPr lang="en" sz="1000">
                <a:solidFill>
                  <a:schemeClr val="dk1"/>
                </a:solidFill>
                <a:latin typeface="Verdana"/>
                <a:ea typeface="Verdana"/>
                <a:cs typeface="Verdana"/>
                <a:sym typeface="Verdana"/>
              </a:rPr>
              <a:t> Employee{  </a:t>
            </a:r>
            <a:endParaRPr sz="1000">
              <a:solidFill>
                <a:schemeClr val="dk1"/>
              </a:solidFill>
              <a:latin typeface="Verdana"/>
              <a:ea typeface="Verdana"/>
              <a:cs typeface="Verdana"/>
              <a:sym typeface="Verdana"/>
            </a:endParaRPr>
          </a:p>
          <a:p>
            <a:pPr indent="-292100" lvl="0" marL="457200" rtl="0" algn="l">
              <a:lnSpc>
                <a:spcPct val="157500"/>
              </a:lnSpc>
              <a:spcBef>
                <a:spcPts val="0"/>
              </a:spcBef>
              <a:spcAft>
                <a:spcPts val="0"/>
              </a:spcAft>
              <a:buClr>
                <a:schemeClr val="dk1"/>
              </a:buClr>
              <a:buSzPts val="1000"/>
              <a:buFont typeface="Verdana"/>
              <a:buAutoNum type="arabicPeriod"/>
            </a:pPr>
            <a:r>
              <a:rPr b="1" lang="en" sz="1000">
                <a:solidFill>
                  <a:srgbClr val="006699"/>
                </a:solidFill>
                <a:latin typeface="Verdana"/>
                <a:ea typeface="Verdana"/>
                <a:cs typeface="Verdana"/>
                <a:sym typeface="Verdana"/>
              </a:rPr>
              <a:t>      int</a:t>
            </a:r>
            <a:r>
              <a:rPr lang="en" sz="1000">
                <a:solidFill>
                  <a:schemeClr val="dk1"/>
                </a:solidFill>
                <a:latin typeface="Verdana"/>
                <a:ea typeface="Verdana"/>
                <a:cs typeface="Verdana"/>
                <a:sym typeface="Verdana"/>
              </a:rPr>
              <a:t> id;  </a:t>
            </a:r>
            <a:endParaRPr sz="1000">
              <a:solidFill>
                <a:schemeClr val="dk1"/>
              </a:solidFill>
              <a:latin typeface="Verdana"/>
              <a:ea typeface="Verdana"/>
              <a:cs typeface="Verdana"/>
              <a:sym typeface="Verdana"/>
            </a:endParaRPr>
          </a:p>
          <a:p>
            <a:pPr indent="-292100" lvl="0" marL="457200" rtl="0" algn="l">
              <a:lnSpc>
                <a:spcPct val="157500"/>
              </a:lnSpc>
              <a:spcBef>
                <a:spcPts val="0"/>
              </a:spcBef>
              <a:spcAft>
                <a:spcPts val="0"/>
              </a:spcAft>
              <a:buClr>
                <a:schemeClr val="dk1"/>
              </a:buClr>
              <a:buSzPts val="1000"/>
              <a:buFont typeface="Verdana"/>
              <a:buAutoNum type="arabicPeriod"/>
            </a:pPr>
            <a:r>
              <a:rPr lang="en" sz="1000">
                <a:solidFill>
                  <a:schemeClr val="dk1"/>
                </a:solidFill>
                <a:latin typeface="Verdana"/>
                <a:ea typeface="Verdana"/>
                <a:cs typeface="Verdana"/>
                <a:sym typeface="Verdana"/>
              </a:rPr>
              <a:t>      String name;  </a:t>
            </a:r>
            <a:endParaRPr sz="1000">
              <a:solidFill>
                <a:schemeClr val="dk1"/>
              </a:solidFill>
              <a:latin typeface="Verdana"/>
              <a:ea typeface="Verdana"/>
              <a:cs typeface="Verdana"/>
              <a:sym typeface="Verdana"/>
            </a:endParaRPr>
          </a:p>
          <a:p>
            <a:pPr indent="-292100" lvl="0" marL="457200" rtl="0" algn="l">
              <a:lnSpc>
                <a:spcPct val="157500"/>
              </a:lnSpc>
              <a:spcBef>
                <a:spcPts val="0"/>
              </a:spcBef>
              <a:spcAft>
                <a:spcPts val="0"/>
              </a:spcAft>
              <a:buClr>
                <a:schemeClr val="dk1"/>
              </a:buClr>
              <a:buSzPts val="1000"/>
              <a:buFont typeface="Verdana"/>
              <a:buAutoNum type="arabicPeriod"/>
            </a:pPr>
            <a:r>
              <a:rPr lang="en" sz="1000">
                <a:solidFill>
                  <a:schemeClr val="dk1"/>
                </a:solidFill>
                <a:latin typeface="Verdana"/>
                <a:ea typeface="Verdana"/>
                <a:cs typeface="Verdana"/>
                <a:sym typeface="Verdana"/>
              </a:rPr>
              <a:t>      </a:t>
            </a:r>
            <a:r>
              <a:rPr b="1" lang="en" sz="1000">
                <a:solidFill>
                  <a:srgbClr val="0000FF"/>
                </a:solidFill>
                <a:latin typeface="Verdana"/>
                <a:ea typeface="Verdana"/>
                <a:cs typeface="Verdana"/>
                <a:sym typeface="Verdana"/>
              </a:rPr>
              <a:t>Address</a:t>
            </a:r>
            <a:r>
              <a:rPr lang="en" sz="1000">
                <a:solidFill>
                  <a:schemeClr val="dk1"/>
                </a:solidFill>
                <a:latin typeface="Verdana"/>
                <a:ea typeface="Verdana"/>
                <a:cs typeface="Verdana"/>
                <a:sym typeface="Verdana"/>
              </a:rPr>
              <a:t> address;</a:t>
            </a:r>
            <a:r>
              <a:rPr lang="en" sz="1000">
                <a:solidFill>
                  <a:srgbClr val="008200"/>
                </a:solidFill>
                <a:latin typeface="Verdana"/>
                <a:ea typeface="Verdana"/>
                <a:cs typeface="Verdana"/>
                <a:sym typeface="Verdana"/>
              </a:rPr>
              <a:t>//Address is a class</a:t>
            </a:r>
            <a:r>
              <a:rPr lang="en"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292100" lvl="0" marL="457200" rtl="0" algn="l">
              <a:lnSpc>
                <a:spcPct val="157500"/>
              </a:lnSpc>
              <a:spcBef>
                <a:spcPts val="0"/>
              </a:spcBef>
              <a:spcAft>
                <a:spcPts val="0"/>
              </a:spcAft>
              <a:buClr>
                <a:schemeClr val="dk1"/>
              </a:buClr>
              <a:buSzPts val="1000"/>
              <a:buFont typeface="Verdana"/>
              <a:buAutoNum type="arabicPeriod"/>
            </a:pPr>
            <a:r>
              <a:rPr lang="en" sz="1000">
                <a:solidFill>
                  <a:schemeClr val="dk1"/>
                </a:solidFill>
                <a:latin typeface="Verdana"/>
                <a:ea typeface="Verdana"/>
                <a:cs typeface="Verdana"/>
                <a:sym typeface="Verdana"/>
              </a:rPr>
              <a:t>...  </a:t>
            </a:r>
            <a:endParaRPr sz="1000">
              <a:solidFill>
                <a:schemeClr val="dk1"/>
              </a:solidFill>
              <a:latin typeface="Verdana"/>
              <a:ea typeface="Verdana"/>
              <a:cs typeface="Verdana"/>
              <a:sym typeface="Verdana"/>
            </a:endParaRPr>
          </a:p>
          <a:p>
            <a:pPr indent="-292100" lvl="0" marL="457200" rtl="0" algn="l">
              <a:lnSpc>
                <a:spcPct val="157500"/>
              </a:lnSpc>
              <a:spcBef>
                <a:spcPts val="0"/>
              </a:spcBef>
              <a:spcAft>
                <a:spcPts val="0"/>
              </a:spcAft>
              <a:buClr>
                <a:schemeClr val="dk1"/>
              </a:buClr>
              <a:buSzPts val="1000"/>
              <a:buFont typeface="Verdana"/>
              <a:buAutoNum type="arabicPeriod"/>
            </a:pPr>
            <a:r>
              <a:rPr lang="en" sz="1000">
                <a:solidFill>
                  <a:schemeClr val="dk1"/>
                </a:solidFill>
                <a:latin typeface="Verdana"/>
                <a:ea typeface="Verdana"/>
                <a:cs typeface="Verdana"/>
                <a:sym typeface="Verdana"/>
              </a:rPr>
              <a:t>}</a:t>
            </a:r>
            <a:endParaRPr sz="1000">
              <a:solidFill>
                <a:schemeClr val="dk1"/>
              </a:solidFill>
              <a:latin typeface="Verdana"/>
              <a:ea typeface="Verdana"/>
              <a:cs typeface="Verdana"/>
              <a:sym typeface="Verdana"/>
            </a:endParaRPr>
          </a:p>
          <a:p>
            <a:pPr indent="0" lvl="0" marL="457200" rtl="0" algn="l">
              <a:lnSpc>
                <a:spcPct val="157500"/>
              </a:lnSpc>
              <a:spcBef>
                <a:spcPts val="300"/>
              </a:spcBef>
              <a:spcAft>
                <a:spcPts val="0"/>
              </a:spcAft>
              <a:buNone/>
            </a:pPr>
            <a:r>
              <a:rPr lang="en" sz="1300">
                <a:highlight>
                  <a:srgbClr val="FFFFFF"/>
                </a:highlight>
              </a:rPr>
              <a:t>In such case, Employee </a:t>
            </a:r>
            <a:r>
              <a:rPr b="1" lang="en" sz="1300">
                <a:highlight>
                  <a:srgbClr val="FFFFFF"/>
                </a:highlight>
              </a:rPr>
              <a:t>has an entity reference address</a:t>
            </a:r>
            <a:r>
              <a:rPr lang="en" sz="1300">
                <a:highlight>
                  <a:srgbClr val="FFFFFF"/>
                </a:highlight>
              </a:rPr>
              <a:t>, so relationship is Employee </a:t>
            </a:r>
            <a:r>
              <a:rPr b="1" lang="en" sz="1300">
                <a:solidFill>
                  <a:srgbClr val="0000FF"/>
                </a:solidFill>
                <a:highlight>
                  <a:srgbClr val="FFFFFF"/>
                </a:highlight>
              </a:rPr>
              <a:t>HAS-A</a:t>
            </a:r>
            <a:r>
              <a:rPr lang="en" sz="1300">
                <a:highlight>
                  <a:srgbClr val="FFFFFF"/>
                </a:highlight>
              </a:rPr>
              <a:t> address.</a:t>
            </a:r>
            <a:endParaRPr sz="1300"/>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en" sz="2200">
                <a:solidFill>
                  <a:srgbClr val="0000FF"/>
                </a:solidFill>
              </a:rPr>
              <a:t>When to use Aggregation?</a:t>
            </a:r>
            <a:endParaRPr b="1" sz="3200">
              <a:solidFill>
                <a:srgbClr val="0000FF"/>
              </a:solidFill>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Code reuse is also best achieved by </a:t>
            </a:r>
            <a:r>
              <a:rPr b="1" lang="en" sz="2500"/>
              <a:t>aggregation</a:t>
            </a:r>
            <a:r>
              <a:rPr lang="en" sz="2500"/>
              <a:t> when there is </a:t>
            </a:r>
            <a:r>
              <a:rPr b="1" lang="en" sz="2500">
                <a:solidFill>
                  <a:srgbClr val="0000FF"/>
                </a:solidFill>
              </a:rPr>
              <a:t>no is-a</a:t>
            </a:r>
            <a:r>
              <a:rPr lang="en" sz="2500"/>
              <a:t> relationship.</a:t>
            </a:r>
            <a:endParaRPr sz="2500"/>
          </a:p>
          <a:p>
            <a:pPr indent="-387350" lvl="0" marL="457200" rtl="0" algn="l">
              <a:spcBef>
                <a:spcPts val="0"/>
              </a:spcBef>
              <a:spcAft>
                <a:spcPts val="0"/>
              </a:spcAft>
              <a:buSzPts val="2500"/>
              <a:buChar char="●"/>
            </a:pPr>
            <a:r>
              <a:rPr lang="en" sz="2500"/>
              <a:t>Inheritance should be used only if the relationship </a:t>
            </a:r>
            <a:r>
              <a:rPr b="1" lang="en" sz="2500">
                <a:solidFill>
                  <a:srgbClr val="0000FF"/>
                </a:solidFill>
              </a:rPr>
              <a:t>is-a</a:t>
            </a:r>
            <a:r>
              <a:rPr lang="en" sz="2500"/>
              <a:t> is maintained throughout the lifetime of the objects involved; otherwise, aggregation is the best choice.</a:t>
            </a:r>
            <a:endParaRPr sz="2500"/>
          </a:p>
          <a:p>
            <a:pPr indent="0" lvl="0" marL="0" rtl="0" algn="l">
              <a:spcBef>
                <a:spcPts val="1600"/>
              </a:spcBef>
              <a:spcAft>
                <a:spcPts val="0"/>
              </a:spcAft>
              <a:buNone/>
            </a:pPr>
            <a:r>
              <a:rPr lang="en"/>
              <a:t>Demo235</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2150850"/>
            <a:ext cx="8520600" cy="135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000FF"/>
                </a:solidFill>
              </a:rPr>
              <a:t>Thank you and </a:t>
            </a:r>
            <a:endParaRPr b="1">
              <a:solidFill>
                <a:srgbClr val="0000FF"/>
              </a:solidFill>
            </a:endParaRPr>
          </a:p>
          <a:p>
            <a:pPr indent="0" lvl="0" marL="0" rtl="0" algn="ctr">
              <a:spcBef>
                <a:spcPts val="0"/>
              </a:spcBef>
              <a:spcAft>
                <a:spcPts val="0"/>
              </a:spcAft>
              <a:buNone/>
            </a:pPr>
            <a:r>
              <a:rPr b="1" lang="en">
                <a:solidFill>
                  <a:srgbClr val="0000FF"/>
                </a:solidFill>
              </a:rPr>
              <a:t>Stay Home and Stay safe</a:t>
            </a:r>
            <a:endParaRPr b="1">
              <a:solidFill>
                <a:srgbClr val="0000FF"/>
              </a:solidFill>
            </a:endParaRPr>
          </a:p>
        </p:txBody>
      </p:sp>
      <p:pic>
        <p:nvPicPr>
          <p:cNvPr id="125" name="Google Shape;125;p24"/>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0000FF"/>
                </a:solidFill>
              </a:rPr>
              <a:t>Contents : </a:t>
            </a:r>
            <a:endParaRPr b="1" sz="3200">
              <a:solidFill>
                <a:srgbClr val="0000FF"/>
              </a:solidFill>
            </a:endParaRPr>
          </a:p>
        </p:txBody>
      </p:sp>
      <p:sp>
        <p:nvSpPr>
          <p:cNvPr id="62" name="Google Shape;62;p14"/>
          <p:cNvSpPr txBox="1"/>
          <p:nvPr>
            <p:ph idx="1" type="body"/>
          </p:nvPr>
        </p:nvSpPr>
        <p:spPr>
          <a:xfrm>
            <a:off x="311700" y="1166350"/>
            <a:ext cx="8520600" cy="34164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en" sz="2800"/>
              <a:t>Inheritance</a:t>
            </a:r>
            <a:endParaRPr sz="2800"/>
          </a:p>
          <a:p>
            <a:pPr indent="-406400" lvl="0" marL="457200" rtl="0" algn="l">
              <a:spcBef>
                <a:spcPts val="0"/>
              </a:spcBef>
              <a:spcAft>
                <a:spcPts val="0"/>
              </a:spcAft>
              <a:buSzPts val="2800"/>
              <a:buChar char="●"/>
            </a:pPr>
            <a:r>
              <a:rPr lang="en" sz="2800"/>
              <a:t>Super</a:t>
            </a:r>
            <a:endParaRPr sz="2800"/>
          </a:p>
          <a:p>
            <a:pPr indent="0" lvl="0" marL="0" rtl="0" algn="l">
              <a:spcBef>
                <a:spcPts val="1600"/>
              </a:spcBef>
              <a:spcAft>
                <a:spcPts val="1600"/>
              </a:spcAft>
              <a:buNone/>
            </a:pPr>
            <a:r>
              <a:t/>
            </a:r>
            <a:endParaRPr sz="2800"/>
          </a:p>
        </p:txBody>
      </p:sp>
      <p:pic>
        <p:nvPicPr>
          <p:cNvPr id="63" name="Google Shape;63;p14"/>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Note : Inheritance</a:t>
            </a:r>
            <a:endParaRPr b="1">
              <a:solidFill>
                <a:srgbClr val="0000FF"/>
              </a:solidFill>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A subclass Object can reference a </a:t>
            </a:r>
            <a:r>
              <a:rPr lang="en" sz="2500"/>
              <a:t>superclass</a:t>
            </a:r>
            <a:r>
              <a:rPr lang="en" sz="2500"/>
              <a:t> variable or method if it is not overridden.</a:t>
            </a:r>
            <a:endParaRPr sz="2500"/>
          </a:p>
          <a:p>
            <a:pPr indent="-387350" lvl="0" marL="457200" rtl="0" algn="l">
              <a:spcBef>
                <a:spcPts val="0"/>
              </a:spcBef>
              <a:spcAft>
                <a:spcPts val="0"/>
              </a:spcAft>
              <a:buSzPts val="2500"/>
              <a:buChar char="●"/>
            </a:pPr>
            <a:r>
              <a:rPr lang="en" sz="2500"/>
              <a:t>A super class object cannot </a:t>
            </a:r>
            <a:r>
              <a:rPr lang="en" sz="2500"/>
              <a:t>reference</a:t>
            </a:r>
            <a:r>
              <a:rPr lang="en" sz="2500"/>
              <a:t> a </a:t>
            </a:r>
            <a:r>
              <a:rPr lang="en" sz="2500"/>
              <a:t>variable</a:t>
            </a:r>
            <a:r>
              <a:rPr lang="en" sz="2500"/>
              <a:t> or method which is explicit to subclass object.</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Super Keyword</a:t>
            </a:r>
            <a:endParaRPr b="1">
              <a:solidFill>
                <a:srgbClr val="0000FF"/>
              </a:solidFill>
            </a:endParaRPr>
          </a:p>
        </p:txBody>
      </p:sp>
      <p:sp>
        <p:nvSpPr>
          <p:cNvPr id="75" name="Google Shape;75;p16"/>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The super keyword in Java is a reference variable which is used to refer immediate parent class object.</a:t>
            </a:r>
            <a:endParaRPr sz="2100"/>
          </a:p>
          <a:p>
            <a:pPr indent="-361950" lvl="0" marL="457200" rtl="0" algn="l">
              <a:spcBef>
                <a:spcPts val="0"/>
              </a:spcBef>
              <a:spcAft>
                <a:spcPts val="0"/>
              </a:spcAft>
              <a:buSzPts val="2100"/>
              <a:buChar char="●"/>
            </a:pPr>
            <a:r>
              <a:rPr lang="en" sz="2100"/>
              <a:t>Whenever you create the instance of subclass, an instance of parent class is created implicitly which is referred by super reference variable.</a:t>
            </a:r>
            <a:endParaRPr sz="2100"/>
          </a:p>
        </p:txBody>
      </p:sp>
      <p:pic>
        <p:nvPicPr>
          <p:cNvPr id="76" name="Google Shape;76;p16"/>
          <p:cNvPicPr preferRelativeResize="0"/>
          <p:nvPr/>
        </p:nvPicPr>
        <p:blipFill>
          <a:blip r:embed="rId3">
            <a:alphaModFix/>
          </a:blip>
          <a:stretch>
            <a:fillRect/>
          </a:stretch>
        </p:blipFill>
        <p:spPr>
          <a:xfrm>
            <a:off x="5009000" y="1017725"/>
            <a:ext cx="3595297" cy="38209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super : </a:t>
            </a:r>
            <a:r>
              <a:rPr b="1" lang="en">
                <a:solidFill>
                  <a:srgbClr val="0000FF"/>
                </a:solidFill>
              </a:rPr>
              <a:t>Referring</a:t>
            </a:r>
            <a:r>
              <a:rPr b="1" lang="en">
                <a:solidFill>
                  <a:srgbClr val="0000FF"/>
                </a:solidFill>
              </a:rPr>
              <a:t> parent class instance variable</a:t>
            </a:r>
            <a:endParaRPr b="1">
              <a:solidFill>
                <a:srgbClr val="0000FF"/>
              </a:solidFill>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Demo230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s</a:t>
            </a:r>
            <a:r>
              <a:rPr b="1" lang="en">
                <a:solidFill>
                  <a:srgbClr val="0000FF"/>
                </a:solidFill>
              </a:rPr>
              <a:t>uper : Invoking parent class method</a:t>
            </a:r>
            <a:endParaRPr b="1">
              <a:solidFill>
                <a:srgbClr val="0000FF"/>
              </a:solidFill>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Demo231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super: Invoking parent class </a:t>
            </a:r>
            <a:r>
              <a:rPr b="1" lang="en">
                <a:solidFill>
                  <a:srgbClr val="0000FF"/>
                </a:solidFill>
              </a:rPr>
              <a:t>constructor</a:t>
            </a:r>
            <a:endParaRPr b="1">
              <a:solidFill>
                <a:srgbClr val="0000FF"/>
              </a:solidFill>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Demo232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Note:</a:t>
            </a:r>
            <a:r>
              <a:rPr lang="en"/>
              <a:t> </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super() is added in each class constructor </a:t>
            </a:r>
            <a:r>
              <a:rPr b="1" lang="en">
                <a:solidFill>
                  <a:srgbClr val="0000FF"/>
                </a:solidFill>
              </a:rPr>
              <a:t>automatically</a:t>
            </a:r>
            <a:r>
              <a:rPr lang="en"/>
              <a:t> by compiler if there is no super() or this().</a:t>
            </a:r>
            <a:endParaRPr/>
          </a:p>
        </p:txBody>
      </p:sp>
      <p:pic>
        <p:nvPicPr>
          <p:cNvPr id="101" name="Google Shape;101;p20"/>
          <p:cNvPicPr preferRelativeResize="0"/>
          <p:nvPr/>
        </p:nvPicPr>
        <p:blipFill>
          <a:blip r:embed="rId3">
            <a:alphaModFix/>
          </a:blip>
          <a:stretch>
            <a:fillRect/>
          </a:stretch>
        </p:blipFill>
        <p:spPr>
          <a:xfrm>
            <a:off x="1589813" y="2403513"/>
            <a:ext cx="5534025" cy="2238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Super : default</a:t>
            </a:r>
            <a:endParaRPr b="1">
              <a:solidFill>
                <a:srgbClr val="0000FF"/>
              </a:solidFill>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example of super keyword where super() is provided by the compiler implicitly.</a:t>
            </a:r>
            <a:endParaRPr/>
          </a:p>
          <a:p>
            <a:pPr indent="0" lvl="0" marL="0" rtl="0" algn="l">
              <a:spcBef>
                <a:spcPts val="1600"/>
              </a:spcBef>
              <a:spcAft>
                <a:spcPts val="1600"/>
              </a:spcAft>
              <a:buNone/>
            </a:pPr>
            <a:r>
              <a:rPr lang="en"/>
              <a:t>Demo233</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