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A555B5-D7F1-4F4F-814B-DBA565375CD3}">
  <a:tblStyle styleId="{0FA555B5-D7F1-4F4F-814B-DBA565375CD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a832a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a832a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a832ae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aa832a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aa832ae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aa832ae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aa832aee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aa832aee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f0f0c2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f0f0c2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df0f0c2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df0f0c2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df0f0c2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df0f0c2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df0f0c2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df0f0c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a832a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aa832a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Lec-25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Aggregation</a:t>
            </a:r>
            <a:endParaRPr sz="2800"/>
          </a:p>
          <a:p>
            <a:pPr indent="-406400" lvl="0" marL="457200" rtl="0" algn="l">
              <a:spcBef>
                <a:spcPts val="0"/>
              </a:spcBef>
              <a:spcAft>
                <a:spcPts val="0"/>
              </a:spcAft>
              <a:buSzPts val="2800"/>
              <a:buChar char="●"/>
            </a:pPr>
            <a:r>
              <a:rPr lang="en" sz="2800"/>
              <a:t>Run-Time </a:t>
            </a:r>
            <a:r>
              <a:rPr lang="en" sz="2800"/>
              <a:t>polymorphism</a:t>
            </a:r>
            <a:r>
              <a:rPr lang="en" sz="2800"/>
              <a:t>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Aggregation in Java</a:t>
            </a:r>
            <a:endParaRPr b="1">
              <a:solidFill>
                <a:srgbClr val="0000FF"/>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a class have an entity reference, it is known as </a:t>
            </a:r>
            <a:r>
              <a:rPr b="1" lang="en"/>
              <a:t>Aggregation</a:t>
            </a:r>
            <a:r>
              <a:rPr lang="en"/>
              <a:t>. </a:t>
            </a:r>
            <a:endParaRPr/>
          </a:p>
          <a:p>
            <a:pPr indent="-342900" lvl="0" marL="457200" rtl="0" algn="l">
              <a:spcBef>
                <a:spcPts val="0"/>
              </a:spcBef>
              <a:spcAft>
                <a:spcPts val="0"/>
              </a:spcAft>
              <a:buSzPts val="1800"/>
              <a:buChar char="●"/>
            </a:pPr>
            <a:r>
              <a:rPr lang="en"/>
              <a:t>Aggregation represents </a:t>
            </a:r>
            <a:r>
              <a:rPr b="1" lang="en">
                <a:solidFill>
                  <a:srgbClr val="0000FF"/>
                </a:solidFill>
              </a:rPr>
              <a:t>HAS-A</a:t>
            </a:r>
            <a:r>
              <a:rPr lang="en"/>
              <a:t> relationship.</a:t>
            </a:r>
            <a:endParaRPr/>
          </a:p>
          <a:p>
            <a:pPr indent="0" lvl="0" marL="0" rtl="0" algn="l">
              <a:spcBef>
                <a:spcPts val="1600"/>
              </a:spcBef>
              <a:spcAft>
                <a:spcPts val="0"/>
              </a:spcAft>
              <a:buNone/>
            </a:pPr>
            <a:r>
              <a:rPr lang="en"/>
              <a:t>Consider a situation, Employee object contains many informations such as id, name, email Id etc. It contains one more object named address, which contains its own informations such as city, state, country, zipcode etc. as given below.</a:t>
            </a:r>
            <a:endParaRPr/>
          </a:p>
          <a:p>
            <a:pPr indent="-292100" lvl="0" marL="457200" rtl="0" algn="l">
              <a:lnSpc>
                <a:spcPct val="157500"/>
              </a:lnSpc>
              <a:spcBef>
                <a:spcPts val="1600"/>
              </a:spcBef>
              <a:spcAft>
                <a:spcPts val="0"/>
              </a:spcAft>
              <a:buClr>
                <a:schemeClr val="dk1"/>
              </a:buClr>
              <a:buSzPts val="1000"/>
              <a:buFont typeface="Verdana"/>
              <a:buAutoNum type="arabicPeriod"/>
            </a:pPr>
            <a:r>
              <a:rPr b="1" lang="en" sz="1000">
                <a:solidFill>
                  <a:srgbClr val="006699"/>
                </a:solidFill>
                <a:latin typeface="Verdana"/>
                <a:ea typeface="Verdana"/>
                <a:cs typeface="Verdana"/>
                <a:sym typeface="Verdana"/>
              </a:rPr>
              <a:t>class</a:t>
            </a:r>
            <a:r>
              <a:rPr lang="en" sz="1000">
                <a:solidFill>
                  <a:schemeClr val="dk1"/>
                </a:solidFill>
                <a:latin typeface="Verdana"/>
                <a:ea typeface="Verdana"/>
                <a:cs typeface="Verdana"/>
                <a:sym typeface="Verdana"/>
              </a:rPr>
              <a:t> Employee{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b="1" lang="en" sz="1000">
                <a:solidFill>
                  <a:srgbClr val="006699"/>
                </a:solidFill>
                <a:latin typeface="Verdana"/>
                <a:ea typeface="Verdana"/>
                <a:cs typeface="Verdana"/>
                <a:sym typeface="Verdana"/>
              </a:rPr>
              <a:t>      int</a:t>
            </a:r>
            <a:r>
              <a:rPr lang="en" sz="1000">
                <a:solidFill>
                  <a:schemeClr val="dk1"/>
                </a:solidFill>
                <a:latin typeface="Verdana"/>
                <a:ea typeface="Verdana"/>
                <a:cs typeface="Verdana"/>
                <a:sym typeface="Verdana"/>
              </a:rPr>
              <a:t> id;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String name;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a:t>
            </a:r>
            <a:r>
              <a:rPr b="1" lang="en" sz="1000">
                <a:solidFill>
                  <a:srgbClr val="0000FF"/>
                </a:solidFill>
                <a:latin typeface="Verdana"/>
                <a:ea typeface="Verdana"/>
                <a:cs typeface="Verdana"/>
                <a:sym typeface="Verdana"/>
              </a:rPr>
              <a:t>Address</a:t>
            </a:r>
            <a:r>
              <a:rPr lang="en" sz="1000">
                <a:solidFill>
                  <a:schemeClr val="dk1"/>
                </a:solidFill>
                <a:latin typeface="Verdana"/>
                <a:ea typeface="Verdana"/>
                <a:cs typeface="Verdana"/>
                <a:sym typeface="Verdana"/>
              </a:rPr>
              <a:t> address;</a:t>
            </a:r>
            <a:r>
              <a:rPr lang="en" sz="1000">
                <a:solidFill>
                  <a:srgbClr val="008200"/>
                </a:solidFill>
                <a:latin typeface="Verdana"/>
                <a:ea typeface="Verdana"/>
                <a:cs typeface="Verdana"/>
                <a:sym typeface="Verdana"/>
              </a:rPr>
              <a:t>//Address is a class</a:t>
            </a: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457200" rtl="0" algn="l">
              <a:lnSpc>
                <a:spcPct val="157500"/>
              </a:lnSpc>
              <a:spcBef>
                <a:spcPts val="300"/>
              </a:spcBef>
              <a:spcAft>
                <a:spcPts val="0"/>
              </a:spcAft>
              <a:buNone/>
            </a:pPr>
            <a:r>
              <a:rPr lang="en" sz="1300">
                <a:highlight>
                  <a:srgbClr val="FFFFFF"/>
                </a:highlight>
              </a:rPr>
              <a:t>In such case, Employee </a:t>
            </a:r>
            <a:r>
              <a:rPr b="1" lang="en" sz="1300">
                <a:highlight>
                  <a:srgbClr val="FFFFFF"/>
                </a:highlight>
              </a:rPr>
              <a:t>has an entity reference address</a:t>
            </a:r>
            <a:r>
              <a:rPr lang="en" sz="1300">
                <a:highlight>
                  <a:srgbClr val="FFFFFF"/>
                </a:highlight>
              </a:rPr>
              <a:t>, so relationship is Employee </a:t>
            </a:r>
            <a:r>
              <a:rPr b="1" lang="en" sz="1300">
                <a:solidFill>
                  <a:srgbClr val="0000FF"/>
                </a:solidFill>
                <a:highlight>
                  <a:srgbClr val="FFFFFF"/>
                </a:highlight>
              </a:rPr>
              <a:t>HAS-A</a:t>
            </a:r>
            <a:r>
              <a:rPr lang="en" sz="1300">
                <a:highlight>
                  <a:srgbClr val="FFFFFF"/>
                </a:highlight>
              </a:rPr>
              <a:t> address.</a:t>
            </a:r>
            <a:endParaRPr sz="1300"/>
          </a:p>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200">
                <a:solidFill>
                  <a:srgbClr val="0000FF"/>
                </a:solidFill>
              </a:rPr>
              <a:t>When to use Aggregation?</a:t>
            </a:r>
            <a:endParaRPr b="1" sz="3200">
              <a:solidFill>
                <a:srgbClr val="0000FF"/>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Code reuse is also best achieved by </a:t>
            </a:r>
            <a:r>
              <a:rPr b="1" lang="en" sz="2500"/>
              <a:t>aggregation</a:t>
            </a:r>
            <a:r>
              <a:rPr lang="en" sz="2500"/>
              <a:t> when there is </a:t>
            </a:r>
            <a:r>
              <a:rPr b="1" lang="en" sz="2500">
                <a:solidFill>
                  <a:srgbClr val="0000FF"/>
                </a:solidFill>
              </a:rPr>
              <a:t>no is-a</a:t>
            </a:r>
            <a:r>
              <a:rPr lang="en" sz="2500"/>
              <a:t> relationship.</a:t>
            </a:r>
            <a:endParaRPr sz="2500"/>
          </a:p>
          <a:p>
            <a:pPr indent="-387350" lvl="0" marL="457200" rtl="0" algn="l">
              <a:spcBef>
                <a:spcPts val="0"/>
              </a:spcBef>
              <a:spcAft>
                <a:spcPts val="0"/>
              </a:spcAft>
              <a:buSzPts val="2500"/>
              <a:buChar char="●"/>
            </a:pPr>
            <a:r>
              <a:rPr lang="en" sz="2500"/>
              <a:t>Inheritance should be used only if the relationship </a:t>
            </a:r>
            <a:r>
              <a:rPr b="1" lang="en" sz="2500">
                <a:solidFill>
                  <a:srgbClr val="0000FF"/>
                </a:solidFill>
              </a:rPr>
              <a:t>is-a</a:t>
            </a:r>
            <a:r>
              <a:rPr lang="en" sz="2500"/>
              <a:t> is maintained throughout the lifetime of the objects involved; otherwise, aggregation is the best choice.</a:t>
            </a:r>
            <a:endParaRPr sz="2500"/>
          </a:p>
          <a:p>
            <a:pPr indent="0" lvl="0" marL="0" rtl="0" algn="l">
              <a:spcBef>
                <a:spcPts val="1600"/>
              </a:spcBef>
              <a:spcAft>
                <a:spcPts val="0"/>
              </a:spcAft>
              <a:buNone/>
            </a:pPr>
            <a:r>
              <a:rPr lang="en"/>
              <a:t>Demo240</a:t>
            </a:r>
            <a:endParaRPr/>
          </a:p>
          <a:p>
            <a:pPr indent="0" lvl="0" marL="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Polymorphism </a:t>
            </a:r>
            <a:endParaRPr b="1">
              <a:solidFill>
                <a:srgbClr val="0000FF"/>
              </a:solidFill>
            </a:endParaRPr>
          </a:p>
        </p:txBody>
      </p:sp>
      <p:sp>
        <p:nvSpPr>
          <p:cNvPr id="83" name="Google Shape;83;p17"/>
          <p:cNvSpPr txBox="1"/>
          <p:nvPr>
            <p:ph idx="1" type="body"/>
          </p:nvPr>
        </p:nvSpPr>
        <p:spPr>
          <a:xfrm>
            <a:off x="311700" y="1152475"/>
            <a:ext cx="875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Polymorphism, meaning one object many shapes, is a simple concept that allows </a:t>
            </a:r>
            <a:r>
              <a:rPr i="1" lang="en" sz="2400">
                <a:solidFill>
                  <a:srgbClr val="0000FF"/>
                </a:solidFill>
              </a:rPr>
              <a:t>a method to have multiple implementations</a:t>
            </a:r>
            <a:r>
              <a:rPr lang="en" sz="2400"/>
              <a:t>. This is also known as </a:t>
            </a:r>
            <a:r>
              <a:rPr b="1" lang="en" sz="2400">
                <a:solidFill>
                  <a:srgbClr val="0000FF"/>
                </a:solidFill>
              </a:rPr>
              <a:t>method overloading</a:t>
            </a:r>
            <a:r>
              <a:rPr lang="en" sz="2400"/>
              <a:t>.</a:t>
            </a:r>
            <a:endParaRPr sz="2400"/>
          </a:p>
        </p:txBody>
      </p:sp>
      <p:pic>
        <p:nvPicPr>
          <p:cNvPr id="84" name="Google Shape;84;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Method Overriding</a:t>
            </a:r>
            <a:endParaRPr b="1">
              <a:solidFill>
                <a:srgbClr val="0000FF"/>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 of Method Overriding</a:t>
            </a:r>
            <a:endParaRPr/>
          </a:p>
          <a:p>
            <a:pPr indent="-342900" lvl="0" marL="457200" rtl="0" algn="l">
              <a:spcBef>
                <a:spcPts val="1600"/>
              </a:spcBef>
              <a:spcAft>
                <a:spcPts val="0"/>
              </a:spcAft>
              <a:buSzPts val="1800"/>
              <a:buChar char="●"/>
            </a:pPr>
            <a:r>
              <a:rPr lang="en"/>
              <a:t>Method overriding is used to provide the specific implementation of a method which is already provided by its superclass.</a:t>
            </a:r>
            <a:endParaRPr/>
          </a:p>
          <a:p>
            <a:pPr indent="-342900" lvl="0" marL="457200" rtl="0" algn="l">
              <a:spcBef>
                <a:spcPts val="0"/>
              </a:spcBef>
              <a:spcAft>
                <a:spcPts val="0"/>
              </a:spcAft>
              <a:buSzPts val="1800"/>
              <a:buChar char="●"/>
            </a:pPr>
            <a:r>
              <a:rPr lang="en"/>
              <a:t>Method overriding is used for runtime polymorphism</a:t>
            </a:r>
            <a:endParaRPr/>
          </a:p>
          <a:p>
            <a:pPr indent="0" lvl="0" marL="0" rtl="0" algn="l">
              <a:spcBef>
                <a:spcPts val="1600"/>
              </a:spcBef>
              <a:spcAft>
                <a:spcPts val="0"/>
              </a:spcAft>
              <a:buNone/>
            </a:pPr>
            <a:r>
              <a:rPr lang="en"/>
              <a:t>Rules for Method Overriding</a:t>
            </a:r>
            <a:endParaRPr/>
          </a:p>
          <a:p>
            <a:pPr indent="-342900" lvl="0" marL="457200" rtl="0" algn="l">
              <a:spcBef>
                <a:spcPts val="1600"/>
              </a:spcBef>
              <a:spcAft>
                <a:spcPts val="0"/>
              </a:spcAft>
              <a:buSzPts val="1800"/>
              <a:buChar char="●"/>
            </a:pPr>
            <a:r>
              <a:rPr lang="en"/>
              <a:t>The method must have the same name as in the parent class</a:t>
            </a:r>
            <a:endParaRPr/>
          </a:p>
          <a:p>
            <a:pPr indent="-342900" lvl="0" marL="457200" rtl="0" algn="l">
              <a:spcBef>
                <a:spcPts val="0"/>
              </a:spcBef>
              <a:spcAft>
                <a:spcPts val="0"/>
              </a:spcAft>
              <a:buSzPts val="1800"/>
              <a:buChar char="●"/>
            </a:pPr>
            <a:r>
              <a:rPr lang="en"/>
              <a:t>The method must have the same parameter as in the parent class.</a:t>
            </a:r>
            <a:endParaRPr/>
          </a:p>
          <a:p>
            <a:pPr indent="-342900" lvl="0" marL="457200" rtl="0" algn="l">
              <a:spcBef>
                <a:spcPts val="0"/>
              </a:spcBef>
              <a:spcAft>
                <a:spcPts val="0"/>
              </a:spcAft>
              <a:buSzPts val="1800"/>
              <a:buChar char="●"/>
            </a:pPr>
            <a:r>
              <a:rPr lang="en"/>
              <a:t>There must be an </a:t>
            </a:r>
            <a:r>
              <a:rPr b="1" lang="en">
                <a:solidFill>
                  <a:srgbClr val="0000FF"/>
                </a:solidFill>
              </a:rPr>
              <a:t>IS-A</a:t>
            </a:r>
            <a:r>
              <a:rPr lang="en"/>
              <a:t> relationship (inheritance).</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9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M</a:t>
            </a:r>
            <a:r>
              <a:rPr b="1" lang="en">
                <a:solidFill>
                  <a:srgbClr val="0000FF"/>
                </a:solidFill>
              </a:rPr>
              <a:t>ethod overloading Vs Method Overriding</a:t>
            </a:r>
            <a:endParaRPr b="1">
              <a:solidFill>
                <a:srgbClr val="0000FF"/>
              </a:solidFill>
            </a:endParaRPr>
          </a:p>
        </p:txBody>
      </p:sp>
      <p:graphicFrame>
        <p:nvGraphicFramePr>
          <p:cNvPr id="97" name="Google Shape;97;p19"/>
          <p:cNvGraphicFramePr/>
          <p:nvPr/>
        </p:nvGraphicFramePr>
        <p:xfrm>
          <a:off x="130000" y="670025"/>
          <a:ext cx="3000000" cy="3000000"/>
        </p:xfrm>
        <a:graphic>
          <a:graphicData uri="http://schemas.openxmlformats.org/drawingml/2006/table">
            <a:tbl>
              <a:tblPr>
                <a:solidFill>
                  <a:srgbClr val="FFFFFF"/>
                </a:solidFill>
                <a:tableStyleId>{0FA555B5-D7F1-4F4F-814B-DBA565375CD3}</a:tableStyleId>
              </a:tblPr>
              <a:tblGrid>
                <a:gridCol w="4679925"/>
                <a:gridCol w="4125700"/>
              </a:tblGrid>
              <a:tr h="399300">
                <a:tc>
                  <a:txBody>
                    <a:bodyPr/>
                    <a:lstStyle/>
                    <a:p>
                      <a:pPr indent="0" lvl="0" marL="0" rtl="0" algn="ctr">
                        <a:lnSpc>
                          <a:spcPct val="115000"/>
                        </a:lnSpc>
                        <a:spcBef>
                          <a:spcPts val="0"/>
                        </a:spcBef>
                        <a:spcAft>
                          <a:spcPts val="0"/>
                        </a:spcAft>
                        <a:buNone/>
                      </a:pPr>
                      <a:r>
                        <a:rPr b="1" lang="en" sz="1300">
                          <a:solidFill>
                            <a:srgbClr val="0000FF"/>
                          </a:solidFill>
                          <a:highlight>
                            <a:schemeClr val="lt1"/>
                          </a:highlight>
                          <a:latin typeface="Times New Roman"/>
                          <a:ea typeface="Times New Roman"/>
                          <a:cs typeface="Times New Roman"/>
                          <a:sym typeface="Times New Roman"/>
                        </a:rPr>
                        <a:t>Method Overloading</a:t>
                      </a:r>
                      <a:endParaRPr b="1" sz="1300">
                        <a:solidFill>
                          <a:srgbClr val="0000FF"/>
                        </a:solidFill>
                        <a:highlight>
                          <a:schemeClr val="lt1"/>
                        </a:highlight>
                        <a:latin typeface="Times New Roman"/>
                        <a:ea typeface="Times New Roman"/>
                        <a:cs typeface="Times New Roman"/>
                        <a:sym typeface="Times New Roman"/>
                      </a:endParaRPr>
                    </a:p>
                  </a:txBody>
                  <a:tcPr marT="114300" marB="114300" marR="114300" marL="11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300">
                          <a:solidFill>
                            <a:srgbClr val="0000FF"/>
                          </a:solidFill>
                          <a:highlight>
                            <a:schemeClr val="lt1"/>
                          </a:highlight>
                          <a:latin typeface="Times New Roman"/>
                          <a:ea typeface="Times New Roman"/>
                          <a:cs typeface="Times New Roman"/>
                          <a:sym typeface="Times New Roman"/>
                        </a:rPr>
                        <a:t>Method Overriding</a:t>
                      </a:r>
                      <a:endParaRPr b="1" sz="1300">
                        <a:solidFill>
                          <a:srgbClr val="0000FF"/>
                        </a:solidFill>
                        <a:highlight>
                          <a:schemeClr val="lt1"/>
                        </a:highlight>
                        <a:latin typeface="Times New Roman"/>
                        <a:ea typeface="Times New Roman"/>
                        <a:cs typeface="Times New Roman"/>
                        <a:sym typeface="Times New Roman"/>
                      </a:endParaRPr>
                    </a:p>
                  </a:txBody>
                  <a:tcPr marT="114300" marB="114300" marR="114300" marL="11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038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overloading is used </a:t>
                      </a:r>
                      <a:r>
                        <a:rPr i="1" lang="en">
                          <a:highlight>
                            <a:srgbClr val="FFFFFF"/>
                          </a:highlight>
                          <a:latin typeface="Verdana"/>
                          <a:ea typeface="Verdana"/>
                          <a:cs typeface="Verdana"/>
                          <a:sym typeface="Verdana"/>
                        </a:rPr>
                        <a:t>to </a:t>
                      </a:r>
                      <a:r>
                        <a:rPr i="1" lang="en">
                          <a:solidFill>
                            <a:srgbClr val="0000FF"/>
                          </a:solidFill>
                          <a:highlight>
                            <a:srgbClr val="FFFFFF"/>
                          </a:highlight>
                          <a:latin typeface="Verdana"/>
                          <a:ea typeface="Verdana"/>
                          <a:cs typeface="Verdana"/>
                          <a:sym typeface="Verdana"/>
                        </a:rPr>
                        <a:t>increase the readability</a:t>
                      </a:r>
                      <a:r>
                        <a:rPr lang="en">
                          <a:highlight>
                            <a:srgbClr val="FFFFFF"/>
                          </a:highlight>
                          <a:latin typeface="Verdana"/>
                          <a:ea typeface="Verdana"/>
                          <a:cs typeface="Verdana"/>
                          <a:sym typeface="Verdana"/>
                        </a:rPr>
                        <a:t> of the program.</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overriding is used </a:t>
                      </a:r>
                      <a:r>
                        <a:rPr i="1" lang="en">
                          <a:highlight>
                            <a:srgbClr val="FFFFFF"/>
                          </a:highlight>
                          <a:latin typeface="Verdana"/>
                          <a:ea typeface="Verdana"/>
                          <a:cs typeface="Verdana"/>
                          <a:sym typeface="Verdana"/>
                        </a:rPr>
                        <a:t>to provide the </a:t>
                      </a:r>
                      <a:r>
                        <a:rPr i="1" lang="en">
                          <a:solidFill>
                            <a:srgbClr val="0000FF"/>
                          </a:solidFill>
                          <a:highlight>
                            <a:srgbClr val="FFFFFF"/>
                          </a:highlight>
                          <a:latin typeface="Verdana"/>
                          <a:ea typeface="Verdana"/>
                          <a:cs typeface="Verdana"/>
                          <a:sym typeface="Verdana"/>
                        </a:rPr>
                        <a:t>specific implementation</a:t>
                      </a:r>
                      <a:r>
                        <a:rPr lang="en">
                          <a:highlight>
                            <a:srgbClr val="FFFFFF"/>
                          </a:highlight>
                          <a:latin typeface="Verdana"/>
                          <a:ea typeface="Verdana"/>
                          <a:cs typeface="Verdana"/>
                          <a:sym typeface="Verdana"/>
                        </a:rPr>
                        <a:t> of the method that is already provided by its super class.</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9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overloading is performed </a:t>
                      </a:r>
                      <a:r>
                        <a:rPr i="1" lang="en">
                          <a:solidFill>
                            <a:srgbClr val="0000FF"/>
                          </a:solidFill>
                          <a:highlight>
                            <a:srgbClr val="FFFFFF"/>
                          </a:highlight>
                          <a:latin typeface="Verdana"/>
                          <a:ea typeface="Verdana"/>
                          <a:cs typeface="Verdana"/>
                          <a:sym typeface="Verdana"/>
                        </a:rPr>
                        <a:t>within class</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overriding occurs </a:t>
                      </a:r>
                      <a:r>
                        <a:rPr i="1" lang="en">
                          <a:solidFill>
                            <a:srgbClr val="0000FF"/>
                          </a:solidFill>
                          <a:highlight>
                            <a:srgbClr val="FFFFFF"/>
                          </a:highlight>
                          <a:latin typeface="Verdana"/>
                          <a:ea typeface="Verdana"/>
                          <a:cs typeface="Verdana"/>
                          <a:sym typeface="Verdana"/>
                        </a:rPr>
                        <a:t>in two classes</a:t>
                      </a:r>
                      <a:r>
                        <a:rPr lang="en">
                          <a:solidFill>
                            <a:srgbClr val="0000FF"/>
                          </a:solidFill>
                          <a:highlight>
                            <a:srgbClr val="FFFFFF"/>
                          </a:highlight>
                          <a:latin typeface="Verdana"/>
                          <a:ea typeface="Verdana"/>
                          <a:cs typeface="Verdana"/>
                          <a:sym typeface="Verdana"/>
                        </a:rPr>
                        <a:t> that have IS-A (inheritance) relationshi</a:t>
                      </a:r>
                      <a:r>
                        <a:rPr lang="en">
                          <a:highlight>
                            <a:srgbClr val="FFFFFF"/>
                          </a:highlight>
                          <a:latin typeface="Verdana"/>
                          <a:ea typeface="Verdana"/>
                          <a:cs typeface="Verdana"/>
                          <a:sym typeface="Verdana"/>
                        </a:rPr>
                        <a:t>p.</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9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In case of method overloading, </a:t>
                      </a:r>
                      <a:r>
                        <a:rPr i="1" lang="en">
                          <a:solidFill>
                            <a:srgbClr val="0000FF"/>
                          </a:solidFill>
                          <a:highlight>
                            <a:srgbClr val="FFFFFF"/>
                          </a:highlight>
                          <a:latin typeface="Verdana"/>
                          <a:ea typeface="Verdana"/>
                          <a:cs typeface="Verdana"/>
                          <a:sym typeface="Verdana"/>
                        </a:rPr>
                        <a:t>parameter must be different</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In case of method overriding, </a:t>
                      </a:r>
                      <a:r>
                        <a:rPr i="1" lang="en">
                          <a:solidFill>
                            <a:srgbClr val="0000FF"/>
                          </a:solidFill>
                          <a:highlight>
                            <a:srgbClr val="FFFFFF"/>
                          </a:highlight>
                          <a:latin typeface="Verdana"/>
                          <a:ea typeface="Verdana"/>
                          <a:cs typeface="Verdana"/>
                          <a:sym typeface="Verdana"/>
                        </a:rPr>
                        <a:t>parameter must be same</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950">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overloading is the example of </a:t>
                      </a:r>
                      <a:r>
                        <a:rPr i="1" lang="en">
                          <a:solidFill>
                            <a:srgbClr val="0000FF"/>
                          </a:solidFill>
                          <a:highlight>
                            <a:srgbClr val="FFFFFF"/>
                          </a:highlight>
                          <a:latin typeface="Verdana"/>
                          <a:ea typeface="Verdana"/>
                          <a:cs typeface="Verdana"/>
                          <a:sym typeface="Verdana"/>
                        </a:rPr>
                        <a:t>compile time polymorphism</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Method overriding is the example of </a:t>
                      </a:r>
                      <a:r>
                        <a:rPr i="1" lang="en">
                          <a:solidFill>
                            <a:srgbClr val="0000FF"/>
                          </a:solidFill>
                          <a:highlight>
                            <a:srgbClr val="FFFFFF"/>
                          </a:highlight>
                          <a:latin typeface="Verdana"/>
                          <a:ea typeface="Verdana"/>
                          <a:cs typeface="Verdana"/>
                          <a:sym typeface="Verdana"/>
                        </a:rPr>
                        <a:t>run time polymorphism</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1875">
                <a:tc>
                  <a:txBody>
                    <a:bodyPr/>
                    <a:lstStyle/>
                    <a:p>
                      <a:pPr indent="0" lvl="0" marL="190500" rtl="0" algn="l">
                        <a:lnSpc>
                          <a:spcPct val="100000"/>
                        </a:lnSpc>
                        <a:spcBef>
                          <a:spcPts val="0"/>
                        </a:spcBef>
                        <a:spcAft>
                          <a:spcPts val="0"/>
                        </a:spcAft>
                        <a:buNone/>
                      </a:pPr>
                      <a:r>
                        <a:rPr lang="en">
                          <a:highlight>
                            <a:srgbClr val="FFFFFF"/>
                          </a:highlight>
                          <a:latin typeface="Verdana"/>
                          <a:ea typeface="Verdana"/>
                          <a:cs typeface="Verdana"/>
                          <a:sym typeface="Verdana"/>
                        </a:rPr>
                        <a:t>In java, method overloading can't be performed by </a:t>
                      </a:r>
                      <a:r>
                        <a:rPr lang="en">
                          <a:solidFill>
                            <a:srgbClr val="0000FF"/>
                          </a:solidFill>
                          <a:highlight>
                            <a:srgbClr val="FFFFFF"/>
                          </a:highlight>
                          <a:latin typeface="Verdana"/>
                          <a:ea typeface="Verdana"/>
                          <a:cs typeface="Verdana"/>
                          <a:sym typeface="Verdana"/>
                        </a:rPr>
                        <a:t>changing return type of the method only</a:t>
                      </a:r>
                      <a:r>
                        <a:rPr lang="en">
                          <a:highlight>
                            <a:srgbClr val="FFFFFF"/>
                          </a:highlight>
                          <a:latin typeface="Verdana"/>
                          <a:ea typeface="Verdana"/>
                          <a:cs typeface="Verdana"/>
                          <a:sym typeface="Verdana"/>
                        </a:rPr>
                        <a:t>. </a:t>
                      </a:r>
                      <a:r>
                        <a:rPr i="1" lang="en">
                          <a:solidFill>
                            <a:srgbClr val="FF00FF"/>
                          </a:solidFill>
                          <a:highlight>
                            <a:srgbClr val="FFFFFF"/>
                          </a:highlight>
                          <a:latin typeface="Verdana"/>
                          <a:ea typeface="Verdana"/>
                          <a:cs typeface="Verdana"/>
                          <a:sym typeface="Verdana"/>
                        </a:rPr>
                        <a:t>Return type can be same or different</a:t>
                      </a:r>
                      <a:r>
                        <a:rPr lang="en">
                          <a:solidFill>
                            <a:srgbClr val="FF00FF"/>
                          </a:solidFill>
                          <a:highlight>
                            <a:srgbClr val="FFFFFF"/>
                          </a:highlight>
                          <a:latin typeface="Verdana"/>
                          <a:ea typeface="Verdana"/>
                          <a:cs typeface="Verdana"/>
                          <a:sym typeface="Verdana"/>
                        </a:rPr>
                        <a:t> in method overloading</a:t>
                      </a:r>
                      <a:r>
                        <a:rPr lang="en">
                          <a:highlight>
                            <a:srgbClr val="FFFFFF"/>
                          </a:highlight>
                          <a:latin typeface="Verdana"/>
                          <a:ea typeface="Verdana"/>
                          <a:cs typeface="Verdana"/>
                          <a:sym typeface="Verdana"/>
                        </a:rPr>
                        <a:t>. But you must have to change the parameter.</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0" rtl="0" algn="l">
                        <a:lnSpc>
                          <a:spcPct val="100000"/>
                        </a:lnSpc>
                        <a:spcBef>
                          <a:spcPts val="0"/>
                        </a:spcBef>
                        <a:spcAft>
                          <a:spcPts val="0"/>
                        </a:spcAft>
                        <a:buNone/>
                      </a:pPr>
                      <a:r>
                        <a:rPr i="1" lang="en">
                          <a:highlight>
                            <a:srgbClr val="FFFFFF"/>
                          </a:highlight>
                          <a:latin typeface="Verdana"/>
                          <a:ea typeface="Verdana"/>
                          <a:cs typeface="Verdana"/>
                          <a:sym typeface="Verdana"/>
                        </a:rPr>
                        <a:t>Return type must be </a:t>
                      </a:r>
                      <a:r>
                        <a:rPr b="1" i="1" lang="en">
                          <a:solidFill>
                            <a:srgbClr val="0000FF"/>
                          </a:solidFill>
                          <a:highlight>
                            <a:srgbClr val="FFFFFF"/>
                          </a:highlight>
                          <a:latin typeface="Verdana"/>
                          <a:ea typeface="Verdana"/>
                          <a:cs typeface="Verdana"/>
                          <a:sym typeface="Verdana"/>
                        </a:rPr>
                        <a:t>same or covariant</a:t>
                      </a:r>
                      <a:r>
                        <a:rPr lang="en">
                          <a:highlight>
                            <a:srgbClr val="FFFFFF"/>
                          </a:highlight>
                          <a:latin typeface="Verdana"/>
                          <a:ea typeface="Verdana"/>
                          <a:cs typeface="Verdana"/>
                          <a:sym typeface="Verdana"/>
                        </a:rPr>
                        <a:t> in method overriding.</a:t>
                      </a:r>
                      <a:endParaRPr>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98" name="Google Shape;98;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Dynamic method dispatch is a process in which a call to an </a:t>
            </a:r>
            <a:r>
              <a:rPr i="1" lang="en">
                <a:solidFill>
                  <a:srgbClr val="0000FF"/>
                </a:solidFill>
              </a:rPr>
              <a:t>overridden</a:t>
            </a:r>
            <a:r>
              <a:rPr i="1" lang="en">
                <a:solidFill>
                  <a:srgbClr val="0000FF"/>
                </a:solidFill>
              </a:rPr>
              <a:t> method</a:t>
            </a:r>
            <a:r>
              <a:rPr lang="en"/>
              <a:t> is resolved at </a:t>
            </a:r>
            <a:r>
              <a:rPr b="1" lang="en">
                <a:solidFill>
                  <a:srgbClr val="0000FF"/>
                </a:solidFill>
              </a:rPr>
              <a:t>runtime</a:t>
            </a:r>
            <a:r>
              <a:rPr lang="en"/>
              <a:t> rather than compile time. Also called as </a:t>
            </a:r>
            <a:r>
              <a:rPr b="1" lang="en">
                <a:solidFill>
                  <a:srgbClr val="0000FF"/>
                </a:solidFill>
              </a:rPr>
              <a:t>runtime polymorphism</a:t>
            </a:r>
            <a:r>
              <a:rPr lang="en"/>
              <a:t> </a:t>
            </a:r>
            <a:endParaRPr/>
          </a:p>
          <a:p>
            <a:pPr indent="-342900" lvl="0" marL="457200" rtl="0" algn="just">
              <a:spcBef>
                <a:spcPts val="0"/>
              </a:spcBef>
              <a:spcAft>
                <a:spcPts val="0"/>
              </a:spcAft>
              <a:buSzPts val="1800"/>
              <a:buChar char="●"/>
            </a:pPr>
            <a:r>
              <a:rPr lang="en"/>
              <a:t>In this process, an </a:t>
            </a:r>
            <a:r>
              <a:rPr lang="en"/>
              <a:t>overridden</a:t>
            </a:r>
            <a:r>
              <a:rPr lang="en"/>
              <a:t> method is called through the reference variable of </a:t>
            </a:r>
            <a:r>
              <a:rPr lang="en"/>
              <a:t>superclass</a:t>
            </a:r>
            <a:r>
              <a:rPr lang="en"/>
              <a:t>. The determination of the method to be called is based on the object been </a:t>
            </a:r>
            <a:r>
              <a:rPr lang="en"/>
              <a:t>referred</a:t>
            </a:r>
            <a:r>
              <a:rPr lang="en"/>
              <a:t> to by the </a:t>
            </a:r>
            <a:r>
              <a:rPr lang="en"/>
              <a:t>reference</a:t>
            </a:r>
            <a:r>
              <a:rPr lang="en"/>
              <a:t> </a:t>
            </a:r>
            <a:r>
              <a:rPr lang="en"/>
              <a:t>variable. </a:t>
            </a:r>
            <a:r>
              <a:rPr lang="en"/>
              <a:t> </a:t>
            </a:r>
            <a:endParaRPr/>
          </a:p>
          <a:p>
            <a:pPr indent="-342900" lvl="0" marL="457200" rtl="0" algn="just">
              <a:spcBef>
                <a:spcPts val="0"/>
              </a:spcBef>
              <a:spcAft>
                <a:spcPts val="0"/>
              </a:spcAft>
              <a:buSzPts val="1800"/>
              <a:buChar char="●"/>
            </a:pPr>
            <a:r>
              <a:rPr b="1" lang="en"/>
              <a:t>Method can be called dynamically in Java</a:t>
            </a:r>
            <a:r>
              <a:rPr lang="en"/>
              <a:t>. Whenever, a method is called on an object reference, the declared type of the object reference is checked at compile time to make sure that the method exists in the declared class. At run time, the object reference could be referring to an instance of some subclass of the declared reference type.</a:t>
            </a:r>
            <a:r>
              <a:rPr lang="en"/>
              <a:t>  </a:t>
            </a:r>
            <a:endParaRPr/>
          </a:p>
          <a:p>
            <a:pPr indent="0" lvl="0" marL="0" rtl="0" algn="l">
              <a:spcBef>
                <a:spcPts val="1600"/>
              </a:spcBef>
              <a:spcAft>
                <a:spcPts val="1600"/>
              </a:spcAft>
              <a:buNone/>
            </a:pPr>
            <a:r>
              <a:rPr lang="en"/>
              <a:t>Demo242</a:t>
            </a:r>
            <a:endParaRPr/>
          </a:p>
        </p:txBody>
      </p:sp>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Dynamic method dispatch concept </a:t>
            </a:r>
            <a:endParaRPr b="1">
              <a:solidFill>
                <a:srgbClr val="0000FF"/>
              </a:solidFill>
            </a:endParaRPr>
          </a:p>
        </p:txBody>
      </p:sp>
      <p:pic>
        <p:nvPicPr>
          <p:cNvPr id="105" name="Google Shape;105;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111" name="Google Shape;111;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