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54B6C-126F-4889-B850-6D223EFE5716}">
  <a:tblStyle styleId="{5DE54B6C-126F-4889-B850-6D223EFE57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df0f0c2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df0f0c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df0f0c2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df0f0c2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0fa5ca9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0fa5ca9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0fa5c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0fa5c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00fa5ca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00fa5c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00fa5ca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00fa5ca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00fa5ca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00fa5ca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00fa5ca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00fa5ca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df0f0c2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df0f0c2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df0f0c2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df0f0c2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f0f0c2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f0f0c2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df0f0c2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df0f0c2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df0f0c2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df0f0c2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df0f0c22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df0f0c22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df0f0c22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df0f0c22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Lec-26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Dynamic method dispatch is a process in which a call to an </a:t>
            </a:r>
            <a:r>
              <a:rPr i="1" lang="en">
                <a:solidFill>
                  <a:srgbClr val="0000FF"/>
                </a:solidFill>
              </a:rPr>
              <a:t>overridden</a:t>
            </a:r>
            <a:r>
              <a:rPr i="1" lang="en">
                <a:solidFill>
                  <a:srgbClr val="0000FF"/>
                </a:solidFill>
              </a:rPr>
              <a:t> method</a:t>
            </a:r>
            <a:r>
              <a:rPr lang="en"/>
              <a:t> is resolved at </a:t>
            </a:r>
            <a:r>
              <a:rPr b="1" lang="en">
                <a:solidFill>
                  <a:srgbClr val="0000FF"/>
                </a:solidFill>
              </a:rPr>
              <a:t>runtime</a:t>
            </a:r>
            <a:r>
              <a:rPr lang="en"/>
              <a:t> rather than compile time. Also called as </a:t>
            </a:r>
            <a:r>
              <a:rPr b="1" lang="en">
                <a:solidFill>
                  <a:srgbClr val="0000FF"/>
                </a:solidFill>
              </a:rPr>
              <a:t>runtime polymorphism</a:t>
            </a:r>
            <a:r>
              <a:rPr lang="en"/>
              <a:t> </a:t>
            </a:r>
            <a:endParaRPr/>
          </a:p>
          <a:p>
            <a:pPr indent="-342900" lvl="0" marL="457200" rtl="0" algn="just">
              <a:spcBef>
                <a:spcPts val="0"/>
              </a:spcBef>
              <a:spcAft>
                <a:spcPts val="0"/>
              </a:spcAft>
              <a:buSzPts val="1800"/>
              <a:buChar char="●"/>
            </a:pPr>
            <a:r>
              <a:rPr lang="en"/>
              <a:t>In this process, an </a:t>
            </a:r>
            <a:r>
              <a:rPr lang="en"/>
              <a:t>overridden</a:t>
            </a:r>
            <a:r>
              <a:rPr lang="en"/>
              <a:t> method is called through the reference variable of </a:t>
            </a:r>
            <a:r>
              <a:rPr lang="en"/>
              <a:t>superclass</a:t>
            </a:r>
            <a:r>
              <a:rPr lang="en"/>
              <a:t>. The determination of the method to be called is based on the object been </a:t>
            </a:r>
            <a:r>
              <a:rPr lang="en"/>
              <a:t>referred</a:t>
            </a:r>
            <a:r>
              <a:rPr lang="en"/>
              <a:t> to by the </a:t>
            </a:r>
            <a:r>
              <a:rPr lang="en"/>
              <a:t>reference</a:t>
            </a:r>
            <a:r>
              <a:rPr lang="en"/>
              <a:t> </a:t>
            </a:r>
            <a:r>
              <a:rPr lang="en"/>
              <a:t>variable. </a:t>
            </a:r>
            <a:r>
              <a:rPr lang="en"/>
              <a:t> </a:t>
            </a:r>
            <a:endParaRPr/>
          </a:p>
          <a:p>
            <a:pPr indent="-342900" lvl="0" marL="457200" rtl="0" algn="just">
              <a:spcBef>
                <a:spcPts val="0"/>
              </a:spcBef>
              <a:spcAft>
                <a:spcPts val="0"/>
              </a:spcAft>
              <a:buSzPts val="1800"/>
              <a:buChar char="●"/>
            </a:pPr>
            <a:r>
              <a:rPr b="1" lang="en"/>
              <a:t>Method can be called dynamically in Java</a:t>
            </a:r>
            <a:r>
              <a:rPr lang="en"/>
              <a:t>. Whenever, a method is called on an object reference, the declared type of the object reference is checked at compile time to make sure that the method exists in the declared class. At run time, the object reference could be referring to an instance of some subclass of the declared reference type.</a:t>
            </a:r>
            <a:r>
              <a:rPr lang="en"/>
              <a:t>  </a:t>
            </a:r>
            <a:endParaRPr/>
          </a:p>
          <a:p>
            <a:pPr indent="0" lvl="0" marL="0" rtl="0" algn="l">
              <a:spcBef>
                <a:spcPts val="1600"/>
              </a:spcBef>
              <a:spcAft>
                <a:spcPts val="1600"/>
              </a:spcAft>
              <a:buNone/>
            </a:pPr>
            <a:r>
              <a:rPr lang="en"/>
              <a:t>Demo242</a:t>
            </a:r>
            <a:endParaRPr/>
          </a:p>
        </p:txBody>
      </p:sp>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Dynamic method dispatch concept </a:t>
            </a:r>
            <a:endParaRPr b="1">
              <a:solidFill>
                <a:srgbClr val="0000FF"/>
              </a:solidFill>
            </a:endParaRPr>
          </a:p>
        </p:txBody>
      </p:sp>
      <p:pic>
        <p:nvPicPr>
          <p:cNvPr id="119" name="Google Shape;119;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R</a:t>
            </a:r>
            <a:r>
              <a:rPr b="1" lang="en">
                <a:solidFill>
                  <a:srgbClr val="0000FF"/>
                </a:solidFill>
              </a:rPr>
              <a:t>untime Polymorphism: Example </a:t>
            </a:r>
            <a:endParaRPr b="1">
              <a:solidFill>
                <a:srgbClr val="0000FF"/>
              </a:solidFill>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So, if we have to store many objects in an array and then objects of different type then better idea is that that array can be declared of the super class object type x. </a:t>
            </a:r>
            <a:endParaRPr sz="2400"/>
          </a:p>
          <a:p>
            <a:pPr indent="-381000" lvl="0" marL="457200" rtl="0" algn="l">
              <a:spcBef>
                <a:spcPts val="0"/>
              </a:spcBef>
              <a:spcAft>
                <a:spcPts val="0"/>
              </a:spcAft>
              <a:buSzPts val="2400"/>
              <a:buChar char="●"/>
            </a:pPr>
            <a:r>
              <a:rPr lang="en" sz="2400"/>
              <a:t>And, then if it is declare super class any subclass object can be put into that or array and it can be process in y irrespective of the different object. So, this is the one good example of the runtime polymorphism in the Java.</a:t>
            </a:r>
            <a:endParaRPr sz="24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Demo260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Final keyword</a:t>
            </a:r>
            <a:endParaRPr b="1">
              <a:solidFill>
                <a:srgbClr val="0000FF"/>
              </a:solidFill>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If for the class </a:t>
            </a:r>
            <a:endParaRPr sz="2700"/>
          </a:p>
          <a:p>
            <a:pPr indent="-374650" lvl="1" marL="914400" rtl="0" algn="l">
              <a:spcBef>
                <a:spcPts val="0"/>
              </a:spcBef>
              <a:spcAft>
                <a:spcPts val="0"/>
              </a:spcAft>
              <a:buSzPts val="2300"/>
              <a:buChar char="○"/>
            </a:pPr>
            <a:r>
              <a:rPr lang="en" sz="2300"/>
              <a:t>Cannot be </a:t>
            </a:r>
            <a:r>
              <a:rPr lang="en" sz="2300"/>
              <a:t>inherited (extended)</a:t>
            </a:r>
            <a:endParaRPr sz="2300"/>
          </a:p>
          <a:p>
            <a:pPr indent="-400050" lvl="0" marL="457200" rtl="0" algn="l">
              <a:spcBef>
                <a:spcPts val="0"/>
              </a:spcBef>
              <a:spcAft>
                <a:spcPts val="0"/>
              </a:spcAft>
              <a:buSzPts val="2700"/>
              <a:buChar char="●"/>
            </a:pPr>
            <a:r>
              <a:rPr lang="en" sz="2700"/>
              <a:t>If for a method</a:t>
            </a:r>
            <a:endParaRPr sz="2700"/>
          </a:p>
          <a:p>
            <a:pPr indent="-374650" lvl="1" marL="914400" rtl="0" algn="l">
              <a:spcBef>
                <a:spcPts val="0"/>
              </a:spcBef>
              <a:spcAft>
                <a:spcPts val="0"/>
              </a:spcAft>
              <a:buSzPts val="2300"/>
              <a:buChar char="○"/>
            </a:pPr>
            <a:r>
              <a:rPr lang="en" sz="2300"/>
              <a:t>Can not be overridden </a:t>
            </a:r>
            <a:r>
              <a:rPr lang="en" sz="2300"/>
              <a:t> </a:t>
            </a:r>
            <a:endParaRPr sz="2300"/>
          </a:p>
        </p:txBody>
      </p:sp>
      <p:pic>
        <p:nvPicPr>
          <p:cNvPr id="139" name="Google Shape;139;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Abstract class in Java</a:t>
            </a:r>
            <a:endParaRPr b="1">
              <a:solidFill>
                <a:srgbClr val="0000FF"/>
              </a:solidFill>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class which is declared with the abstract keyword is known as an abstract class in Java. </a:t>
            </a:r>
            <a:endParaRPr sz="2400"/>
          </a:p>
          <a:p>
            <a:pPr indent="-381000" lvl="0" marL="457200" rtl="0" algn="l">
              <a:spcBef>
                <a:spcPts val="0"/>
              </a:spcBef>
              <a:spcAft>
                <a:spcPts val="0"/>
              </a:spcAft>
              <a:buSzPts val="2400"/>
              <a:buChar char="●"/>
            </a:pPr>
            <a:r>
              <a:rPr lang="en" sz="2400"/>
              <a:t>It can have abstract and non-abstract methods (method with the body).</a:t>
            </a:r>
            <a:endParaRPr sz="2400"/>
          </a:p>
          <a:p>
            <a:pPr indent="-381000" lvl="0" marL="457200" rtl="0" algn="l">
              <a:spcBef>
                <a:spcPts val="0"/>
              </a:spcBef>
              <a:spcAft>
                <a:spcPts val="0"/>
              </a:spcAft>
              <a:buSzPts val="2400"/>
              <a:buChar char="●"/>
            </a:pPr>
            <a:r>
              <a:rPr lang="en" sz="2400"/>
              <a:t>Abstraction is a process of hiding the implementation details and showing only functionality to the user.</a:t>
            </a:r>
            <a:endParaRPr sz="2400"/>
          </a:p>
          <a:p>
            <a:pPr indent="-381000" lvl="0" marL="457200" rtl="0" algn="l">
              <a:spcBef>
                <a:spcPts val="0"/>
              </a:spcBef>
              <a:spcAft>
                <a:spcPts val="0"/>
              </a:spcAft>
              <a:buSzPts val="2400"/>
              <a:buChar char="●"/>
            </a:pPr>
            <a:r>
              <a:rPr lang="en" sz="2400"/>
              <a:t>Abstraction lets you focus on what the object does instead of how it does it. </a:t>
            </a:r>
            <a:endParaRPr sz="2400"/>
          </a:p>
          <a:p>
            <a:pPr indent="0" lvl="0" marL="0" rtl="0" algn="l">
              <a:spcBef>
                <a:spcPts val="160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Ways to achieve Abstraction</a:t>
            </a:r>
            <a:endParaRPr b="1">
              <a:solidFill>
                <a:srgbClr val="0000FF"/>
              </a:solidFill>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There are two ways to achieve abstraction in java</a:t>
            </a:r>
            <a:endParaRPr sz="2500"/>
          </a:p>
          <a:p>
            <a:pPr indent="-387350" lvl="0" marL="457200" rtl="0" algn="l">
              <a:spcBef>
                <a:spcPts val="1600"/>
              </a:spcBef>
              <a:spcAft>
                <a:spcPts val="0"/>
              </a:spcAft>
              <a:buSzPts val="2500"/>
              <a:buAutoNum type="arabicPeriod"/>
            </a:pPr>
            <a:r>
              <a:rPr lang="en" sz="2500"/>
              <a:t>Abstract class (0 to 100%)</a:t>
            </a:r>
            <a:endParaRPr sz="2500"/>
          </a:p>
          <a:p>
            <a:pPr indent="-387350" lvl="0" marL="457200" rtl="0" algn="l">
              <a:spcBef>
                <a:spcPts val="0"/>
              </a:spcBef>
              <a:spcAft>
                <a:spcPts val="0"/>
              </a:spcAft>
              <a:buSzPts val="2500"/>
              <a:buAutoNum type="arabicPeriod"/>
            </a:pPr>
            <a:r>
              <a:rPr lang="en" sz="2500"/>
              <a:t>Interface (100%)</a:t>
            </a:r>
            <a:endParaRPr sz="2500"/>
          </a:p>
          <a:p>
            <a:pPr indent="0" lvl="0" marL="0" rtl="0" algn="l">
              <a:spcBef>
                <a:spcPts val="1600"/>
              </a:spcBef>
              <a:spcAft>
                <a:spcPts val="0"/>
              </a:spcAft>
              <a:buNone/>
            </a:pPr>
            <a:r>
              <a:t/>
            </a:r>
            <a:endParaRPr sz="2500"/>
          </a:p>
          <a:p>
            <a:pPr indent="0" lvl="0" marL="0" rtl="0" algn="l">
              <a:spcBef>
                <a:spcPts val="1600"/>
              </a:spcBef>
              <a:spcAft>
                <a:spcPts val="0"/>
              </a:spcAft>
              <a:buClr>
                <a:schemeClr val="dk1"/>
              </a:buClr>
              <a:buSzPts val="1100"/>
              <a:buFont typeface="Arial"/>
              <a:buNone/>
            </a:pPr>
            <a:r>
              <a:rPr lang="en"/>
              <a:t>Demo261</a:t>
            </a:r>
            <a:endParaRPr sz="2500"/>
          </a:p>
          <a:p>
            <a:pPr indent="0" lvl="0" marL="0" rtl="0" algn="l">
              <a:spcBef>
                <a:spcPts val="160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An abstract class must be declared with an abstract keyword.</a:t>
            </a:r>
            <a:endParaRPr sz="2800"/>
          </a:p>
          <a:p>
            <a:pPr indent="-406400" lvl="0" marL="457200" rtl="0" algn="l">
              <a:spcBef>
                <a:spcPts val="0"/>
              </a:spcBef>
              <a:spcAft>
                <a:spcPts val="0"/>
              </a:spcAft>
              <a:buSzPts val="2800"/>
              <a:buChar char="●"/>
            </a:pPr>
            <a:r>
              <a:rPr lang="en" sz="2800"/>
              <a:t>It can have abstract and non-abstract methods.</a:t>
            </a:r>
            <a:endParaRPr sz="2800"/>
          </a:p>
          <a:p>
            <a:pPr indent="-406400" lvl="0" marL="457200" rtl="0" algn="l">
              <a:spcBef>
                <a:spcPts val="0"/>
              </a:spcBef>
              <a:spcAft>
                <a:spcPts val="0"/>
              </a:spcAft>
              <a:buClr>
                <a:srgbClr val="FF0000"/>
              </a:buClr>
              <a:buSzPts val="2800"/>
              <a:buChar char="●"/>
            </a:pPr>
            <a:r>
              <a:rPr b="1" lang="en" sz="2800">
                <a:solidFill>
                  <a:srgbClr val="FF0000"/>
                </a:solidFill>
              </a:rPr>
              <a:t>It cannot be instantiated.</a:t>
            </a:r>
            <a:endParaRPr b="1" sz="2800">
              <a:solidFill>
                <a:srgbClr val="FF0000"/>
              </a:solidFill>
            </a:endParaRPr>
          </a:p>
          <a:p>
            <a:pPr indent="-406400" lvl="0" marL="457200" rtl="0" algn="l">
              <a:spcBef>
                <a:spcPts val="0"/>
              </a:spcBef>
              <a:spcAft>
                <a:spcPts val="0"/>
              </a:spcAft>
              <a:buSzPts val="2800"/>
              <a:buChar char="●"/>
            </a:pPr>
            <a:r>
              <a:rPr lang="en" sz="2800"/>
              <a:t>It can have constructors and static methods also.</a:t>
            </a:r>
            <a:endParaRPr sz="2800"/>
          </a:p>
          <a:p>
            <a:pPr indent="-406400" lvl="0" marL="457200" rtl="0" algn="l">
              <a:spcBef>
                <a:spcPts val="0"/>
              </a:spcBef>
              <a:spcAft>
                <a:spcPts val="0"/>
              </a:spcAft>
              <a:buSzPts val="2800"/>
              <a:buChar char="●"/>
            </a:pPr>
            <a:r>
              <a:rPr lang="en" sz="2800"/>
              <a:t>It can have final methods which will force the subclass not to change the body of the method.</a:t>
            </a:r>
            <a:endParaRPr sz="28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Points </a:t>
            </a:r>
            <a:endParaRPr b="1">
              <a:solidFill>
                <a:srgbClr val="0000FF"/>
              </a:solidFill>
            </a:endParaRPr>
          </a:p>
        </p:txBody>
      </p:sp>
      <p:pic>
        <p:nvPicPr>
          <p:cNvPr id="160" name="Google Shape;160;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Abstract Method in Java</a:t>
            </a:r>
            <a:endParaRPr b="1">
              <a:solidFill>
                <a:srgbClr val="0000FF"/>
              </a:solidFill>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method which is declared as abstract and does not have implementation is known as an abstract method.</a:t>
            </a:r>
            <a:endParaRPr/>
          </a:p>
          <a:p>
            <a:pPr indent="-342900" lvl="0" marL="457200" rtl="0" algn="l">
              <a:spcBef>
                <a:spcPts val="0"/>
              </a:spcBef>
              <a:spcAft>
                <a:spcPts val="0"/>
              </a:spcAft>
              <a:buSzPts val="1800"/>
              <a:buChar char="●"/>
            </a:pPr>
            <a:r>
              <a:rPr lang="en"/>
              <a:t>An abstract class can have a data member, abstract method, method body (non-abstract method), constructor, and even main() method.</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rPr lang="en"/>
              <a:t>Demo262 Demo263</a:t>
            </a:r>
            <a:endParaRPr/>
          </a:p>
        </p:txBody>
      </p:sp>
      <p:pic>
        <p:nvPicPr>
          <p:cNvPr id="167" name="Google Shape;167;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173" name="Google Shape;173;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Aggregation</a:t>
            </a:r>
            <a:endParaRPr sz="2800"/>
          </a:p>
          <a:p>
            <a:pPr indent="-406400" lvl="0" marL="457200" rtl="0" algn="l">
              <a:spcBef>
                <a:spcPts val="0"/>
              </a:spcBef>
              <a:spcAft>
                <a:spcPts val="0"/>
              </a:spcAft>
              <a:buSzPts val="2800"/>
              <a:buChar char="●"/>
            </a:pPr>
            <a:r>
              <a:rPr lang="en" sz="2800"/>
              <a:t>Run-Time </a:t>
            </a:r>
            <a:r>
              <a:rPr lang="en" sz="2800"/>
              <a:t>polymorphism</a:t>
            </a:r>
            <a:endParaRPr sz="2800"/>
          </a:p>
          <a:p>
            <a:pPr indent="-406400" lvl="0" marL="457200" rtl="0" algn="l">
              <a:spcBef>
                <a:spcPts val="0"/>
              </a:spcBef>
              <a:spcAft>
                <a:spcPts val="0"/>
              </a:spcAft>
              <a:buSzPts val="2800"/>
              <a:buChar char="●"/>
            </a:pPr>
            <a:r>
              <a:rPr lang="en" sz="2800"/>
              <a:t>Abstract Class</a:t>
            </a:r>
            <a:r>
              <a:rPr lang="en" sz="2800"/>
              <a:t>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Polymorphism </a:t>
            </a:r>
            <a:endParaRPr b="1">
              <a:solidFill>
                <a:srgbClr val="0000FF"/>
              </a:solidFill>
            </a:endParaRPr>
          </a:p>
        </p:txBody>
      </p:sp>
      <p:sp>
        <p:nvSpPr>
          <p:cNvPr id="69" name="Google Shape;69;p15"/>
          <p:cNvSpPr txBox="1"/>
          <p:nvPr>
            <p:ph idx="1" type="body"/>
          </p:nvPr>
        </p:nvSpPr>
        <p:spPr>
          <a:xfrm>
            <a:off x="311700" y="1152475"/>
            <a:ext cx="875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Polymorphism, meaning one object many shapes, is a simple concept that allows </a:t>
            </a:r>
            <a:r>
              <a:rPr i="1" lang="en" sz="2400">
                <a:solidFill>
                  <a:srgbClr val="0000FF"/>
                </a:solidFill>
              </a:rPr>
              <a:t>a method to have multiple implementations</a:t>
            </a:r>
            <a:r>
              <a:rPr lang="en" sz="2400"/>
              <a:t>. This is also known as </a:t>
            </a:r>
            <a:r>
              <a:rPr b="1" lang="en" sz="2400">
                <a:solidFill>
                  <a:srgbClr val="0000FF"/>
                </a:solidFill>
              </a:rPr>
              <a:t>method overloading</a:t>
            </a:r>
            <a:r>
              <a:rPr lang="en" sz="2400"/>
              <a:t>.</a:t>
            </a:r>
            <a:endParaRPr sz="2400"/>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Method Overriding</a:t>
            </a:r>
            <a:endParaRPr b="1">
              <a:solidFill>
                <a:srgbClr val="0000FF"/>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of Method Overriding</a:t>
            </a:r>
            <a:endParaRPr/>
          </a:p>
          <a:p>
            <a:pPr indent="-342900" lvl="0" marL="457200" rtl="0" algn="l">
              <a:spcBef>
                <a:spcPts val="1600"/>
              </a:spcBef>
              <a:spcAft>
                <a:spcPts val="0"/>
              </a:spcAft>
              <a:buSzPts val="1800"/>
              <a:buChar char="●"/>
            </a:pPr>
            <a:r>
              <a:rPr lang="en"/>
              <a:t>Method overriding is used to provide the specific implementation of a method which is already provided by its superclass.</a:t>
            </a:r>
            <a:endParaRPr/>
          </a:p>
          <a:p>
            <a:pPr indent="-342900" lvl="0" marL="457200" rtl="0" algn="l">
              <a:spcBef>
                <a:spcPts val="0"/>
              </a:spcBef>
              <a:spcAft>
                <a:spcPts val="0"/>
              </a:spcAft>
              <a:buSzPts val="1800"/>
              <a:buChar char="●"/>
            </a:pPr>
            <a:r>
              <a:rPr lang="en"/>
              <a:t>Method overriding is used for runtime polymorphism</a:t>
            </a:r>
            <a:endParaRPr/>
          </a:p>
          <a:p>
            <a:pPr indent="0" lvl="0" marL="0" rtl="0" algn="l">
              <a:spcBef>
                <a:spcPts val="1600"/>
              </a:spcBef>
              <a:spcAft>
                <a:spcPts val="0"/>
              </a:spcAft>
              <a:buNone/>
            </a:pPr>
            <a:r>
              <a:rPr lang="en"/>
              <a:t>Rules for Method Overriding</a:t>
            </a:r>
            <a:endParaRPr/>
          </a:p>
          <a:p>
            <a:pPr indent="-342900" lvl="0" marL="457200" rtl="0" algn="l">
              <a:spcBef>
                <a:spcPts val="1600"/>
              </a:spcBef>
              <a:spcAft>
                <a:spcPts val="0"/>
              </a:spcAft>
              <a:buSzPts val="1800"/>
              <a:buChar char="●"/>
            </a:pPr>
            <a:r>
              <a:rPr lang="en"/>
              <a:t>The method must have the same name as in the parent class</a:t>
            </a:r>
            <a:endParaRPr/>
          </a:p>
          <a:p>
            <a:pPr indent="-342900" lvl="0" marL="457200" rtl="0" algn="l">
              <a:spcBef>
                <a:spcPts val="0"/>
              </a:spcBef>
              <a:spcAft>
                <a:spcPts val="0"/>
              </a:spcAft>
              <a:buSzPts val="1800"/>
              <a:buChar char="●"/>
            </a:pPr>
            <a:r>
              <a:rPr lang="en"/>
              <a:t>The method must have the same parameter as in the parent class.</a:t>
            </a:r>
            <a:endParaRPr/>
          </a:p>
          <a:p>
            <a:pPr indent="-342900" lvl="0" marL="457200" rtl="0" algn="l">
              <a:spcBef>
                <a:spcPts val="0"/>
              </a:spcBef>
              <a:spcAft>
                <a:spcPts val="0"/>
              </a:spcAft>
              <a:buSzPts val="1800"/>
              <a:buChar char="●"/>
            </a:pPr>
            <a:r>
              <a:rPr lang="en"/>
              <a:t>There must be an </a:t>
            </a:r>
            <a:r>
              <a:rPr b="1" lang="en">
                <a:solidFill>
                  <a:srgbClr val="0000FF"/>
                </a:solidFill>
              </a:rPr>
              <a:t>IS-A</a:t>
            </a:r>
            <a:r>
              <a:rPr lang="en"/>
              <a:t> relationship (inheritance).</a:t>
            </a:r>
            <a:endParaRPr/>
          </a:p>
          <a:p>
            <a:pPr indent="0" lvl="0" marL="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9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M</a:t>
            </a:r>
            <a:r>
              <a:rPr b="1" lang="en">
                <a:solidFill>
                  <a:srgbClr val="0000FF"/>
                </a:solidFill>
              </a:rPr>
              <a:t>ethod overloading Vs Method Overriding</a:t>
            </a:r>
            <a:endParaRPr b="1">
              <a:solidFill>
                <a:srgbClr val="0000FF"/>
              </a:solidFill>
            </a:endParaRPr>
          </a:p>
        </p:txBody>
      </p:sp>
      <p:graphicFrame>
        <p:nvGraphicFramePr>
          <p:cNvPr id="83" name="Google Shape;83;p17"/>
          <p:cNvGraphicFramePr/>
          <p:nvPr/>
        </p:nvGraphicFramePr>
        <p:xfrm>
          <a:off x="130000" y="670025"/>
          <a:ext cx="3000000" cy="3000000"/>
        </p:xfrm>
        <a:graphic>
          <a:graphicData uri="http://schemas.openxmlformats.org/drawingml/2006/table">
            <a:tbl>
              <a:tblPr>
                <a:solidFill>
                  <a:srgbClr val="FFFFFF"/>
                </a:solidFill>
                <a:tableStyleId>{5DE54B6C-126F-4889-B850-6D223EFE5716}</a:tableStyleId>
              </a:tblPr>
              <a:tblGrid>
                <a:gridCol w="4679925"/>
                <a:gridCol w="4125700"/>
              </a:tblGrid>
              <a:tr h="399300">
                <a:tc>
                  <a:txBody>
                    <a:bodyPr/>
                    <a:lstStyle/>
                    <a:p>
                      <a:pPr indent="0" lvl="0" marL="0" rtl="0" algn="ctr">
                        <a:lnSpc>
                          <a:spcPct val="115000"/>
                        </a:lnSpc>
                        <a:spcBef>
                          <a:spcPts val="0"/>
                        </a:spcBef>
                        <a:spcAft>
                          <a:spcPts val="0"/>
                        </a:spcAft>
                        <a:buNone/>
                      </a:pPr>
                      <a:r>
                        <a:rPr b="1" lang="en" sz="1300">
                          <a:solidFill>
                            <a:srgbClr val="0000FF"/>
                          </a:solidFill>
                          <a:highlight>
                            <a:schemeClr val="lt1"/>
                          </a:highlight>
                          <a:latin typeface="Times New Roman"/>
                          <a:ea typeface="Times New Roman"/>
                          <a:cs typeface="Times New Roman"/>
                          <a:sym typeface="Times New Roman"/>
                        </a:rPr>
                        <a:t>Method Overloading</a:t>
                      </a:r>
                      <a:endParaRPr b="1" sz="1300">
                        <a:solidFill>
                          <a:srgbClr val="0000FF"/>
                        </a:solidFill>
                        <a:highlight>
                          <a:schemeClr val="lt1"/>
                        </a:highlight>
                        <a:latin typeface="Times New Roman"/>
                        <a:ea typeface="Times New Roman"/>
                        <a:cs typeface="Times New Roman"/>
                        <a:sym typeface="Times New Roman"/>
                      </a:endParaRPr>
                    </a:p>
                  </a:txBody>
                  <a:tcPr marT="114300" marB="114300" marR="114300" marL="11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300">
                          <a:solidFill>
                            <a:srgbClr val="0000FF"/>
                          </a:solidFill>
                          <a:highlight>
                            <a:schemeClr val="lt1"/>
                          </a:highlight>
                          <a:latin typeface="Times New Roman"/>
                          <a:ea typeface="Times New Roman"/>
                          <a:cs typeface="Times New Roman"/>
                          <a:sym typeface="Times New Roman"/>
                        </a:rPr>
                        <a:t>Method Overriding</a:t>
                      </a:r>
                      <a:endParaRPr b="1" sz="1300">
                        <a:solidFill>
                          <a:srgbClr val="0000FF"/>
                        </a:solidFill>
                        <a:highlight>
                          <a:schemeClr val="lt1"/>
                        </a:highlight>
                        <a:latin typeface="Times New Roman"/>
                        <a:ea typeface="Times New Roman"/>
                        <a:cs typeface="Times New Roman"/>
                        <a:sym typeface="Times New Roman"/>
                      </a:endParaRPr>
                    </a:p>
                  </a:txBody>
                  <a:tcPr marT="114300" marB="114300" marR="114300" marL="11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038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used </a:t>
                      </a:r>
                      <a:r>
                        <a:rPr i="1" lang="en">
                          <a:highlight>
                            <a:srgbClr val="FFFFFF"/>
                          </a:highlight>
                          <a:latin typeface="Verdana"/>
                          <a:ea typeface="Verdana"/>
                          <a:cs typeface="Verdana"/>
                          <a:sym typeface="Verdana"/>
                        </a:rPr>
                        <a:t>to </a:t>
                      </a:r>
                      <a:r>
                        <a:rPr i="1" lang="en">
                          <a:solidFill>
                            <a:srgbClr val="0000FF"/>
                          </a:solidFill>
                          <a:highlight>
                            <a:srgbClr val="FFFFFF"/>
                          </a:highlight>
                          <a:latin typeface="Verdana"/>
                          <a:ea typeface="Verdana"/>
                          <a:cs typeface="Verdana"/>
                          <a:sym typeface="Verdana"/>
                        </a:rPr>
                        <a:t>increase the readability</a:t>
                      </a:r>
                      <a:r>
                        <a:rPr lang="en">
                          <a:highlight>
                            <a:srgbClr val="FFFFFF"/>
                          </a:highlight>
                          <a:latin typeface="Verdana"/>
                          <a:ea typeface="Verdana"/>
                          <a:cs typeface="Verdana"/>
                          <a:sym typeface="Verdana"/>
                        </a:rPr>
                        <a:t> of the program.</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is used </a:t>
                      </a:r>
                      <a:r>
                        <a:rPr i="1" lang="en">
                          <a:highlight>
                            <a:srgbClr val="FFFFFF"/>
                          </a:highlight>
                          <a:latin typeface="Verdana"/>
                          <a:ea typeface="Verdana"/>
                          <a:cs typeface="Verdana"/>
                          <a:sym typeface="Verdana"/>
                        </a:rPr>
                        <a:t>to provide the </a:t>
                      </a:r>
                      <a:r>
                        <a:rPr i="1" lang="en">
                          <a:solidFill>
                            <a:srgbClr val="0000FF"/>
                          </a:solidFill>
                          <a:highlight>
                            <a:srgbClr val="FFFFFF"/>
                          </a:highlight>
                          <a:latin typeface="Verdana"/>
                          <a:ea typeface="Verdana"/>
                          <a:cs typeface="Verdana"/>
                          <a:sym typeface="Verdana"/>
                        </a:rPr>
                        <a:t>specific implementation</a:t>
                      </a:r>
                      <a:r>
                        <a:rPr lang="en">
                          <a:highlight>
                            <a:srgbClr val="FFFFFF"/>
                          </a:highlight>
                          <a:latin typeface="Verdana"/>
                          <a:ea typeface="Verdana"/>
                          <a:cs typeface="Verdana"/>
                          <a:sym typeface="Verdana"/>
                        </a:rPr>
                        <a:t> of the method that is already provided by its super class.</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performed </a:t>
                      </a:r>
                      <a:r>
                        <a:rPr i="1" lang="en">
                          <a:solidFill>
                            <a:srgbClr val="0000FF"/>
                          </a:solidFill>
                          <a:highlight>
                            <a:srgbClr val="FFFFFF"/>
                          </a:highlight>
                          <a:latin typeface="Verdana"/>
                          <a:ea typeface="Verdana"/>
                          <a:cs typeface="Verdana"/>
                          <a:sym typeface="Verdana"/>
                        </a:rPr>
                        <a:t>within class</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occurs </a:t>
                      </a:r>
                      <a:r>
                        <a:rPr i="1" lang="en">
                          <a:solidFill>
                            <a:srgbClr val="0000FF"/>
                          </a:solidFill>
                          <a:highlight>
                            <a:srgbClr val="FFFFFF"/>
                          </a:highlight>
                          <a:latin typeface="Verdana"/>
                          <a:ea typeface="Verdana"/>
                          <a:cs typeface="Verdana"/>
                          <a:sym typeface="Verdana"/>
                        </a:rPr>
                        <a:t>in two classes</a:t>
                      </a:r>
                      <a:r>
                        <a:rPr lang="en">
                          <a:solidFill>
                            <a:srgbClr val="0000FF"/>
                          </a:solidFill>
                          <a:highlight>
                            <a:srgbClr val="FFFFFF"/>
                          </a:highlight>
                          <a:latin typeface="Verdana"/>
                          <a:ea typeface="Verdana"/>
                          <a:cs typeface="Verdana"/>
                          <a:sym typeface="Verdana"/>
                        </a:rPr>
                        <a:t> that have IS-A (inheritance) relationshi</a:t>
                      </a:r>
                      <a:r>
                        <a:rPr lang="en">
                          <a:highlight>
                            <a:srgbClr val="FFFFFF"/>
                          </a:highlight>
                          <a:latin typeface="Verdana"/>
                          <a:ea typeface="Verdana"/>
                          <a:cs typeface="Verdana"/>
                          <a:sym typeface="Verdana"/>
                        </a:rPr>
                        <a:t>p.</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case of method overloading, </a:t>
                      </a:r>
                      <a:r>
                        <a:rPr i="1" lang="en">
                          <a:solidFill>
                            <a:srgbClr val="0000FF"/>
                          </a:solidFill>
                          <a:highlight>
                            <a:srgbClr val="FFFFFF"/>
                          </a:highlight>
                          <a:latin typeface="Verdana"/>
                          <a:ea typeface="Verdana"/>
                          <a:cs typeface="Verdana"/>
                          <a:sym typeface="Verdana"/>
                        </a:rPr>
                        <a:t>parameter must be different</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case of method overriding, </a:t>
                      </a:r>
                      <a:r>
                        <a:rPr i="1" lang="en">
                          <a:solidFill>
                            <a:srgbClr val="0000FF"/>
                          </a:solidFill>
                          <a:highlight>
                            <a:srgbClr val="FFFFFF"/>
                          </a:highlight>
                          <a:latin typeface="Verdana"/>
                          <a:ea typeface="Verdana"/>
                          <a:cs typeface="Verdana"/>
                          <a:sym typeface="Verdana"/>
                        </a:rPr>
                        <a:t>parameter must be same</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the example of </a:t>
                      </a:r>
                      <a:r>
                        <a:rPr i="1" lang="en">
                          <a:solidFill>
                            <a:srgbClr val="0000FF"/>
                          </a:solidFill>
                          <a:highlight>
                            <a:srgbClr val="FFFFFF"/>
                          </a:highlight>
                          <a:latin typeface="Verdana"/>
                          <a:ea typeface="Verdana"/>
                          <a:cs typeface="Verdana"/>
                          <a:sym typeface="Verdana"/>
                        </a:rPr>
                        <a:t>compile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is the example of </a:t>
                      </a:r>
                      <a:r>
                        <a:rPr i="1" lang="en">
                          <a:solidFill>
                            <a:srgbClr val="0000FF"/>
                          </a:solidFill>
                          <a:highlight>
                            <a:srgbClr val="FFFFFF"/>
                          </a:highlight>
                          <a:latin typeface="Verdana"/>
                          <a:ea typeface="Verdana"/>
                          <a:cs typeface="Verdana"/>
                          <a:sym typeface="Verdana"/>
                        </a:rPr>
                        <a:t>run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1875">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java, method overloading can't be performed by </a:t>
                      </a:r>
                      <a:r>
                        <a:rPr lang="en">
                          <a:solidFill>
                            <a:srgbClr val="0000FF"/>
                          </a:solidFill>
                          <a:highlight>
                            <a:srgbClr val="FFFFFF"/>
                          </a:highlight>
                          <a:latin typeface="Verdana"/>
                          <a:ea typeface="Verdana"/>
                          <a:cs typeface="Verdana"/>
                          <a:sym typeface="Verdana"/>
                        </a:rPr>
                        <a:t>changing return type of the method only</a:t>
                      </a:r>
                      <a:r>
                        <a:rPr lang="en">
                          <a:highlight>
                            <a:srgbClr val="FFFFFF"/>
                          </a:highlight>
                          <a:latin typeface="Verdana"/>
                          <a:ea typeface="Verdana"/>
                          <a:cs typeface="Verdana"/>
                          <a:sym typeface="Verdana"/>
                        </a:rPr>
                        <a:t>. </a:t>
                      </a:r>
                      <a:r>
                        <a:rPr i="1" lang="en">
                          <a:solidFill>
                            <a:srgbClr val="FF00FF"/>
                          </a:solidFill>
                          <a:highlight>
                            <a:srgbClr val="FFFFFF"/>
                          </a:highlight>
                          <a:latin typeface="Verdana"/>
                          <a:ea typeface="Verdana"/>
                          <a:cs typeface="Verdana"/>
                          <a:sym typeface="Verdana"/>
                        </a:rPr>
                        <a:t>Return type can be same or different</a:t>
                      </a:r>
                      <a:r>
                        <a:rPr lang="en">
                          <a:solidFill>
                            <a:srgbClr val="FF00FF"/>
                          </a:solidFill>
                          <a:highlight>
                            <a:srgbClr val="FFFFFF"/>
                          </a:highlight>
                          <a:latin typeface="Verdana"/>
                          <a:ea typeface="Verdana"/>
                          <a:cs typeface="Verdana"/>
                          <a:sym typeface="Verdana"/>
                        </a:rPr>
                        <a:t> in method overloading</a:t>
                      </a:r>
                      <a:r>
                        <a:rPr lang="en">
                          <a:highlight>
                            <a:srgbClr val="FFFFFF"/>
                          </a:highlight>
                          <a:latin typeface="Verdana"/>
                          <a:ea typeface="Verdana"/>
                          <a:cs typeface="Verdana"/>
                          <a:sym typeface="Verdana"/>
                        </a:rPr>
                        <a:t>. But you must have to change the parameter.</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i="1" lang="en">
                          <a:highlight>
                            <a:srgbClr val="FFFFFF"/>
                          </a:highlight>
                          <a:latin typeface="Verdana"/>
                          <a:ea typeface="Verdana"/>
                          <a:cs typeface="Verdana"/>
                          <a:sym typeface="Verdana"/>
                        </a:rPr>
                        <a:t>Return type must be </a:t>
                      </a:r>
                      <a:r>
                        <a:rPr b="1" i="1" lang="en">
                          <a:solidFill>
                            <a:srgbClr val="0000FF"/>
                          </a:solidFill>
                          <a:highlight>
                            <a:srgbClr val="FFFFFF"/>
                          </a:highlight>
                          <a:latin typeface="Verdana"/>
                          <a:ea typeface="Verdana"/>
                          <a:cs typeface="Verdana"/>
                          <a:sym typeface="Verdana"/>
                        </a:rPr>
                        <a:t>same </a:t>
                      </a:r>
                      <a:r>
                        <a:rPr lang="en">
                          <a:highlight>
                            <a:srgbClr val="FFFFFF"/>
                          </a:highlight>
                          <a:latin typeface="Verdana"/>
                          <a:ea typeface="Verdana"/>
                          <a:cs typeface="Verdana"/>
                          <a:sym typeface="Verdana"/>
                        </a:rPr>
                        <a:t>in method overriding.</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84" name="Google Shape;84;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Can we overload java main() method?</a:t>
            </a:r>
            <a:endParaRPr b="1">
              <a:solidFill>
                <a:srgbClr val="0000FF"/>
              </a:solidFill>
            </a:endParaRPr>
          </a:p>
        </p:txBody>
      </p:sp>
      <p:sp>
        <p:nvSpPr>
          <p:cNvPr id="90" name="Google Shape;90;p18"/>
          <p:cNvSpPr txBox="1"/>
          <p:nvPr>
            <p:ph idx="1" type="body"/>
          </p:nvPr>
        </p:nvSpPr>
        <p:spPr>
          <a:xfrm>
            <a:off x="119900" y="1152475"/>
            <a:ext cx="871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by method overloading. You can have any number of main methods in a class by method overloading. But JVM calls main() method which receives string array as arguments only. Let's see the simple example:</a:t>
            </a:r>
            <a:endParaRPr/>
          </a:p>
          <a:p>
            <a:pPr indent="-323850" lvl="0" marL="457200" rtl="0" algn="l">
              <a:lnSpc>
                <a:spcPct val="157500"/>
              </a:lnSpc>
              <a:spcBef>
                <a:spcPts val="1600"/>
              </a:spcBef>
              <a:spcAft>
                <a:spcPts val="0"/>
              </a:spcAft>
              <a:buClr>
                <a:schemeClr val="dk1"/>
              </a:buClr>
              <a:buSzPts val="1500"/>
              <a:buFont typeface="Verdana"/>
              <a:buAutoNum type="arabicPeriod"/>
            </a:pPr>
            <a:r>
              <a:rPr b="1" lang="en" sz="1500">
                <a:solidFill>
                  <a:srgbClr val="006699"/>
                </a:solidFill>
                <a:latin typeface="Verdana"/>
                <a:ea typeface="Verdana"/>
                <a:cs typeface="Verdana"/>
                <a:sym typeface="Verdana"/>
              </a:rPr>
              <a:t>class</a:t>
            </a:r>
            <a:r>
              <a:rPr lang="en" sz="1500">
                <a:solidFill>
                  <a:schemeClr val="dk1"/>
                </a:solidFill>
                <a:latin typeface="Verdana"/>
                <a:ea typeface="Verdana"/>
                <a:cs typeface="Verdana"/>
                <a:sym typeface="Verdana"/>
              </a:rPr>
              <a:t> TestOverloading4{  </a:t>
            </a:r>
            <a:endParaRPr sz="1500">
              <a:solidFill>
                <a:schemeClr val="dk1"/>
              </a:solidFill>
              <a:latin typeface="Verdana"/>
              <a:ea typeface="Verdana"/>
              <a:cs typeface="Verdana"/>
              <a:sym typeface="Verdana"/>
            </a:endParaRPr>
          </a:p>
          <a:p>
            <a:pPr indent="-323850" lvl="0" marL="457200" rtl="0" algn="l">
              <a:lnSpc>
                <a:spcPct val="157500"/>
              </a:lnSpc>
              <a:spcBef>
                <a:spcPts val="0"/>
              </a:spcBef>
              <a:spcAft>
                <a:spcPts val="0"/>
              </a:spcAft>
              <a:buClr>
                <a:schemeClr val="dk1"/>
              </a:buClr>
              <a:buSzPts val="1500"/>
              <a:buFont typeface="Verdana"/>
              <a:buAutoNum type="arabicPeriod"/>
            </a:pPr>
            <a:r>
              <a:rPr b="1" lang="en" sz="1500">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main(String[] args){System.out.println(</a:t>
            </a:r>
            <a:r>
              <a:rPr lang="en" sz="1500">
                <a:solidFill>
                  <a:srgbClr val="0000FF"/>
                </a:solidFill>
                <a:latin typeface="Verdana"/>
                <a:ea typeface="Verdana"/>
                <a:cs typeface="Verdana"/>
                <a:sym typeface="Verdana"/>
              </a:rPr>
              <a:t>"main with String[]"</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indent="-323850" lvl="0" marL="457200" rtl="0" algn="l">
              <a:lnSpc>
                <a:spcPct val="157500"/>
              </a:lnSpc>
              <a:spcBef>
                <a:spcPts val="0"/>
              </a:spcBef>
              <a:spcAft>
                <a:spcPts val="0"/>
              </a:spcAft>
              <a:buClr>
                <a:schemeClr val="dk1"/>
              </a:buClr>
              <a:buSzPts val="1500"/>
              <a:buFont typeface="Verdana"/>
              <a:buAutoNum type="arabicPeriod"/>
            </a:pPr>
            <a:r>
              <a:rPr b="1" lang="en" sz="1500">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main(String args){System.out.println(</a:t>
            </a:r>
            <a:r>
              <a:rPr lang="en" sz="1500">
                <a:solidFill>
                  <a:srgbClr val="0000FF"/>
                </a:solidFill>
                <a:latin typeface="Verdana"/>
                <a:ea typeface="Verdana"/>
                <a:cs typeface="Verdana"/>
                <a:sym typeface="Verdana"/>
              </a:rPr>
              <a:t>"main with String"</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indent="-323850" lvl="0" marL="457200" rtl="0" algn="l">
              <a:lnSpc>
                <a:spcPct val="157500"/>
              </a:lnSpc>
              <a:spcBef>
                <a:spcPts val="0"/>
              </a:spcBef>
              <a:spcAft>
                <a:spcPts val="0"/>
              </a:spcAft>
              <a:buClr>
                <a:schemeClr val="dk1"/>
              </a:buClr>
              <a:buSzPts val="1500"/>
              <a:buFont typeface="Verdana"/>
              <a:buAutoNum type="arabicPeriod"/>
            </a:pPr>
            <a:r>
              <a:rPr b="1" lang="en" sz="1500">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b="1" lang="en" sz="1500">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main(){System.out.println(</a:t>
            </a:r>
            <a:r>
              <a:rPr lang="en" sz="1500">
                <a:solidFill>
                  <a:srgbClr val="0000FF"/>
                </a:solidFill>
                <a:latin typeface="Verdana"/>
                <a:ea typeface="Verdana"/>
                <a:cs typeface="Verdana"/>
                <a:sym typeface="Verdana"/>
              </a:rPr>
              <a:t>"main without args"</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indent="-323850" lvl="0" marL="457200" rtl="0" algn="l">
              <a:lnSpc>
                <a:spcPct val="157500"/>
              </a:lnSpc>
              <a:spcBef>
                <a:spcPts val="0"/>
              </a:spcBef>
              <a:spcAft>
                <a:spcPts val="0"/>
              </a:spcAft>
              <a:buClr>
                <a:schemeClr val="dk1"/>
              </a:buClr>
              <a:buSzPts val="1500"/>
              <a:buFont typeface="Verdana"/>
              <a:buAutoNum type="arabicPeriod"/>
            </a:pPr>
            <a:r>
              <a:rPr lang="en" sz="1500">
                <a:solidFill>
                  <a:schemeClr val="dk1"/>
                </a:solidFill>
                <a:latin typeface="Verdana"/>
                <a:ea typeface="Verdana"/>
                <a:cs typeface="Verdana"/>
                <a:sym typeface="Verdana"/>
              </a:rPr>
              <a:t>}</a:t>
            </a:r>
            <a:endParaRPr sz="15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Can we override static method?</a:t>
            </a:r>
            <a:endParaRPr b="1">
              <a:solidFill>
                <a:srgbClr val="0000FF"/>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b="1" lang="en" sz="2800"/>
              <a:t>No,</a:t>
            </a:r>
            <a:r>
              <a:rPr lang="en" sz="2800"/>
              <a:t> a static method cannot be overridden. It can be proved by runtime polymorphism, so we will learn it later</a:t>
            </a:r>
            <a:endParaRPr sz="2800"/>
          </a:p>
        </p:txBody>
      </p:sp>
      <p:pic>
        <p:nvPicPr>
          <p:cNvPr id="98" name="Google Shape;98;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Why can we not override static method?</a:t>
            </a:r>
            <a:endParaRPr b="1">
              <a:solidFill>
                <a:srgbClr val="0000FF"/>
              </a:solidFill>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It is because the static method is bound with class whereas instance method is bound with an object. </a:t>
            </a:r>
            <a:endParaRPr sz="2500"/>
          </a:p>
          <a:p>
            <a:pPr indent="-387350" lvl="0" marL="457200" rtl="0" algn="l">
              <a:spcBef>
                <a:spcPts val="0"/>
              </a:spcBef>
              <a:spcAft>
                <a:spcPts val="0"/>
              </a:spcAft>
              <a:buSzPts val="2500"/>
              <a:buChar char="●"/>
            </a:pPr>
            <a:r>
              <a:rPr lang="en" sz="2500"/>
              <a:t>Static belongs to the class area, and an instance belongs to the heap area.</a:t>
            </a:r>
            <a:endParaRPr sz="2500"/>
          </a:p>
        </p:txBody>
      </p:sp>
      <p:pic>
        <p:nvPicPr>
          <p:cNvPr id="105" name="Google Shape;105;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Can we override java main method?</a:t>
            </a:r>
            <a:endParaRPr b="1">
              <a:solidFill>
                <a:srgbClr val="0000FF"/>
              </a:solidFill>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No, because the main is a static method.</a:t>
            </a:r>
            <a:endParaRPr sz="2600"/>
          </a:p>
        </p:txBody>
      </p:sp>
      <p:pic>
        <p:nvPicPr>
          <p:cNvPr id="112" name="Google Shape;112;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