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A5BC0F-F0D4-46B4-AA38-82E1E2FFF052}">
  <a:tblStyle styleId="{29A5BC0F-F0D4-46B4-AA38-82E1E2FFF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b8767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b8767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3b87679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3b87679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b87679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b87679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b87679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b87679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b87679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b87679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b87679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b87679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16a90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16a90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Lec-27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Information</a:t>
            </a:r>
            <a:r>
              <a:rPr lang="en" sz="2800"/>
              <a:t> hiding (Access </a:t>
            </a:r>
            <a:r>
              <a:rPr lang="en" sz="2800"/>
              <a:t>modifiers</a:t>
            </a:r>
            <a:r>
              <a:rPr lang="en" sz="2800"/>
              <a:t>)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Packages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Concept of access modifiers : Types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641475" y="15026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2250" y="30313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	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647550" y="30736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76225" y="30313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44225" y="3031375"/>
            <a:ext cx="1848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endParaRPr/>
          </a:p>
        </p:txBody>
      </p:sp>
      <p:cxnSp>
        <p:nvCxnSpPr>
          <p:cNvPr id="74" name="Google Shape;74;p15"/>
          <p:cNvCxnSpPr>
            <a:stCxn id="70" idx="0"/>
            <a:endCxn id="69" idx="1"/>
          </p:cNvCxnSpPr>
          <p:nvPr/>
        </p:nvCxnSpPr>
        <p:spPr>
          <a:xfrm rot="-5400000">
            <a:off x="1772800" y="1162675"/>
            <a:ext cx="1242300" cy="249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5" name="Google Shape;75;p15"/>
          <p:cNvCxnSpPr>
            <a:stCxn id="69" idx="2"/>
            <a:endCxn id="71" idx="0"/>
          </p:cNvCxnSpPr>
          <p:nvPr/>
        </p:nvCxnSpPr>
        <p:spPr>
          <a:xfrm rot="5400000">
            <a:off x="3569475" y="2077625"/>
            <a:ext cx="998400" cy="993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5"/>
          <p:cNvCxnSpPr>
            <a:stCxn id="72" idx="0"/>
            <a:endCxn id="69" idx="2"/>
          </p:cNvCxnSpPr>
          <p:nvPr/>
        </p:nvCxnSpPr>
        <p:spPr>
          <a:xfrm flipH="1" rot="5400000">
            <a:off x="4704925" y="1935925"/>
            <a:ext cx="956100" cy="1234800"/>
          </a:xfrm>
          <a:prstGeom prst="bentConnector3">
            <a:avLst>
              <a:gd fmla="val 48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7" name="Google Shape;77;p15"/>
          <p:cNvCxnSpPr>
            <a:stCxn id="69" idx="3"/>
            <a:endCxn id="73" idx="0"/>
          </p:cNvCxnSpPr>
          <p:nvPr/>
        </p:nvCxnSpPr>
        <p:spPr>
          <a:xfrm>
            <a:off x="5489775" y="1789025"/>
            <a:ext cx="2578500" cy="12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Access levels of </a:t>
            </a:r>
            <a:r>
              <a:rPr b="1" lang="en">
                <a:solidFill>
                  <a:srgbClr val="0000FF"/>
                </a:solidFill>
              </a:rPr>
              <a:t>modifiers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{29A5BC0F-F0D4-46B4-AA38-82E1E2FFF052}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Levels -&gt;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Package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Sub Class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Everyone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Public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Protected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Default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Private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Default access modifier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use any modifier, it is treated as </a:t>
            </a:r>
            <a:r>
              <a:rPr b="1" lang="en">
                <a:solidFill>
                  <a:srgbClr val="0000FF"/>
                </a:solidFill>
              </a:rPr>
              <a:t>default by </a:t>
            </a:r>
            <a:r>
              <a:rPr b="1" lang="en">
                <a:solidFill>
                  <a:srgbClr val="0000FF"/>
                </a:solidFill>
              </a:rPr>
              <a:t>default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default </a:t>
            </a:r>
            <a:r>
              <a:rPr lang="en"/>
              <a:t>modifier</a:t>
            </a:r>
            <a:r>
              <a:rPr lang="en"/>
              <a:t> is accessible </a:t>
            </a:r>
            <a:r>
              <a:rPr b="1" lang="en">
                <a:solidFill>
                  <a:srgbClr val="0000FF"/>
                </a:solidFill>
              </a:rPr>
              <a:t>only with in a package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emo 270, Demo271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Public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public access </a:t>
            </a:r>
            <a:r>
              <a:rPr lang="en"/>
              <a:t>modifier</a:t>
            </a:r>
            <a:r>
              <a:rPr lang="en"/>
              <a:t> is accessible everywhere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the widest scope among all other </a:t>
            </a:r>
            <a:r>
              <a:rPr lang="en"/>
              <a:t>modifiers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Private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private access modifiers is accessible only within the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Demo276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Demo277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Protected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protected</a:t>
            </a:r>
            <a:r>
              <a:rPr lang="en"/>
              <a:t> </a:t>
            </a:r>
            <a:r>
              <a:rPr lang="en"/>
              <a:t>access</a:t>
            </a:r>
            <a:r>
              <a:rPr lang="en"/>
              <a:t> </a:t>
            </a:r>
            <a:r>
              <a:rPr lang="en"/>
              <a:t>modifiers</a:t>
            </a:r>
            <a:r>
              <a:rPr lang="en"/>
              <a:t> is accessible within a package or from outside a package but through </a:t>
            </a:r>
            <a:r>
              <a:rPr b="1" lang="en">
                <a:solidFill>
                  <a:srgbClr val="0000FF"/>
                </a:solidFill>
              </a:rPr>
              <a:t>inheritance</a:t>
            </a:r>
            <a:r>
              <a:rPr lang="en"/>
              <a:t> only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protected</a:t>
            </a:r>
            <a:r>
              <a:rPr lang="en"/>
              <a:t> access </a:t>
            </a:r>
            <a:r>
              <a:rPr lang="en"/>
              <a:t>modifiers</a:t>
            </a:r>
            <a:r>
              <a:rPr lang="en"/>
              <a:t> can be applied on the </a:t>
            </a:r>
            <a:r>
              <a:rPr b="1" lang="en">
                <a:solidFill>
                  <a:srgbClr val="0000FF"/>
                </a:solidFill>
              </a:rPr>
              <a:t>data </a:t>
            </a:r>
            <a:r>
              <a:rPr b="1" lang="en">
                <a:solidFill>
                  <a:srgbClr val="0000FF"/>
                </a:solidFill>
              </a:rPr>
              <a:t>member</a:t>
            </a:r>
            <a:r>
              <a:rPr b="1" lang="en">
                <a:solidFill>
                  <a:srgbClr val="0000FF"/>
                </a:solidFill>
              </a:rPr>
              <a:t>, method and </a:t>
            </a:r>
            <a:r>
              <a:rPr b="1" lang="en">
                <a:solidFill>
                  <a:srgbClr val="0000FF"/>
                </a:solidFill>
              </a:rPr>
              <a:t>constructors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It can’t be applied on the class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Java access </a:t>
            </a:r>
            <a:r>
              <a:rPr b="1" lang="en">
                <a:solidFill>
                  <a:srgbClr val="0000FF"/>
                </a:solidFill>
              </a:rPr>
              <a:t>modifiers</a:t>
            </a:r>
            <a:r>
              <a:rPr b="1" lang="en">
                <a:solidFill>
                  <a:srgbClr val="0000FF"/>
                </a:solidFill>
              </a:rPr>
              <a:t> with method overriding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0" y="11367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</a:t>
            </a:r>
            <a:r>
              <a:rPr b="1" lang="en"/>
              <a:t>overriding</a:t>
            </a:r>
            <a:r>
              <a:rPr lang="en"/>
              <a:t> any method, overridden method(i.e) declared in sub class) must not be </a:t>
            </a:r>
            <a:r>
              <a:rPr b="1" lang="en">
                <a:solidFill>
                  <a:srgbClr val="0000FF"/>
                </a:solidFill>
              </a:rPr>
              <a:t>more restrictive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FF00FF"/>
                </a:solidFill>
              </a:rPr>
              <a:t>default</a:t>
            </a:r>
            <a:r>
              <a:rPr lang="en"/>
              <a:t> modifier </a:t>
            </a:r>
            <a:r>
              <a:rPr i="1" lang="en"/>
              <a:t>is more restrictive</a:t>
            </a:r>
            <a:r>
              <a:rPr lang="en"/>
              <a:t> than </a:t>
            </a:r>
            <a:r>
              <a:rPr b="1" lang="en">
                <a:solidFill>
                  <a:srgbClr val="FF00FF"/>
                </a:solidFill>
              </a:rPr>
              <a:t>protected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happen if the </a:t>
            </a:r>
            <a:r>
              <a:rPr b="1" lang="en"/>
              <a:t>msg()</a:t>
            </a:r>
            <a:r>
              <a:rPr lang="en"/>
              <a:t> in class Demo2711 is declared as </a:t>
            </a:r>
            <a:r>
              <a:rPr b="1" lang="en"/>
              <a:t>public</a:t>
            </a:r>
            <a:r>
              <a:rPr lang="en"/>
              <a:t> or </a:t>
            </a:r>
            <a:r>
              <a:rPr b="1" lang="en"/>
              <a:t>protected</a:t>
            </a:r>
            <a:r>
              <a:rPr lang="en"/>
              <a:t> ?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7201" cy="30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