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B3E261-6348-4CF1-A006-7A4A553F4782}">
  <a:tblStyle styleId="{13B3E261-6348-4CF1-A006-7A4A553F47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aa832a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aa832a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61ca0ab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461ca0a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461ca0a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461ca0a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461ca0ab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461ca0ab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461ca0ab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461ca0ab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461ca0ab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461ca0ab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461ca0ab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461ca0ab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461ca0ab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461ca0ab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461ca0ab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461ca0ab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461ca0ab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461ca0ab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461ca0ab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461ca0ab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a832ae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a832ae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461ca0ab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461ca0ab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aa832ae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aa832ae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b87679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b87679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3b87679f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3b87679f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3b87679f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3b87679f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416a908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416a908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461ca0a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461ca0a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461ca0a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461ca0a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461ca0a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461ca0a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Lec-28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Advantages of Packages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Packages provide </a:t>
            </a:r>
            <a:r>
              <a:rPr b="1" lang="en">
                <a:solidFill>
                  <a:srgbClr val="0000FF"/>
                </a:solidFill>
              </a:rPr>
              <a:t>code </a:t>
            </a:r>
            <a:r>
              <a:rPr b="1" lang="en">
                <a:solidFill>
                  <a:srgbClr val="0000FF"/>
                </a:solidFill>
              </a:rPr>
              <a:t>reusability</a:t>
            </a:r>
            <a:r>
              <a:rPr lang="en"/>
              <a:t>, </a:t>
            </a:r>
            <a:r>
              <a:rPr lang="en"/>
              <a:t>because</a:t>
            </a:r>
            <a:r>
              <a:rPr lang="en"/>
              <a:t> a package contains group of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helps in </a:t>
            </a:r>
            <a:r>
              <a:rPr b="1" lang="en">
                <a:solidFill>
                  <a:srgbClr val="0000FF"/>
                </a:solidFill>
              </a:rPr>
              <a:t>resolving naming collision</a:t>
            </a:r>
            <a:r>
              <a:rPr lang="en"/>
              <a:t> when multiple packages have classes with the same name.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Packages also provide </a:t>
            </a:r>
            <a:r>
              <a:rPr b="1" lang="en">
                <a:solidFill>
                  <a:srgbClr val="0000FF"/>
                </a:solidFill>
              </a:rPr>
              <a:t>hiding of class</a:t>
            </a:r>
            <a:r>
              <a:rPr lang="en"/>
              <a:t> facility. Thus, other programs cannot use the classes from hidden package.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Access limitation</a:t>
            </a:r>
            <a:r>
              <a:rPr lang="en"/>
              <a:t> can be applied with the help of packages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Nesting of a package , i.e, one package can be defined in another package in a </a:t>
            </a:r>
            <a:r>
              <a:rPr b="1" lang="en">
                <a:solidFill>
                  <a:srgbClr val="0000FF"/>
                </a:solidFill>
              </a:rPr>
              <a:t>hierarchy</a:t>
            </a:r>
            <a:r>
              <a:rPr b="1" lang="en">
                <a:solidFill>
                  <a:srgbClr val="0000FF"/>
                </a:solidFill>
              </a:rPr>
              <a:t> fashion</a:t>
            </a:r>
            <a:r>
              <a:rPr lang="en"/>
              <a:t>.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Built - in packages in JAVA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Packages are nothing more than the way we </a:t>
            </a:r>
            <a:r>
              <a:rPr lang="en"/>
              <a:t>organize</a:t>
            </a:r>
            <a:r>
              <a:rPr lang="en"/>
              <a:t> files into different directories according to their functionality, usability as well as category they should belong to. A </a:t>
            </a:r>
            <a:r>
              <a:rPr b="1" lang="en">
                <a:solidFill>
                  <a:srgbClr val="0000FF"/>
                </a:solidFill>
              </a:rPr>
              <a:t>JAVA package</a:t>
            </a:r>
            <a:r>
              <a:rPr lang="en"/>
              <a:t> is a </a:t>
            </a:r>
            <a:r>
              <a:rPr b="1" lang="en">
                <a:solidFill>
                  <a:srgbClr val="0000FF"/>
                </a:solidFill>
              </a:rPr>
              <a:t>JAVA</a:t>
            </a:r>
            <a:r>
              <a:rPr lang="en"/>
              <a:t> programing </a:t>
            </a:r>
            <a:r>
              <a:rPr lang="en"/>
              <a:t>language</a:t>
            </a:r>
            <a:r>
              <a:rPr lang="en"/>
              <a:t> mechanism for </a:t>
            </a:r>
            <a:r>
              <a:rPr lang="en"/>
              <a:t>organizing</a:t>
            </a:r>
            <a:r>
              <a:rPr lang="en"/>
              <a:t> classes name spaces.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JAVA, already many predefined packages are available, those are to help programmers to </a:t>
            </a:r>
            <a:r>
              <a:rPr lang="en"/>
              <a:t>develop</a:t>
            </a:r>
            <a:r>
              <a:rPr lang="en"/>
              <a:t> their software in an easy way.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: </a:t>
            </a:r>
            <a:r>
              <a:rPr b="1" lang="en">
                <a:solidFill>
                  <a:srgbClr val="0000FF"/>
                </a:solidFill>
              </a:rPr>
              <a:t>javax.swing</a:t>
            </a:r>
            <a:r>
              <a:rPr lang="en"/>
              <a:t> is a package in JAVA providing all basic supports in developing GUI programs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Packages in JAVA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Code </a:t>
            </a:r>
            <a:r>
              <a:rPr b="1" lang="en">
                <a:solidFill>
                  <a:srgbClr val="0000FF"/>
                </a:solidFill>
              </a:rPr>
              <a:t>reusability</a:t>
            </a:r>
            <a:r>
              <a:rPr lang="en"/>
              <a:t> is the main philosophy of Object- </a:t>
            </a:r>
            <a:r>
              <a:rPr lang="en"/>
              <a:t>Oriented</a:t>
            </a:r>
            <a:r>
              <a:rPr lang="en"/>
              <a:t> Programing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power this advanges, JAVA has a number of </a:t>
            </a:r>
            <a:r>
              <a:rPr b="1" lang="en">
                <a:solidFill>
                  <a:srgbClr val="0000FF"/>
                </a:solidFill>
              </a:rPr>
              <a:t>packages called API bundled with the JDK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Packages are </a:t>
            </a:r>
            <a:r>
              <a:rPr b="1" lang="en">
                <a:solidFill>
                  <a:srgbClr val="0000FF"/>
                </a:solidFill>
              </a:rPr>
              <a:t>collection of classes and interfaces</a:t>
            </a:r>
            <a:r>
              <a:rPr lang="en"/>
              <a:t> to </a:t>
            </a:r>
            <a:r>
              <a:rPr lang="en"/>
              <a:t>facilitate</a:t>
            </a:r>
            <a:r>
              <a:rPr lang="en"/>
              <a:t> a number of ready made solution.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great </a:t>
            </a:r>
            <a:r>
              <a:rPr b="1" lang="en">
                <a:solidFill>
                  <a:srgbClr val="0000FF"/>
                </a:solidFill>
              </a:rPr>
              <a:t>knowledge</a:t>
            </a:r>
            <a:r>
              <a:rPr b="1" lang="en">
                <a:solidFill>
                  <a:srgbClr val="0000FF"/>
                </a:solidFill>
              </a:rPr>
              <a:t> of packages helps a JAVA developed</a:t>
            </a:r>
            <a:r>
              <a:rPr lang="en"/>
              <a:t> to master in JAVA solution.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</a:t>
            </a:r>
            <a:r>
              <a:rPr lang="en"/>
              <a:t>addition</a:t>
            </a:r>
            <a:r>
              <a:rPr lang="en"/>
              <a:t> to the API, </a:t>
            </a:r>
            <a:r>
              <a:rPr b="1" lang="en">
                <a:solidFill>
                  <a:srgbClr val="0000FF"/>
                </a:solidFill>
              </a:rPr>
              <a:t>user can maintain their own packages</a:t>
            </a:r>
            <a:r>
              <a:rPr lang="en"/>
              <a:t>.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API the Build in Java packages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118100" y="3657600"/>
            <a:ext cx="920100" cy="5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java.lang</a:t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2123575" y="2260650"/>
            <a:ext cx="1384200" cy="5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Packages</a:t>
            </a: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4891975" y="2312250"/>
            <a:ext cx="1384200" cy="5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Toolkit &amp; Applet</a:t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3544175" y="1212725"/>
            <a:ext cx="1384200" cy="5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1308650" y="3657600"/>
            <a:ext cx="920100" cy="5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java.io</a:t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2587675" y="3657600"/>
            <a:ext cx="920100" cy="5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3776225" y="3657600"/>
            <a:ext cx="920100" cy="5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java.net</a:t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4964775" y="3657600"/>
            <a:ext cx="920100" cy="5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java.awt</a:t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6153325" y="3657600"/>
            <a:ext cx="1384200" cy="5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java.awt.image</a:t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7658450" y="3657600"/>
            <a:ext cx="1384200" cy="5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java.applet</a:t>
            </a:r>
            <a:endParaRPr/>
          </a:p>
        </p:txBody>
      </p:sp>
      <p:cxnSp>
        <p:nvCxnSpPr>
          <p:cNvPr id="158" name="Google Shape;158;p25"/>
          <p:cNvCxnSpPr>
            <a:stCxn id="149" idx="0"/>
            <a:endCxn id="151" idx="1"/>
          </p:cNvCxnSpPr>
          <p:nvPr/>
        </p:nvCxnSpPr>
        <p:spPr>
          <a:xfrm rot="-5400000">
            <a:off x="2785675" y="1502250"/>
            <a:ext cx="788400" cy="728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5"/>
          <p:cNvCxnSpPr>
            <a:stCxn id="151" idx="3"/>
            <a:endCxn id="150" idx="0"/>
          </p:cNvCxnSpPr>
          <p:nvPr/>
        </p:nvCxnSpPr>
        <p:spPr>
          <a:xfrm>
            <a:off x="4928375" y="1472225"/>
            <a:ext cx="655800" cy="840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5"/>
          <p:cNvCxnSpPr>
            <a:stCxn id="149" idx="2"/>
            <a:endCxn id="148" idx="0"/>
          </p:cNvCxnSpPr>
          <p:nvPr/>
        </p:nvCxnSpPr>
        <p:spPr>
          <a:xfrm rot="5400000">
            <a:off x="1257925" y="2100000"/>
            <a:ext cx="878100" cy="22374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5"/>
          <p:cNvCxnSpPr>
            <a:stCxn id="149" idx="2"/>
            <a:endCxn id="152" idx="0"/>
          </p:cNvCxnSpPr>
          <p:nvPr/>
        </p:nvCxnSpPr>
        <p:spPr>
          <a:xfrm rot="5400000">
            <a:off x="1853125" y="2695200"/>
            <a:ext cx="878100" cy="1047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5"/>
          <p:cNvCxnSpPr>
            <a:stCxn id="149" idx="2"/>
            <a:endCxn id="153" idx="0"/>
          </p:cNvCxnSpPr>
          <p:nvPr/>
        </p:nvCxnSpPr>
        <p:spPr>
          <a:xfrm flipH="1" rot="-5400000">
            <a:off x="2492725" y="3102600"/>
            <a:ext cx="878100" cy="2322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5"/>
          <p:cNvCxnSpPr>
            <a:stCxn id="149" idx="2"/>
            <a:endCxn id="154" idx="0"/>
          </p:cNvCxnSpPr>
          <p:nvPr/>
        </p:nvCxnSpPr>
        <p:spPr>
          <a:xfrm flipH="1" rot="-5400000">
            <a:off x="3086875" y="2508450"/>
            <a:ext cx="878100" cy="14205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5"/>
          <p:cNvCxnSpPr>
            <a:stCxn id="150" idx="2"/>
            <a:endCxn id="155" idx="0"/>
          </p:cNvCxnSpPr>
          <p:nvPr/>
        </p:nvCxnSpPr>
        <p:spPr>
          <a:xfrm rot="5400000">
            <a:off x="5091175" y="3164850"/>
            <a:ext cx="826500" cy="1593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5"/>
          <p:cNvCxnSpPr>
            <a:stCxn id="150" idx="2"/>
            <a:endCxn id="156" idx="0"/>
          </p:cNvCxnSpPr>
          <p:nvPr/>
        </p:nvCxnSpPr>
        <p:spPr>
          <a:xfrm flipH="1" rot="-5400000">
            <a:off x="5801575" y="2613750"/>
            <a:ext cx="826500" cy="12615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5"/>
          <p:cNvCxnSpPr>
            <a:stCxn id="150" idx="2"/>
            <a:endCxn id="157" idx="0"/>
          </p:cNvCxnSpPr>
          <p:nvPr/>
        </p:nvCxnSpPr>
        <p:spPr>
          <a:xfrm flipH="1" rot="-5400000">
            <a:off x="6554125" y="1861200"/>
            <a:ext cx="826500" cy="2766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Using API packages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packages is a collection of classes and each class is a collection of members and methods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Any class as well as any member and method in a package are accessible from a JAVA program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can be achieved in JAVA by </a:t>
            </a:r>
            <a:r>
              <a:rPr b="1" lang="en" sz="2000">
                <a:solidFill>
                  <a:srgbClr val="0000FF"/>
                </a:solidFill>
              </a:rPr>
              <a:t>import</a:t>
            </a:r>
            <a:r>
              <a:rPr lang="en" sz="2000"/>
              <a:t> statement</a:t>
            </a:r>
            <a:endParaRPr sz="2000"/>
          </a:p>
        </p:txBody>
      </p:sp>
      <p:sp>
        <p:nvSpPr>
          <p:cNvPr id="174" name="Google Shape;174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There are two ways of using import statement</a:t>
            </a:r>
            <a:endParaRPr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With fully quantifies class name 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When it </a:t>
            </a:r>
            <a:r>
              <a:rPr lang="en" sz="1700"/>
              <a:t>required</a:t>
            </a:r>
            <a:r>
              <a:rPr lang="en" sz="1700"/>
              <a:t> to access a particular class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Example </a:t>
            </a:r>
            <a:r>
              <a:rPr lang="en" sz="1700">
                <a:solidFill>
                  <a:srgbClr val="FF00FF"/>
                </a:solidFill>
              </a:rPr>
              <a:t>java.lang.String</a:t>
            </a:r>
            <a:r>
              <a:rPr lang="en" sz="1700"/>
              <a:t>;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With </a:t>
            </a:r>
            <a:r>
              <a:rPr lang="en" sz="1900"/>
              <a:t>default</a:t>
            </a:r>
            <a:r>
              <a:rPr lang="en" sz="1900"/>
              <a:t> (.*) quantification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When it required to access a number of classes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Example </a:t>
            </a:r>
            <a:r>
              <a:rPr lang="en" sz="1700">
                <a:solidFill>
                  <a:srgbClr val="FF00FF"/>
                </a:solidFill>
              </a:rPr>
              <a:t>java.lang.*;</a:t>
            </a:r>
            <a:endParaRPr sz="1700">
              <a:solidFill>
                <a:srgbClr val="FF00FF"/>
              </a:solidFill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Using API packages</a:t>
            </a:r>
            <a:r>
              <a:rPr lang="en"/>
              <a:t> 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</a:t>
            </a:r>
            <a:r>
              <a:rPr lang="en"/>
              <a:t>instead</a:t>
            </a:r>
            <a:r>
              <a:rPr lang="en"/>
              <a:t> of import whole package or a class it possible  to refer a class in order to instantiate an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 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java.util.Date today = new </a:t>
            </a:r>
            <a:r>
              <a:rPr lang="en"/>
              <a:t>java.util.Date();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same thing but with import statement can be done as follows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import java.util.Date;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Date today = new Date();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User Defined packages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maintain their own packages.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uses file system directories to store packages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0000FF"/>
                </a:solidFill>
              </a:rPr>
              <a:t>package</a:t>
            </a:r>
            <a:r>
              <a:rPr lang="en"/>
              <a:t> statement cane be used for the purpose with the following syntax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package</a:t>
            </a:r>
            <a:r>
              <a:rPr lang="en"/>
              <a:t> myPackage;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Class myClass{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User Defined packages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118100" y="1152475"/>
            <a:ext cx="871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package </a:t>
            </a:r>
            <a:r>
              <a:rPr lang="en" sz="2400"/>
              <a:t>statement</a:t>
            </a:r>
            <a:r>
              <a:rPr lang="en" sz="2400"/>
              <a:t> at the </a:t>
            </a:r>
            <a:r>
              <a:rPr lang="en" sz="2400"/>
              <a:t>beginning</a:t>
            </a:r>
            <a:r>
              <a:rPr lang="en" sz="2400"/>
              <a:t> of the package file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Define the class that is to be put in the package and </a:t>
            </a:r>
            <a:r>
              <a:rPr b="1" lang="en" sz="2400">
                <a:solidFill>
                  <a:srgbClr val="0000FF"/>
                </a:solidFill>
              </a:rPr>
              <a:t>declare it as public</a:t>
            </a:r>
            <a:endParaRPr b="1"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sub directory under the working directory with the same name as the package name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Store the file with same name as the </a:t>
            </a:r>
            <a:r>
              <a:rPr b="1" lang="en" sz="2400">
                <a:solidFill>
                  <a:srgbClr val="0000FF"/>
                </a:solidFill>
              </a:rPr>
              <a:t>className.java</a:t>
            </a:r>
            <a:r>
              <a:rPr lang="en" sz="2400"/>
              <a:t> in the subdirectory created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Store the </a:t>
            </a:r>
            <a:r>
              <a:rPr lang="en" sz="2400"/>
              <a:t>compiled</a:t>
            </a:r>
            <a:r>
              <a:rPr lang="en" sz="2400"/>
              <a:t> version file to same sub directory.</a:t>
            </a:r>
            <a:endParaRPr sz="2400"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Package design guidelines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Design guideline package cohesion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Only closely related classes should belong to same package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Classes that change together should belong to same package.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Classes that are not used together should not belong to same package.</a:t>
            </a:r>
            <a:endParaRPr sz="2400"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More on user defined packages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152475"/>
            <a:ext cx="8520600" cy="18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Note: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We cannot put two or more public class together in a .java file; otherwise there will be ambiguity in naming the .java file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? How a package then contains </a:t>
            </a:r>
            <a:r>
              <a:rPr lang="en" sz="2000"/>
              <a:t>multiple</a:t>
            </a:r>
            <a:r>
              <a:rPr lang="en" sz="2000"/>
              <a:t> classes</a:t>
            </a:r>
            <a:endParaRPr sz="2000"/>
          </a:p>
        </p:txBody>
      </p:sp>
      <p:sp>
        <p:nvSpPr>
          <p:cNvPr id="210" name="Google Shape;210;p31"/>
          <p:cNvSpPr txBox="1"/>
          <p:nvPr/>
        </p:nvSpPr>
        <p:spPr>
          <a:xfrm>
            <a:off x="188875" y="3070725"/>
            <a:ext cx="4105500" cy="17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package p;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public class A{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...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}</a:t>
            </a:r>
            <a:endParaRPr sz="2300"/>
          </a:p>
        </p:txBody>
      </p:sp>
      <p:sp>
        <p:nvSpPr>
          <p:cNvPr id="211" name="Google Shape;211;p31"/>
          <p:cNvSpPr txBox="1"/>
          <p:nvPr/>
        </p:nvSpPr>
        <p:spPr>
          <a:xfrm>
            <a:off x="4572000" y="3070725"/>
            <a:ext cx="4105500" cy="17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package p;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public class B{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...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}</a:t>
            </a:r>
            <a:endParaRPr sz="2300"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FF"/>
                </a:solidFill>
              </a:rPr>
              <a:t>Contents : </a:t>
            </a:r>
            <a:endParaRPr b="1" sz="3200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6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Information</a:t>
            </a:r>
            <a:r>
              <a:rPr lang="en" sz="2800"/>
              <a:t> hiding (Access </a:t>
            </a:r>
            <a:r>
              <a:rPr lang="en" sz="2800"/>
              <a:t>modifiers</a:t>
            </a:r>
            <a:r>
              <a:rPr lang="en" sz="2800"/>
              <a:t>) Last Class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Packages</a:t>
            </a:r>
            <a:endParaRPr b="1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Interface (next week)</a:t>
            </a:r>
            <a:endParaRPr sz="2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More on user defined packages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268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package p;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public class A{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...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}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package p;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public class B{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...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}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 txBox="1"/>
          <p:nvPr>
            <p:ph idx="2" type="body"/>
          </p:nvPr>
        </p:nvSpPr>
        <p:spPr>
          <a:xfrm>
            <a:off x="3342625" y="1152475"/>
            <a:ext cx="5576100" cy="3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Steps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 directory name P.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Store the class A in the file A.java in 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Compile A.java and place place in the directory P.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Store the class B in the file B.java in 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Compile B.java an place it in the directory 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Import P.*;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Will import all the classes in the package P</a:t>
            </a:r>
            <a:endParaRPr sz="2000"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Concept of access modifiers : Types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641475" y="1502675"/>
            <a:ext cx="1848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modifier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22250" y="3031375"/>
            <a:ext cx="1848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	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647550" y="3073675"/>
            <a:ext cx="1848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876225" y="3031375"/>
            <a:ext cx="1848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Protected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7144225" y="3031375"/>
            <a:ext cx="1848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</a:t>
            </a:r>
            <a:endParaRPr/>
          </a:p>
        </p:txBody>
      </p:sp>
      <p:cxnSp>
        <p:nvCxnSpPr>
          <p:cNvPr id="74" name="Google Shape;74;p15"/>
          <p:cNvCxnSpPr>
            <a:stCxn id="70" idx="0"/>
            <a:endCxn id="69" idx="1"/>
          </p:cNvCxnSpPr>
          <p:nvPr/>
        </p:nvCxnSpPr>
        <p:spPr>
          <a:xfrm rot="-5400000">
            <a:off x="1772800" y="1162675"/>
            <a:ext cx="1242300" cy="2495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5" name="Google Shape;75;p15"/>
          <p:cNvCxnSpPr>
            <a:stCxn id="69" idx="2"/>
            <a:endCxn id="71" idx="0"/>
          </p:cNvCxnSpPr>
          <p:nvPr/>
        </p:nvCxnSpPr>
        <p:spPr>
          <a:xfrm rot="5400000">
            <a:off x="3569475" y="2077625"/>
            <a:ext cx="998400" cy="9939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" name="Google Shape;76;p15"/>
          <p:cNvCxnSpPr>
            <a:stCxn id="72" idx="0"/>
            <a:endCxn id="69" idx="2"/>
          </p:cNvCxnSpPr>
          <p:nvPr/>
        </p:nvCxnSpPr>
        <p:spPr>
          <a:xfrm flipH="1" rot="5400000">
            <a:off x="4704925" y="1935925"/>
            <a:ext cx="956100" cy="1234800"/>
          </a:xfrm>
          <a:prstGeom prst="bentConnector3">
            <a:avLst>
              <a:gd fmla="val 48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7" name="Google Shape;77;p15"/>
          <p:cNvCxnSpPr>
            <a:stCxn id="69" idx="3"/>
            <a:endCxn id="73" idx="0"/>
          </p:cNvCxnSpPr>
          <p:nvPr/>
        </p:nvCxnSpPr>
        <p:spPr>
          <a:xfrm>
            <a:off x="5489775" y="1789025"/>
            <a:ext cx="2578500" cy="124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Access levels of </a:t>
            </a:r>
            <a:r>
              <a:rPr b="1" lang="en">
                <a:solidFill>
                  <a:srgbClr val="0000FF"/>
                </a:solidFill>
              </a:rPr>
              <a:t>modifiers</a:t>
            </a: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{13B3E261-6348-4CF1-A006-7A4A553F4782}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Levels -&gt;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Class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Package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Sub Class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Everyone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Public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Protected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Default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Private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NO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Protected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0000FF"/>
                </a:solidFill>
              </a:rPr>
              <a:t>protected</a:t>
            </a:r>
            <a:r>
              <a:rPr lang="en"/>
              <a:t> </a:t>
            </a:r>
            <a:r>
              <a:rPr lang="en"/>
              <a:t>access</a:t>
            </a:r>
            <a:r>
              <a:rPr lang="en"/>
              <a:t> </a:t>
            </a:r>
            <a:r>
              <a:rPr lang="en"/>
              <a:t>modifiers</a:t>
            </a:r>
            <a:r>
              <a:rPr lang="en"/>
              <a:t> is accessible within a package or from outside a package but through </a:t>
            </a:r>
            <a:r>
              <a:rPr b="1" lang="en">
                <a:solidFill>
                  <a:srgbClr val="0000FF"/>
                </a:solidFill>
              </a:rPr>
              <a:t>inheritance</a:t>
            </a:r>
            <a:r>
              <a:rPr lang="en"/>
              <a:t> only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protected</a:t>
            </a:r>
            <a:r>
              <a:rPr lang="en"/>
              <a:t> access </a:t>
            </a:r>
            <a:r>
              <a:rPr lang="en"/>
              <a:t>modifiers</a:t>
            </a:r>
            <a:r>
              <a:rPr lang="en"/>
              <a:t> can be applied on the </a:t>
            </a:r>
            <a:r>
              <a:rPr b="1" lang="en">
                <a:solidFill>
                  <a:srgbClr val="0000FF"/>
                </a:solidFill>
              </a:rPr>
              <a:t>data </a:t>
            </a:r>
            <a:r>
              <a:rPr b="1" lang="en">
                <a:solidFill>
                  <a:srgbClr val="0000FF"/>
                </a:solidFill>
              </a:rPr>
              <a:t>member</a:t>
            </a:r>
            <a:r>
              <a:rPr b="1" lang="en">
                <a:solidFill>
                  <a:srgbClr val="0000FF"/>
                </a:solidFill>
              </a:rPr>
              <a:t>, method and </a:t>
            </a:r>
            <a:r>
              <a:rPr b="1" lang="en">
                <a:solidFill>
                  <a:srgbClr val="0000FF"/>
                </a:solidFill>
              </a:rPr>
              <a:t>constructors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0000"/>
                </a:solidFill>
              </a:rPr>
              <a:t>It can’t be applied on the class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Java access </a:t>
            </a:r>
            <a:r>
              <a:rPr b="1" lang="en">
                <a:solidFill>
                  <a:srgbClr val="0000FF"/>
                </a:solidFill>
              </a:rPr>
              <a:t>modifiers</a:t>
            </a:r>
            <a:r>
              <a:rPr b="1" lang="en">
                <a:solidFill>
                  <a:srgbClr val="0000FF"/>
                </a:solidFill>
              </a:rPr>
              <a:t> with method overriding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0" y="11367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</a:t>
            </a:r>
            <a:r>
              <a:rPr b="1" lang="en"/>
              <a:t>overriding</a:t>
            </a:r>
            <a:r>
              <a:rPr lang="en"/>
              <a:t> any method, overridden method(i.e) declared in sub class) must not be </a:t>
            </a:r>
            <a:r>
              <a:rPr b="1" lang="en">
                <a:solidFill>
                  <a:srgbClr val="0000FF"/>
                </a:solidFill>
              </a:rPr>
              <a:t>more restrictive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FF00FF"/>
                </a:solidFill>
              </a:rPr>
              <a:t>default</a:t>
            </a:r>
            <a:r>
              <a:rPr lang="en"/>
              <a:t> modifier </a:t>
            </a:r>
            <a:r>
              <a:rPr i="1" lang="en"/>
              <a:t>is more restrictive</a:t>
            </a:r>
            <a:r>
              <a:rPr lang="en"/>
              <a:t> than </a:t>
            </a:r>
            <a:r>
              <a:rPr b="1" lang="en">
                <a:solidFill>
                  <a:srgbClr val="FF00FF"/>
                </a:solidFill>
              </a:rPr>
              <a:t>protected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will happen if the </a:t>
            </a:r>
            <a:r>
              <a:rPr b="1" lang="en"/>
              <a:t>msg()</a:t>
            </a:r>
            <a:r>
              <a:rPr lang="en"/>
              <a:t> in class Demo2711 is declared as </a:t>
            </a:r>
            <a:r>
              <a:rPr b="1" lang="en"/>
              <a:t>public</a:t>
            </a:r>
            <a:r>
              <a:rPr lang="en"/>
              <a:t> or </a:t>
            </a:r>
            <a:r>
              <a:rPr b="1" lang="en"/>
              <a:t>protected</a:t>
            </a:r>
            <a:r>
              <a:rPr lang="en"/>
              <a:t> ?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267201" cy="30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Two unique features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Package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interface</a:t>
            </a:r>
            <a:endParaRPr sz="27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What is package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package is a container for the classes that used to keep the class name space compartmentalized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write we can compartmentalize all the entire space, the programming space into the different packages.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You can contain all classes related to all sorting programs in your own package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Why package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allows </a:t>
            </a:r>
            <a:r>
              <a:rPr lang="en"/>
              <a:t>flexibility</a:t>
            </a:r>
            <a:r>
              <a:rPr lang="en"/>
              <a:t> to give same name but ti many classes , that is to avoid </a:t>
            </a:r>
            <a:r>
              <a:rPr lang="en"/>
              <a:t>namespace</a:t>
            </a:r>
            <a:r>
              <a:rPr lang="en"/>
              <a:t> collision.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packages in JAVA provides mechanism for </a:t>
            </a:r>
            <a:r>
              <a:rPr lang="en"/>
              <a:t>partitioning</a:t>
            </a:r>
            <a:r>
              <a:rPr lang="en"/>
              <a:t> the class space into more manageable chunks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fact, package is both naming and a visibility control mechanism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supports </a:t>
            </a:r>
            <a:r>
              <a:rPr lang="en"/>
              <a:t>reusability</a:t>
            </a:r>
            <a:r>
              <a:rPr lang="en"/>
              <a:t> and maintainability.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