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94D8DC-47B5-4FA5-AD14-8C06DAB774EE}">
  <a:tblStyle styleId="{3C94D8DC-47B5-4FA5-AD14-8C06DAB774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6dc41a24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6dc41a24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ff64a7e0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ff64a7e0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ff64a7e0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ff64a7e0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ff64a7e0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ff64a7e0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ff64a7e0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ff64a7e0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ff64a7e0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ff64a7e0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ff64a7e0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ff64a7e0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ff64a7e0a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ff64a7e0a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ff64a7e0a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ff64a7e0a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ff64a7e0a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ff64a7e0a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ff64a7e0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ff64a7e0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6dc41a249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6dc41a249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ff146fbf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ff146fbf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ff64a7e0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ff64a7e0a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f7cd64a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f7cd64a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f7cd64a2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f7cd64a27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f7cd64a2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f7cd64a2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ff64a7e0a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ff64a7e0a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ff64a7e0a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ff64a7e0a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ff146fbf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ff146fbf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f7cd64a2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f7cd64a2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ff64a7e0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ff64a7e0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f7cd64a2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f7cd64a2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6dc41a249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6dc41a249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f7cd64a2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f7cd64a2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ff146fb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ff146fb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f7cd64a2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f7cd64a2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f7cd64a2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f7cd64a2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ff64a7e0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ff64a7e0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ff64a7e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ff64a7e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/javase-jdk8-downloads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OOPS (JAVA)</a:t>
            </a:r>
            <a:endParaRPr b="1"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Lec - 3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Date: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Saif Nalband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JAVA Editor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use any editor, notepad, notepad ++, subline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IDE: ellipse, netbeans,  etc..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Preference </a:t>
            </a:r>
            <a:r>
              <a:rPr lang="en" u="sng">
                <a:solidFill>
                  <a:schemeClr val="hlink"/>
                </a:solidFill>
                <a:hlinkClick r:id="rId3"/>
              </a:rPr>
              <a:t>vs code</a:t>
            </a:r>
            <a:r>
              <a:rPr lang="en"/>
              <a:t> 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Setting up environment  (Windows)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42" name="Google Shape;14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Right click on My PC → Properties →  Advanced system settings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31200"/>
            <a:ext cx="8644474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Setting up environment  (Windows)</a:t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075" y="1117550"/>
            <a:ext cx="4410075" cy="385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Setting up environment  (Windows)</a:t>
            </a:r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50" y="1089775"/>
            <a:ext cx="8474301" cy="405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Setting up environment  (Windows)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25" y="1152475"/>
            <a:ext cx="8417350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Setting up environment  (Windows)</a:t>
            </a:r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1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on New button and then add path where java is installed. By default, java is installed in “C:\Program Files\Java\jdk\bin” folder OR “C:\Program Files(x86)\Java\jdk\bin”. In case, you have installed java at any other location,then add that path.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525" y="1017722"/>
            <a:ext cx="5038725" cy="376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Set up for coding ! 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76" name="Google Shape;17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5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for cmd and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Click it.</a:t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725" y="1048125"/>
            <a:ext cx="6603651" cy="37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Set up for coding !</a:t>
            </a: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directory where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are going to write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program.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Using </a:t>
            </a:r>
            <a:r>
              <a:rPr lang="en" b="1"/>
              <a:t>cd command</a:t>
            </a:r>
            <a:endParaRPr b="1"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4625" y="1214725"/>
            <a:ext cx="6499374" cy="37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Set up for coding ! </a:t>
            </a:r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1"/>
          </p:nvPr>
        </p:nvSpPr>
        <p:spPr>
          <a:xfrm>
            <a:off x="62475" y="1138600"/>
            <a:ext cx="880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working directory is 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 in cmd prompt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c:\user\saif&gt; Y:\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c:\user\saif&gt; cd \temp\Java\codes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 type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Java -version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1925" y="763550"/>
            <a:ext cx="5472075" cy="433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First JAVA program in vs code</a:t>
            </a:r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9775"/>
            <a:ext cx="9144001" cy="399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Contents 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Abstraction,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OOPS Concept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Encapsulation, Inheritance, Polymorphism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JAVA installation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First Program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Platform independent demo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C++ Vs Java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endParaRPr sz="21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First JAVA program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04" name="Google Shape;20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89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Click on new files 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write the name file(your filename and class name should be same)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Put the extension of filename.java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Example: </a:t>
            </a:r>
            <a:r>
              <a:rPr lang="en" sz="2100" i="1"/>
              <a:t>HelloWorld.java</a:t>
            </a:r>
            <a:endParaRPr sz="2100" i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1288" y="1238538"/>
            <a:ext cx="528637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How to run First JAVA program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12" name="Google Shape;212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 b="1"/>
              <a:t>Compile</a:t>
            </a:r>
            <a:endParaRPr sz="3100" b="1"/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javac  filename.java</a:t>
            </a:r>
            <a:endParaRPr sz="3100"/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 b="1"/>
              <a:t>Run</a:t>
            </a:r>
            <a:endParaRPr sz="3100" b="1"/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java  filename</a:t>
            </a:r>
            <a:endParaRPr sz="3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JAVA MAGIC</a:t>
            </a:r>
            <a:endParaRPr/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925" y="1486975"/>
            <a:ext cx="5299575" cy="24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Platform Independent</a:t>
            </a:r>
            <a:r>
              <a:rPr lang="en"/>
              <a:t> </a:t>
            </a:r>
            <a:endParaRPr/>
          </a:p>
        </p:txBody>
      </p:sp>
      <p:pic>
        <p:nvPicPr>
          <p:cNvPr id="225" name="Google Shape;22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675" y="1017725"/>
            <a:ext cx="6659775" cy="350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5"/>
          <p:cNvSpPr txBox="1"/>
          <p:nvPr/>
        </p:nvSpPr>
        <p:spPr>
          <a:xfrm>
            <a:off x="274050" y="360950"/>
            <a:ext cx="68094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000FF"/>
                </a:solidFill>
              </a:rPr>
              <a:t>Platform Independent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DEMO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233" name="Google Shape;23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Significance of main class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39" name="Google Shape;239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programs starts its execution from method belongs to a class only.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main() method is the starting point of the execution of the main thread.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 are multiple classes, method that contains main() method should be called or named.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Sample program Example</a:t>
            </a:r>
            <a:r>
              <a:rPr lang="en"/>
              <a:t> </a:t>
            </a:r>
            <a:endParaRPr/>
          </a:p>
        </p:txBody>
      </p:sp>
      <p:sp>
        <p:nvSpPr>
          <p:cNvPr id="245" name="Google Shape;245;p38"/>
          <p:cNvSpPr txBox="1">
            <a:spLocks noGrp="1"/>
          </p:cNvSpPr>
          <p:nvPr>
            <p:ph type="body" idx="1"/>
          </p:nvPr>
        </p:nvSpPr>
        <p:spPr>
          <a:xfrm>
            <a:off x="2060925" y="2200600"/>
            <a:ext cx="5428800" cy="11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public</a:t>
            </a:r>
            <a:r>
              <a:rPr lang="en" sz="2400"/>
              <a:t> </a:t>
            </a:r>
            <a:r>
              <a:rPr lang="en" sz="2400">
                <a:solidFill>
                  <a:srgbClr val="0000FF"/>
                </a:solidFill>
              </a:rPr>
              <a:t>static</a:t>
            </a:r>
            <a:r>
              <a:rPr lang="en" sz="2400"/>
              <a:t> </a:t>
            </a:r>
            <a:r>
              <a:rPr lang="en" sz="2400">
                <a:solidFill>
                  <a:srgbClr val="FF00FF"/>
                </a:solidFill>
              </a:rPr>
              <a:t>void</a:t>
            </a:r>
            <a:r>
              <a:rPr lang="en" sz="2400"/>
              <a:t> </a:t>
            </a:r>
            <a:r>
              <a:rPr lang="en" sz="2400">
                <a:solidFill>
                  <a:srgbClr val="FF0000"/>
                </a:solidFill>
              </a:rPr>
              <a:t>main</a:t>
            </a:r>
            <a:r>
              <a:rPr lang="en" sz="2400"/>
              <a:t>(</a:t>
            </a:r>
            <a:r>
              <a:rPr lang="en" sz="2400">
                <a:solidFill>
                  <a:srgbClr val="38761D"/>
                </a:solidFill>
              </a:rPr>
              <a:t>String</a:t>
            </a:r>
            <a:r>
              <a:rPr lang="en" sz="2400"/>
              <a:t>[] </a:t>
            </a:r>
            <a:r>
              <a:rPr lang="en" sz="2400">
                <a:solidFill>
                  <a:srgbClr val="0000FF"/>
                </a:solidFill>
              </a:rPr>
              <a:t>args</a:t>
            </a:r>
            <a:r>
              <a:rPr lang="en" sz="2400"/>
              <a:t>){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}</a:t>
            </a:r>
            <a:endParaRPr sz="2400"/>
          </a:p>
        </p:txBody>
      </p:sp>
      <p:sp>
        <p:nvSpPr>
          <p:cNvPr id="246" name="Google Shape;246;p38"/>
          <p:cNvSpPr txBox="1"/>
          <p:nvPr/>
        </p:nvSpPr>
        <p:spPr>
          <a:xfrm>
            <a:off x="1311900" y="1534025"/>
            <a:ext cx="14577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modifier</a:t>
            </a:r>
            <a:endParaRPr/>
          </a:p>
        </p:txBody>
      </p:sp>
      <p:sp>
        <p:nvSpPr>
          <p:cNvPr id="247" name="Google Shape;247;p38"/>
          <p:cNvSpPr txBox="1"/>
          <p:nvPr/>
        </p:nvSpPr>
        <p:spPr>
          <a:xfrm>
            <a:off x="2574925" y="3498250"/>
            <a:ext cx="14577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keyword</a:t>
            </a:r>
            <a:endParaRPr/>
          </a:p>
        </p:txBody>
      </p:sp>
      <p:sp>
        <p:nvSpPr>
          <p:cNvPr id="248" name="Google Shape;248;p38"/>
          <p:cNvSpPr txBox="1"/>
          <p:nvPr/>
        </p:nvSpPr>
        <p:spPr>
          <a:xfrm>
            <a:off x="3456150" y="1534025"/>
            <a:ext cx="14577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type</a:t>
            </a:r>
            <a:endParaRPr/>
          </a:p>
        </p:txBody>
      </p:sp>
      <p:sp>
        <p:nvSpPr>
          <p:cNvPr id="249" name="Google Shape;249;p38"/>
          <p:cNvSpPr txBox="1"/>
          <p:nvPr/>
        </p:nvSpPr>
        <p:spPr>
          <a:xfrm>
            <a:off x="4267950" y="3498250"/>
            <a:ext cx="14577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name</a:t>
            </a:r>
            <a:endParaRPr/>
          </a:p>
        </p:txBody>
      </p:sp>
      <p:sp>
        <p:nvSpPr>
          <p:cNvPr id="250" name="Google Shape;250;p38"/>
          <p:cNvSpPr txBox="1"/>
          <p:nvPr/>
        </p:nvSpPr>
        <p:spPr>
          <a:xfrm>
            <a:off x="5066225" y="1492050"/>
            <a:ext cx="14577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class</a:t>
            </a:r>
            <a:endParaRPr/>
          </a:p>
        </p:txBody>
      </p:sp>
      <p:sp>
        <p:nvSpPr>
          <p:cNvPr id="251" name="Google Shape;251;p38"/>
          <p:cNvSpPr txBox="1"/>
          <p:nvPr/>
        </p:nvSpPr>
        <p:spPr>
          <a:xfrm>
            <a:off x="6162650" y="3498250"/>
            <a:ext cx="19518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of string objects</a:t>
            </a:r>
            <a:endParaRPr/>
          </a:p>
        </p:txBody>
      </p:sp>
      <p:cxnSp>
        <p:nvCxnSpPr>
          <p:cNvPr id="252" name="Google Shape;252;p38"/>
          <p:cNvCxnSpPr/>
          <p:nvPr/>
        </p:nvCxnSpPr>
        <p:spPr>
          <a:xfrm rot="10800000">
            <a:off x="2179600" y="1860400"/>
            <a:ext cx="6900" cy="527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3" name="Google Shape;253;p38"/>
          <p:cNvCxnSpPr/>
          <p:nvPr/>
        </p:nvCxnSpPr>
        <p:spPr>
          <a:xfrm flipH="1">
            <a:off x="3276025" y="2727925"/>
            <a:ext cx="7200" cy="84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4" name="Google Shape;254;p38"/>
          <p:cNvCxnSpPr/>
          <p:nvPr/>
        </p:nvCxnSpPr>
        <p:spPr>
          <a:xfrm rot="10800000">
            <a:off x="4084600" y="1860400"/>
            <a:ext cx="6900" cy="527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5" name="Google Shape;255;p38"/>
          <p:cNvCxnSpPr/>
          <p:nvPr/>
        </p:nvCxnSpPr>
        <p:spPr>
          <a:xfrm rot="10800000">
            <a:off x="5559550" y="1825625"/>
            <a:ext cx="6900" cy="527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6" name="Google Shape;256;p38"/>
          <p:cNvCxnSpPr/>
          <p:nvPr/>
        </p:nvCxnSpPr>
        <p:spPr>
          <a:xfrm flipH="1">
            <a:off x="4851400" y="2692900"/>
            <a:ext cx="7200" cy="84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7" name="Google Shape;257;p38"/>
          <p:cNvCxnSpPr/>
          <p:nvPr/>
        </p:nvCxnSpPr>
        <p:spPr>
          <a:xfrm flipH="1">
            <a:off x="6676650" y="2692900"/>
            <a:ext cx="7200" cy="84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/ C++  </a:t>
            </a:r>
            <a:endParaRPr/>
          </a:p>
        </p:txBody>
      </p:sp>
      <p:pic>
        <p:nvPicPr>
          <p:cNvPr id="263" name="Google Shape;26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3150" y="236001"/>
            <a:ext cx="4457700" cy="47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>
            <a:spLocks noGrp="1"/>
          </p:cNvSpPr>
          <p:nvPr>
            <p:ph type="title"/>
          </p:nvPr>
        </p:nvSpPr>
        <p:spPr>
          <a:xfrm>
            <a:off x="311700" y="-66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C++ Vs Java Programming references</a:t>
            </a:r>
            <a:endParaRPr b="1">
              <a:solidFill>
                <a:srgbClr val="0000FF"/>
              </a:solidFill>
            </a:endParaRPr>
          </a:p>
        </p:txBody>
      </p:sp>
      <p:graphicFrame>
        <p:nvGraphicFramePr>
          <p:cNvPr id="270" name="Google Shape;270;p40"/>
          <p:cNvGraphicFramePr/>
          <p:nvPr/>
        </p:nvGraphicFramePr>
        <p:xfrm>
          <a:off x="952500" y="505800"/>
          <a:ext cx="7239000" cy="4678260"/>
        </p:xfrm>
        <a:graphic>
          <a:graphicData uri="http://schemas.openxmlformats.org/drawingml/2006/table">
            <a:tbl>
              <a:tblPr>
                <a:noFill/>
                <a:tableStyleId>{3C94D8DC-47B5-4FA5-AD14-8C06DAB774EE}</a:tableStyleId>
              </a:tblPr>
              <a:tblGrid>
                <a:gridCol w="390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34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Features</a:t>
                      </a:r>
                      <a:endParaRPr sz="900"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C++</a:t>
                      </a:r>
                      <a:endParaRPr sz="9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JAVA</a:t>
                      </a:r>
                      <a:endParaRPr sz="900"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4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 abstraction and encapsulation</a:t>
                      </a:r>
                      <a:endParaRPr sz="10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0000FF"/>
                          </a:solidFill>
                        </a:rPr>
                        <a:t>Y</a:t>
                      </a:r>
                      <a:endParaRPr sz="9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0000FF"/>
                          </a:solidFill>
                        </a:rPr>
                        <a:t>Y</a:t>
                      </a:r>
                      <a:endParaRPr sz="9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Polymorphism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0000FF"/>
                          </a:solidFill>
                        </a:rPr>
                        <a:t>Y</a:t>
                      </a:r>
                      <a:endParaRPr sz="9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0000FF"/>
                          </a:solidFill>
                        </a:rPr>
                        <a:t>Y</a:t>
                      </a:r>
                      <a:endParaRPr sz="9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47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Binding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Static 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0000FF"/>
                          </a:solidFill>
                        </a:rPr>
                        <a:t>Y</a:t>
                      </a:r>
                      <a:endParaRPr sz="9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0000FF"/>
                          </a:solidFill>
                        </a:rPr>
                        <a:t>Y</a:t>
                      </a:r>
                      <a:endParaRPr sz="9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Dynamic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0000FF"/>
                          </a:solidFill>
                        </a:rPr>
                        <a:t>Y</a:t>
                      </a:r>
                      <a:endParaRPr sz="9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0000FF"/>
                          </a:solidFill>
                        </a:rPr>
                        <a:t>Y</a:t>
                      </a:r>
                      <a:endParaRPr sz="9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47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Inheritance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Single Inheritance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0000FF"/>
                          </a:solidFill>
                        </a:rPr>
                        <a:t>Y</a:t>
                      </a:r>
                      <a:endParaRPr sz="9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0000FF"/>
                          </a:solidFill>
                        </a:rPr>
                        <a:t>Y</a:t>
                      </a:r>
                      <a:endParaRPr sz="9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Multiple Inheritance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0000FF"/>
                          </a:solidFill>
                        </a:rPr>
                        <a:t>Y</a:t>
                      </a:r>
                      <a:endParaRPr sz="9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FF0000"/>
                          </a:solidFill>
                        </a:rPr>
                        <a:t>N</a:t>
                      </a:r>
                      <a:endParaRPr sz="900"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Operator Overloading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0000FF"/>
                          </a:solidFill>
                        </a:rPr>
                        <a:t>Y</a:t>
                      </a:r>
                      <a:endParaRPr sz="9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FF0000"/>
                          </a:solidFill>
                        </a:rPr>
                        <a:t>N</a:t>
                      </a:r>
                      <a:endParaRPr sz="900"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Template Classes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0000FF"/>
                          </a:solidFill>
                        </a:rPr>
                        <a:t>Y</a:t>
                      </a:r>
                      <a:endParaRPr sz="9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FF0000"/>
                          </a:solidFill>
                        </a:rPr>
                        <a:t>N</a:t>
                      </a:r>
                      <a:endParaRPr sz="900"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Global variables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0000FF"/>
                          </a:solidFill>
                        </a:rPr>
                        <a:t>Y</a:t>
                      </a:r>
                      <a:endParaRPr sz="9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FF0000"/>
                          </a:solidFill>
                        </a:rPr>
                        <a:t>N</a:t>
                      </a:r>
                      <a:endParaRPr sz="900"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Header Files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0000FF"/>
                          </a:solidFill>
                        </a:rPr>
                        <a:t>Y</a:t>
                      </a:r>
                      <a:endParaRPr sz="9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FF0000"/>
                          </a:solidFill>
                        </a:rPr>
                        <a:t>N</a:t>
                      </a:r>
                      <a:endParaRPr sz="900"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6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Pointers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0000FF"/>
                          </a:solidFill>
                        </a:rPr>
                        <a:t>Y</a:t>
                      </a:r>
                      <a:endParaRPr sz="9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FF0000"/>
                          </a:solidFill>
                        </a:rPr>
                        <a:t>N</a:t>
                      </a:r>
                      <a:endParaRPr sz="900"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6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Interface and packages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FF0000"/>
                          </a:solidFill>
                        </a:rPr>
                        <a:t>N</a:t>
                      </a:r>
                      <a:endParaRPr sz="900"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0000FF"/>
                          </a:solidFill>
                        </a:rPr>
                        <a:t>Y</a:t>
                      </a:r>
                      <a:endParaRPr sz="9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6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API (Application Programing Interface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FF0000"/>
                          </a:solidFill>
                        </a:rPr>
                        <a:t>N</a:t>
                      </a:r>
                      <a:endParaRPr sz="900"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0000FF"/>
                          </a:solidFill>
                        </a:rPr>
                        <a:t>Y</a:t>
                      </a:r>
                      <a:endParaRPr sz="9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271" name="Google Shape;27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Next Classes</a:t>
            </a:r>
            <a:r>
              <a:rPr lang="en"/>
              <a:t> </a:t>
            </a:r>
            <a:endParaRPr/>
          </a:p>
        </p:txBody>
      </p:sp>
      <p:sp>
        <p:nvSpPr>
          <p:cNvPr id="277" name="Google Shape;277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Data types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Conditions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JAVA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Abstraction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Abstraction is a process of hiding the implementation details and showing only functionality to the user.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Abstraction lets you focus on what the object does instead of how it does it.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use of hierarchical classification.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: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motorcycle : which breaks down into smaller modules. Like break, accelerator etc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two ways to achieve abstraction in java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Abstract class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Interface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Thank You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283" name="Google Shape;28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Encapsulation</a:t>
            </a:r>
            <a:r>
              <a:rPr lang="en"/>
              <a:t> 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82650" y="1159425"/>
            <a:ext cx="4089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Wrapping of code and data together into a single unit.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Objects are called as instance of a class.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entity that has state and behavior is known as an object. For example, a chair, pen, table, keyboard, bike, etc. It can be physical or logical.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class is logical structure and object has physical reality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850" y="1220900"/>
            <a:ext cx="4671425" cy="34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31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Example Books Library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84" name="Google Shape;84;p17"/>
          <p:cNvSpPr/>
          <p:nvPr/>
        </p:nvSpPr>
        <p:spPr>
          <a:xfrm rot="-5400000">
            <a:off x="2295275" y="1842900"/>
            <a:ext cx="1332600" cy="1138500"/>
          </a:xfrm>
          <a:prstGeom prst="flowChartDelay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7"/>
          <p:cNvSpPr/>
          <p:nvPr/>
        </p:nvSpPr>
        <p:spPr>
          <a:xfrm rot="5400000">
            <a:off x="2295276" y="3175354"/>
            <a:ext cx="1332600" cy="1138800"/>
          </a:xfrm>
          <a:prstGeom prst="flowChartDelay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2586800" y="3137475"/>
            <a:ext cx="8955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Close()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2552075" y="2026850"/>
            <a:ext cx="1013400" cy="9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DOI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25" y="1520125"/>
            <a:ext cx="2070801" cy="30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 rot="-5400000">
            <a:off x="6266775" y="1752350"/>
            <a:ext cx="1332600" cy="1138500"/>
          </a:xfrm>
          <a:prstGeom prst="flowChartDelay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/>
          <p:nvPr/>
        </p:nvSpPr>
        <p:spPr>
          <a:xfrm rot="5400000">
            <a:off x="6266776" y="3084804"/>
            <a:ext cx="1332600" cy="1138800"/>
          </a:xfrm>
          <a:prstGeom prst="flowChartDelay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6558300" y="3046925"/>
            <a:ext cx="8955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renew()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Enroll()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6523575" y="1936300"/>
            <a:ext cx="1013400" cy="9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 No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Books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7432900" y="1707550"/>
            <a:ext cx="1652100" cy="9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borrower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5814025" y="1707550"/>
            <a:ext cx="347100" cy="12699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5848425" y="3019250"/>
            <a:ext cx="347100" cy="12699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/>
          <p:nvPr/>
        </p:nvSpPr>
        <p:spPr>
          <a:xfrm rot="10800000">
            <a:off x="3748350" y="1748950"/>
            <a:ext cx="360900" cy="1332600"/>
          </a:xfrm>
          <a:prstGeom prst="leftBrace">
            <a:avLst>
              <a:gd name="adj1" fmla="val 50000"/>
              <a:gd name="adj2" fmla="val 51016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 rot="10800000">
            <a:off x="3782725" y="3137475"/>
            <a:ext cx="360900" cy="1332600"/>
          </a:xfrm>
          <a:prstGeom prst="leftBrace">
            <a:avLst>
              <a:gd name="adj1" fmla="val 50000"/>
              <a:gd name="adj2" fmla="val 51016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4185600" y="2228150"/>
            <a:ext cx="15291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4182775" y="3573000"/>
            <a:ext cx="15291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Inheritance 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8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Inheritance is the process by which one object acquires the properties of another object.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Inheritance in Java is a mechanism in which one object acquires all the properties and behaviors of a parent object.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1975" y="847725"/>
            <a:ext cx="228600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Polymorphism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refers to many forms.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dog’s smell() method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Cat: bark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Food : it will salivate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JAVA basic information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JDK(Java Development Kit) :</a:t>
            </a:r>
            <a:r>
              <a:rPr lang="en"/>
              <a:t> JDK is intended for software developers and includes development tools such as the Java compiler, Javadoc, Jar, and a debugger.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JRE(Java Runtime Environment) : </a:t>
            </a:r>
            <a:r>
              <a:rPr lang="en"/>
              <a:t>JRE contains the parts of the Java libraries required to run Java programs and is intended for end users. JRE can be view as a subset of JDK.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JVM: JVM (Java Virtual Machine): </a:t>
            </a:r>
            <a:r>
              <a:rPr lang="en"/>
              <a:t>It is an abstract machine. It is a specification that provides runtime environment in which java bytecode can be executed. JVMs are available for many hardware and software platforms.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JAVA installation and setup kit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would be using </a:t>
            </a:r>
            <a:r>
              <a:rPr lang="en" b="1">
                <a:solidFill>
                  <a:schemeClr val="lt1"/>
                </a:solidFill>
                <a:highlight>
                  <a:srgbClr val="FF0000"/>
                </a:highlight>
              </a:rPr>
              <a:t>ORACLE JAVA 8</a:t>
            </a:r>
            <a:endParaRPr b="1">
              <a:solidFill>
                <a:schemeClr val="lt1"/>
              </a:solidFill>
              <a:highlight>
                <a:srgbClr val="FF0000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 (Download according to your system).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3900" y="1922750"/>
            <a:ext cx="6073624" cy="29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812</Words>
  <Application>Microsoft Office PowerPoint</Application>
  <PresentationFormat>On-screen Show (16:9)</PresentationFormat>
  <Paragraphs>170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Arial</vt:lpstr>
      <vt:lpstr>Simple Light</vt:lpstr>
      <vt:lpstr>OOPS (JAVA) Lec - 3</vt:lpstr>
      <vt:lpstr>Contents </vt:lpstr>
      <vt:lpstr>Abstraction</vt:lpstr>
      <vt:lpstr>Encapsulation </vt:lpstr>
      <vt:lpstr>Example Books Library</vt:lpstr>
      <vt:lpstr>Inheritance </vt:lpstr>
      <vt:lpstr>Polymorphism</vt:lpstr>
      <vt:lpstr>JAVA basic information</vt:lpstr>
      <vt:lpstr>JAVA installation and setup kit</vt:lpstr>
      <vt:lpstr>JAVA Editor</vt:lpstr>
      <vt:lpstr>Setting up environment  (Windows)</vt:lpstr>
      <vt:lpstr>Setting up environment  (Windows)</vt:lpstr>
      <vt:lpstr>Setting up environment  (Windows)</vt:lpstr>
      <vt:lpstr>Setting up environment  (Windows)</vt:lpstr>
      <vt:lpstr>Setting up environment  (Windows)</vt:lpstr>
      <vt:lpstr>Set up for coding ! </vt:lpstr>
      <vt:lpstr>Set up for coding !</vt:lpstr>
      <vt:lpstr>Set up for coding ! </vt:lpstr>
      <vt:lpstr>First JAVA program in vs code</vt:lpstr>
      <vt:lpstr>First JAVA program</vt:lpstr>
      <vt:lpstr>How to run First JAVA program</vt:lpstr>
      <vt:lpstr>JAVA MAGIC</vt:lpstr>
      <vt:lpstr>Platform Independent </vt:lpstr>
      <vt:lpstr>DEMO</vt:lpstr>
      <vt:lpstr>Significance of main class</vt:lpstr>
      <vt:lpstr>Sample program Example </vt:lpstr>
      <vt:lpstr>C / C++  </vt:lpstr>
      <vt:lpstr>C++ Vs Java Programming references</vt:lpstr>
      <vt:lpstr>Next Classes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(JAVA) Lec - 3</dc:title>
  <cp:lastModifiedBy>Saif Nalband</cp:lastModifiedBy>
  <cp:revision>1</cp:revision>
  <dcterms:modified xsi:type="dcterms:W3CDTF">2023-01-22T08:01:24Z</dcterms:modified>
</cp:coreProperties>
</file>