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1458f7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51458f7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1458f7d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1458f7d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1458f7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1458f7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1458f7d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1458f7d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1458f7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1458f7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1458f7d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1458f7d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458f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51458f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1458f7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1458f7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1458f7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1458f7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1458f7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1458f7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1458f7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1458f7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1458f7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1458f7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1458f7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1458f7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Lec-30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19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Interface : An Example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33125" y="828975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Shape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cxnSp>
        <p:nvCxnSpPr>
          <p:cNvPr id="144" name="Google Shape;144;p22"/>
          <p:cNvCxnSpPr>
            <a:stCxn id="143" idx="1"/>
          </p:cNvCxnSpPr>
          <p:nvPr/>
        </p:nvCxnSpPr>
        <p:spPr>
          <a:xfrm>
            <a:off x="3433125" y="133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1804025" y="2713825"/>
            <a:ext cx="1014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1811975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Circle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7" name="Google Shape;147;p22"/>
          <p:cNvSpPr/>
          <p:nvPr/>
        </p:nvSpPr>
        <p:spPr>
          <a:xfrm>
            <a:off x="3433125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Line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8" name="Google Shape;148;p22"/>
          <p:cNvSpPr/>
          <p:nvPr/>
        </p:nvSpPr>
        <p:spPr>
          <a:xfrm>
            <a:off x="5176150" y="2347150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Rectangle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sp>
        <p:nvSpPr>
          <p:cNvPr id="149" name="Google Shape;149;p22"/>
          <p:cNvSpPr/>
          <p:nvPr/>
        </p:nvSpPr>
        <p:spPr>
          <a:xfrm>
            <a:off x="5176150" y="4070575"/>
            <a:ext cx="998700" cy="10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Square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draw()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resize()</a:t>
            </a:r>
            <a:endParaRPr b="1"/>
          </a:p>
        </p:txBody>
      </p:sp>
      <p:cxnSp>
        <p:nvCxnSpPr>
          <p:cNvPr id="150" name="Google Shape;150;p22"/>
          <p:cNvCxnSpPr>
            <a:stCxn id="143" idx="1"/>
            <a:endCxn id="143" idx="3"/>
          </p:cNvCxnSpPr>
          <p:nvPr/>
        </p:nvCxnSpPr>
        <p:spPr>
          <a:xfrm>
            <a:off x="3433125" y="1332225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6" idx="1"/>
            <a:endCxn id="146" idx="3"/>
          </p:cNvCxnSpPr>
          <p:nvPr/>
        </p:nvCxnSpPr>
        <p:spPr>
          <a:xfrm>
            <a:off x="1811975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47" idx="1"/>
            <a:endCxn id="147" idx="3"/>
          </p:cNvCxnSpPr>
          <p:nvPr/>
        </p:nvCxnSpPr>
        <p:spPr>
          <a:xfrm>
            <a:off x="3433125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>
            <a:stCxn id="148" idx="1"/>
            <a:endCxn id="148" idx="3"/>
          </p:cNvCxnSpPr>
          <p:nvPr/>
        </p:nvCxnSpPr>
        <p:spPr>
          <a:xfrm>
            <a:off x="5176150" y="2850400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>
            <a:stCxn id="149" idx="1"/>
          </p:cNvCxnSpPr>
          <p:nvPr/>
        </p:nvCxnSpPr>
        <p:spPr>
          <a:xfrm>
            <a:off x="5176150" y="4573825"/>
            <a:ext cx="9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>
            <a:stCxn id="146" idx="0"/>
            <a:endCxn id="143" idx="2"/>
          </p:cNvCxnSpPr>
          <p:nvPr/>
        </p:nvCxnSpPr>
        <p:spPr>
          <a:xfrm rot="-5400000">
            <a:off x="2866025" y="1280650"/>
            <a:ext cx="511800" cy="1621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2"/>
          <p:cNvCxnSpPr>
            <a:stCxn id="148" idx="0"/>
            <a:endCxn id="143" idx="2"/>
          </p:cNvCxnSpPr>
          <p:nvPr/>
        </p:nvCxnSpPr>
        <p:spPr>
          <a:xfrm flipH="1" rot="5400000">
            <a:off x="4548100" y="1219750"/>
            <a:ext cx="511800" cy="17430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22"/>
          <p:cNvCxnSpPr>
            <a:stCxn id="147" idx="0"/>
          </p:cNvCxnSpPr>
          <p:nvPr/>
        </p:nvCxnSpPr>
        <p:spPr>
          <a:xfrm rot="10800000">
            <a:off x="3932475" y="2092450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stCxn id="149" idx="0"/>
            <a:endCxn id="148" idx="2"/>
          </p:cNvCxnSpPr>
          <p:nvPr/>
        </p:nvCxnSpPr>
        <p:spPr>
          <a:xfrm rot="10800000">
            <a:off x="5675500" y="3353575"/>
            <a:ext cx="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106725" y="1785800"/>
            <a:ext cx="16515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Implements</a:t>
            </a:r>
            <a:r>
              <a:rPr lang="en">
                <a:solidFill>
                  <a:srgbClr val="9900FF"/>
                </a:solidFill>
              </a:rPr>
              <a:t>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277325" y="3626125"/>
            <a:ext cx="99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extends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072850" y="1135575"/>
            <a:ext cx="1706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interface</a:t>
            </a:r>
            <a:endParaRPr b="1">
              <a:solidFill>
                <a:srgbClr val="9900FF"/>
              </a:solidFill>
            </a:endParaRPr>
          </a:p>
        </p:txBody>
      </p:sp>
      <p:cxnSp>
        <p:nvCxnSpPr>
          <p:cNvPr id="163" name="Google Shape;163;p22"/>
          <p:cNvCxnSpPr>
            <a:stCxn id="162" idx="1"/>
            <a:endCxn id="143" idx="3"/>
          </p:cNvCxnSpPr>
          <p:nvPr/>
        </p:nvCxnSpPr>
        <p:spPr>
          <a:xfrm rot="10800000">
            <a:off x="4431750" y="1332225"/>
            <a:ext cx="6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must be declared with the keyword interface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interface methods are implicitly public and </a:t>
            </a:r>
            <a:r>
              <a:rPr lang="en" sz="2100"/>
              <a:t>abstract</a:t>
            </a:r>
            <a:r>
              <a:rPr lang="en" sz="2100"/>
              <a:t>.  In other words, you do not need to actually type the public or abstract modifiers in the method declaration, but method is still always public and abstract.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</a:t>
            </a:r>
            <a:r>
              <a:rPr lang="en" sz="2100"/>
              <a:t>variables</a:t>
            </a:r>
            <a:r>
              <a:rPr lang="en" sz="2100"/>
              <a:t> define in an interface is public static and final. In other words, interface can declare only </a:t>
            </a:r>
            <a:r>
              <a:rPr lang="en" sz="2100"/>
              <a:t>contracts</a:t>
            </a:r>
            <a:r>
              <a:rPr lang="en" sz="2100"/>
              <a:t> , no instance </a:t>
            </a:r>
            <a:r>
              <a:rPr lang="en" sz="2100"/>
              <a:t>variables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Interface methods must not be static.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Properties of Interface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Because interface methods are </a:t>
            </a:r>
            <a:r>
              <a:rPr lang="en" sz="2300"/>
              <a:t>abstract</a:t>
            </a:r>
            <a:r>
              <a:rPr lang="en" sz="2300"/>
              <a:t> they cannot be marked final.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 extend one or more other interface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interface cannot implement another interface or class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Interface type can be used polymorphically.</a:t>
            </a:r>
            <a:endParaRPr sz="23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Syntax for defining interface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1017725"/>
            <a:ext cx="8265325" cy="40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Defining an interface: Examples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89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 of classes with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637175" y="4459775"/>
            <a:ext cx="1313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Demo301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6137"/>
            <a:ext cx="8839200" cy="250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I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Abstract class concept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to have number of other shapes namely Ellipse, Rectangle, Triangle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these shapes can be placed in a package : myShape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these shape classes have basic operation namely area() and circumferences()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see , how the above can be better realised using abstract class concept in JAVA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452725" y="3240750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55825" y="43605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452725" y="43605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Rectangle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860400" y="4369625"/>
            <a:ext cx="151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Ellipse</a:t>
            </a:r>
            <a:endParaRPr/>
          </a:p>
        </p:txBody>
      </p:sp>
      <p:cxnSp>
        <p:nvCxnSpPr>
          <p:cNvPr id="74" name="Google Shape;74;p15"/>
          <p:cNvCxnSpPr>
            <a:stCxn id="71" idx="0"/>
            <a:endCxn id="70" idx="1"/>
          </p:cNvCxnSpPr>
          <p:nvPr/>
        </p:nvCxnSpPr>
        <p:spPr>
          <a:xfrm rot="-5400000">
            <a:off x="2367125" y="3274825"/>
            <a:ext cx="833400" cy="133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70" idx="3"/>
            <a:endCxn id="73" idx="0"/>
          </p:cNvCxnSpPr>
          <p:nvPr/>
        </p:nvCxnSpPr>
        <p:spPr>
          <a:xfrm>
            <a:off x="4970725" y="3527100"/>
            <a:ext cx="1648800" cy="84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0" idx="2"/>
            <a:endCxn id="72" idx="0"/>
          </p:cNvCxnSpPr>
          <p:nvPr/>
        </p:nvCxnSpPr>
        <p:spPr>
          <a:xfrm>
            <a:off x="4211725" y="3813450"/>
            <a:ext cx="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188875" y="3649725"/>
            <a:ext cx="1046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Demo300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Few Important facts about Abstract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class with </a:t>
            </a:r>
            <a:r>
              <a:rPr b="1" lang="en"/>
              <a:t>an abstract method is automatically abstract</a:t>
            </a:r>
            <a:r>
              <a:rPr lang="en"/>
              <a:t> itself, And must be declare such.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may be declared abstract </a:t>
            </a:r>
            <a:r>
              <a:rPr b="1" lang="en"/>
              <a:t>even if it has no abstract</a:t>
            </a:r>
            <a:r>
              <a:rPr lang="en"/>
              <a:t> method. This prevents from being instantiated.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sub-class of an </a:t>
            </a:r>
            <a:r>
              <a:rPr lang="en"/>
              <a:t>abstract</a:t>
            </a:r>
            <a:r>
              <a:rPr lang="en"/>
              <a:t> class can be instantiated if it overrides each of the abstract methods of its super class and provide an implementation.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sub-class of an abstract class </a:t>
            </a:r>
            <a:r>
              <a:rPr b="1" lang="en"/>
              <a:t>does not implements all of the abstract methods</a:t>
            </a:r>
            <a:r>
              <a:rPr lang="en"/>
              <a:t> , it inherits that </a:t>
            </a:r>
            <a:r>
              <a:rPr b="1" lang="en"/>
              <a:t>sub-class is itself abstract </a:t>
            </a: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Multiple inheritance in JAVA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3177850"/>
            <a:ext cx="85206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However, this is not possible, as JAVA does not support multiple inheritance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JAVA’s solution to this problem </a:t>
            </a:r>
            <a:r>
              <a:rPr b="1" lang="en" sz="2700">
                <a:solidFill>
                  <a:srgbClr val="0000FF"/>
                </a:solidFill>
              </a:rPr>
              <a:t>interface</a:t>
            </a:r>
            <a:endParaRPr b="1" sz="2700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56425" y="1322300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Shape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334000" y="1322300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824100" y="2402725"/>
            <a:ext cx="1509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cxnSp>
        <p:nvCxnSpPr>
          <p:cNvPr id="95" name="Google Shape;95;p17"/>
          <p:cNvCxnSpPr>
            <a:stCxn id="92" idx="2"/>
            <a:endCxn id="94" idx="0"/>
          </p:cNvCxnSpPr>
          <p:nvPr/>
        </p:nvCxnSpPr>
        <p:spPr>
          <a:xfrm>
            <a:off x="3011375" y="1895000"/>
            <a:ext cx="15678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3" idx="2"/>
            <a:endCxn id="94" idx="0"/>
          </p:cNvCxnSpPr>
          <p:nvPr/>
        </p:nvCxnSpPr>
        <p:spPr>
          <a:xfrm flipH="1">
            <a:off x="4579050" y="1895000"/>
            <a:ext cx="15099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inheritance and interface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does not support </a:t>
            </a:r>
            <a:r>
              <a:rPr b="1" lang="en" sz="2400">
                <a:solidFill>
                  <a:srgbClr val="0000FF"/>
                </a:solidFill>
              </a:rPr>
              <a:t>multiple inheritance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JAVA supports an alternative approach to this OOP feature known as </a:t>
            </a:r>
            <a:r>
              <a:rPr b="1" lang="en" sz="2400">
                <a:solidFill>
                  <a:srgbClr val="0000FF"/>
                </a:solidFill>
              </a:rPr>
              <a:t>interface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an </a:t>
            </a:r>
            <a:r>
              <a:rPr b="1" lang="en" sz="2400">
                <a:solidFill>
                  <a:srgbClr val="0000FF"/>
                </a:solidFill>
              </a:rPr>
              <a:t>interface</a:t>
            </a:r>
            <a:r>
              <a:rPr lang="en" sz="2400"/>
              <a:t>?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 interface is basically </a:t>
            </a:r>
            <a:r>
              <a:rPr b="1" lang="en" sz="2000">
                <a:solidFill>
                  <a:srgbClr val="0000FF"/>
                </a:solidFill>
              </a:rPr>
              <a:t>a kind of class</a:t>
            </a:r>
            <a:r>
              <a:rPr lang="en" sz="2000"/>
              <a:t>. Like classes, an interface contains </a:t>
            </a:r>
            <a:r>
              <a:rPr b="1" lang="en" sz="2000">
                <a:solidFill>
                  <a:srgbClr val="0000FF"/>
                </a:solidFill>
              </a:rPr>
              <a:t>members</a:t>
            </a:r>
            <a:r>
              <a:rPr lang="en" sz="2000"/>
              <a:t> and </a:t>
            </a:r>
            <a:r>
              <a:rPr b="1" lang="en" sz="2000">
                <a:solidFill>
                  <a:srgbClr val="0000FF"/>
                </a:solidFill>
              </a:rPr>
              <a:t>methods</a:t>
            </a:r>
            <a:r>
              <a:rPr lang="en" sz="2000"/>
              <a:t>, unlike classes, in interface, </a:t>
            </a:r>
            <a:r>
              <a:rPr b="1" lang="en" sz="2000">
                <a:solidFill>
                  <a:srgbClr val="0000FF"/>
                </a:solidFill>
              </a:rPr>
              <a:t>all members are final and all methods are abstract.</a:t>
            </a:r>
            <a:endParaRPr b="1" sz="2000">
              <a:solidFill>
                <a:srgbClr val="0000FF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Interface Concept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10250" y="1152475"/>
            <a:ext cx="89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interface</a:t>
            </a:r>
            <a:r>
              <a:rPr lang="en"/>
              <a:t> define a protocol of behavior </a:t>
            </a:r>
            <a:r>
              <a:rPr b="1" lang="en"/>
              <a:t>that can be implemented by any class</a:t>
            </a:r>
            <a:r>
              <a:rPr lang="en"/>
              <a:t> anywhere in the class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</a:t>
            </a:r>
            <a:r>
              <a:rPr b="1" lang="en">
                <a:solidFill>
                  <a:srgbClr val="0000FF"/>
                </a:solidFill>
              </a:rPr>
              <a:t>defines</a:t>
            </a:r>
            <a:r>
              <a:rPr lang="en"/>
              <a:t> a set of method but </a:t>
            </a:r>
            <a:r>
              <a:rPr b="1" lang="en">
                <a:solidFill>
                  <a:srgbClr val="0000FF"/>
                </a:solidFill>
              </a:rPr>
              <a:t>does not implement</a:t>
            </a:r>
            <a:r>
              <a:rPr lang="en"/>
              <a:t> then.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that implements the interface </a:t>
            </a:r>
            <a:r>
              <a:rPr lang="en"/>
              <a:t>agrees</a:t>
            </a:r>
            <a:r>
              <a:rPr lang="en"/>
              <a:t> to implement all the methods define in the interface, thereby agreeing to certain </a:t>
            </a:r>
            <a:r>
              <a:rPr lang="en"/>
              <a:t>behavior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is a named collection of methods </a:t>
            </a:r>
            <a:r>
              <a:rPr lang="en"/>
              <a:t>definition</a:t>
            </a:r>
            <a:r>
              <a:rPr lang="en"/>
              <a:t> (without implementations)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reserves </a:t>
            </a:r>
            <a:r>
              <a:rPr lang="en"/>
              <a:t>behaviour</a:t>
            </a:r>
            <a:r>
              <a:rPr lang="en"/>
              <a:t> for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declared in an interface </a:t>
            </a:r>
            <a:r>
              <a:rPr b="1" lang="en">
                <a:solidFill>
                  <a:srgbClr val="0000FF"/>
                </a:solidFill>
              </a:rPr>
              <a:t>are always public and abstract</a:t>
            </a:r>
            <a:r>
              <a:rPr lang="en"/>
              <a:t>, JAVA compiler will not </a:t>
            </a:r>
            <a:r>
              <a:rPr lang="en"/>
              <a:t>complain</a:t>
            </a:r>
            <a:r>
              <a:rPr lang="en"/>
              <a:t> if you omit both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Static methods cannot declared</a:t>
            </a:r>
            <a:r>
              <a:rPr lang="en"/>
              <a:t> in the interfaces - these methods are never abstract and do not express behavior objects.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Basic concept of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keyword interface, one can define an abstract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are syntactically similar to classes, but they lack instance </a:t>
            </a:r>
            <a:r>
              <a:rPr lang="en"/>
              <a:t>variables</a:t>
            </a:r>
            <a:r>
              <a:rPr lang="en"/>
              <a:t> and their methods are defined without any body.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interface</a:t>
            </a:r>
            <a:r>
              <a:rPr lang="en"/>
              <a:t> callMe{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</a:rPr>
              <a:t>void</a:t>
            </a:r>
            <a:r>
              <a:rPr lang="en"/>
              <a:t> call(</a:t>
            </a:r>
            <a:r>
              <a:rPr lang="en">
                <a:solidFill>
                  <a:srgbClr val="9900FF"/>
                </a:solidFill>
              </a:rPr>
              <a:t>int</a:t>
            </a:r>
            <a:r>
              <a:rPr lang="en"/>
              <a:t> p);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inheritance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an interface is defined, any number of classes can implement an interface.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one can </a:t>
            </a:r>
            <a:r>
              <a:rPr lang="en"/>
              <a:t>implement</a:t>
            </a:r>
            <a:r>
              <a:rPr lang="en"/>
              <a:t> any number of interfacing class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853825" y="1683550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949325" y="2472975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758325" y="2472975"/>
            <a:ext cx="9045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cxnSp>
        <p:nvCxnSpPr>
          <p:cNvPr id="128" name="Google Shape;128;p21"/>
          <p:cNvCxnSpPr>
            <a:stCxn id="125" idx="2"/>
            <a:endCxn id="126" idx="0"/>
          </p:cNvCxnSpPr>
          <p:nvPr/>
        </p:nvCxnSpPr>
        <p:spPr>
          <a:xfrm flipH="1">
            <a:off x="3401575" y="2076850"/>
            <a:ext cx="9045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9" name="Google Shape;129;p21"/>
          <p:cNvCxnSpPr>
            <a:stCxn id="127" idx="0"/>
            <a:endCxn id="125" idx="2"/>
          </p:cNvCxnSpPr>
          <p:nvPr/>
        </p:nvCxnSpPr>
        <p:spPr>
          <a:xfrm rot="10800000">
            <a:off x="4306075" y="2076975"/>
            <a:ext cx="9045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21"/>
          <p:cNvSpPr/>
          <p:nvPr/>
        </p:nvSpPr>
        <p:spPr>
          <a:xfrm>
            <a:off x="1714625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1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6500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2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5118100" y="3508150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3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376500" y="4429375"/>
            <a:ext cx="1195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cxnSp>
        <p:nvCxnSpPr>
          <p:cNvPr id="134" name="Google Shape;134;p21"/>
          <p:cNvCxnSpPr>
            <a:stCxn id="133" idx="0"/>
            <a:endCxn id="130" idx="2"/>
          </p:cNvCxnSpPr>
          <p:nvPr/>
        </p:nvCxnSpPr>
        <p:spPr>
          <a:xfrm rot="10800000">
            <a:off x="2312250" y="3862075"/>
            <a:ext cx="16620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>
            <a:stCxn id="133" idx="0"/>
            <a:endCxn id="131" idx="2"/>
          </p:cNvCxnSpPr>
          <p:nvPr/>
        </p:nvCxnSpPr>
        <p:spPr>
          <a:xfrm rot="10800000">
            <a:off x="3974250" y="3862075"/>
            <a:ext cx="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3" idx="0"/>
            <a:endCxn id="132" idx="2"/>
          </p:cNvCxnSpPr>
          <p:nvPr/>
        </p:nvCxnSpPr>
        <p:spPr>
          <a:xfrm flipH="1" rot="10800000">
            <a:off x="3974250" y="3862075"/>
            <a:ext cx="17415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