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30A88F-981D-4D38-AEE1-C8E86E8AEBAD}">
  <a:tblStyle styleId="{7530A88F-981D-4D38-AEE1-C8E86E8AEB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aa832ae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aa832ae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1576a7b6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1576a7b6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12cde815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12cde815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1576a7b6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1576a7b6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1576a7b6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1576a7b6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1576a7b6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1576a7b6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14528d7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14528d7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14528d7d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14528d7d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14528d7d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14528d7d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1576a7b6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1576a7b6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1576a7b6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1576a7b6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aa832ae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aa832ae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1576a7b6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1576a7b6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1576a7b6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1576a7b6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12cde815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12cde815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12cde815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12cde815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aa832aee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aa832aee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1447a261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1447a26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12cde81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12cde81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1447a261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1447a261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12cde815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12cde815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12cde815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12cde815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12cde815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12cde815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12cde815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12cde815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5075"/>
            <a:ext cx="8520600" cy="360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FF"/>
                </a:solidFill>
              </a:rPr>
              <a:t>OOPS (JAVA)</a:t>
            </a:r>
            <a:endParaRPr>
              <a:solidFill>
                <a:srgbClr val="0000FF"/>
              </a:solidFill>
            </a:endParaRPr>
          </a:p>
          <a:p>
            <a:pPr indent="0" lvl="0" marL="0" rtl="0" algn="ctr">
              <a:spcBef>
                <a:spcPts val="0"/>
              </a:spcBef>
              <a:spcAft>
                <a:spcPts val="0"/>
              </a:spcAft>
              <a:buNone/>
            </a:pPr>
            <a:r>
              <a:rPr lang="en">
                <a:solidFill>
                  <a:srgbClr val="0000FF"/>
                </a:solidFill>
              </a:rPr>
              <a:t>Lec-36 </a:t>
            </a:r>
            <a:endParaRPr>
              <a:solidFill>
                <a:srgbClr val="0000FF"/>
              </a:solidFill>
            </a:endParaRPr>
          </a:p>
        </p:txBody>
      </p:sp>
      <p:sp>
        <p:nvSpPr>
          <p:cNvPr id="55" name="Google Shape;55;p13"/>
          <p:cNvSpPr txBox="1"/>
          <p:nvPr>
            <p:ph idx="1" type="subTitle"/>
          </p:nvPr>
        </p:nvSpPr>
        <p:spPr>
          <a:xfrm>
            <a:off x="247100" y="3971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Saif Nalband</a:t>
            </a:r>
            <a:endParaRPr/>
          </a:p>
        </p:txBody>
      </p:sp>
      <p:pic>
        <p:nvPicPr>
          <p:cNvPr id="56" name="Google Shape;56;p1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Event handling</a:t>
            </a:r>
            <a:endParaRPr b="1">
              <a:solidFill>
                <a:srgbClr val="0000FF"/>
              </a:solidFill>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source generates an </a:t>
            </a:r>
            <a:r>
              <a:rPr lang="en">
                <a:solidFill>
                  <a:srgbClr val="0000FF"/>
                </a:solidFill>
              </a:rPr>
              <a:t>event </a:t>
            </a:r>
            <a:r>
              <a:rPr lang="en"/>
              <a:t>and it goes to one or more</a:t>
            </a:r>
            <a:r>
              <a:rPr lang="en">
                <a:solidFill>
                  <a:srgbClr val="0000FF"/>
                </a:solidFill>
              </a:rPr>
              <a:t> </a:t>
            </a:r>
            <a:r>
              <a:rPr lang="en">
                <a:solidFill>
                  <a:srgbClr val="0000FF"/>
                </a:solidFill>
              </a:rPr>
              <a:t>listeners</a:t>
            </a:r>
            <a:r>
              <a:rPr lang="en"/>
              <a:t>.</a:t>
            </a:r>
            <a:endParaRPr/>
          </a:p>
          <a:p>
            <a:pPr indent="-342900" lvl="0" marL="457200" rtl="0" algn="l">
              <a:spcBef>
                <a:spcPts val="0"/>
              </a:spcBef>
              <a:spcAft>
                <a:spcPts val="0"/>
              </a:spcAft>
              <a:buSzPts val="1800"/>
              <a:buChar char="●"/>
            </a:pPr>
            <a:r>
              <a:rPr lang="en"/>
              <a:t>In other words, a </a:t>
            </a:r>
            <a:r>
              <a:rPr lang="en">
                <a:solidFill>
                  <a:srgbClr val="0000FF"/>
                </a:solidFill>
              </a:rPr>
              <a:t>listeners</a:t>
            </a:r>
            <a:r>
              <a:rPr lang="en"/>
              <a:t> is watchful to receive an </a:t>
            </a:r>
            <a:r>
              <a:rPr lang="en">
                <a:solidFill>
                  <a:srgbClr val="0000FF"/>
                </a:solidFill>
              </a:rPr>
              <a:t>event</a:t>
            </a:r>
            <a:endParaRPr/>
          </a:p>
          <a:p>
            <a:pPr indent="-342900" lvl="0" marL="457200" rtl="0" algn="l">
              <a:spcBef>
                <a:spcPts val="0"/>
              </a:spcBef>
              <a:spcAft>
                <a:spcPts val="0"/>
              </a:spcAft>
              <a:buSzPts val="1800"/>
              <a:buChar char="●"/>
            </a:pPr>
            <a:r>
              <a:rPr lang="en"/>
              <a:t>Java provides a several classes and interfaces to handle several events.</a:t>
            </a:r>
            <a:endParaRPr/>
          </a:p>
        </p:txBody>
      </p:sp>
      <p:pic>
        <p:nvPicPr>
          <p:cNvPr id="121" name="Google Shape;121;p22"/>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Event Handling</a:t>
            </a:r>
            <a:endParaRPr b="1">
              <a:solidFill>
                <a:srgbClr val="0000FF"/>
              </a:solidFill>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Delegation Event Model has the following key participants.</a:t>
            </a:r>
            <a:endParaRPr/>
          </a:p>
          <a:p>
            <a:pPr indent="0" lvl="0" marL="0" rtl="0" algn="l">
              <a:spcBef>
                <a:spcPts val="1600"/>
              </a:spcBef>
              <a:spcAft>
                <a:spcPts val="0"/>
              </a:spcAft>
              <a:buClr>
                <a:schemeClr val="dk1"/>
              </a:buClr>
              <a:buSzPts val="1100"/>
              <a:buFont typeface="Arial"/>
              <a:buNone/>
            </a:pPr>
            <a:r>
              <a:rPr lang="en"/>
              <a:t>Source − The source is an object on which the event occurs. Source is responsible for providing information of the occurred event to it's handler. Java provide us with classes for the source object.</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en"/>
              <a:t>Listener − It is also known as event handler. The listener is responsible for generating a response to an event. From the point of view of Java implementation, the listener is also an object. The listener waits till it receives an event. Once the event is received, the listener processes the event and then returns.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28" name="Google Shape;128;p2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Different Source of Events</a:t>
            </a:r>
            <a:endParaRPr b="1">
              <a:solidFill>
                <a:srgbClr val="0000FF"/>
              </a:solidFill>
            </a:endParaRPr>
          </a:p>
        </p:txBody>
      </p:sp>
      <p:pic>
        <p:nvPicPr>
          <p:cNvPr id="134" name="Google Shape;134;p24"/>
          <p:cNvPicPr preferRelativeResize="0"/>
          <p:nvPr/>
        </p:nvPicPr>
        <p:blipFill>
          <a:blip r:embed="rId3">
            <a:alphaModFix/>
          </a:blip>
          <a:stretch>
            <a:fillRect/>
          </a:stretch>
        </p:blipFill>
        <p:spPr>
          <a:xfrm>
            <a:off x="149575" y="1146525"/>
            <a:ext cx="7566125" cy="3368325"/>
          </a:xfrm>
          <a:prstGeom prst="rect">
            <a:avLst/>
          </a:prstGeom>
          <a:noFill/>
          <a:ln>
            <a:noFill/>
          </a:ln>
        </p:spPr>
      </p:pic>
      <p:pic>
        <p:nvPicPr>
          <p:cNvPr id="135" name="Google Shape;135;p24"/>
          <p:cNvPicPr preferRelativeResize="0"/>
          <p:nvPr/>
        </p:nvPicPr>
        <p:blipFill>
          <a:blip r:embed="rId4">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aphicFrame>
        <p:nvGraphicFramePr>
          <p:cNvPr id="140" name="Google Shape;140;p25"/>
          <p:cNvGraphicFramePr/>
          <p:nvPr/>
        </p:nvGraphicFramePr>
        <p:xfrm>
          <a:off x="130775" y="716100"/>
          <a:ext cx="3000000" cy="3000000"/>
        </p:xfrm>
        <a:graphic>
          <a:graphicData uri="http://schemas.openxmlformats.org/drawingml/2006/table">
            <a:tbl>
              <a:tblPr>
                <a:noFill/>
                <a:tableStyleId>{7530A88F-981D-4D38-AEE1-C8E86E8AEBAD}</a:tableStyleId>
              </a:tblPr>
              <a:tblGrid>
                <a:gridCol w="2136100"/>
                <a:gridCol w="6593125"/>
              </a:tblGrid>
              <a:tr h="381000">
                <a:tc>
                  <a:txBody>
                    <a:bodyPr/>
                    <a:lstStyle/>
                    <a:p>
                      <a:pPr indent="0" lvl="0" marL="0" rtl="0" algn="l">
                        <a:spcBef>
                          <a:spcPts val="0"/>
                        </a:spcBef>
                        <a:spcAft>
                          <a:spcPts val="0"/>
                        </a:spcAft>
                        <a:buNone/>
                      </a:pPr>
                      <a:r>
                        <a:rPr b="1" lang="en">
                          <a:solidFill>
                            <a:srgbClr val="0000FF"/>
                          </a:solidFill>
                        </a:rPr>
                        <a:t>Event Name</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Component</a:t>
                      </a:r>
                      <a:endParaRPr/>
                    </a:p>
                  </a:txBody>
                  <a:tcPr marT="91425" marB="91425" marR="91425" marL="91425"/>
                </a:tc>
              </a:tr>
              <a:tr h="381000">
                <a:tc>
                  <a:txBody>
                    <a:bodyPr/>
                    <a:lstStyle/>
                    <a:p>
                      <a:pPr indent="0" lvl="0" marL="0" rtl="0" algn="l">
                        <a:spcBef>
                          <a:spcPts val="0"/>
                        </a:spcBef>
                        <a:spcAft>
                          <a:spcPts val="0"/>
                        </a:spcAft>
                        <a:buNone/>
                      </a:pPr>
                      <a:r>
                        <a:rPr b="1" lang="en">
                          <a:solidFill>
                            <a:srgbClr val="0000FF"/>
                          </a:solidFill>
                        </a:rPr>
                        <a:t>ActionEvent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Button, List MenuItem</a:t>
                      </a:r>
                      <a:endParaRPr/>
                    </a:p>
                  </a:txBody>
                  <a:tcPr marT="91425" marB="91425" marR="91425" marL="91425"/>
                </a:tc>
              </a:tr>
              <a:tr h="381000">
                <a:tc>
                  <a:txBody>
                    <a:bodyPr/>
                    <a:lstStyle/>
                    <a:p>
                      <a:pPr indent="0" lvl="0" marL="0" rtl="0" algn="l">
                        <a:spcBef>
                          <a:spcPts val="0"/>
                        </a:spcBef>
                        <a:spcAft>
                          <a:spcPts val="0"/>
                        </a:spcAft>
                        <a:buNone/>
                      </a:pPr>
                      <a:r>
                        <a:rPr b="1" lang="en">
                          <a:solidFill>
                            <a:srgbClr val="0000FF"/>
                          </a:solidFill>
                        </a:rPr>
                        <a:t>ItemEvent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CheckBox, Choice, CheckboxMenu Item,List</a:t>
                      </a:r>
                      <a:endParaRPr/>
                    </a:p>
                  </a:txBody>
                  <a:tcPr marT="91425" marB="91425" marR="91425" marL="91425"/>
                </a:tc>
              </a:tr>
              <a:tr h="381000">
                <a:tc>
                  <a:txBody>
                    <a:bodyPr/>
                    <a:lstStyle/>
                    <a:p>
                      <a:pPr indent="0" lvl="0" marL="0" rtl="0" algn="l">
                        <a:spcBef>
                          <a:spcPts val="0"/>
                        </a:spcBef>
                        <a:spcAft>
                          <a:spcPts val="0"/>
                        </a:spcAft>
                        <a:buNone/>
                      </a:pPr>
                      <a:r>
                        <a:rPr b="1" lang="en">
                          <a:solidFill>
                            <a:srgbClr val="0000FF"/>
                          </a:solidFill>
                        </a:rPr>
                        <a:t>Component</a:t>
                      </a:r>
                      <a:r>
                        <a:rPr b="1" lang="en">
                          <a:solidFill>
                            <a:srgbClr val="0000FF"/>
                          </a:solidFill>
                        </a:rPr>
                        <a:t> 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Component</a:t>
                      </a:r>
                      <a:r>
                        <a:rPr lang="en"/>
                        <a:t> (When </a:t>
                      </a:r>
                      <a:r>
                        <a:rPr lang="en"/>
                        <a:t>Component</a:t>
                      </a:r>
                      <a:r>
                        <a:rPr lang="en"/>
                        <a:t> is hidden/ moved/ resized/visible)</a:t>
                      </a:r>
                      <a:endParaRPr/>
                    </a:p>
                  </a:txBody>
                  <a:tcPr marT="91425" marB="91425" marR="91425" marL="91425"/>
                </a:tc>
              </a:tr>
              <a:tr h="381000">
                <a:tc>
                  <a:txBody>
                    <a:bodyPr/>
                    <a:lstStyle/>
                    <a:p>
                      <a:pPr indent="0" lvl="0" marL="0" rtl="0" algn="l">
                        <a:spcBef>
                          <a:spcPts val="0"/>
                        </a:spcBef>
                        <a:spcAft>
                          <a:spcPts val="0"/>
                        </a:spcAft>
                        <a:buNone/>
                      </a:pPr>
                      <a:r>
                        <a:rPr b="1" lang="en">
                          <a:solidFill>
                            <a:srgbClr val="0000FF"/>
                          </a:solidFill>
                        </a:rPr>
                        <a:t>ContainerEvent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Container </a:t>
                      </a:r>
                      <a:r>
                        <a:rPr lang="en">
                          <a:solidFill>
                            <a:schemeClr val="dk1"/>
                          </a:solidFill>
                        </a:rPr>
                        <a:t>(When Component is hidden/ moved/ resized/visible) to/ from container</a:t>
                      </a:r>
                      <a:endParaRPr/>
                    </a:p>
                  </a:txBody>
                  <a:tcPr marT="91425" marB="91425" marR="91425" marL="91425"/>
                </a:tc>
              </a:tr>
              <a:tr h="381000">
                <a:tc>
                  <a:txBody>
                    <a:bodyPr/>
                    <a:lstStyle/>
                    <a:p>
                      <a:pPr indent="0" lvl="0" marL="0" rtl="0" algn="l">
                        <a:spcBef>
                          <a:spcPts val="0"/>
                        </a:spcBef>
                        <a:spcAft>
                          <a:spcPts val="0"/>
                        </a:spcAft>
                        <a:buNone/>
                      </a:pPr>
                      <a:r>
                        <a:rPr b="1" lang="en">
                          <a:solidFill>
                            <a:srgbClr val="0000FF"/>
                          </a:solidFill>
                        </a:rPr>
                        <a:t>AdjustmentEvent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Scrollbar</a:t>
                      </a:r>
                      <a:endParaRPr/>
                    </a:p>
                  </a:txBody>
                  <a:tcPr marT="91425" marB="91425" marR="91425" marL="91425"/>
                </a:tc>
              </a:tr>
              <a:tr h="381000">
                <a:tc>
                  <a:txBody>
                    <a:bodyPr/>
                    <a:lstStyle/>
                    <a:p>
                      <a:pPr indent="0" lvl="0" marL="0" rtl="0" algn="l">
                        <a:spcBef>
                          <a:spcPts val="0"/>
                        </a:spcBef>
                        <a:spcAft>
                          <a:spcPts val="0"/>
                        </a:spcAft>
                        <a:buNone/>
                      </a:pPr>
                      <a:r>
                        <a:rPr b="1" lang="en">
                          <a:solidFill>
                            <a:srgbClr val="0000FF"/>
                          </a:solidFill>
                        </a:rPr>
                        <a:t>TextEvent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Textfield</a:t>
                      </a:r>
                      <a:endParaRPr/>
                    </a:p>
                  </a:txBody>
                  <a:tcPr marT="91425" marB="91425" marR="91425" marL="91425"/>
                </a:tc>
              </a:tr>
              <a:tr h="381000">
                <a:tc>
                  <a:txBody>
                    <a:bodyPr/>
                    <a:lstStyle/>
                    <a:p>
                      <a:pPr indent="0" lvl="0" marL="0" rtl="0" algn="l">
                        <a:spcBef>
                          <a:spcPts val="0"/>
                        </a:spcBef>
                        <a:spcAft>
                          <a:spcPts val="0"/>
                        </a:spcAft>
                        <a:buNone/>
                      </a:pPr>
                      <a:r>
                        <a:rPr b="1" lang="en">
                          <a:solidFill>
                            <a:srgbClr val="0000FF"/>
                          </a:solidFill>
                        </a:rPr>
                        <a:t>FocusEvent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When a </a:t>
                      </a:r>
                      <a:r>
                        <a:rPr lang="en"/>
                        <a:t>component</a:t>
                      </a:r>
                      <a:r>
                        <a:rPr lang="en"/>
                        <a:t> gain or </a:t>
                      </a:r>
                      <a:r>
                        <a:rPr lang="en"/>
                        <a:t>lose</a:t>
                      </a:r>
                      <a:r>
                        <a:rPr lang="en"/>
                        <a:t> keyboard/ mouse focus</a:t>
                      </a:r>
                      <a:endParaRPr/>
                    </a:p>
                  </a:txBody>
                  <a:tcPr marT="91425" marB="91425" marR="91425" marL="91425"/>
                </a:tc>
              </a:tr>
              <a:tr h="381000">
                <a:tc>
                  <a:txBody>
                    <a:bodyPr/>
                    <a:lstStyle/>
                    <a:p>
                      <a:pPr indent="0" lvl="0" marL="0" rtl="0" algn="l">
                        <a:spcBef>
                          <a:spcPts val="0"/>
                        </a:spcBef>
                        <a:spcAft>
                          <a:spcPts val="0"/>
                        </a:spcAft>
                        <a:buNone/>
                      </a:pPr>
                      <a:r>
                        <a:rPr b="1" lang="en">
                          <a:solidFill>
                            <a:srgbClr val="0000FF"/>
                          </a:solidFill>
                        </a:rPr>
                        <a:t>WindowEvent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When a window is activated, closed/ deactivated</a:t>
                      </a:r>
                      <a:endParaRPr/>
                    </a:p>
                  </a:txBody>
                  <a:tcPr marT="91425" marB="91425" marR="91425" marL="91425"/>
                </a:tc>
              </a:tr>
              <a:tr h="396200">
                <a:tc>
                  <a:txBody>
                    <a:bodyPr/>
                    <a:lstStyle/>
                    <a:p>
                      <a:pPr indent="0" lvl="0" marL="0" rtl="0" algn="l">
                        <a:spcBef>
                          <a:spcPts val="0"/>
                        </a:spcBef>
                        <a:spcAft>
                          <a:spcPts val="0"/>
                        </a:spcAft>
                        <a:buNone/>
                      </a:pPr>
                      <a:r>
                        <a:rPr b="1" lang="en">
                          <a:solidFill>
                            <a:srgbClr val="0000FF"/>
                          </a:solidFill>
                        </a:rPr>
                        <a:t>KeyEvent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When an input is done from keyboard to a </a:t>
                      </a:r>
                      <a:r>
                        <a:rPr lang="en"/>
                        <a:t>component</a:t>
                      </a:r>
                      <a:endParaRPr/>
                    </a:p>
                  </a:txBody>
                  <a:tcPr marT="91425" marB="91425" marR="91425" marL="91425"/>
                </a:tc>
              </a:tr>
              <a:tr h="381000">
                <a:tc>
                  <a:txBody>
                    <a:bodyPr/>
                    <a:lstStyle/>
                    <a:p>
                      <a:pPr indent="0" lvl="0" marL="0" rtl="0" algn="l">
                        <a:spcBef>
                          <a:spcPts val="0"/>
                        </a:spcBef>
                        <a:spcAft>
                          <a:spcPts val="0"/>
                        </a:spcAft>
                        <a:buNone/>
                      </a:pPr>
                      <a:r>
                        <a:rPr b="1" lang="en">
                          <a:solidFill>
                            <a:srgbClr val="0000FF"/>
                          </a:solidFill>
                        </a:rPr>
                        <a:t>MouseEvent</a:t>
                      </a:r>
                      <a:endParaRPr b="1">
                        <a:solidFill>
                          <a:srgbClr val="0000FF"/>
                        </a:solidFill>
                      </a:endParaRPr>
                    </a:p>
                  </a:txBody>
                  <a:tcPr marT="91425" marB="91425" marR="91425" marL="91425"/>
                </a:tc>
                <a:tc>
                  <a:txBody>
                    <a:bodyPr/>
                    <a:lstStyle/>
                    <a:p>
                      <a:pPr indent="0" lvl="0" marL="0" rtl="0" algn="l">
                        <a:spcBef>
                          <a:spcPts val="0"/>
                        </a:spcBef>
                        <a:spcAft>
                          <a:spcPts val="0"/>
                        </a:spcAft>
                        <a:buNone/>
                      </a:pPr>
                      <a:r>
                        <a:rPr lang="en"/>
                        <a:t>When mouse is clicked/ fragged/ moved/ </a:t>
                      </a:r>
                      <a:r>
                        <a:rPr lang="en"/>
                        <a:t>released</a:t>
                      </a:r>
                      <a:r>
                        <a:rPr lang="en"/>
                        <a:t> / a </a:t>
                      </a:r>
                      <a:r>
                        <a:rPr lang="en"/>
                        <a:t>component</a:t>
                      </a:r>
                      <a:endParaRPr/>
                    </a:p>
                  </a:txBody>
                  <a:tcPr marT="91425" marB="91425" marR="91425" marL="91425"/>
                </a:tc>
              </a:tr>
            </a:tbl>
          </a:graphicData>
        </a:graphic>
      </p:graphicFrame>
      <p:sp>
        <p:nvSpPr>
          <p:cNvPr id="141" name="Google Shape;141;p25"/>
          <p:cNvSpPr txBox="1"/>
          <p:nvPr>
            <p:ph type="title"/>
          </p:nvPr>
        </p:nvSpPr>
        <p:spPr>
          <a:xfrm>
            <a:off x="311700" y="106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Events and </a:t>
            </a:r>
            <a:r>
              <a:rPr b="1" lang="en">
                <a:solidFill>
                  <a:srgbClr val="0000FF"/>
                </a:solidFill>
              </a:rPr>
              <a:t>Components</a:t>
            </a:r>
            <a:r>
              <a:rPr b="1" lang="en">
                <a:solidFill>
                  <a:srgbClr val="0000FF"/>
                </a:solidFill>
              </a:rPr>
              <a:t> relation</a:t>
            </a:r>
            <a:endParaRPr b="1">
              <a:solidFill>
                <a:srgbClr val="0000FF"/>
              </a:solidFill>
            </a:endParaRPr>
          </a:p>
        </p:txBody>
      </p:sp>
      <p:pic>
        <p:nvPicPr>
          <p:cNvPr id="142" name="Google Shape;142;p2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aphicFrame>
        <p:nvGraphicFramePr>
          <p:cNvPr id="147" name="Google Shape;147;p26"/>
          <p:cNvGraphicFramePr/>
          <p:nvPr/>
        </p:nvGraphicFramePr>
        <p:xfrm>
          <a:off x="197475" y="73425"/>
          <a:ext cx="3000000" cy="3000000"/>
        </p:xfrm>
        <a:graphic>
          <a:graphicData uri="http://schemas.openxmlformats.org/drawingml/2006/table">
            <a:tbl>
              <a:tblPr>
                <a:noFill/>
                <a:tableStyleId>{7530A88F-981D-4D38-AEE1-C8E86E8AEBAD}</a:tableStyleId>
              </a:tblPr>
              <a:tblGrid>
                <a:gridCol w="1697300"/>
                <a:gridCol w="5212100"/>
                <a:gridCol w="1804375"/>
              </a:tblGrid>
              <a:tr h="316400">
                <a:tc>
                  <a:txBody>
                    <a:bodyPr/>
                    <a:lstStyle/>
                    <a:p>
                      <a:pPr indent="0" lvl="0" marL="0" rtl="0" algn="ctr">
                        <a:lnSpc>
                          <a:spcPct val="142857"/>
                        </a:lnSpc>
                        <a:spcBef>
                          <a:spcPts val="0"/>
                        </a:spcBef>
                        <a:spcAft>
                          <a:spcPts val="0"/>
                        </a:spcAft>
                        <a:buNone/>
                      </a:pPr>
                      <a:r>
                        <a:rPr b="1" lang="en" sz="1000">
                          <a:solidFill>
                            <a:srgbClr val="0000FF"/>
                          </a:solidFill>
                        </a:rPr>
                        <a:t>Event Classes</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ctr">
                        <a:lnSpc>
                          <a:spcPct val="142857"/>
                        </a:lnSpc>
                        <a:spcBef>
                          <a:spcPts val="0"/>
                        </a:spcBef>
                        <a:spcAft>
                          <a:spcPts val="0"/>
                        </a:spcAft>
                        <a:buNone/>
                      </a:pPr>
                      <a:r>
                        <a:rPr b="1" lang="en" sz="1000">
                          <a:solidFill>
                            <a:srgbClr val="0000FF"/>
                          </a:solidFill>
                        </a:rPr>
                        <a:t>Description</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ctr">
                        <a:lnSpc>
                          <a:spcPct val="142857"/>
                        </a:lnSpc>
                        <a:spcBef>
                          <a:spcPts val="0"/>
                        </a:spcBef>
                        <a:spcAft>
                          <a:spcPts val="0"/>
                        </a:spcAft>
                        <a:buNone/>
                      </a:pPr>
                      <a:r>
                        <a:rPr b="1" lang="en" sz="1000">
                          <a:solidFill>
                            <a:srgbClr val="0000FF"/>
                          </a:solidFill>
                        </a:rPr>
                        <a:t>Listener Interface</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ActionEvent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button is pressed, menu-item is selected, list-item is double clicked</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ActionListener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MouseEvent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mouse is dragged, moved,clicked,pressed or released and also when it enters or exit a component</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MouseListener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KeyEvent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input is received from keyboard</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KeyListener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ItemEvent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check-box or list item is clicked</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ItemListener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TextEvent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value of textarea or textfield is changed</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TextListener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MouseWheelEvent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mouse wheel is moved</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MouseWheelListener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WindowEvent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window is activated, deactivated, deiconified, iconified, opened or closed</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WindowListener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ComponentEvent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component is hidden, moved, resized or set visible</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ComponentEventListener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ContainerEvent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component is added or removed from container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ContainerListener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AdjustmentEvent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scroll bar is manipulated</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AdjustmentListener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r h="381000">
                <a:tc>
                  <a:txBody>
                    <a:bodyPr/>
                    <a:lstStyle/>
                    <a:p>
                      <a:pPr indent="0" lvl="0" marL="0" rtl="0" algn="l">
                        <a:lnSpc>
                          <a:spcPct val="142857"/>
                        </a:lnSpc>
                        <a:spcBef>
                          <a:spcPts val="0"/>
                        </a:spcBef>
                        <a:spcAft>
                          <a:spcPts val="0"/>
                        </a:spcAft>
                        <a:buNone/>
                      </a:pPr>
                      <a:r>
                        <a:rPr b="1" lang="en" sz="1000">
                          <a:solidFill>
                            <a:srgbClr val="0000FF"/>
                          </a:solidFill>
                        </a:rPr>
                        <a:t>FocusEvent</a:t>
                      </a:r>
                      <a:endParaRPr b="1" sz="1000">
                        <a:solidFill>
                          <a:srgbClr val="0000FF"/>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generated when component gains or loses keyboard focus</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000">
                          <a:solidFill>
                            <a:srgbClr val="333333"/>
                          </a:solidFill>
                        </a:rPr>
                        <a:t>FocusListener</a:t>
                      </a:r>
                      <a:endParaRPr sz="1000">
                        <a:solidFill>
                          <a:srgbClr val="333333"/>
                        </a:solidFill>
                      </a:endParaRPr>
                    </a:p>
                  </a:txBody>
                  <a:tcPr marT="76200" marB="76200" marR="76200" marL="76200">
                    <a:lnL cap="flat" cmpd="sng" w="9475">
                      <a:solidFill>
                        <a:srgbClr val="DDDDDD"/>
                      </a:solidFill>
                      <a:prstDash val="solid"/>
                      <a:round/>
                      <a:headEnd len="sm" w="sm" type="none"/>
                      <a:tailEnd len="sm" w="sm" type="none"/>
                    </a:lnL>
                    <a:lnR cap="flat" cmpd="sng" w="9475">
                      <a:solidFill>
                        <a:srgbClr val="DDDDDD"/>
                      </a:solidFill>
                      <a:prstDash val="solid"/>
                      <a:round/>
                      <a:headEnd len="sm" w="sm" type="none"/>
                      <a:tailEnd len="sm" w="sm" type="none"/>
                    </a:lnR>
                    <a:lnT cap="flat" cmpd="sng" w="9475">
                      <a:solidFill>
                        <a:srgbClr val="DDDDDD"/>
                      </a:solidFill>
                      <a:prstDash val="solid"/>
                      <a:round/>
                      <a:headEnd len="sm" w="sm" type="none"/>
                      <a:tailEnd len="sm" w="sm" type="none"/>
                    </a:lnT>
                    <a:lnB cap="flat" cmpd="sng" w="9475">
                      <a:solidFill>
                        <a:srgbClr val="DDDDDD"/>
                      </a:solidFill>
                      <a:prstDash val="solid"/>
                      <a:round/>
                      <a:headEnd len="sm" w="sm" type="none"/>
                      <a:tailEnd len="sm" w="sm" type="none"/>
                    </a:lnB>
                  </a:tcPr>
                </a:tc>
              </a:tr>
            </a:tbl>
          </a:graphicData>
        </a:graphic>
      </p:graphicFrame>
      <p:pic>
        <p:nvPicPr>
          <p:cNvPr id="148" name="Google Shape;148;p2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Steps to perform Event Handling</a:t>
            </a:r>
            <a:endParaRPr b="1">
              <a:solidFill>
                <a:srgbClr val="0000FF"/>
              </a:solidFill>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Following steps are required to perform event handling:</a:t>
            </a:r>
            <a:endParaRPr/>
          </a:p>
          <a:p>
            <a:pPr indent="-342900" lvl="0" marL="457200" rtl="0" algn="l">
              <a:spcBef>
                <a:spcPts val="1600"/>
              </a:spcBef>
              <a:spcAft>
                <a:spcPts val="0"/>
              </a:spcAft>
              <a:buSzPts val="1800"/>
              <a:buChar char="●"/>
            </a:pPr>
            <a:r>
              <a:rPr lang="en"/>
              <a:t>Register the component with the Listener</a:t>
            </a:r>
            <a:endParaRPr/>
          </a:p>
          <a:p>
            <a:pPr indent="0" lvl="0" marL="0" rtl="0" algn="l">
              <a:spcBef>
                <a:spcPts val="1600"/>
              </a:spcBef>
              <a:spcAft>
                <a:spcPts val="1600"/>
              </a:spcAft>
              <a:buNone/>
            </a:pPr>
            <a:r>
              <a:t/>
            </a:r>
            <a:endParaRPr/>
          </a:p>
        </p:txBody>
      </p:sp>
      <p:pic>
        <p:nvPicPr>
          <p:cNvPr id="155" name="Google Shape;155;p27"/>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129175" y="445025"/>
            <a:ext cx="8936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800">
                <a:solidFill>
                  <a:srgbClr val="0000FF"/>
                </a:solidFill>
              </a:rPr>
              <a:t>For registering the component with the Listener, many classes provide the registration methods.</a:t>
            </a:r>
            <a:endParaRPr b="1">
              <a:solidFill>
                <a:srgbClr val="0000FF"/>
              </a:solidFill>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Button:</a:t>
            </a:r>
            <a:r>
              <a:rPr lang="en"/>
              <a:t> 		public void addActionListener(ActionListener a){}</a:t>
            </a:r>
            <a:endParaRPr/>
          </a:p>
          <a:p>
            <a:pPr indent="0" lvl="0" marL="0" rtl="0" algn="l">
              <a:spcBef>
                <a:spcPts val="1600"/>
              </a:spcBef>
              <a:spcAft>
                <a:spcPts val="0"/>
              </a:spcAft>
              <a:buClr>
                <a:schemeClr val="dk1"/>
              </a:buClr>
              <a:buSzPts val="1100"/>
              <a:buFont typeface="Arial"/>
              <a:buNone/>
            </a:pPr>
            <a:r>
              <a:rPr b="1" lang="en"/>
              <a:t>MenuItem: </a:t>
            </a:r>
            <a:r>
              <a:rPr lang="en"/>
              <a:t> 	public void addActionListener(ActionListener a){}</a:t>
            </a:r>
            <a:endParaRPr/>
          </a:p>
          <a:p>
            <a:pPr indent="0" lvl="0" marL="0" rtl="0" algn="l">
              <a:spcBef>
                <a:spcPts val="1600"/>
              </a:spcBef>
              <a:spcAft>
                <a:spcPts val="0"/>
              </a:spcAft>
              <a:buClr>
                <a:schemeClr val="dk1"/>
              </a:buClr>
              <a:buSzPts val="1100"/>
              <a:buFont typeface="Arial"/>
              <a:buNone/>
            </a:pPr>
            <a:r>
              <a:rPr b="1" lang="en"/>
              <a:t>TextField:</a:t>
            </a:r>
            <a:r>
              <a:rPr lang="en"/>
              <a:t> 	public void addActionListener(ActionListener a){}</a:t>
            </a:r>
            <a:endParaRPr/>
          </a:p>
          <a:p>
            <a:pPr indent="457200" lvl="0" marL="914400" rtl="0" algn="l">
              <a:spcBef>
                <a:spcPts val="1600"/>
              </a:spcBef>
              <a:spcAft>
                <a:spcPts val="0"/>
              </a:spcAft>
              <a:buClr>
                <a:schemeClr val="dk1"/>
              </a:buClr>
              <a:buSzPts val="1100"/>
              <a:buFont typeface="Arial"/>
              <a:buNone/>
            </a:pPr>
            <a:r>
              <a:rPr lang="en"/>
              <a:t>public void addTextListener(TextListener a){}</a:t>
            </a:r>
            <a:endParaRPr/>
          </a:p>
          <a:p>
            <a:pPr indent="0" lvl="0" marL="0" rtl="0" algn="l">
              <a:spcBef>
                <a:spcPts val="1600"/>
              </a:spcBef>
              <a:spcAft>
                <a:spcPts val="0"/>
              </a:spcAft>
              <a:buClr>
                <a:schemeClr val="dk1"/>
              </a:buClr>
              <a:buSzPts val="1100"/>
              <a:buFont typeface="Arial"/>
              <a:buNone/>
            </a:pPr>
            <a:r>
              <a:rPr b="1" lang="en"/>
              <a:t>TextArea:</a:t>
            </a:r>
            <a:r>
              <a:rPr lang="en"/>
              <a:t> 	public void addTextListener(TextListener a){}</a:t>
            </a:r>
            <a:endParaRPr/>
          </a:p>
          <a:p>
            <a:pPr indent="0" lvl="0" marL="0" rtl="0" algn="l">
              <a:spcBef>
                <a:spcPts val="1600"/>
              </a:spcBef>
              <a:spcAft>
                <a:spcPts val="1600"/>
              </a:spcAft>
              <a:buNone/>
            </a:pPr>
            <a:r>
              <a:t/>
            </a:r>
            <a:endParaRPr/>
          </a:p>
        </p:txBody>
      </p:sp>
      <p:pic>
        <p:nvPicPr>
          <p:cNvPr id="162" name="Google Shape;162;p2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Checkbox:</a:t>
            </a:r>
            <a:r>
              <a:rPr lang="en"/>
              <a:t>	public void addItemListener(ItemListener a){}</a:t>
            </a:r>
            <a:endParaRPr/>
          </a:p>
          <a:p>
            <a:pPr indent="0" lvl="0" marL="0" rtl="0" algn="l">
              <a:spcBef>
                <a:spcPts val="1600"/>
              </a:spcBef>
              <a:spcAft>
                <a:spcPts val="0"/>
              </a:spcAft>
              <a:buClr>
                <a:schemeClr val="dk1"/>
              </a:buClr>
              <a:buSzPts val="1100"/>
              <a:buFont typeface="Arial"/>
              <a:buNone/>
            </a:pPr>
            <a:r>
              <a:rPr b="1" lang="en"/>
              <a:t>Choice:</a:t>
            </a:r>
            <a:r>
              <a:rPr lang="en"/>
              <a:t> 		public void addItemListener(ItemListener a){}</a:t>
            </a:r>
            <a:endParaRPr/>
          </a:p>
          <a:p>
            <a:pPr indent="0" lvl="0" marL="0" rtl="0" algn="l">
              <a:spcBef>
                <a:spcPts val="1600"/>
              </a:spcBef>
              <a:spcAft>
                <a:spcPts val="0"/>
              </a:spcAft>
              <a:buClr>
                <a:schemeClr val="dk1"/>
              </a:buClr>
              <a:buSzPts val="1100"/>
              <a:buFont typeface="Arial"/>
              <a:buNone/>
            </a:pPr>
            <a:r>
              <a:rPr b="1" lang="en"/>
              <a:t>List :</a:t>
            </a:r>
            <a:r>
              <a:rPr lang="en"/>
              <a:t> 		public void addActionListener(ActionListener a){}</a:t>
            </a:r>
            <a:endParaRPr/>
          </a:p>
          <a:p>
            <a:pPr indent="457200" lvl="0" marL="914400" rtl="0" algn="l">
              <a:spcBef>
                <a:spcPts val="1600"/>
              </a:spcBef>
              <a:spcAft>
                <a:spcPts val="0"/>
              </a:spcAft>
              <a:buClr>
                <a:schemeClr val="dk1"/>
              </a:buClr>
              <a:buSzPts val="1100"/>
              <a:buFont typeface="Arial"/>
              <a:buNone/>
            </a:pPr>
            <a:r>
              <a:rPr lang="en"/>
              <a:t>public void addItemListener(ItemListener a){}</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69" name="Google Shape;169;p2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Java Event Handling Code</a:t>
            </a:r>
            <a:endParaRPr b="1">
              <a:solidFill>
                <a:srgbClr val="0000FF"/>
              </a:solidFill>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can put the event handling code into one of the following places:</a:t>
            </a:r>
            <a:endParaRPr/>
          </a:p>
          <a:p>
            <a:pPr indent="-342900" lvl="0" marL="457200" rtl="0" algn="l">
              <a:spcBef>
                <a:spcPts val="1600"/>
              </a:spcBef>
              <a:spcAft>
                <a:spcPts val="0"/>
              </a:spcAft>
              <a:buSzPts val="1800"/>
              <a:buAutoNum type="arabicPeriod"/>
            </a:pPr>
            <a:r>
              <a:rPr lang="en"/>
              <a:t>Within class</a:t>
            </a:r>
            <a:endParaRPr/>
          </a:p>
          <a:p>
            <a:pPr indent="-342900" lvl="0" marL="457200" rtl="0" algn="l">
              <a:spcBef>
                <a:spcPts val="0"/>
              </a:spcBef>
              <a:spcAft>
                <a:spcPts val="0"/>
              </a:spcAft>
              <a:buSzPts val="1800"/>
              <a:buAutoNum type="arabicPeriod"/>
            </a:pPr>
            <a:r>
              <a:rPr lang="en"/>
              <a:t>Other class</a:t>
            </a:r>
            <a:endParaRPr/>
          </a:p>
          <a:p>
            <a:pPr indent="-342900" lvl="0" marL="457200" rtl="0" algn="l">
              <a:spcBef>
                <a:spcPts val="0"/>
              </a:spcBef>
              <a:spcAft>
                <a:spcPts val="0"/>
              </a:spcAft>
              <a:buSzPts val="1800"/>
              <a:buAutoNum type="arabicPeriod"/>
            </a:pPr>
            <a:r>
              <a:rPr lang="en"/>
              <a:t>Anonymous class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DemoEvent1</a:t>
            </a:r>
            <a:endParaRPr/>
          </a:p>
          <a:p>
            <a:pPr indent="0" lvl="0" marL="0" rtl="0" algn="l">
              <a:spcBef>
                <a:spcPts val="1600"/>
              </a:spcBef>
              <a:spcAft>
                <a:spcPts val="0"/>
              </a:spcAft>
              <a:buNone/>
            </a:pPr>
            <a:r>
              <a:rPr lang="en"/>
              <a:t>DemoEvent2</a:t>
            </a:r>
            <a:endParaRPr/>
          </a:p>
          <a:p>
            <a:pPr indent="0" lvl="0" marL="0" rtl="0" algn="l">
              <a:spcBef>
                <a:spcPts val="1600"/>
              </a:spcBef>
              <a:spcAft>
                <a:spcPts val="0"/>
              </a:spcAft>
              <a:buNone/>
            </a:pPr>
            <a:r>
              <a:rPr lang="en"/>
              <a:t>DemoEvent3</a:t>
            </a:r>
            <a:endParaRPr/>
          </a:p>
          <a:p>
            <a:pPr indent="0" lvl="0" marL="0" rtl="0" algn="l">
              <a:spcBef>
                <a:spcPts val="1600"/>
              </a:spcBef>
              <a:spcAft>
                <a:spcPts val="1600"/>
              </a:spcAft>
              <a:buNone/>
            </a:pPr>
            <a:r>
              <a:t/>
            </a:r>
            <a:endParaRPr/>
          </a:p>
        </p:txBody>
      </p:sp>
      <p:pic>
        <p:nvPicPr>
          <p:cNvPr id="176" name="Google Shape;176;p3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Anonymous Inner Class in Java</a:t>
            </a:r>
            <a:endParaRPr b="1">
              <a:solidFill>
                <a:srgbClr val="0000FF"/>
              </a:solidFill>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It is an inner class without a name and for which only a single object is created. </a:t>
            </a:r>
            <a:endParaRPr/>
          </a:p>
          <a:p>
            <a:pPr indent="-342900" lvl="0" marL="457200" rtl="0" algn="l">
              <a:spcBef>
                <a:spcPts val="0"/>
              </a:spcBef>
              <a:spcAft>
                <a:spcPts val="0"/>
              </a:spcAft>
              <a:buSzPts val="1800"/>
              <a:buAutoNum type="arabicPeriod"/>
            </a:pPr>
            <a:r>
              <a:rPr lang="en"/>
              <a:t>An anonymous inner class can be useful when making an instance of an object with certain “extras” such as overloading methods of a class or interface, without having to actually subclass a class.</a:t>
            </a:r>
            <a:endParaRPr/>
          </a:p>
          <a:p>
            <a:pPr indent="-342900" lvl="0" marL="457200" rtl="0" algn="l">
              <a:spcBef>
                <a:spcPts val="0"/>
              </a:spcBef>
              <a:spcAft>
                <a:spcPts val="0"/>
              </a:spcAft>
              <a:buSzPts val="1800"/>
              <a:buAutoNum type="arabicPeriod"/>
            </a:pPr>
            <a:r>
              <a:rPr lang="en"/>
              <a:t>Anonymous inner classes are useful in writing implementation classes for listener interfaces in graphics programming.</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83" name="Google Shape;183;p31"/>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0000FF"/>
                </a:solidFill>
              </a:rPr>
              <a:t>Contents : </a:t>
            </a:r>
            <a:endParaRPr b="1" sz="3200">
              <a:solidFill>
                <a:srgbClr val="0000FF"/>
              </a:solidFill>
            </a:endParaRPr>
          </a:p>
        </p:txBody>
      </p:sp>
      <p:sp>
        <p:nvSpPr>
          <p:cNvPr id="62" name="Google Shape;62;p14"/>
          <p:cNvSpPr txBox="1"/>
          <p:nvPr>
            <p:ph idx="1" type="body"/>
          </p:nvPr>
        </p:nvSpPr>
        <p:spPr>
          <a:xfrm>
            <a:off x="311700" y="1166350"/>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Graphical User Interface (GUI)</a:t>
            </a:r>
            <a:endParaRPr sz="2800"/>
          </a:p>
          <a:p>
            <a:pPr indent="-406400" lvl="1" marL="1371600" rtl="0" algn="l">
              <a:spcBef>
                <a:spcPts val="0"/>
              </a:spcBef>
              <a:spcAft>
                <a:spcPts val="0"/>
              </a:spcAft>
              <a:buSzPts val="2800"/>
              <a:buChar char="○"/>
            </a:pPr>
            <a:r>
              <a:rPr lang="en" sz="2800"/>
              <a:t>AWT</a:t>
            </a:r>
            <a:endParaRPr sz="2800"/>
          </a:p>
          <a:p>
            <a:pPr indent="-406400" lvl="1" marL="1371600" rtl="0" algn="l">
              <a:spcBef>
                <a:spcPts val="0"/>
              </a:spcBef>
              <a:spcAft>
                <a:spcPts val="0"/>
              </a:spcAft>
              <a:buSzPts val="2800"/>
              <a:buChar char="○"/>
            </a:pPr>
            <a:r>
              <a:rPr lang="en" sz="2800"/>
              <a:t>Swing</a:t>
            </a:r>
            <a:endParaRPr sz="2800"/>
          </a:p>
          <a:p>
            <a:pPr indent="-406400" lvl="1" marL="1371600" rtl="0" algn="l">
              <a:spcBef>
                <a:spcPts val="0"/>
              </a:spcBef>
              <a:spcAft>
                <a:spcPts val="0"/>
              </a:spcAft>
              <a:buSzPts val="2800"/>
              <a:buChar char="○"/>
            </a:pPr>
            <a:r>
              <a:rPr lang="en" sz="2800"/>
              <a:t>Event handling</a:t>
            </a:r>
            <a:endParaRPr sz="2800"/>
          </a:p>
        </p:txBody>
      </p:sp>
      <p:pic>
        <p:nvPicPr>
          <p:cNvPr id="63" name="Google Shape;63;p1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800">
                <a:solidFill>
                  <a:srgbClr val="0000FF"/>
                </a:solidFill>
              </a:rPr>
              <a:t>Anonymous inner class are mainly created in two ways:</a:t>
            </a:r>
            <a:endParaRPr b="1">
              <a:solidFill>
                <a:srgbClr val="0000FF"/>
              </a:solidFill>
            </a:endParaRPr>
          </a:p>
        </p:txBody>
      </p:sp>
      <p:sp>
        <p:nvSpPr>
          <p:cNvPr id="189" name="Google Shape;18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Class (may be abstract or concrete)</a:t>
            </a:r>
            <a:endParaRPr/>
          </a:p>
          <a:p>
            <a:pPr indent="-342900" lvl="0" marL="457200" rtl="0" algn="l">
              <a:spcBef>
                <a:spcPts val="0"/>
              </a:spcBef>
              <a:spcAft>
                <a:spcPts val="0"/>
              </a:spcAft>
              <a:buSzPts val="1800"/>
              <a:buAutoNum type="arabicPeriod"/>
            </a:pPr>
            <a:r>
              <a:rPr lang="en"/>
              <a:t>Interface</a:t>
            </a:r>
            <a:endParaRPr/>
          </a:p>
          <a:p>
            <a:pPr indent="0" lvl="0" marL="0" rtl="0" algn="l">
              <a:spcBef>
                <a:spcPts val="1600"/>
              </a:spcBef>
              <a:spcAft>
                <a:spcPts val="1600"/>
              </a:spcAft>
              <a:buNone/>
            </a:pPr>
            <a:r>
              <a:t/>
            </a:r>
            <a:endParaRPr/>
          </a:p>
        </p:txBody>
      </p:sp>
      <p:pic>
        <p:nvPicPr>
          <p:cNvPr id="190" name="Google Shape;190;p32"/>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Syntax: </a:t>
            </a:r>
            <a:r>
              <a:rPr b="1" lang="en">
                <a:solidFill>
                  <a:srgbClr val="0000FF"/>
                </a:solidFill>
              </a:rPr>
              <a:t>Anonymous Inner Class</a:t>
            </a:r>
            <a:endParaRPr b="1">
              <a:solidFill>
                <a:srgbClr val="0000FF"/>
              </a:solidFill>
            </a:endParaRPr>
          </a:p>
        </p:txBody>
      </p:sp>
      <p:sp>
        <p:nvSpPr>
          <p:cNvPr id="196" name="Google Shape;196;p33"/>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Syntax: The syntax of an anonymous class expression is like the invocation of a constructor, except that there is a class definition contained in a block of code.</a:t>
            </a:r>
            <a:endParaRPr/>
          </a:p>
          <a:p>
            <a:pPr indent="0" lvl="0" marL="0" rtl="0" algn="l">
              <a:spcBef>
                <a:spcPts val="1600"/>
              </a:spcBef>
              <a:spcAft>
                <a:spcPts val="0"/>
              </a:spcAft>
              <a:buClr>
                <a:schemeClr val="dk1"/>
              </a:buClr>
              <a:buSzPts val="1100"/>
              <a:buFont typeface="Arial"/>
              <a:buNone/>
            </a:pPr>
            <a:r>
              <a:rPr lang="en"/>
              <a:t>// Test can be interface,abstract/concrete class</a:t>
            </a:r>
            <a:endParaRPr/>
          </a:p>
          <a:p>
            <a:pPr indent="0" lvl="0" marL="0" rtl="0" algn="l">
              <a:spcBef>
                <a:spcPts val="0"/>
              </a:spcBef>
              <a:spcAft>
                <a:spcPts val="0"/>
              </a:spcAft>
              <a:buClr>
                <a:schemeClr val="dk1"/>
              </a:buClr>
              <a:buSzPts val="1100"/>
              <a:buFont typeface="Arial"/>
              <a:buNone/>
            </a:pPr>
            <a:r>
              <a:rPr lang="en"/>
              <a:t>Test t = new Test()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   // data members and methods</a:t>
            </a:r>
            <a:endParaRPr/>
          </a:p>
          <a:p>
            <a:pPr indent="0" lvl="0" marL="0" rtl="0" algn="l">
              <a:spcBef>
                <a:spcPts val="0"/>
              </a:spcBef>
              <a:spcAft>
                <a:spcPts val="0"/>
              </a:spcAft>
              <a:buClr>
                <a:schemeClr val="dk1"/>
              </a:buClr>
              <a:buSzPts val="1100"/>
              <a:buFont typeface="Arial"/>
              <a:buNone/>
            </a:pPr>
            <a:r>
              <a:rPr lang="en"/>
              <a:t>   public void test_method()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   </a:t>
            </a:r>
            <a:endParaRPr/>
          </a:p>
          <a:p>
            <a:pPr indent="0" lvl="0" marL="0" rtl="0" algn="l">
              <a:spcBef>
                <a:spcPts val="0"/>
              </a:spcBef>
              <a:spcAft>
                <a:spcPts val="0"/>
              </a:spcAft>
              <a:buClr>
                <a:schemeClr val="dk1"/>
              </a:buClr>
              <a:buSzPts val="1100"/>
              <a:buFont typeface="Arial"/>
              <a:buNone/>
            </a:pPr>
            <a:r>
              <a:rPr lang="en"/>
              <a:t>};  DemoAn1/An2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97" name="Google Shape;197;p3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Java JButton Example with ActionListener</a:t>
            </a:r>
            <a:endParaRPr b="1">
              <a:solidFill>
                <a:srgbClr val="0000FF"/>
              </a:solidFill>
            </a:endParaRPr>
          </a:p>
        </p:txBody>
      </p:sp>
      <p:sp>
        <p:nvSpPr>
          <p:cNvPr id="203" name="Google Shape;20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Java ActionListener is notified whenever you click on the button or menu item. It is notified against ActionEvent. </a:t>
            </a:r>
            <a:endParaRPr/>
          </a:p>
          <a:p>
            <a:pPr indent="0" lvl="0" marL="0" rtl="0" algn="l">
              <a:spcBef>
                <a:spcPts val="1600"/>
              </a:spcBef>
              <a:spcAft>
                <a:spcPts val="0"/>
              </a:spcAft>
              <a:buNone/>
            </a:pPr>
            <a:r>
              <a:rPr lang="en"/>
              <a:t>The ActionListener interface is found in java.awt.event package. </a:t>
            </a:r>
            <a:endParaRPr/>
          </a:p>
          <a:p>
            <a:pPr indent="0" lvl="0" marL="0" rtl="0" algn="l">
              <a:spcBef>
                <a:spcPts val="1600"/>
              </a:spcBef>
              <a:spcAft>
                <a:spcPts val="0"/>
              </a:spcAft>
              <a:buNone/>
            </a:pPr>
            <a:r>
              <a:rPr lang="en"/>
              <a:t>It has only one method: actionPerformed().</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Demo353</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04" name="Google Shape;204;p3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actionPerformed() method</a:t>
            </a:r>
            <a:endParaRPr b="1">
              <a:solidFill>
                <a:srgbClr val="0000FF"/>
              </a:solidFill>
            </a:endParaRPr>
          </a:p>
        </p:txBody>
      </p:sp>
      <p:sp>
        <p:nvSpPr>
          <p:cNvPr id="210" name="Google Shape;21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0"/>
              </a:spcAft>
              <a:buNone/>
            </a:pPr>
            <a:r>
              <a:rPr lang="en"/>
              <a:t>The actionPerformed() method is invoked automatically whenever you click on the registered component.</a:t>
            </a:r>
            <a:endParaRPr/>
          </a:p>
          <a:p>
            <a:pPr indent="0" lvl="0" marL="0" rtl="0" algn="l">
              <a:spcBef>
                <a:spcPts val="1600"/>
              </a:spcBef>
              <a:spcAft>
                <a:spcPts val="0"/>
              </a:spcAft>
              <a:buClr>
                <a:schemeClr val="dk1"/>
              </a:buClr>
              <a:buSzPts val="1100"/>
              <a:buFont typeface="Arial"/>
              <a:buNone/>
            </a:pPr>
            <a:r>
              <a:rPr lang="en"/>
              <a:t>public abstract void actionPerformed(ActionEvent e);  </a:t>
            </a:r>
            <a:endParaRPr/>
          </a:p>
          <a:p>
            <a:pPr indent="0" lvl="0" marL="0" rtl="0" algn="l">
              <a:spcBef>
                <a:spcPts val="1600"/>
              </a:spcBef>
              <a:spcAft>
                <a:spcPts val="1600"/>
              </a:spcAft>
              <a:buNone/>
            </a:pPr>
            <a:r>
              <a:t/>
            </a:r>
            <a:endParaRPr/>
          </a:p>
        </p:txBody>
      </p:sp>
      <p:pic>
        <p:nvPicPr>
          <p:cNvPr id="211" name="Google Shape;211;p3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2150850"/>
            <a:ext cx="8520600" cy="135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FF"/>
                </a:solidFill>
              </a:rPr>
              <a:t>Thank you and </a:t>
            </a:r>
            <a:endParaRPr b="1">
              <a:solidFill>
                <a:srgbClr val="0000FF"/>
              </a:solidFill>
            </a:endParaRPr>
          </a:p>
          <a:p>
            <a:pPr indent="0" lvl="0" marL="0" rtl="0" algn="ctr">
              <a:spcBef>
                <a:spcPts val="0"/>
              </a:spcBef>
              <a:spcAft>
                <a:spcPts val="0"/>
              </a:spcAft>
              <a:buNone/>
            </a:pPr>
            <a:r>
              <a:rPr b="1" lang="en">
                <a:solidFill>
                  <a:srgbClr val="0000FF"/>
                </a:solidFill>
              </a:rPr>
              <a:t>Stay Home and Stay safe</a:t>
            </a:r>
            <a:endParaRPr b="1">
              <a:solidFill>
                <a:srgbClr val="0000FF"/>
              </a:solidFill>
            </a:endParaRPr>
          </a:p>
        </p:txBody>
      </p:sp>
      <p:pic>
        <p:nvPicPr>
          <p:cNvPr id="217" name="Google Shape;217;p3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2076400" y="669000"/>
            <a:ext cx="4614925" cy="4422125"/>
          </a:xfrm>
          <a:prstGeom prst="rect">
            <a:avLst/>
          </a:prstGeom>
          <a:noFill/>
          <a:ln>
            <a:noFill/>
          </a:ln>
        </p:spPr>
      </p:pic>
      <p:pic>
        <p:nvPicPr>
          <p:cNvPr id="71" name="Google Shape;71;p15"/>
          <p:cNvPicPr preferRelativeResize="0"/>
          <p:nvPr/>
        </p:nvPicPr>
        <p:blipFill>
          <a:blip r:embed="rId4">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JAVA Swing</a:t>
            </a:r>
            <a:endParaRPr b="1">
              <a:solidFill>
                <a:srgbClr val="0000FF"/>
              </a:solidFill>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Java Swing tutorial is a part of </a:t>
            </a:r>
            <a:r>
              <a:rPr b="1" lang="en">
                <a:solidFill>
                  <a:srgbClr val="0000FF"/>
                </a:solidFill>
              </a:rPr>
              <a:t>Java Foundation Classes (JFC)</a:t>
            </a:r>
            <a:r>
              <a:rPr lang="en"/>
              <a:t> that is used to create window-based applications. It is built on the top of AWT (Abstract Windowing Toolkit) API and entirely written in java.</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en"/>
              <a:t>Unlike AWT, Java Swing provides platform-independent and lightweight components.</a:t>
            </a:r>
            <a:endParaRPr/>
          </a:p>
          <a:p>
            <a:pPr indent="0" lvl="0" marL="0" rtl="0" algn="l">
              <a:spcBef>
                <a:spcPts val="1600"/>
              </a:spcBef>
              <a:spcAft>
                <a:spcPts val="0"/>
              </a:spcAft>
              <a:buClr>
                <a:schemeClr val="dk1"/>
              </a:buClr>
              <a:buSzPts val="1100"/>
              <a:buFont typeface="Arial"/>
              <a:buNone/>
            </a:pPr>
            <a:r>
              <a:rPr lang="en"/>
              <a:t>The javax.swing package provides classes for java swing API such as JButton, JTextField, JTextArea, JRadioButton, JCheckbox, JMenu, JColorChooser etc</a:t>
            </a:r>
            <a:endParaRPr/>
          </a:p>
          <a:p>
            <a:pPr indent="0" lvl="0" marL="0" rtl="0" algn="l">
              <a:spcBef>
                <a:spcPts val="1600"/>
              </a:spcBef>
              <a:spcAft>
                <a:spcPts val="1600"/>
              </a:spcAft>
              <a:buNone/>
            </a:pPr>
            <a:r>
              <a:t/>
            </a:r>
            <a:endParaRPr/>
          </a:p>
        </p:txBody>
      </p:sp>
      <p:pic>
        <p:nvPicPr>
          <p:cNvPr id="78" name="Google Shape;78;p1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AWT Vs Swing</a:t>
            </a:r>
            <a:endParaRPr b="1">
              <a:solidFill>
                <a:srgbClr val="0000FF"/>
              </a:solidFill>
            </a:endParaRPr>
          </a:p>
        </p:txBody>
      </p:sp>
      <p:pic>
        <p:nvPicPr>
          <p:cNvPr id="84" name="Google Shape;84;p17"/>
          <p:cNvPicPr preferRelativeResize="0"/>
          <p:nvPr/>
        </p:nvPicPr>
        <p:blipFill>
          <a:blip r:embed="rId3">
            <a:alphaModFix/>
          </a:blip>
          <a:stretch>
            <a:fillRect/>
          </a:stretch>
        </p:blipFill>
        <p:spPr>
          <a:xfrm>
            <a:off x="152400" y="1170125"/>
            <a:ext cx="8839201" cy="3203150"/>
          </a:xfrm>
          <a:prstGeom prst="rect">
            <a:avLst/>
          </a:prstGeom>
          <a:noFill/>
          <a:ln>
            <a:noFill/>
          </a:ln>
        </p:spPr>
      </p:pic>
      <p:pic>
        <p:nvPicPr>
          <p:cNvPr id="85" name="Google Shape;85;p17"/>
          <p:cNvPicPr preferRelativeResize="0"/>
          <p:nvPr/>
        </p:nvPicPr>
        <p:blipFill>
          <a:blip r:embed="rId4">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Commonly used Methods of Component class</a:t>
            </a:r>
            <a:endParaRPr b="1">
              <a:solidFill>
                <a:srgbClr val="0000FF"/>
              </a:solidFill>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methods of Component class are widely used in java swing that are given below.</a:t>
            </a:r>
            <a:endParaRPr/>
          </a:p>
        </p:txBody>
      </p:sp>
      <p:graphicFrame>
        <p:nvGraphicFramePr>
          <p:cNvPr id="92" name="Google Shape;92;p18"/>
          <p:cNvGraphicFramePr/>
          <p:nvPr/>
        </p:nvGraphicFramePr>
        <p:xfrm>
          <a:off x="398025" y="2154025"/>
          <a:ext cx="3000000" cy="3000000"/>
        </p:xfrm>
        <a:graphic>
          <a:graphicData uri="http://schemas.openxmlformats.org/drawingml/2006/table">
            <a:tbl>
              <a:tblPr>
                <a:noFill/>
                <a:tableStyleId>{7530A88F-981D-4D38-AEE1-C8E86E8AEBAD}</a:tableStyleId>
              </a:tblPr>
              <a:tblGrid>
                <a:gridCol w="4173975"/>
                <a:gridCol w="4173975"/>
              </a:tblGrid>
              <a:tr h="381000">
                <a:tc>
                  <a:txBody>
                    <a:bodyPr/>
                    <a:lstStyle/>
                    <a:p>
                      <a:pPr indent="0" lvl="0" marL="0" rtl="0" algn="ctr">
                        <a:spcBef>
                          <a:spcPts val="0"/>
                        </a:spcBef>
                        <a:spcAft>
                          <a:spcPts val="0"/>
                        </a:spcAft>
                        <a:buNone/>
                      </a:pPr>
                      <a:r>
                        <a:rPr b="1" lang="en"/>
                        <a:t>Method</a:t>
                      </a:r>
                      <a:endParaRPr b="1"/>
                    </a:p>
                  </a:txBody>
                  <a:tcPr marT="91425" marB="91425" marR="91425" marL="91425"/>
                </a:tc>
                <a:tc>
                  <a:txBody>
                    <a:bodyPr/>
                    <a:lstStyle/>
                    <a:p>
                      <a:pPr indent="0" lvl="0" marL="0" rtl="0" algn="ctr">
                        <a:spcBef>
                          <a:spcPts val="0"/>
                        </a:spcBef>
                        <a:spcAft>
                          <a:spcPts val="0"/>
                        </a:spcAft>
                        <a:buNone/>
                      </a:pPr>
                      <a:r>
                        <a:rPr b="1" lang="en"/>
                        <a:t>Description</a:t>
                      </a:r>
                      <a:endParaRPr b="1"/>
                    </a:p>
                  </a:txBody>
                  <a:tcPr marT="91425" marB="91425" marR="91425" marL="91425"/>
                </a:tc>
              </a:tr>
              <a:tr h="381000">
                <a:tc>
                  <a:txBody>
                    <a:bodyPr/>
                    <a:lstStyle/>
                    <a:p>
                      <a:pPr indent="0" lvl="0" marL="0" rtl="0" algn="l">
                        <a:spcBef>
                          <a:spcPts val="0"/>
                        </a:spcBef>
                        <a:spcAft>
                          <a:spcPts val="0"/>
                        </a:spcAft>
                        <a:buNone/>
                      </a:pPr>
                      <a:r>
                        <a:rPr lang="en"/>
                        <a:t>public void add(Component c)</a:t>
                      </a:r>
                      <a:endParaRPr/>
                    </a:p>
                  </a:txBody>
                  <a:tcPr marT="91425" marB="91425" marR="91425" marL="91425"/>
                </a:tc>
                <a:tc>
                  <a:txBody>
                    <a:bodyPr/>
                    <a:lstStyle/>
                    <a:p>
                      <a:pPr indent="0" lvl="0" marL="0" rtl="0" algn="l">
                        <a:spcBef>
                          <a:spcPts val="0"/>
                        </a:spcBef>
                        <a:spcAft>
                          <a:spcPts val="0"/>
                        </a:spcAft>
                        <a:buNone/>
                      </a:pPr>
                      <a:r>
                        <a:rPr lang="en"/>
                        <a:t>add a component on another component.</a:t>
                      </a:r>
                      <a:endParaRPr/>
                    </a:p>
                  </a:txBody>
                  <a:tcPr marT="91425" marB="91425" marR="91425" marL="91425"/>
                </a:tc>
              </a:tr>
              <a:tr h="381000">
                <a:tc>
                  <a:txBody>
                    <a:bodyPr/>
                    <a:lstStyle/>
                    <a:p>
                      <a:pPr indent="0" lvl="0" marL="0" rtl="0" algn="l">
                        <a:spcBef>
                          <a:spcPts val="0"/>
                        </a:spcBef>
                        <a:spcAft>
                          <a:spcPts val="0"/>
                        </a:spcAft>
                        <a:buNone/>
                      </a:pPr>
                      <a:r>
                        <a:rPr lang="en"/>
                        <a:t>p</a:t>
                      </a:r>
                      <a:r>
                        <a:rPr lang="en"/>
                        <a:t>ublic void setSize(int width, int height)</a:t>
                      </a:r>
                      <a:endParaRPr/>
                    </a:p>
                  </a:txBody>
                  <a:tcPr marT="91425" marB="91425" marR="91425" marL="91425"/>
                </a:tc>
                <a:tc>
                  <a:txBody>
                    <a:bodyPr/>
                    <a:lstStyle/>
                    <a:p>
                      <a:pPr indent="0" lvl="0" marL="0" rtl="0" algn="l">
                        <a:spcBef>
                          <a:spcPts val="0"/>
                        </a:spcBef>
                        <a:spcAft>
                          <a:spcPts val="0"/>
                        </a:spcAft>
                        <a:buNone/>
                      </a:pPr>
                      <a:r>
                        <a:rPr lang="en"/>
                        <a:t>sets size of the component.</a:t>
                      </a:r>
                      <a:endParaRPr/>
                    </a:p>
                  </a:txBody>
                  <a:tcPr marT="91425" marB="91425" marR="91425" marL="91425"/>
                </a:tc>
              </a:tr>
              <a:tr h="381000">
                <a:tc>
                  <a:txBody>
                    <a:bodyPr/>
                    <a:lstStyle/>
                    <a:p>
                      <a:pPr indent="0" lvl="0" marL="0" rtl="0" algn="l">
                        <a:spcBef>
                          <a:spcPts val="0"/>
                        </a:spcBef>
                        <a:spcAft>
                          <a:spcPts val="0"/>
                        </a:spcAft>
                        <a:buNone/>
                      </a:pPr>
                      <a:r>
                        <a:rPr lang="en"/>
                        <a:t>p</a:t>
                      </a:r>
                      <a:r>
                        <a:rPr lang="en"/>
                        <a:t>ublic  void setLayout(LayoutManager m)</a:t>
                      </a:r>
                      <a:endParaRPr/>
                    </a:p>
                  </a:txBody>
                  <a:tcPr marT="91425" marB="91425" marR="91425" marL="91425"/>
                </a:tc>
                <a:tc>
                  <a:txBody>
                    <a:bodyPr/>
                    <a:lstStyle/>
                    <a:p>
                      <a:pPr indent="0" lvl="0" marL="0" rtl="0" algn="l">
                        <a:spcBef>
                          <a:spcPts val="0"/>
                        </a:spcBef>
                        <a:spcAft>
                          <a:spcPts val="0"/>
                        </a:spcAft>
                        <a:buNone/>
                      </a:pPr>
                      <a:r>
                        <a:rPr lang="en"/>
                        <a:t>sets the layout manager for the component.</a:t>
                      </a:r>
                      <a:endParaRPr/>
                    </a:p>
                  </a:txBody>
                  <a:tcPr marT="91425" marB="91425" marR="91425" marL="91425"/>
                </a:tc>
              </a:tr>
              <a:tr h="381000">
                <a:tc>
                  <a:txBody>
                    <a:bodyPr/>
                    <a:lstStyle/>
                    <a:p>
                      <a:pPr indent="0" lvl="0" marL="0" rtl="0" algn="l">
                        <a:spcBef>
                          <a:spcPts val="0"/>
                        </a:spcBef>
                        <a:spcAft>
                          <a:spcPts val="0"/>
                        </a:spcAft>
                        <a:buNone/>
                      </a:pPr>
                      <a:r>
                        <a:rPr lang="en"/>
                        <a:t>p</a:t>
                      </a:r>
                      <a:r>
                        <a:rPr lang="en"/>
                        <a:t>ublic  void setVisible(boolean b)</a:t>
                      </a:r>
                      <a:endParaRPr/>
                    </a:p>
                  </a:txBody>
                  <a:tcPr marT="91425" marB="91425" marR="91425" marL="91425"/>
                </a:tc>
                <a:tc>
                  <a:txBody>
                    <a:bodyPr/>
                    <a:lstStyle/>
                    <a:p>
                      <a:pPr indent="0" lvl="0" marL="0" rtl="0" algn="l">
                        <a:spcBef>
                          <a:spcPts val="0"/>
                        </a:spcBef>
                        <a:spcAft>
                          <a:spcPts val="0"/>
                        </a:spcAft>
                        <a:buNone/>
                      </a:pPr>
                      <a:r>
                        <a:rPr lang="en"/>
                        <a:t>sets the visibility of the component. It is by default false.</a:t>
                      </a:r>
                      <a:endParaRPr/>
                    </a:p>
                  </a:txBody>
                  <a:tcPr marT="91425" marB="91425" marR="91425" marL="91425"/>
                </a:tc>
              </a:tr>
            </a:tbl>
          </a:graphicData>
        </a:graphic>
      </p:graphicFrame>
      <p:pic>
        <p:nvPicPr>
          <p:cNvPr id="93" name="Google Shape;93;p1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Java Swing Examples</a:t>
            </a:r>
            <a:endParaRPr b="1">
              <a:solidFill>
                <a:srgbClr val="0000FF"/>
              </a:solidFill>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There are two ways to create a frame:</a:t>
            </a:r>
            <a:endParaRPr/>
          </a:p>
          <a:p>
            <a:pPr indent="-342900" lvl="0" marL="457200" rtl="0" algn="l">
              <a:spcBef>
                <a:spcPts val="1600"/>
              </a:spcBef>
              <a:spcAft>
                <a:spcPts val="0"/>
              </a:spcAft>
              <a:buSzPts val="1800"/>
              <a:buAutoNum type="arabicPeriod"/>
            </a:pPr>
            <a:r>
              <a:rPr lang="en"/>
              <a:t>By creating the object of Frame class (association)</a:t>
            </a:r>
            <a:endParaRPr/>
          </a:p>
          <a:p>
            <a:pPr indent="-342900" lvl="0" marL="457200" rtl="0" algn="l">
              <a:spcBef>
                <a:spcPts val="0"/>
              </a:spcBef>
              <a:spcAft>
                <a:spcPts val="0"/>
              </a:spcAft>
              <a:buSzPts val="1800"/>
              <a:buAutoNum type="arabicPeriod"/>
            </a:pPr>
            <a:r>
              <a:rPr lang="en"/>
              <a:t>By extending Frame class (inheritance)</a:t>
            </a:r>
            <a:endParaRPr/>
          </a:p>
          <a:p>
            <a:pPr indent="0" lvl="0" marL="0" rtl="0" algn="l">
              <a:spcBef>
                <a:spcPts val="1600"/>
              </a:spcBef>
              <a:spcAft>
                <a:spcPts val="0"/>
              </a:spcAft>
              <a:buNone/>
            </a:pPr>
            <a:r>
              <a:rPr lang="en"/>
              <a:t>We can write the code of swing inside the main(), constructor or any other method.</a:t>
            </a:r>
            <a:endParaRPr/>
          </a:p>
          <a:p>
            <a:pPr indent="0" lvl="0" marL="0" rtl="0" algn="l">
              <a:spcBef>
                <a:spcPts val="1600"/>
              </a:spcBef>
              <a:spcAft>
                <a:spcPts val="0"/>
              </a:spcAft>
              <a:buClr>
                <a:schemeClr val="dk1"/>
              </a:buClr>
              <a:buSzPts val="1100"/>
              <a:buFont typeface="Arial"/>
              <a:buNone/>
            </a:pPr>
            <a:r>
              <a:rPr lang="en"/>
              <a:t>Demo350</a:t>
            </a:r>
            <a:endParaRPr/>
          </a:p>
          <a:p>
            <a:pPr indent="0" lvl="0" marL="0" rtl="0" algn="l">
              <a:spcBef>
                <a:spcPts val="1600"/>
              </a:spcBef>
              <a:spcAft>
                <a:spcPts val="1600"/>
              </a:spcAft>
              <a:buNone/>
            </a:pPr>
            <a:r>
              <a:t/>
            </a:r>
            <a:endParaRPr/>
          </a:p>
        </p:txBody>
      </p:sp>
      <p:pic>
        <p:nvPicPr>
          <p:cNvPr id="100" name="Google Shape;100;p1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Java JButton</a:t>
            </a:r>
            <a:endParaRPr b="1">
              <a:solidFill>
                <a:srgbClr val="0000FF"/>
              </a:solidFill>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JButton class is used to create a labeled button that has platform independent implementation. The application result in some action when the button is pushed. It inherits AbstractButton class.</a:t>
            </a:r>
            <a:endParaRPr/>
          </a:p>
          <a:p>
            <a:pPr indent="0" lvl="0" marL="0" rtl="0" algn="l">
              <a:spcBef>
                <a:spcPts val="1600"/>
              </a:spcBef>
              <a:spcAft>
                <a:spcPts val="0"/>
              </a:spcAft>
              <a:buClr>
                <a:schemeClr val="dk1"/>
              </a:buClr>
              <a:buSzPts val="1100"/>
              <a:buFont typeface="Arial"/>
              <a:buNone/>
            </a:pPr>
            <a:r>
              <a:rPr lang="en"/>
              <a:t>JButton()              :  It creates a button with no text and icon.</a:t>
            </a:r>
            <a:endParaRPr/>
          </a:p>
          <a:p>
            <a:pPr indent="0" lvl="0" marL="0" rtl="0" algn="l">
              <a:spcBef>
                <a:spcPts val="1600"/>
              </a:spcBef>
              <a:spcAft>
                <a:spcPts val="0"/>
              </a:spcAft>
              <a:buClr>
                <a:schemeClr val="dk1"/>
              </a:buClr>
              <a:buSzPts val="1100"/>
              <a:buFont typeface="Arial"/>
              <a:buNone/>
            </a:pPr>
            <a:r>
              <a:rPr lang="en"/>
              <a:t>JButton(String s)	:  It creates a button with the specified text.</a:t>
            </a:r>
            <a:endParaRPr/>
          </a:p>
          <a:p>
            <a:pPr indent="0" lvl="0" marL="0" rtl="0" algn="l">
              <a:spcBef>
                <a:spcPts val="1600"/>
              </a:spcBef>
              <a:spcAft>
                <a:spcPts val="0"/>
              </a:spcAft>
              <a:buClr>
                <a:schemeClr val="dk1"/>
              </a:buClr>
              <a:buSzPts val="1100"/>
              <a:buFont typeface="Arial"/>
              <a:buNone/>
            </a:pPr>
            <a:r>
              <a:rPr lang="en"/>
              <a:t>JButton(Icon i)	:  It creates a button with the specified icon object.</a:t>
            </a:r>
            <a:endParaRPr/>
          </a:p>
          <a:p>
            <a:pPr indent="0" lvl="0" marL="0" rtl="0" algn="l">
              <a:spcBef>
                <a:spcPts val="1600"/>
              </a:spcBef>
              <a:spcAft>
                <a:spcPts val="0"/>
              </a:spcAft>
              <a:buClr>
                <a:schemeClr val="dk1"/>
              </a:buClr>
              <a:buSzPts val="1100"/>
              <a:buFont typeface="Arial"/>
              <a:buNone/>
            </a:pPr>
            <a:r>
              <a:rPr lang="en"/>
              <a:t>Demo351/2</a:t>
            </a:r>
            <a:endParaRPr/>
          </a:p>
          <a:p>
            <a:pPr indent="0" lvl="0" marL="0" rtl="0" algn="l">
              <a:spcBef>
                <a:spcPts val="1600"/>
              </a:spcBef>
              <a:spcAft>
                <a:spcPts val="1600"/>
              </a:spcAft>
              <a:buNone/>
            </a:pPr>
            <a:r>
              <a:t/>
            </a:r>
            <a:endParaRPr/>
          </a:p>
        </p:txBody>
      </p:sp>
      <p:pic>
        <p:nvPicPr>
          <p:cNvPr id="107" name="Google Shape;107;p2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000FF"/>
                </a:solidFill>
              </a:rPr>
              <a:t>Event Handling</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is Event Handling?</a:t>
            </a:r>
            <a:endParaRPr/>
          </a:p>
          <a:p>
            <a:pPr indent="0" lvl="0" marL="0" rtl="0" algn="l">
              <a:spcBef>
                <a:spcPts val="1600"/>
              </a:spcBef>
              <a:spcAft>
                <a:spcPts val="0"/>
              </a:spcAft>
              <a:buClr>
                <a:schemeClr val="dk1"/>
              </a:buClr>
              <a:buSzPts val="1100"/>
              <a:buFont typeface="Arial"/>
              <a:buNone/>
            </a:pPr>
            <a:r>
              <a:rPr lang="en"/>
              <a:t>Event Handling is the mechanism that controls the event and decides what should happen if an event occurs. This mechanism has a code which is known as an event handler, that is executed when an event occurs.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en"/>
              <a:t>Java uses the Delegation Event Model to handle the events. This model defines the standard mechanism to generate and handle the events.</a:t>
            </a:r>
            <a:endParaRPr/>
          </a:p>
          <a:p>
            <a:pPr indent="0" lvl="0" marL="0" rtl="0" algn="l">
              <a:spcBef>
                <a:spcPts val="1600"/>
              </a:spcBef>
              <a:spcAft>
                <a:spcPts val="1600"/>
              </a:spcAft>
              <a:buNone/>
            </a:pPr>
            <a:r>
              <a:t/>
            </a:r>
            <a:endParaRPr/>
          </a:p>
        </p:txBody>
      </p:sp>
      <p:pic>
        <p:nvPicPr>
          <p:cNvPr id="114" name="Google Shape;114;p21"/>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