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76DCB8-452B-4D43-9EE8-8E572A9C9DE9}">
  <a:tblStyle styleId="{B776DCB8-452B-4D43-9EE8-8E572A9C9D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006a3ac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006a3ac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06a3ac9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006a3ac9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006a3ac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006a3ac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006a3ac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006a3ac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006a3ac9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006a3ac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006a3ac9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006a3ac9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06a3ac9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006a3ac9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fbcc74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fbcc74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fbcc740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fbcc740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bcc740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fbcc740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01b4a7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01b4a7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f01b4a7f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f01b4a7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06a3ac9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006a3ac9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06a3ac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06a3ac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06a3ac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06a3ac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006a3ac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006a3ac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006a3ac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006a3ac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006a3ac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006a3ac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06a3a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006a3a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</a:t>
            </a:r>
            <a:r>
              <a:rPr lang="en">
                <a:solidFill>
                  <a:srgbClr val="0000FF"/>
                </a:solidFill>
              </a:rPr>
              <a:t>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Lec-4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Variable Names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 Variable Names: These rules apply to all Java names, or identifiers, including methods and class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Starts with: a letter (a-z or A-Z), dollar sign ($), or underscore (_)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Followed by: zero or more letters, dollar signs, </a:t>
            </a:r>
            <a:r>
              <a:rPr lang="en" strike="sngStrike"/>
              <a:t>underscores</a:t>
            </a:r>
            <a:r>
              <a:rPr lang="en"/>
              <a:t>, or digits (0-9).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Uppercase and lowercase are different (total ≠ Total ≠ TOTAL)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be any of the reserved names.  These are special names (keywords) reserved for the compiler.  Examples: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class, float, int, if, then, else, do, public, private, void</a:t>
            </a:r>
            <a:r>
              <a:rPr lang="en"/>
              <a:t>,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Variables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25" y="1221675"/>
            <a:ext cx="8024151" cy="36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Data Types and Variables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 Strongly-type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Type Checking  Java checks that all expressions involve compatible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x, y;		// x and y are integer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d;		// d is a double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s;		// s is a string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b;		// b is a boolean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 c;		// c is a character variable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Data Types and Variables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7;		// legal (assigns the value 7 to 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= true;		// legal (assigns the value true to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= ‘#’;		// legal (assigns character # to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= “cat” + “bert”;	// legal (assigns the value “catbert” to 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= x – 3;		// legal (assigns the integer value 7 – 3 = 4 to double 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= 5;		// illegal!  (cannot assign int to boolean)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x + b;		// illegal!  (cannot add int and boolean)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= x;		// illegal!  (cannot assign int to char)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scope and Lifetime of variables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7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variables used have been declared at the start of the main( )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allows variables to be declared within any block.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Java, the two major scopes are those defined by a </a:t>
            </a:r>
            <a:r>
              <a:rPr b="1" lang="en"/>
              <a:t>class</a:t>
            </a:r>
            <a:r>
              <a:rPr lang="en"/>
              <a:t> and those defined by a </a:t>
            </a:r>
            <a:r>
              <a:rPr b="1" lang="en"/>
              <a:t>method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scope defined by a method begins with its opening curly brace.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declared inside a scope are not visible (that is, accessible) to code that is defined outside that scope.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Scopes can be nested.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are created when their scope is entered, and destroyed when their scope is left.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Demo6  Demo7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Numeric Operators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Arithmetic Operators: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Unary negation:	                 -x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Multiplication/Division:	x * y	x/y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 between integer types truncates to integer:        23/4    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% y returns the remainder of x divided by y:	          	23%4   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 with real types yields a real result:	          23.0/4.0   5.75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Addition/Subtraction:			x+y	x-y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Comparison Operators: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Equality/Inequality:				x == y	x !=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than/Greater than:			x &lt; y	x &gt;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 or equal/Greater than or equal:	x &lt;= y	x &gt;=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comparison operators return a boolean value: true or false.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Comparison operators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result is boolean, always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   less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   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== 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&lt;=  less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&gt;=  greater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!=  not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An array is a group of like-typed variables that are referred to by a common name.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The general form of a one-dimensional array declaration is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type var-name[ ];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int month_days[];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i="1" lang="en" sz="2600"/>
              <a:t>No array actually exists. No memory allocation.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Arrays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keyword </a:t>
            </a:r>
            <a:r>
              <a:rPr b="1" lang="en" sz="2700">
                <a:solidFill>
                  <a:srgbClr val="0000FF"/>
                </a:solidFill>
              </a:rPr>
              <a:t>new</a:t>
            </a:r>
            <a:r>
              <a:rPr lang="en" sz="2700"/>
              <a:t> has to be used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array-var = new type[size];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month_days = new int[12];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month_days[1] = 28;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int month_days[] = new int[12];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Demo8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Demo9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twoD[][] = new int[4][5];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Demo11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Contents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Primitive Data type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Variables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Scope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Comparators Operators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Arrays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Identifiers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identifier is a sequence of characters that consist of letters, digits, underscores (_), and dollar signs ($).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identifier must start with a letter, </a:t>
            </a:r>
            <a:r>
              <a:rPr lang="en" strike="sngStrike"/>
              <a:t>an underscore (_)</a:t>
            </a:r>
            <a:r>
              <a:rPr lang="en"/>
              <a:t>, or a dollar sign ($). It cannot start with a digit.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identifier cannot be a reserved word. (See Appendix A, “Java Keywords,” for a list of reserved words).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identifier cannot be true, false,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identifier can be of any length.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Primitive Types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defines eight primitive types of data: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</a:t>
            </a:r>
            <a:r>
              <a:rPr b="1" lang="en"/>
              <a:t>Integers:</a:t>
            </a:r>
            <a:r>
              <a:rPr lang="en"/>
              <a:t> This group includes </a:t>
            </a:r>
            <a:r>
              <a:rPr i="1" lang="en"/>
              <a:t>byte, short, int, and long</a:t>
            </a:r>
            <a:r>
              <a:rPr lang="en"/>
              <a:t>, which are for whole-valued signed numbers.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</a:t>
            </a:r>
            <a:r>
              <a:rPr b="1" lang="en"/>
              <a:t>Floating-point numbers:</a:t>
            </a:r>
            <a:r>
              <a:rPr lang="en"/>
              <a:t> This group includes </a:t>
            </a:r>
            <a:r>
              <a:rPr i="1" lang="en"/>
              <a:t>float and double</a:t>
            </a:r>
            <a:r>
              <a:rPr lang="en"/>
              <a:t>, which represent numbers with fractional precision.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</a:t>
            </a:r>
            <a:r>
              <a:rPr b="1" lang="en"/>
              <a:t>Characters:</a:t>
            </a:r>
            <a:r>
              <a:rPr lang="en"/>
              <a:t> This group includes </a:t>
            </a:r>
            <a:r>
              <a:rPr i="1" lang="en"/>
              <a:t>char</a:t>
            </a:r>
            <a:r>
              <a:rPr lang="en"/>
              <a:t>, which represents symbols in a character set, like letters and numbers.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</a:t>
            </a:r>
            <a:r>
              <a:rPr b="1" lang="en"/>
              <a:t>Boolean:</a:t>
            </a:r>
            <a:r>
              <a:rPr lang="en"/>
              <a:t> This group includes </a:t>
            </a:r>
            <a:r>
              <a:rPr i="1" lang="en"/>
              <a:t>boolean</a:t>
            </a:r>
            <a:r>
              <a:rPr lang="en"/>
              <a:t>, which is a special type for representing true/false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Integers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491475"/>
            <a:ext cx="85206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Demo1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{B776DCB8-452B-4D43-9EE8-8E572A9C9DE9}</a:tableStyleId>
              </a:tblPr>
              <a:tblGrid>
                <a:gridCol w="1087200"/>
                <a:gridCol w="872050"/>
                <a:gridCol w="527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–9,223,372,036,854,775,808 to 9,223,372,036,854,775,807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–2,147,483,648 to 2,147,483,647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–32,768 to 32,767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–128 to 127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Floating Point Types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{B776DCB8-452B-4D43-9EE8-8E572A9C9DE9}</a:tableStyleId>
              </a:tblPr>
              <a:tblGrid>
                <a:gridCol w="1947950"/>
                <a:gridCol w="167155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Name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Widths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Range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double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1.7e–308 to 1.7e+308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float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3.4e–038 to 3.4e+038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8"/>
          <p:cNvSpPr txBox="1"/>
          <p:nvPr/>
        </p:nvSpPr>
        <p:spPr>
          <a:xfrm>
            <a:off x="701075" y="3748300"/>
            <a:ext cx="16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Demo2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Characters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Java, the data type used to store characters is char.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C/C++, char is an integer type that is 8 bits wide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uses Unicode to represent characters. Unicode defines a fully international character set that can represent all of the characters found in all human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char is a 16-bit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Demo3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Demo4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Booleans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logical values with two possible : </a:t>
            </a:r>
            <a:r>
              <a:rPr lang="en">
                <a:solidFill>
                  <a:srgbClr val="0000FF"/>
                </a:solidFill>
              </a:rPr>
              <a:t>TRUE</a:t>
            </a:r>
            <a:r>
              <a:rPr lang="en"/>
              <a:t> or </a:t>
            </a:r>
            <a:r>
              <a:rPr lang="en">
                <a:solidFill>
                  <a:srgbClr val="FF0000"/>
                </a:solidFill>
              </a:rPr>
              <a:t>FALSE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Demo5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Variables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name of some location of memory used to hold a data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types of data require different amounts of memory. The compiler’s job is to reserve sufficient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need to be declared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are assigned values, and these values may be changed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variable is defined by the combination of an identifier, a type, and an optional initializer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width = 3;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height = 4;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area = width * height;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width = 6;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 = width * height;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