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21C8A6-9D20-4523-99F1-E4CB24924BD2}">
  <a:tblStyle styleId="{A621C8A6-9D20-4523-99F1-E4CB24924B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02d55ec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02d55ec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1f9130fc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1f9130fc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1f9130fc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1f9130fc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1f9130fc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1f9130fc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1f9130fc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1f9130fc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1f9130fc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1f9130fc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1f9130fc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1f9130fc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1f9130fc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1f9130fc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02d55ecf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02d55ecf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1f9130fc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1f9130fc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02d55ecf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02d55ecf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02d55ecf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02d55ecf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02d55ecf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02d55ecf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02d55ecf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02d55ecf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02d55ecf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02d55ecf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02d55ecf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02d55ecf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02d55ecf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02d55ecf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02d55ecf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02d55ecf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02d55ecf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02d55ecf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075"/>
            <a:ext cx="8520600" cy="36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OOPS (JAVA)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Lec-5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7100" y="3971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Saif Nalband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The Right Shift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shifts all of the bits in a value to the right a specified number of times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value &gt;&gt; num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The ? Operator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ternary (three-way) operator that can replace certain types of if-then-else statements.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expression1 ? expression2 : expression3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Demo57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Precedence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127751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Control Statements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-else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witch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(iteration statements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while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If else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if(condition)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statement;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else if(condition)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statement;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else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statement</a:t>
            </a:r>
            <a:endParaRPr sz="2000"/>
          </a:p>
        </p:txBody>
      </p:sp>
      <p:sp>
        <p:nvSpPr>
          <p:cNvPr id="149" name="Google Shape;149;p26"/>
          <p:cNvSpPr txBox="1"/>
          <p:nvPr/>
        </p:nvSpPr>
        <p:spPr>
          <a:xfrm>
            <a:off x="5098900" y="1360200"/>
            <a:ext cx="228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Demo58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Switch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4538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(expression)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case</a:t>
            </a:r>
            <a:r>
              <a:rPr lang="en"/>
              <a:t> value1: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statement sequence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case</a:t>
            </a:r>
            <a:r>
              <a:rPr lang="en"/>
              <a:t> value2: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statement sequence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case</a:t>
            </a:r>
            <a:r>
              <a:rPr lang="en"/>
              <a:t> valueN 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statement sequence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default: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default statement sequence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7"/>
          <p:cNvSpPr txBox="1"/>
          <p:nvPr/>
        </p:nvSpPr>
        <p:spPr>
          <a:xfrm>
            <a:off x="5619200" y="1077750"/>
            <a:ext cx="1783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Demo59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while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while(condition)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// body of loop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Demo510, Demo511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do while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// body of loop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 while (condition);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Demo512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For loop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for(initialization; condition; iteration)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// body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Demo513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2150850"/>
            <a:ext cx="8520600" cy="13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Thank you and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Stay Home and Stay safe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Contents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Bitwise Operators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Logical operators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Boolean Logical Operators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 </a:t>
            </a:r>
            <a:r>
              <a:rPr lang="en"/>
              <a:t>Statements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The Modular Operator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returns the remainder of a division operation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applied to floating-point types as well as integer types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Demo51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%</a:t>
            </a:r>
            <a:endParaRPr b="1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Arithmetic</a:t>
            </a:r>
            <a:r>
              <a:rPr b="1" lang="en">
                <a:solidFill>
                  <a:srgbClr val="0000FF"/>
                </a:solidFill>
              </a:rPr>
              <a:t> Compound Assignment Operators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= a + 4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 += 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Eg2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 = a %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 %=2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Demo52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Increment and Decrement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 = x + 1; can be written as x++;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</a:t>
            </a:r>
            <a:r>
              <a:rPr lang="en"/>
              <a:t> = x - 1; can be written as x--;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Demo53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BITWISE Operator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075" y="1098200"/>
            <a:ext cx="804842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The BITWISE Logical </a:t>
            </a:r>
            <a:endParaRPr b="1">
              <a:solidFill>
                <a:srgbClr val="0000FF"/>
              </a:solidFill>
            </a:endParaRPr>
          </a:p>
        </p:txBody>
      </p:sp>
      <p:graphicFrame>
        <p:nvGraphicFramePr>
          <p:cNvPr id="97" name="Google Shape;97;p19"/>
          <p:cNvGraphicFramePr/>
          <p:nvPr/>
        </p:nvGraphicFramePr>
        <p:xfrm>
          <a:off x="38295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{A621C8A6-9D20-4523-99F1-E4CB24924BD2}</a:tableStyleId>
              </a:tblPr>
              <a:tblGrid>
                <a:gridCol w="1301425"/>
                <a:gridCol w="1301425"/>
                <a:gridCol w="1301425"/>
                <a:gridCol w="1301425"/>
                <a:gridCol w="1301425"/>
                <a:gridCol w="1673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 | B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 &amp; B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 ^ B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~A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BITWISE</a:t>
            </a:r>
            <a:r>
              <a:rPr lang="en"/>
              <a:t> 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00101010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11010101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AND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00101010 42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&amp;   00001111 15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00001010 10</a:t>
            </a:r>
            <a:endParaRPr/>
          </a:p>
        </p:txBody>
      </p:sp>
      <p:sp>
        <p:nvSpPr>
          <p:cNvPr id="105" name="Google Shape;105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</a:t>
            </a:r>
            <a:r>
              <a:rPr lang="en"/>
              <a:t>00101010 42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| 00001111 15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00101111 47</a:t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2913650" y="4568875"/>
            <a:ext cx="16947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</a:rPr>
              <a:t>Demo54</a:t>
            </a:r>
            <a:endParaRPr b="1" sz="1700">
              <a:solidFill>
                <a:schemeClr val="dk2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The Left Shift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shift operators &lt;&lt;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Eg  value &lt;&lt; num  //num </a:t>
            </a:r>
            <a:r>
              <a:rPr lang="en"/>
              <a:t>specifies</a:t>
            </a:r>
            <a:r>
              <a:rPr lang="en"/>
              <a:t> the number of positions to left shift in value.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each shift left, the high-order bit is shifted out (and lost), and a zero is brought in on the right.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Demo55, Demo56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