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07658e8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07658e8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0cd8dc5f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90cd8dc5f2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0cd8dc5f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90cd8dc5f2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0cd8dc5f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90cd8dc5f2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0cd8dc5f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90cd8dc5f2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0cd8dc5f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90cd8dc5f2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0cd8dc5f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90cd8dc5f2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0cd8dc5f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90cd8dc5f2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0cd8dc5f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90cd8dc5f2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0cd8dc5f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90cd8dc5f2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0cd8dc5f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90cd8dc5f2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07658e8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07658e8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0cd8dc5f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90cd8dc5f2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0cd8dc5f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90cd8dc5f2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0cd8dc5f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90cd8dc5f2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0cd8dc5f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90cd8dc5f2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0cd8dc5f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90cd8dc5f2_0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0cd8dc5f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90cd8dc5f2_0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0cd8dc5f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90cd8dc5f2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0cd8dc5f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90cd8dc5f2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07658e87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07658e87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07658e8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907658e8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0cd8dc5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90cd8dc5f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0cd8dc5f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90cd8dc5f2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0cd8dc5f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90cd8dc5f2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0cd8dc5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90cd8dc5f2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0cd8dc5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90cd8dc5f2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0cd8dc5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90cd8dc5f2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0cd8dc5f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90cd8dc5f2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02386" y="1591056"/>
            <a:ext cx="75438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hackerrank.com/challenges/java-loops/proble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Lec-7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3"/>
          <p:cNvCxnSpPr/>
          <p:nvPr/>
        </p:nvCxnSpPr>
        <p:spPr>
          <a:xfrm>
            <a:off x="406533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23"/>
          <p:cNvCxnSpPr/>
          <p:nvPr/>
        </p:nvCxnSpPr>
        <p:spPr>
          <a:xfrm>
            <a:off x="509712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23"/>
          <p:cNvCxnSpPr/>
          <p:nvPr/>
        </p:nvCxnSpPr>
        <p:spPr>
          <a:xfrm>
            <a:off x="4065330" y="4424807"/>
            <a:ext cx="1038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23"/>
          <p:cNvSpPr txBox="1"/>
          <p:nvPr/>
        </p:nvSpPr>
        <p:spPr>
          <a:xfrm>
            <a:off x="386367" y="266565"/>
            <a:ext cx="7112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Pop operation</a:t>
            </a: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we take the last item we have inserted to the top of the stack (LIFO)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Very simple operation, can be done in O(1)</a:t>
            </a:r>
            <a:endParaRPr sz="1100"/>
          </a:p>
        </p:txBody>
      </p:sp>
      <p:sp>
        <p:nvSpPr>
          <p:cNvPr id="157" name="Google Shape;157;p23"/>
          <p:cNvSpPr/>
          <p:nvPr/>
        </p:nvSpPr>
        <p:spPr>
          <a:xfrm>
            <a:off x="4335634" y="3782604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12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4335633" y="3215912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56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386367" y="1139228"/>
            <a:ext cx="115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stack.pop();</a:t>
            </a:r>
            <a:endParaRPr sz="1100"/>
          </a:p>
        </p:txBody>
      </p:sp>
      <p:sp>
        <p:nvSpPr>
          <p:cNvPr id="160" name="Google Shape;160;p23"/>
          <p:cNvSpPr/>
          <p:nvPr/>
        </p:nvSpPr>
        <p:spPr>
          <a:xfrm>
            <a:off x="4335633" y="1452784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88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61" name="Google Shape;161;p23"/>
          <p:cNvCxnSpPr/>
          <p:nvPr/>
        </p:nvCxnSpPr>
        <p:spPr>
          <a:xfrm rot="10800000">
            <a:off x="4605937" y="2342331"/>
            <a:ext cx="0" cy="6396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4"/>
          <p:cNvCxnSpPr/>
          <p:nvPr/>
        </p:nvCxnSpPr>
        <p:spPr>
          <a:xfrm>
            <a:off x="406533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24"/>
          <p:cNvCxnSpPr/>
          <p:nvPr/>
        </p:nvCxnSpPr>
        <p:spPr>
          <a:xfrm>
            <a:off x="509712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24"/>
          <p:cNvCxnSpPr/>
          <p:nvPr/>
        </p:nvCxnSpPr>
        <p:spPr>
          <a:xfrm>
            <a:off x="4065330" y="4424807"/>
            <a:ext cx="1038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24"/>
          <p:cNvSpPr txBox="1"/>
          <p:nvPr/>
        </p:nvSpPr>
        <p:spPr>
          <a:xfrm>
            <a:off x="386367" y="266565"/>
            <a:ext cx="7112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Pop operation</a:t>
            </a: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we take the last item we have inserted to the top of the stack (LIFO)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Very simple operation, can be done in O(1)</a:t>
            </a:r>
            <a:endParaRPr sz="1100"/>
          </a:p>
        </p:txBody>
      </p:sp>
      <p:sp>
        <p:nvSpPr>
          <p:cNvPr id="171" name="Google Shape;171;p24"/>
          <p:cNvSpPr/>
          <p:nvPr/>
        </p:nvSpPr>
        <p:spPr>
          <a:xfrm>
            <a:off x="4335634" y="3782604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12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4335633" y="3215912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56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25"/>
          <p:cNvCxnSpPr/>
          <p:nvPr/>
        </p:nvCxnSpPr>
        <p:spPr>
          <a:xfrm>
            <a:off x="406533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25"/>
          <p:cNvCxnSpPr/>
          <p:nvPr/>
        </p:nvCxnSpPr>
        <p:spPr>
          <a:xfrm>
            <a:off x="509712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25"/>
          <p:cNvCxnSpPr/>
          <p:nvPr/>
        </p:nvCxnSpPr>
        <p:spPr>
          <a:xfrm>
            <a:off x="4065330" y="4424807"/>
            <a:ext cx="1038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25"/>
          <p:cNvSpPr txBox="1"/>
          <p:nvPr/>
        </p:nvSpPr>
        <p:spPr>
          <a:xfrm>
            <a:off x="386367" y="266565"/>
            <a:ext cx="7112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Pop operation</a:t>
            </a: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we take the last item we have inserted to the top of the stack (LIFO)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Very simple operation, can be done in O(1)</a:t>
            </a:r>
            <a:endParaRPr sz="1100"/>
          </a:p>
        </p:txBody>
      </p:sp>
      <p:sp>
        <p:nvSpPr>
          <p:cNvPr id="182" name="Google Shape;182;p25"/>
          <p:cNvSpPr/>
          <p:nvPr/>
        </p:nvSpPr>
        <p:spPr>
          <a:xfrm>
            <a:off x="4335634" y="3782604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12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4335633" y="3215912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56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386367" y="1139228"/>
            <a:ext cx="115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stack.pop();</a:t>
            </a:r>
            <a:endParaRPr sz="1100"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6"/>
          <p:cNvCxnSpPr/>
          <p:nvPr/>
        </p:nvCxnSpPr>
        <p:spPr>
          <a:xfrm>
            <a:off x="406533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26"/>
          <p:cNvCxnSpPr/>
          <p:nvPr/>
        </p:nvCxnSpPr>
        <p:spPr>
          <a:xfrm>
            <a:off x="509712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26"/>
          <p:cNvCxnSpPr/>
          <p:nvPr/>
        </p:nvCxnSpPr>
        <p:spPr>
          <a:xfrm>
            <a:off x="4065330" y="4424807"/>
            <a:ext cx="1038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26"/>
          <p:cNvSpPr txBox="1"/>
          <p:nvPr/>
        </p:nvSpPr>
        <p:spPr>
          <a:xfrm>
            <a:off x="386367" y="266565"/>
            <a:ext cx="7112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Pop operation</a:t>
            </a: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we take the last item we have inserted to the top of the stack (LIFO)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Very simple operation, can be done in O(1)</a:t>
            </a:r>
            <a:endParaRPr sz="1100"/>
          </a:p>
        </p:txBody>
      </p:sp>
      <p:sp>
        <p:nvSpPr>
          <p:cNvPr id="194" name="Google Shape;194;p26"/>
          <p:cNvSpPr/>
          <p:nvPr/>
        </p:nvSpPr>
        <p:spPr>
          <a:xfrm>
            <a:off x="4335634" y="3782604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12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386367" y="1139228"/>
            <a:ext cx="115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stack.pop();</a:t>
            </a:r>
            <a:endParaRPr sz="1100"/>
          </a:p>
        </p:txBody>
      </p:sp>
      <p:sp>
        <p:nvSpPr>
          <p:cNvPr id="196" name="Google Shape;196;p26"/>
          <p:cNvSpPr/>
          <p:nvPr/>
        </p:nvSpPr>
        <p:spPr>
          <a:xfrm>
            <a:off x="4335633" y="1228866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56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97" name="Google Shape;197;p26"/>
          <p:cNvCxnSpPr/>
          <p:nvPr/>
        </p:nvCxnSpPr>
        <p:spPr>
          <a:xfrm rot="10800000">
            <a:off x="4592491" y="2038271"/>
            <a:ext cx="0" cy="6396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27"/>
          <p:cNvCxnSpPr/>
          <p:nvPr/>
        </p:nvCxnSpPr>
        <p:spPr>
          <a:xfrm>
            <a:off x="406533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509712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4065330" y="4424807"/>
            <a:ext cx="1038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27"/>
          <p:cNvSpPr txBox="1"/>
          <p:nvPr/>
        </p:nvSpPr>
        <p:spPr>
          <a:xfrm>
            <a:off x="386367" y="266565"/>
            <a:ext cx="6463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Peek operation</a:t>
            </a: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return the item from the top of the stack without removing it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Very simple operation, can be done in O(1)</a:t>
            </a:r>
            <a:endParaRPr sz="1100"/>
          </a:p>
        </p:txBody>
      </p:sp>
      <p:sp>
        <p:nvSpPr>
          <p:cNvPr id="207" name="Google Shape;207;p27"/>
          <p:cNvSpPr/>
          <p:nvPr/>
        </p:nvSpPr>
        <p:spPr>
          <a:xfrm>
            <a:off x="4335634" y="3782604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12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4335633" y="3215912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56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4331696" y="2649219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88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b="1" lang="en" u="sng">
                <a:solidFill>
                  <a:srgbClr val="0000FF"/>
                </a:solidFill>
              </a:rPr>
              <a:t>APPLICATIONS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802386" y="1591056"/>
            <a:ext cx="75438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46050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stack-oriented programming languages</a:t>
            </a:r>
            <a:endParaRPr/>
          </a:p>
          <a:p>
            <a:pPr indent="-146050" lvl="0" marL="139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 algorithms: depth-first search can be implemented with stacks ( or with recursion )</a:t>
            </a:r>
            <a:endParaRPr/>
          </a:p>
          <a:p>
            <a:pPr indent="-146050" lvl="0" marL="139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 Euler-cycles in a graph</a:t>
            </a:r>
            <a:endParaRPr/>
          </a:p>
          <a:p>
            <a:pPr indent="-146050" lvl="0" marL="139700" rtl="0" algn="l">
              <a:lnSpc>
                <a:spcPct val="90000"/>
              </a:lnSpc>
              <a:spcBef>
                <a:spcPts val="9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Finding strongly connected components in a graph</a:t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b="1" lang="en" u="sng">
                <a:solidFill>
                  <a:srgbClr val="0000FF"/>
                </a:solidFill>
              </a:rPr>
              <a:t>STACK AND RECURSION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802386" y="1591056"/>
            <a:ext cx="75438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46050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several situations when recursive methods are quite handy</a:t>
            </a:r>
            <a:endParaRPr/>
          </a:p>
          <a:p>
            <a:pPr indent="-146050" lvl="0" marL="139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example: DFS, traversing a binary search tree, looking for an item in a linked list ...</a:t>
            </a:r>
            <a:endParaRPr/>
          </a:p>
          <a:p>
            <a:pPr indent="-146050" lvl="0" marL="139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What’s happening in the background?</a:t>
            </a:r>
            <a:endParaRPr/>
          </a:p>
          <a:p>
            <a:pPr indent="-146050" lvl="0" marL="139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the recursive algorithms can be transformed into a simple method with stacks</a:t>
            </a:r>
            <a:endParaRPr/>
          </a:p>
          <a:p>
            <a:pPr indent="-146050" lvl="0" marL="139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IMPORTANT: if we use recursion, the OS will use stacks anyways !!!</a:t>
            </a:r>
            <a:endParaRPr/>
          </a:p>
          <a:p>
            <a:pPr indent="-63500" lvl="0" marL="139700" rtl="0" algn="l">
              <a:lnSpc>
                <a:spcPct val="90000"/>
              </a:lnSpc>
              <a:spcBef>
                <a:spcPts val="9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b="1" lang="en">
                <a:solidFill>
                  <a:srgbClr val="0000FF"/>
                </a:solidFill>
              </a:rPr>
              <a:t>FACTORIAL: WITH RECURSION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672128" y="1345268"/>
            <a:ext cx="27714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public void factorial(int n) {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if( n == 0 )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	return 1;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return n * factorial(n-1);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}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4572000" y="1345268"/>
            <a:ext cx="27690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This is the factorial function with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Recursive implementation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n! = n * (n-1) * ... * 2 * 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For example: 4! = 4*3*2*1 = 24 </a:t>
            </a:r>
            <a:endParaRPr sz="1100"/>
          </a:p>
        </p:txBody>
      </p:sp>
      <p:sp>
        <p:nvSpPr>
          <p:cNvPr id="232" name="Google Shape;232;p30"/>
          <p:cNvSpPr txBox="1"/>
          <p:nvPr/>
        </p:nvSpPr>
        <p:spPr>
          <a:xfrm>
            <a:off x="946597" y="2974327"/>
            <a:ext cx="75756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What does it all have to do with stacks? The recursive function calls are pushed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onto the stack until we bump into the base case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- we keep backtracking: we know the base case so we know the subsolutions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- if there are too many function calls to be pushed onto the stack: the stack may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get full ... no more space left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- stack overflow !!!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b="1" lang="en">
                <a:solidFill>
                  <a:srgbClr val="0000FF"/>
                </a:solidFill>
              </a:rPr>
              <a:t>FACTORIAL: FACTORIAL(4)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484583" y="1966612"/>
            <a:ext cx="27714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public void factorial(int n) {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if( n == 0 )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	return 1;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return n * factorial(n-1);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}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40" name="Google Shape;240;p31"/>
          <p:cNvCxnSpPr/>
          <p:nvPr/>
        </p:nvCxnSpPr>
        <p:spPr>
          <a:xfrm>
            <a:off x="5378975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31"/>
          <p:cNvCxnSpPr/>
          <p:nvPr/>
        </p:nvCxnSpPr>
        <p:spPr>
          <a:xfrm>
            <a:off x="7225048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31"/>
          <p:cNvCxnSpPr/>
          <p:nvPr/>
        </p:nvCxnSpPr>
        <p:spPr>
          <a:xfrm>
            <a:off x="5378975" y="4637308"/>
            <a:ext cx="1846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31"/>
          <p:cNvSpPr txBox="1"/>
          <p:nvPr/>
        </p:nvSpPr>
        <p:spPr>
          <a:xfrm>
            <a:off x="484572" y="3969925"/>
            <a:ext cx="2722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 result = factorial(4)</a:t>
            </a:r>
            <a:endParaRPr sz="1100"/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b="1" lang="en">
                <a:solidFill>
                  <a:srgbClr val="0000FF"/>
                </a:solidFill>
              </a:rPr>
              <a:t>FACTORIAL: FACTORIAL(4)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484583" y="1966612"/>
            <a:ext cx="27714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public void factorial(int n) {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if( n == 0 )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	return 1;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return n * factorial(n-1);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}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51" name="Google Shape;251;p32"/>
          <p:cNvCxnSpPr/>
          <p:nvPr/>
        </p:nvCxnSpPr>
        <p:spPr>
          <a:xfrm>
            <a:off x="5378975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32"/>
          <p:cNvCxnSpPr/>
          <p:nvPr/>
        </p:nvCxnSpPr>
        <p:spPr>
          <a:xfrm>
            <a:off x="7225048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32"/>
          <p:cNvCxnSpPr/>
          <p:nvPr/>
        </p:nvCxnSpPr>
        <p:spPr>
          <a:xfrm>
            <a:off x="5378975" y="4637308"/>
            <a:ext cx="1846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32"/>
          <p:cNvSpPr/>
          <p:nvPr/>
        </p:nvSpPr>
        <p:spPr>
          <a:xfrm>
            <a:off x="5417612" y="4098035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factorial(4)</a:t>
            </a:r>
            <a:endParaRPr sz="1100"/>
          </a:p>
        </p:txBody>
      </p:sp>
      <p:sp>
        <p:nvSpPr>
          <p:cNvPr id="255" name="Google Shape;255;p32"/>
          <p:cNvSpPr txBox="1"/>
          <p:nvPr/>
        </p:nvSpPr>
        <p:spPr>
          <a:xfrm>
            <a:off x="484571" y="3969925"/>
            <a:ext cx="280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 result = factorial(4)</a:t>
            </a:r>
            <a:endParaRPr sz="1100"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Contents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Solving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b="1" lang="en">
                <a:solidFill>
                  <a:srgbClr val="0000FF"/>
                </a:solidFill>
              </a:rPr>
              <a:t>FACTORIAL: FACTORIAL(4)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484583" y="1966612"/>
            <a:ext cx="27714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public void factorial(int n) {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if( n == 0 )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	return 1;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return n * factorial(n-1);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}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63" name="Google Shape;263;p33"/>
          <p:cNvCxnSpPr/>
          <p:nvPr/>
        </p:nvCxnSpPr>
        <p:spPr>
          <a:xfrm>
            <a:off x="5378975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33"/>
          <p:cNvCxnSpPr/>
          <p:nvPr/>
        </p:nvCxnSpPr>
        <p:spPr>
          <a:xfrm>
            <a:off x="7225048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33"/>
          <p:cNvCxnSpPr/>
          <p:nvPr/>
        </p:nvCxnSpPr>
        <p:spPr>
          <a:xfrm>
            <a:off x="5378975" y="4637308"/>
            <a:ext cx="1846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33"/>
          <p:cNvSpPr/>
          <p:nvPr/>
        </p:nvSpPr>
        <p:spPr>
          <a:xfrm>
            <a:off x="5417612" y="4098035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factorial(4)</a:t>
            </a:r>
            <a:endParaRPr sz="1100"/>
          </a:p>
        </p:txBody>
      </p:sp>
      <p:sp>
        <p:nvSpPr>
          <p:cNvPr id="267" name="Google Shape;267;p33"/>
          <p:cNvSpPr/>
          <p:nvPr/>
        </p:nvSpPr>
        <p:spPr>
          <a:xfrm>
            <a:off x="5417612" y="3568421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4*factorial(3)</a:t>
            </a:r>
            <a:endParaRPr sz="1100"/>
          </a:p>
        </p:txBody>
      </p:sp>
      <p:sp>
        <p:nvSpPr>
          <p:cNvPr id="268" name="Google Shape;268;p33"/>
          <p:cNvSpPr txBox="1"/>
          <p:nvPr/>
        </p:nvSpPr>
        <p:spPr>
          <a:xfrm>
            <a:off x="484572" y="3969925"/>
            <a:ext cx="2687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 result = factorial(4)</a:t>
            </a:r>
            <a:endParaRPr sz="1100"/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b="1" lang="en">
                <a:solidFill>
                  <a:srgbClr val="0000FF"/>
                </a:solidFill>
              </a:rPr>
              <a:t>FACTORIAL: FACTORIAL(4)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484583" y="1966612"/>
            <a:ext cx="27714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public void factorial(int n) {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if( n == 0 )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	return 1;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return n * factorial(n-1);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}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76" name="Google Shape;276;p34"/>
          <p:cNvCxnSpPr/>
          <p:nvPr/>
        </p:nvCxnSpPr>
        <p:spPr>
          <a:xfrm>
            <a:off x="5378975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34"/>
          <p:cNvCxnSpPr/>
          <p:nvPr/>
        </p:nvCxnSpPr>
        <p:spPr>
          <a:xfrm>
            <a:off x="7225048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34"/>
          <p:cNvCxnSpPr/>
          <p:nvPr/>
        </p:nvCxnSpPr>
        <p:spPr>
          <a:xfrm>
            <a:off x="5378975" y="4637308"/>
            <a:ext cx="1846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34"/>
          <p:cNvSpPr/>
          <p:nvPr/>
        </p:nvSpPr>
        <p:spPr>
          <a:xfrm>
            <a:off x="5417612" y="4098035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factorial(4)</a:t>
            </a:r>
            <a:endParaRPr sz="1100"/>
          </a:p>
        </p:txBody>
      </p:sp>
      <p:sp>
        <p:nvSpPr>
          <p:cNvPr id="280" name="Google Shape;280;p34"/>
          <p:cNvSpPr/>
          <p:nvPr/>
        </p:nvSpPr>
        <p:spPr>
          <a:xfrm>
            <a:off x="5417612" y="3568421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4*factorial(3)</a:t>
            </a:r>
            <a:endParaRPr sz="1100"/>
          </a:p>
        </p:txBody>
      </p:sp>
      <p:sp>
        <p:nvSpPr>
          <p:cNvPr id="281" name="Google Shape;281;p34"/>
          <p:cNvSpPr/>
          <p:nvPr/>
        </p:nvSpPr>
        <p:spPr>
          <a:xfrm>
            <a:off x="5417611" y="3038807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3*factorial(2)</a:t>
            </a:r>
            <a:endParaRPr sz="1100"/>
          </a:p>
        </p:txBody>
      </p:sp>
      <p:sp>
        <p:nvSpPr>
          <p:cNvPr id="282" name="Google Shape;282;p34"/>
          <p:cNvSpPr txBox="1"/>
          <p:nvPr/>
        </p:nvSpPr>
        <p:spPr>
          <a:xfrm>
            <a:off x="484572" y="3969925"/>
            <a:ext cx="263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 result = factorial(4)</a:t>
            </a:r>
            <a:endParaRPr sz="1100"/>
          </a:p>
        </p:txBody>
      </p:sp>
      <p:pic>
        <p:nvPicPr>
          <p:cNvPr id="283" name="Google Shape;2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800111" y="35652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b="1" lang="en">
                <a:solidFill>
                  <a:srgbClr val="0000FF"/>
                </a:solidFill>
              </a:rPr>
              <a:t>FACTORIAL: FACTORIAL(4)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89" name="Google Shape;289;p35"/>
          <p:cNvSpPr txBox="1"/>
          <p:nvPr/>
        </p:nvSpPr>
        <p:spPr>
          <a:xfrm>
            <a:off x="484583" y="1966612"/>
            <a:ext cx="27714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public void factorial(int n) {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if( n == 0 )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	return 1;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return n * factorial(n-1);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}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90" name="Google Shape;290;p35"/>
          <p:cNvCxnSpPr/>
          <p:nvPr/>
        </p:nvCxnSpPr>
        <p:spPr>
          <a:xfrm>
            <a:off x="5378975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35"/>
          <p:cNvCxnSpPr/>
          <p:nvPr/>
        </p:nvCxnSpPr>
        <p:spPr>
          <a:xfrm>
            <a:off x="7225048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p35"/>
          <p:cNvCxnSpPr/>
          <p:nvPr/>
        </p:nvCxnSpPr>
        <p:spPr>
          <a:xfrm>
            <a:off x="5378975" y="4637308"/>
            <a:ext cx="1846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35"/>
          <p:cNvSpPr/>
          <p:nvPr/>
        </p:nvSpPr>
        <p:spPr>
          <a:xfrm>
            <a:off x="5417612" y="4098035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factorial(4)</a:t>
            </a:r>
            <a:endParaRPr sz="1100"/>
          </a:p>
        </p:txBody>
      </p:sp>
      <p:sp>
        <p:nvSpPr>
          <p:cNvPr id="294" name="Google Shape;294;p35"/>
          <p:cNvSpPr/>
          <p:nvPr/>
        </p:nvSpPr>
        <p:spPr>
          <a:xfrm>
            <a:off x="5417612" y="3568421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4*factorial(3)</a:t>
            </a:r>
            <a:endParaRPr sz="1100"/>
          </a:p>
        </p:txBody>
      </p:sp>
      <p:sp>
        <p:nvSpPr>
          <p:cNvPr id="295" name="Google Shape;295;p35"/>
          <p:cNvSpPr/>
          <p:nvPr/>
        </p:nvSpPr>
        <p:spPr>
          <a:xfrm>
            <a:off x="5417611" y="3038807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3*factorial(2)</a:t>
            </a:r>
            <a:endParaRPr sz="1100"/>
          </a:p>
        </p:txBody>
      </p:sp>
      <p:sp>
        <p:nvSpPr>
          <p:cNvPr id="296" name="Google Shape;296;p35"/>
          <p:cNvSpPr/>
          <p:nvPr/>
        </p:nvSpPr>
        <p:spPr>
          <a:xfrm>
            <a:off x="5417610" y="2509192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2*factorial(1)</a:t>
            </a:r>
            <a:endParaRPr sz="1100"/>
          </a:p>
        </p:txBody>
      </p:sp>
      <p:sp>
        <p:nvSpPr>
          <p:cNvPr id="297" name="Google Shape;297;p35"/>
          <p:cNvSpPr txBox="1"/>
          <p:nvPr/>
        </p:nvSpPr>
        <p:spPr>
          <a:xfrm>
            <a:off x="484571" y="3969925"/>
            <a:ext cx="281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 result = factorial(4)</a:t>
            </a:r>
            <a:endParaRPr sz="1100"/>
          </a:p>
        </p:txBody>
      </p:sp>
      <p:pic>
        <p:nvPicPr>
          <p:cNvPr id="298" name="Google Shape;2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b="1" lang="en" u="sng">
                <a:solidFill>
                  <a:srgbClr val="0000FF"/>
                </a:solidFill>
              </a:rPr>
              <a:t>FACTORIAL</a:t>
            </a:r>
            <a:r>
              <a:rPr b="1" lang="en">
                <a:solidFill>
                  <a:srgbClr val="0000FF"/>
                </a:solidFill>
              </a:rPr>
              <a:t>: FACTORIAL(4)</a:t>
            </a:r>
            <a:endParaRPr b="1" u="sng">
              <a:solidFill>
                <a:srgbClr val="0000FF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484583" y="1966612"/>
            <a:ext cx="27714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public void factorial(int n) {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if( n == 0 )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	return 1;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return n * factorial(n-1);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}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305" name="Google Shape;305;p36"/>
          <p:cNvCxnSpPr/>
          <p:nvPr/>
        </p:nvCxnSpPr>
        <p:spPr>
          <a:xfrm>
            <a:off x="5378975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36"/>
          <p:cNvCxnSpPr/>
          <p:nvPr/>
        </p:nvCxnSpPr>
        <p:spPr>
          <a:xfrm>
            <a:off x="7225048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36"/>
          <p:cNvCxnSpPr/>
          <p:nvPr/>
        </p:nvCxnSpPr>
        <p:spPr>
          <a:xfrm>
            <a:off x="5378975" y="4637308"/>
            <a:ext cx="1846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36"/>
          <p:cNvSpPr/>
          <p:nvPr/>
        </p:nvSpPr>
        <p:spPr>
          <a:xfrm>
            <a:off x="5417612" y="4098035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factorial(4)</a:t>
            </a:r>
            <a:endParaRPr sz="1100"/>
          </a:p>
        </p:txBody>
      </p:sp>
      <p:sp>
        <p:nvSpPr>
          <p:cNvPr id="309" name="Google Shape;309;p36"/>
          <p:cNvSpPr/>
          <p:nvPr/>
        </p:nvSpPr>
        <p:spPr>
          <a:xfrm>
            <a:off x="5417612" y="3568421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4*factorial(3)</a:t>
            </a:r>
            <a:endParaRPr sz="1100"/>
          </a:p>
        </p:txBody>
      </p:sp>
      <p:sp>
        <p:nvSpPr>
          <p:cNvPr id="310" name="Google Shape;310;p36"/>
          <p:cNvSpPr/>
          <p:nvPr/>
        </p:nvSpPr>
        <p:spPr>
          <a:xfrm>
            <a:off x="5417611" y="3038807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3*factorial(2)</a:t>
            </a:r>
            <a:endParaRPr sz="1100"/>
          </a:p>
        </p:txBody>
      </p:sp>
      <p:sp>
        <p:nvSpPr>
          <p:cNvPr id="311" name="Google Shape;311;p36"/>
          <p:cNvSpPr/>
          <p:nvPr/>
        </p:nvSpPr>
        <p:spPr>
          <a:xfrm>
            <a:off x="5417610" y="2509192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2*factorial(1)</a:t>
            </a:r>
            <a:endParaRPr sz="1100"/>
          </a:p>
        </p:txBody>
      </p:sp>
      <p:sp>
        <p:nvSpPr>
          <p:cNvPr id="312" name="Google Shape;312;p36"/>
          <p:cNvSpPr/>
          <p:nvPr/>
        </p:nvSpPr>
        <p:spPr>
          <a:xfrm>
            <a:off x="5417609" y="1979579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return 1</a:t>
            </a:r>
            <a:endParaRPr sz="1100"/>
          </a:p>
        </p:txBody>
      </p:sp>
      <p:sp>
        <p:nvSpPr>
          <p:cNvPr id="313" name="Google Shape;313;p36"/>
          <p:cNvSpPr txBox="1"/>
          <p:nvPr/>
        </p:nvSpPr>
        <p:spPr>
          <a:xfrm>
            <a:off x="484572" y="3969925"/>
            <a:ext cx="26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 result = factorial(4)</a:t>
            </a:r>
            <a:endParaRPr sz="1100"/>
          </a:p>
        </p:txBody>
      </p:sp>
      <p:pic>
        <p:nvPicPr>
          <p:cNvPr id="314" name="Google Shape;3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b="1" lang="en">
                <a:solidFill>
                  <a:srgbClr val="0000FF"/>
                </a:solidFill>
              </a:rPr>
              <a:t>FACTORIAL: FACTORIAL(4)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484583" y="1966612"/>
            <a:ext cx="27714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public void factorial(int n) {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if( n == 0 )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	return 1;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return n * factorial(n-1);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}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321" name="Google Shape;321;p37"/>
          <p:cNvCxnSpPr/>
          <p:nvPr/>
        </p:nvCxnSpPr>
        <p:spPr>
          <a:xfrm>
            <a:off x="5378975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37"/>
          <p:cNvCxnSpPr/>
          <p:nvPr/>
        </p:nvCxnSpPr>
        <p:spPr>
          <a:xfrm>
            <a:off x="7225048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37"/>
          <p:cNvCxnSpPr/>
          <p:nvPr/>
        </p:nvCxnSpPr>
        <p:spPr>
          <a:xfrm>
            <a:off x="5378975" y="4637308"/>
            <a:ext cx="1846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37"/>
          <p:cNvSpPr/>
          <p:nvPr/>
        </p:nvSpPr>
        <p:spPr>
          <a:xfrm>
            <a:off x="5417612" y="4098035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factorial(4)</a:t>
            </a:r>
            <a:endParaRPr sz="1100"/>
          </a:p>
        </p:txBody>
      </p:sp>
      <p:sp>
        <p:nvSpPr>
          <p:cNvPr id="325" name="Google Shape;325;p37"/>
          <p:cNvSpPr/>
          <p:nvPr/>
        </p:nvSpPr>
        <p:spPr>
          <a:xfrm>
            <a:off x="5417612" y="3568421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4*factorial(3)</a:t>
            </a:r>
            <a:endParaRPr sz="1100"/>
          </a:p>
        </p:txBody>
      </p:sp>
      <p:sp>
        <p:nvSpPr>
          <p:cNvPr id="326" name="Google Shape;326;p37"/>
          <p:cNvSpPr/>
          <p:nvPr/>
        </p:nvSpPr>
        <p:spPr>
          <a:xfrm>
            <a:off x="5417611" y="3038807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3*factorial(2)</a:t>
            </a:r>
            <a:endParaRPr sz="1100"/>
          </a:p>
        </p:txBody>
      </p:sp>
      <p:sp>
        <p:nvSpPr>
          <p:cNvPr id="327" name="Google Shape;327;p37"/>
          <p:cNvSpPr/>
          <p:nvPr/>
        </p:nvSpPr>
        <p:spPr>
          <a:xfrm>
            <a:off x="5417610" y="2509192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2*1</a:t>
            </a:r>
            <a:endParaRPr sz="1100"/>
          </a:p>
        </p:txBody>
      </p:sp>
      <p:sp>
        <p:nvSpPr>
          <p:cNvPr id="328" name="Google Shape;328;p37"/>
          <p:cNvSpPr txBox="1"/>
          <p:nvPr/>
        </p:nvSpPr>
        <p:spPr>
          <a:xfrm>
            <a:off x="484571" y="3969925"/>
            <a:ext cx="281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 result = factorial(4)</a:t>
            </a:r>
            <a:endParaRPr sz="1100"/>
          </a:p>
        </p:txBody>
      </p:sp>
      <p:pic>
        <p:nvPicPr>
          <p:cNvPr id="329" name="Google Shape;3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b="1" lang="en">
                <a:solidFill>
                  <a:srgbClr val="0000FF"/>
                </a:solidFill>
              </a:rPr>
              <a:t>FACTORIAL: FACTORIAL(4)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35" name="Google Shape;335;p38"/>
          <p:cNvSpPr txBox="1"/>
          <p:nvPr/>
        </p:nvSpPr>
        <p:spPr>
          <a:xfrm>
            <a:off x="484583" y="1966612"/>
            <a:ext cx="27714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public void factorial(int n) {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if( n == 0 )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	return 1;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return n * factorial(n-1);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}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336" name="Google Shape;336;p38"/>
          <p:cNvCxnSpPr/>
          <p:nvPr/>
        </p:nvCxnSpPr>
        <p:spPr>
          <a:xfrm>
            <a:off x="5378975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38"/>
          <p:cNvCxnSpPr/>
          <p:nvPr/>
        </p:nvCxnSpPr>
        <p:spPr>
          <a:xfrm>
            <a:off x="7225048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38"/>
          <p:cNvCxnSpPr/>
          <p:nvPr/>
        </p:nvCxnSpPr>
        <p:spPr>
          <a:xfrm>
            <a:off x="5378975" y="4637308"/>
            <a:ext cx="1846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38"/>
          <p:cNvSpPr/>
          <p:nvPr/>
        </p:nvSpPr>
        <p:spPr>
          <a:xfrm>
            <a:off x="5417612" y="4098035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factorial(4)</a:t>
            </a:r>
            <a:endParaRPr sz="1100"/>
          </a:p>
        </p:txBody>
      </p:sp>
      <p:sp>
        <p:nvSpPr>
          <p:cNvPr id="340" name="Google Shape;340;p38"/>
          <p:cNvSpPr/>
          <p:nvPr/>
        </p:nvSpPr>
        <p:spPr>
          <a:xfrm>
            <a:off x="5417612" y="3568421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4*factorial(3)</a:t>
            </a:r>
            <a:endParaRPr sz="1100"/>
          </a:p>
        </p:txBody>
      </p:sp>
      <p:sp>
        <p:nvSpPr>
          <p:cNvPr id="341" name="Google Shape;341;p38"/>
          <p:cNvSpPr/>
          <p:nvPr/>
        </p:nvSpPr>
        <p:spPr>
          <a:xfrm>
            <a:off x="5417611" y="3038807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3*2*1</a:t>
            </a:r>
            <a:endParaRPr sz="1100"/>
          </a:p>
        </p:txBody>
      </p:sp>
      <p:sp>
        <p:nvSpPr>
          <p:cNvPr id="342" name="Google Shape;342;p38"/>
          <p:cNvSpPr txBox="1"/>
          <p:nvPr/>
        </p:nvSpPr>
        <p:spPr>
          <a:xfrm>
            <a:off x="484572" y="3969925"/>
            <a:ext cx="2659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 result = factorial(4)</a:t>
            </a:r>
            <a:endParaRPr sz="1100"/>
          </a:p>
        </p:txBody>
      </p:sp>
      <p:pic>
        <p:nvPicPr>
          <p:cNvPr id="343" name="Google Shape;3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b="1" lang="en">
                <a:solidFill>
                  <a:srgbClr val="0000FF"/>
                </a:solidFill>
              </a:rPr>
              <a:t>FACTORIAL: FACTORIAL(4)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49" name="Google Shape;349;p39"/>
          <p:cNvSpPr txBox="1"/>
          <p:nvPr/>
        </p:nvSpPr>
        <p:spPr>
          <a:xfrm>
            <a:off x="484583" y="1966612"/>
            <a:ext cx="27714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public void factorial(int n) {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if( n == 0 )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	return 1;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return n * factorial(n-1);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}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350" name="Google Shape;350;p39"/>
          <p:cNvCxnSpPr/>
          <p:nvPr/>
        </p:nvCxnSpPr>
        <p:spPr>
          <a:xfrm>
            <a:off x="5378975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39"/>
          <p:cNvCxnSpPr/>
          <p:nvPr/>
        </p:nvCxnSpPr>
        <p:spPr>
          <a:xfrm>
            <a:off x="7225048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39"/>
          <p:cNvCxnSpPr/>
          <p:nvPr/>
        </p:nvCxnSpPr>
        <p:spPr>
          <a:xfrm>
            <a:off x="5378975" y="4637308"/>
            <a:ext cx="1846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3" name="Google Shape;353;p39"/>
          <p:cNvSpPr/>
          <p:nvPr/>
        </p:nvSpPr>
        <p:spPr>
          <a:xfrm>
            <a:off x="5417612" y="4098035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factorial(4)</a:t>
            </a:r>
            <a:endParaRPr sz="1100"/>
          </a:p>
        </p:txBody>
      </p:sp>
      <p:sp>
        <p:nvSpPr>
          <p:cNvPr id="354" name="Google Shape;354;p39"/>
          <p:cNvSpPr/>
          <p:nvPr/>
        </p:nvSpPr>
        <p:spPr>
          <a:xfrm>
            <a:off x="5417612" y="3568421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4*3*2*1</a:t>
            </a:r>
            <a:endParaRPr sz="1100"/>
          </a:p>
        </p:txBody>
      </p:sp>
      <p:sp>
        <p:nvSpPr>
          <p:cNvPr id="355" name="Google Shape;355;p39"/>
          <p:cNvSpPr txBox="1"/>
          <p:nvPr/>
        </p:nvSpPr>
        <p:spPr>
          <a:xfrm>
            <a:off x="484573" y="3969925"/>
            <a:ext cx="249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 result = factorial(4)</a:t>
            </a:r>
            <a:endParaRPr sz="1100"/>
          </a:p>
        </p:txBody>
      </p:sp>
      <p:pic>
        <p:nvPicPr>
          <p:cNvPr id="356" name="Google Shape;3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b="1" lang="en">
                <a:solidFill>
                  <a:srgbClr val="0000FF"/>
                </a:solidFill>
              </a:rPr>
              <a:t>FACTORIAL: FACTORIAL(4)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62" name="Google Shape;362;p40"/>
          <p:cNvSpPr txBox="1"/>
          <p:nvPr/>
        </p:nvSpPr>
        <p:spPr>
          <a:xfrm>
            <a:off x="484583" y="1966612"/>
            <a:ext cx="27714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public void factorial(int n) {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if( n == 0 )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	return 1;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	return n * factorial(n-1);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}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363" name="Google Shape;363;p40"/>
          <p:cNvCxnSpPr/>
          <p:nvPr/>
        </p:nvCxnSpPr>
        <p:spPr>
          <a:xfrm>
            <a:off x="5378975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40"/>
          <p:cNvCxnSpPr/>
          <p:nvPr/>
        </p:nvCxnSpPr>
        <p:spPr>
          <a:xfrm>
            <a:off x="7225048" y="1602437"/>
            <a:ext cx="0" cy="303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40"/>
          <p:cNvCxnSpPr/>
          <p:nvPr/>
        </p:nvCxnSpPr>
        <p:spPr>
          <a:xfrm>
            <a:off x="5378975" y="4637308"/>
            <a:ext cx="1846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p40"/>
          <p:cNvSpPr/>
          <p:nvPr/>
        </p:nvSpPr>
        <p:spPr>
          <a:xfrm>
            <a:off x="5417612" y="4098035"/>
            <a:ext cx="1768800" cy="500700"/>
          </a:xfrm>
          <a:prstGeom prst="rect">
            <a:avLst/>
          </a:prstGeom>
          <a:solidFill>
            <a:srgbClr val="EF8B67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4*3*2*1</a:t>
            </a:r>
            <a:endParaRPr sz="1100"/>
          </a:p>
        </p:txBody>
      </p:sp>
      <p:sp>
        <p:nvSpPr>
          <p:cNvPr id="367" name="Google Shape;367;p40"/>
          <p:cNvSpPr txBox="1"/>
          <p:nvPr/>
        </p:nvSpPr>
        <p:spPr>
          <a:xfrm>
            <a:off x="802373" y="4098025"/>
            <a:ext cx="30432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int result = factorial(4)</a:t>
            </a:r>
            <a:endParaRPr sz="1100">
              <a:solidFill>
                <a:srgbClr val="0000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Result will be 4*3*2*1 = 24 !!!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368" name="Google Shape;368;p40"/>
          <p:cNvSpPr txBox="1"/>
          <p:nvPr/>
        </p:nvSpPr>
        <p:spPr>
          <a:xfrm>
            <a:off x="893026" y="4790425"/>
            <a:ext cx="686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Conclusion: recursive method calls are going to be piled up in the stack </a:t>
            </a:r>
            <a:endParaRPr sz="1100"/>
          </a:p>
        </p:txBody>
      </p:sp>
      <p:pic>
        <p:nvPicPr>
          <p:cNvPr id="369" name="Google Shape;3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Problem Solving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75" name="Google Shape;37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https://www.hackerrank.com/challenges/java-loops/problem</a:t>
            </a:r>
            <a:r>
              <a:rPr lang="en"/>
              <a:t> --Demo67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Palindrome of Number --Demo73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Palindrome of String --Demo74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Fibonacci Series using R</a:t>
            </a:r>
            <a:r>
              <a:rPr lang="en"/>
              <a:t>ecursion Demo69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Factorial using </a:t>
            </a:r>
            <a:r>
              <a:rPr lang="en"/>
              <a:t>Recursion</a:t>
            </a:r>
            <a:r>
              <a:rPr lang="en"/>
              <a:t> Demo610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381" name="Google Shape;3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406533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6"/>
          <p:cNvCxnSpPr/>
          <p:nvPr/>
        </p:nvCxnSpPr>
        <p:spPr>
          <a:xfrm>
            <a:off x="509712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6"/>
          <p:cNvCxnSpPr/>
          <p:nvPr/>
        </p:nvCxnSpPr>
        <p:spPr>
          <a:xfrm>
            <a:off x="4065330" y="4424807"/>
            <a:ext cx="1038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6"/>
          <p:cNvSpPr txBox="1"/>
          <p:nvPr/>
        </p:nvSpPr>
        <p:spPr>
          <a:xfrm>
            <a:off x="386367" y="266565"/>
            <a:ext cx="4930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Push operation</a:t>
            </a: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put the given item to the top of the stack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Very simple operation, can be done in O(1)</a:t>
            </a:r>
            <a:endParaRPr sz="11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7"/>
          <p:cNvCxnSpPr/>
          <p:nvPr/>
        </p:nvCxnSpPr>
        <p:spPr>
          <a:xfrm>
            <a:off x="406533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7"/>
          <p:cNvCxnSpPr/>
          <p:nvPr/>
        </p:nvCxnSpPr>
        <p:spPr>
          <a:xfrm>
            <a:off x="509712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7"/>
          <p:cNvCxnSpPr/>
          <p:nvPr/>
        </p:nvCxnSpPr>
        <p:spPr>
          <a:xfrm>
            <a:off x="4065330" y="4424807"/>
            <a:ext cx="1038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7"/>
          <p:cNvSpPr txBox="1"/>
          <p:nvPr/>
        </p:nvSpPr>
        <p:spPr>
          <a:xfrm>
            <a:off x="386367" y="266565"/>
            <a:ext cx="4930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Push operation</a:t>
            </a: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put the given item to the top of the stack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Very simple operation, can be done in O(1)</a:t>
            </a:r>
            <a:endParaRPr sz="1100"/>
          </a:p>
        </p:txBody>
      </p:sp>
      <p:sp>
        <p:nvSpPr>
          <p:cNvPr id="87" name="Google Shape;87;p17"/>
          <p:cNvSpPr txBox="1"/>
          <p:nvPr/>
        </p:nvSpPr>
        <p:spPr>
          <a:xfrm>
            <a:off x="386367" y="1139228"/>
            <a:ext cx="139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stack.push(12);</a:t>
            </a:r>
            <a:endParaRPr sz="11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8"/>
          <p:cNvCxnSpPr/>
          <p:nvPr/>
        </p:nvCxnSpPr>
        <p:spPr>
          <a:xfrm>
            <a:off x="406533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8"/>
          <p:cNvCxnSpPr/>
          <p:nvPr/>
        </p:nvCxnSpPr>
        <p:spPr>
          <a:xfrm>
            <a:off x="509712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8"/>
          <p:cNvCxnSpPr/>
          <p:nvPr/>
        </p:nvCxnSpPr>
        <p:spPr>
          <a:xfrm>
            <a:off x="4065330" y="4424807"/>
            <a:ext cx="1038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8"/>
          <p:cNvSpPr txBox="1"/>
          <p:nvPr/>
        </p:nvSpPr>
        <p:spPr>
          <a:xfrm>
            <a:off x="386367" y="266565"/>
            <a:ext cx="4930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Push operation</a:t>
            </a: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put the given item to the top of the stack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Very simple operation, can be done in O(1)</a:t>
            </a:r>
            <a:endParaRPr sz="1100"/>
          </a:p>
        </p:txBody>
      </p:sp>
      <p:sp>
        <p:nvSpPr>
          <p:cNvPr id="97" name="Google Shape;97;p18"/>
          <p:cNvSpPr txBox="1"/>
          <p:nvPr/>
        </p:nvSpPr>
        <p:spPr>
          <a:xfrm>
            <a:off x="386367" y="1139228"/>
            <a:ext cx="139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stack.push(56);</a:t>
            </a:r>
            <a:endParaRPr sz="1100"/>
          </a:p>
        </p:txBody>
      </p:sp>
      <p:sp>
        <p:nvSpPr>
          <p:cNvPr id="98" name="Google Shape;98;p18"/>
          <p:cNvSpPr/>
          <p:nvPr/>
        </p:nvSpPr>
        <p:spPr>
          <a:xfrm>
            <a:off x="4335634" y="3782604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12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9"/>
          <p:cNvCxnSpPr/>
          <p:nvPr/>
        </p:nvCxnSpPr>
        <p:spPr>
          <a:xfrm>
            <a:off x="406533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9"/>
          <p:cNvCxnSpPr/>
          <p:nvPr/>
        </p:nvCxnSpPr>
        <p:spPr>
          <a:xfrm>
            <a:off x="509712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9"/>
          <p:cNvCxnSpPr/>
          <p:nvPr/>
        </p:nvCxnSpPr>
        <p:spPr>
          <a:xfrm>
            <a:off x="4065330" y="4424807"/>
            <a:ext cx="1038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9"/>
          <p:cNvSpPr txBox="1"/>
          <p:nvPr/>
        </p:nvSpPr>
        <p:spPr>
          <a:xfrm>
            <a:off x="386367" y="266565"/>
            <a:ext cx="4930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Push operation</a:t>
            </a: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put the given item to the top of the stack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Very simple operation, can be done in O(1)</a:t>
            </a:r>
            <a:endParaRPr sz="1100"/>
          </a:p>
        </p:txBody>
      </p:sp>
      <p:sp>
        <p:nvSpPr>
          <p:cNvPr id="108" name="Google Shape;108;p19"/>
          <p:cNvSpPr txBox="1"/>
          <p:nvPr/>
        </p:nvSpPr>
        <p:spPr>
          <a:xfrm>
            <a:off x="386367" y="1139228"/>
            <a:ext cx="139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stack.push(56);</a:t>
            </a:r>
            <a:endParaRPr sz="1100"/>
          </a:p>
        </p:txBody>
      </p:sp>
      <p:sp>
        <p:nvSpPr>
          <p:cNvPr id="109" name="Google Shape;109;p19"/>
          <p:cNvSpPr/>
          <p:nvPr/>
        </p:nvSpPr>
        <p:spPr>
          <a:xfrm>
            <a:off x="4335634" y="3782604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12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335633" y="3215912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56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0"/>
          <p:cNvCxnSpPr/>
          <p:nvPr/>
        </p:nvCxnSpPr>
        <p:spPr>
          <a:xfrm>
            <a:off x="406533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20"/>
          <p:cNvCxnSpPr/>
          <p:nvPr/>
        </p:nvCxnSpPr>
        <p:spPr>
          <a:xfrm>
            <a:off x="509712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20"/>
          <p:cNvCxnSpPr/>
          <p:nvPr/>
        </p:nvCxnSpPr>
        <p:spPr>
          <a:xfrm>
            <a:off x="4065330" y="4424807"/>
            <a:ext cx="1038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0"/>
          <p:cNvSpPr txBox="1"/>
          <p:nvPr/>
        </p:nvSpPr>
        <p:spPr>
          <a:xfrm>
            <a:off x="386367" y="266565"/>
            <a:ext cx="4930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Push operation</a:t>
            </a: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put the given item to the top of the stack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Very simple operation, can be done in O(1)</a:t>
            </a:r>
            <a:endParaRPr sz="1100"/>
          </a:p>
        </p:txBody>
      </p:sp>
      <p:sp>
        <p:nvSpPr>
          <p:cNvPr id="120" name="Google Shape;120;p20"/>
          <p:cNvSpPr txBox="1"/>
          <p:nvPr/>
        </p:nvSpPr>
        <p:spPr>
          <a:xfrm>
            <a:off x="386367" y="1139228"/>
            <a:ext cx="139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stack.push(88);</a:t>
            </a:r>
            <a:endParaRPr sz="1100"/>
          </a:p>
        </p:txBody>
      </p:sp>
      <p:sp>
        <p:nvSpPr>
          <p:cNvPr id="121" name="Google Shape;121;p20"/>
          <p:cNvSpPr/>
          <p:nvPr/>
        </p:nvSpPr>
        <p:spPr>
          <a:xfrm>
            <a:off x="4335634" y="3782604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12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335633" y="3215912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56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21"/>
          <p:cNvCxnSpPr/>
          <p:nvPr/>
        </p:nvCxnSpPr>
        <p:spPr>
          <a:xfrm>
            <a:off x="406533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21"/>
          <p:cNvCxnSpPr/>
          <p:nvPr/>
        </p:nvCxnSpPr>
        <p:spPr>
          <a:xfrm>
            <a:off x="509712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21"/>
          <p:cNvCxnSpPr/>
          <p:nvPr/>
        </p:nvCxnSpPr>
        <p:spPr>
          <a:xfrm>
            <a:off x="4065330" y="4424807"/>
            <a:ext cx="1038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21"/>
          <p:cNvSpPr txBox="1"/>
          <p:nvPr/>
        </p:nvSpPr>
        <p:spPr>
          <a:xfrm>
            <a:off x="386367" y="266565"/>
            <a:ext cx="4930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Push operation</a:t>
            </a: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put the given item to the top of the stack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Very simple operation, can be done in O(1)</a:t>
            </a:r>
            <a:endParaRPr sz="1100"/>
          </a:p>
        </p:txBody>
      </p:sp>
      <p:sp>
        <p:nvSpPr>
          <p:cNvPr id="132" name="Google Shape;132;p21"/>
          <p:cNvSpPr txBox="1"/>
          <p:nvPr/>
        </p:nvSpPr>
        <p:spPr>
          <a:xfrm>
            <a:off x="386367" y="1139228"/>
            <a:ext cx="139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stack.push(88);</a:t>
            </a:r>
            <a:endParaRPr sz="1100"/>
          </a:p>
        </p:txBody>
      </p:sp>
      <p:sp>
        <p:nvSpPr>
          <p:cNvPr id="133" name="Google Shape;133;p21"/>
          <p:cNvSpPr/>
          <p:nvPr/>
        </p:nvSpPr>
        <p:spPr>
          <a:xfrm>
            <a:off x="4335634" y="3782604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12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4335633" y="3215912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56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4331696" y="2649219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88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2"/>
          <p:cNvCxnSpPr/>
          <p:nvPr/>
        </p:nvCxnSpPr>
        <p:spPr>
          <a:xfrm>
            <a:off x="406533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22"/>
          <p:cNvCxnSpPr/>
          <p:nvPr/>
        </p:nvCxnSpPr>
        <p:spPr>
          <a:xfrm>
            <a:off x="5097120" y="2358139"/>
            <a:ext cx="0" cy="206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2"/>
          <p:cNvCxnSpPr/>
          <p:nvPr/>
        </p:nvCxnSpPr>
        <p:spPr>
          <a:xfrm>
            <a:off x="4065330" y="4424807"/>
            <a:ext cx="1038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22"/>
          <p:cNvSpPr txBox="1"/>
          <p:nvPr/>
        </p:nvSpPr>
        <p:spPr>
          <a:xfrm>
            <a:off x="386367" y="266565"/>
            <a:ext cx="7112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Pop operation</a:t>
            </a: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we take the last item we have inserted to the top of the stack (LIFO)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Very simple operation, can be done in O(1)</a:t>
            </a:r>
            <a:endParaRPr sz="1100"/>
          </a:p>
        </p:txBody>
      </p:sp>
      <p:sp>
        <p:nvSpPr>
          <p:cNvPr id="145" name="Google Shape;145;p22"/>
          <p:cNvSpPr/>
          <p:nvPr/>
        </p:nvSpPr>
        <p:spPr>
          <a:xfrm>
            <a:off x="4335634" y="3782604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12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335633" y="3215912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56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4331696" y="2649219"/>
            <a:ext cx="491100" cy="491100"/>
          </a:xfrm>
          <a:prstGeom prst="ellipse">
            <a:avLst/>
          </a:prstGeom>
          <a:solidFill>
            <a:srgbClr val="5E5A5A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88</a:t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