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DE54B6C-126F-4889-B850-6D223EFE5716}">
  <a:tblStyle styleId="{5DE54B6C-126F-4889-B850-6D223EFE5716}"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140" y="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aa832aee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aa832aee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9df0f0c22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9df0f0c22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9df0f0c22a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9df0f0c22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a00fa5ca91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a00fa5ca91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a00fa5ca9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a00fa5ca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a00fa5ca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a00fa5ca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a00fa5ca91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a00fa5ca9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a00fa5ca91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a00fa5ca91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a00fa5ca91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a00fa5ca91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9aa832aee5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9aa832aee5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9aa832aee5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9aa832aee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9df0f0c22a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9df0f0c22a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9df0f0c22a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9df0f0c22a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9df0f0c22a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9df0f0c22a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9df0f0c22a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9df0f0c22a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9df0f0c22a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9df0f0c22a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9df0f0c22a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9df0f0c22a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9df0f0c22a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9df0f0c22a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155075"/>
            <a:ext cx="8520600" cy="360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0000FF"/>
                </a:solidFill>
              </a:rPr>
              <a:t>OOPS (JAVA)</a:t>
            </a:r>
            <a:endParaRPr>
              <a:solidFill>
                <a:srgbClr val="0000FF"/>
              </a:solidFill>
            </a:endParaRPr>
          </a:p>
          <a:p>
            <a:pPr marL="0" lvl="0" indent="0" algn="ctr" rtl="0">
              <a:spcBef>
                <a:spcPts val="0"/>
              </a:spcBef>
              <a:spcAft>
                <a:spcPts val="0"/>
              </a:spcAft>
              <a:buNone/>
            </a:pPr>
            <a:r>
              <a:rPr lang="en">
                <a:solidFill>
                  <a:srgbClr val="0000FF"/>
                </a:solidFill>
              </a:rPr>
              <a:t>Lec-26 </a:t>
            </a:r>
            <a:endParaRPr>
              <a:solidFill>
                <a:srgbClr val="0000FF"/>
              </a:solidFill>
            </a:endParaRPr>
          </a:p>
        </p:txBody>
      </p:sp>
      <p:sp>
        <p:nvSpPr>
          <p:cNvPr id="55" name="Google Shape;55;p13"/>
          <p:cNvSpPr txBox="1">
            <a:spLocks noGrp="1"/>
          </p:cNvSpPr>
          <p:nvPr>
            <p:ph type="subTitle" idx="1"/>
          </p:nvPr>
        </p:nvSpPr>
        <p:spPr>
          <a:xfrm>
            <a:off x="247100" y="397137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Saif Nalband</a:t>
            </a:r>
            <a:endParaRPr/>
          </a:p>
        </p:txBody>
      </p:sp>
      <p:pic>
        <p:nvPicPr>
          <p:cNvPr id="56" name="Google Shape;56;p13"/>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SzPts val="1800"/>
              <a:buChar char="●"/>
            </a:pPr>
            <a:r>
              <a:rPr lang="en" dirty="0"/>
              <a:t>Dynamic method dispatch is a process in which a call to an </a:t>
            </a:r>
            <a:r>
              <a:rPr lang="en" i="1" dirty="0">
                <a:solidFill>
                  <a:srgbClr val="0000FF"/>
                </a:solidFill>
              </a:rPr>
              <a:t>overridden method</a:t>
            </a:r>
            <a:r>
              <a:rPr lang="en" dirty="0"/>
              <a:t> is resolved at </a:t>
            </a:r>
            <a:r>
              <a:rPr lang="en" b="1" dirty="0">
                <a:solidFill>
                  <a:srgbClr val="0000FF"/>
                </a:solidFill>
              </a:rPr>
              <a:t>runtime</a:t>
            </a:r>
            <a:r>
              <a:rPr lang="en" dirty="0"/>
              <a:t> rather than compile time. Also called as </a:t>
            </a:r>
            <a:r>
              <a:rPr lang="en" b="1" dirty="0">
                <a:solidFill>
                  <a:srgbClr val="0000FF"/>
                </a:solidFill>
              </a:rPr>
              <a:t>runtime polymorphism</a:t>
            </a:r>
            <a:r>
              <a:rPr lang="en" dirty="0"/>
              <a:t> </a:t>
            </a:r>
            <a:endParaRPr dirty="0"/>
          </a:p>
          <a:p>
            <a:pPr marL="457200" lvl="0" indent="-342900" algn="just" rtl="0">
              <a:spcBef>
                <a:spcPts val="0"/>
              </a:spcBef>
              <a:spcAft>
                <a:spcPts val="0"/>
              </a:spcAft>
              <a:buSzPts val="1800"/>
              <a:buChar char="●"/>
            </a:pPr>
            <a:r>
              <a:rPr lang="en" dirty="0"/>
              <a:t>In this process, an overridden method is called through the reference variable of superclass. The determination of the method to </a:t>
            </a:r>
            <a:r>
              <a:rPr lang="en" b="1" dirty="0">
                <a:solidFill>
                  <a:srgbClr val="FF0000"/>
                </a:solidFill>
              </a:rPr>
              <a:t>be called is based on the object been referred to by the reference variable</a:t>
            </a:r>
            <a:r>
              <a:rPr lang="en" dirty="0"/>
              <a:t>.  </a:t>
            </a:r>
            <a:endParaRPr dirty="0"/>
          </a:p>
          <a:p>
            <a:pPr marL="457200" lvl="0" indent="-342900" algn="just" rtl="0">
              <a:spcBef>
                <a:spcPts val="0"/>
              </a:spcBef>
              <a:spcAft>
                <a:spcPts val="0"/>
              </a:spcAft>
              <a:buSzPts val="1800"/>
              <a:buChar char="●"/>
            </a:pPr>
            <a:r>
              <a:rPr lang="en" b="1" dirty="0"/>
              <a:t>Method can be called dynamically in Java</a:t>
            </a:r>
            <a:r>
              <a:rPr lang="en" dirty="0"/>
              <a:t>. Whenever, a method is called on an object reference, the declared type of the object reference is checked at compile time to make sure that the method exists in the declared class. At run time, the object reference could be referring to an instance of some subclass of the declared reference type.  </a:t>
            </a:r>
            <a:endParaRPr dirty="0"/>
          </a:p>
          <a:p>
            <a:pPr marL="0" lvl="0" indent="0" algn="l" rtl="0">
              <a:spcBef>
                <a:spcPts val="1600"/>
              </a:spcBef>
              <a:spcAft>
                <a:spcPts val="1600"/>
              </a:spcAft>
              <a:buNone/>
            </a:pPr>
            <a:r>
              <a:rPr lang="en" dirty="0"/>
              <a:t>Demo242</a:t>
            </a:r>
            <a:endParaRPr dirty="0"/>
          </a:p>
        </p:txBody>
      </p:sp>
      <p:sp>
        <p:nvSpPr>
          <p:cNvPr id="118" name="Google Shape;118;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FF"/>
                </a:solidFill>
              </a:rPr>
              <a:t>Dynamic method dispatch concept </a:t>
            </a:r>
            <a:endParaRPr b="1">
              <a:solidFill>
                <a:srgbClr val="0000FF"/>
              </a:solidFill>
            </a:endParaRPr>
          </a:p>
        </p:txBody>
      </p:sp>
      <p:pic>
        <p:nvPicPr>
          <p:cNvPr id="119" name="Google Shape;119;p22"/>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FF"/>
                </a:solidFill>
              </a:rPr>
              <a:t>Runtime Polymorphism: Example </a:t>
            </a:r>
            <a:endParaRPr b="1">
              <a:solidFill>
                <a:srgbClr val="0000FF"/>
              </a:solidFill>
            </a:endParaRPr>
          </a:p>
        </p:txBody>
      </p:sp>
      <p:sp>
        <p:nvSpPr>
          <p:cNvPr id="125" name="Google Shape;125;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sz="2400"/>
              <a:t>So, if we have to store many objects in an array and then objects of different type then better idea is that that array can be declared of the super class object type x. </a:t>
            </a:r>
            <a:endParaRPr sz="2400"/>
          </a:p>
          <a:p>
            <a:pPr marL="457200" lvl="0" indent="-381000" algn="l" rtl="0">
              <a:spcBef>
                <a:spcPts val="0"/>
              </a:spcBef>
              <a:spcAft>
                <a:spcPts val="0"/>
              </a:spcAft>
              <a:buSzPts val="2400"/>
              <a:buChar char="●"/>
            </a:pPr>
            <a:r>
              <a:rPr lang="en" sz="2400"/>
              <a:t>And, then if it is declare super class any subclass object can be put into that or array and it can be process in y irrespective of the different object. So, this is the one good example of the runtime polymorphism in the Java.</a:t>
            </a:r>
            <a:endParaRPr sz="2400"/>
          </a:p>
          <a:p>
            <a:pPr marL="0" lvl="0" indent="0" algn="l" rtl="0">
              <a:spcBef>
                <a:spcPts val="1600"/>
              </a:spcBef>
              <a:spcAft>
                <a:spcPts val="0"/>
              </a:spcAft>
              <a:buClr>
                <a:schemeClr val="dk1"/>
              </a:buClr>
              <a:buSzPts val="1100"/>
              <a:buFont typeface="Arial"/>
              <a:buNone/>
            </a:pPr>
            <a:endParaRPr/>
          </a:p>
          <a:p>
            <a:pPr marL="0" lvl="0" indent="0" algn="l" rtl="0">
              <a:spcBef>
                <a:spcPts val="1600"/>
              </a:spcBef>
              <a:spcAft>
                <a:spcPts val="1600"/>
              </a:spcAft>
              <a:buNone/>
            </a:pPr>
            <a:endParaRPr/>
          </a:p>
        </p:txBody>
      </p:sp>
      <p:pic>
        <p:nvPicPr>
          <p:cNvPr id="126" name="Google Shape;126;p23"/>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Demo260</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FF"/>
                </a:solidFill>
              </a:rPr>
              <a:t>Final keyword</a:t>
            </a:r>
            <a:endParaRPr b="1">
              <a:solidFill>
                <a:srgbClr val="0000FF"/>
              </a:solidFill>
            </a:endParaRPr>
          </a:p>
        </p:txBody>
      </p:sp>
      <p:sp>
        <p:nvSpPr>
          <p:cNvPr id="138" name="Google Shape;138;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400050" algn="l" rtl="0">
              <a:spcBef>
                <a:spcPts val="0"/>
              </a:spcBef>
              <a:spcAft>
                <a:spcPts val="0"/>
              </a:spcAft>
              <a:buSzPts val="2700"/>
              <a:buChar char="●"/>
            </a:pPr>
            <a:r>
              <a:rPr lang="en" sz="2700"/>
              <a:t>If for the class </a:t>
            </a:r>
            <a:endParaRPr sz="2700"/>
          </a:p>
          <a:p>
            <a:pPr marL="914400" lvl="1" indent="-374650" algn="l" rtl="0">
              <a:spcBef>
                <a:spcPts val="0"/>
              </a:spcBef>
              <a:spcAft>
                <a:spcPts val="0"/>
              </a:spcAft>
              <a:buSzPts val="2300"/>
              <a:buChar char="○"/>
            </a:pPr>
            <a:r>
              <a:rPr lang="en" sz="2300"/>
              <a:t>Cannot be inherited (extended)</a:t>
            </a:r>
            <a:endParaRPr sz="2300"/>
          </a:p>
          <a:p>
            <a:pPr marL="457200" lvl="0" indent="-400050" algn="l" rtl="0">
              <a:spcBef>
                <a:spcPts val="0"/>
              </a:spcBef>
              <a:spcAft>
                <a:spcPts val="0"/>
              </a:spcAft>
              <a:buSzPts val="2700"/>
              <a:buChar char="●"/>
            </a:pPr>
            <a:r>
              <a:rPr lang="en" sz="2700"/>
              <a:t>If for a method</a:t>
            </a:r>
            <a:endParaRPr sz="2700"/>
          </a:p>
          <a:p>
            <a:pPr marL="914400" lvl="1" indent="-374650" algn="l" rtl="0">
              <a:spcBef>
                <a:spcPts val="0"/>
              </a:spcBef>
              <a:spcAft>
                <a:spcPts val="0"/>
              </a:spcAft>
              <a:buSzPts val="2300"/>
              <a:buChar char="○"/>
            </a:pPr>
            <a:r>
              <a:rPr lang="en" sz="2300"/>
              <a:t>Can not be overridden  </a:t>
            </a:r>
            <a:endParaRPr sz="2300"/>
          </a:p>
        </p:txBody>
      </p:sp>
      <p:pic>
        <p:nvPicPr>
          <p:cNvPr id="139" name="Google Shape;139;p25"/>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0000FF"/>
                </a:solidFill>
              </a:rPr>
              <a:t>Abstract class in Java</a:t>
            </a:r>
            <a:endParaRPr b="1" dirty="0">
              <a:solidFill>
                <a:srgbClr val="0000FF"/>
              </a:solidFill>
            </a:endParaRPr>
          </a:p>
        </p:txBody>
      </p:sp>
      <p:sp>
        <p:nvSpPr>
          <p:cNvPr id="145" name="Google Shape;145;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sz="2400" dirty="0"/>
              <a:t>A class which is declared with the </a:t>
            </a:r>
            <a:r>
              <a:rPr lang="en" sz="2400" b="1" dirty="0"/>
              <a:t>abstract</a:t>
            </a:r>
            <a:r>
              <a:rPr lang="en" sz="2400" dirty="0"/>
              <a:t> keyword is known as an abstract class in Java. </a:t>
            </a:r>
            <a:endParaRPr sz="2400" dirty="0"/>
          </a:p>
          <a:p>
            <a:pPr marL="457200" lvl="0" indent="-381000" algn="l" rtl="0">
              <a:spcBef>
                <a:spcPts val="0"/>
              </a:spcBef>
              <a:spcAft>
                <a:spcPts val="0"/>
              </a:spcAft>
              <a:buSzPts val="2400"/>
              <a:buChar char="●"/>
            </a:pPr>
            <a:r>
              <a:rPr lang="en" sz="2400" dirty="0"/>
              <a:t>It can have abstract and non-abstract methods (method with the body).</a:t>
            </a:r>
            <a:endParaRPr sz="2400" dirty="0"/>
          </a:p>
          <a:p>
            <a:pPr marL="457200" lvl="0" indent="-381000" algn="l" rtl="0">
              <a:spcBef>
                <a:spcPts val="0"/>
              </a:spcBef>
              <a:spcAft>
                <a:spcPts val="0"/>
              </a:spcAft>
              <a:buSzPts val="2400"/>
              <a:buChar char="●"/>
            </a:pPr>
            <a:r>
              <a:rPr lang="en" sz="2400" dirty="0"/>
              <a:t>Abstraction is </a:t>
            </a:r>
            <a:r>
              <a:rPr lang="en" sz="2400" b="1" dirty="0"/>
              <a:t>a process of hiding the implementation details and showing only functionality to the user</a:t>
            </a:r>
            <a:r>
              <a:rPr lang="en" sz="2400" dirty="0"/>
              <a:t>.</a:t>
            </a:r>
            <a:endParaRPr sz="2400" dirty="0"/>
          </a:p>
          <a:p>
            <a:pPr marL="457200" lvl="0" indent="-381000" algn="l" rtl="0">
              <a:spcBef>
                <a:spcPts val="0"/>
              </a:spcBef>
              <a:spcAft>
                <a:spcPts val="0"/>
              </a:spcAft>
              <a:buSzPts val="2400"/>
              <a:buChar char="●"/>
            </a:pPr>
            <a:r>
              <a:rPr lang="en" sz="2400" dirty="0"/>
              <a:t>Abstraction lets you focus on what the object does instead of how it does it. </a:t>
            </a:r>
            <a:endParaRPr sz="2400" dirty="0"/>
          </a:p>
          <a:p>
            <a:pPr marL="0" lvl="0" indent="0" algn="l" rtl="0">
              <a:spcBef>
                <a:spcPts val="1600"/>
              </a:spcBef>
              <a:spcAft>
                <a:spcPts val="1600"/>
              </a:spcAft>
              <a:buNone/>
            </a:pPr>
            <a:endParaRPr dirty="0"/>
          </a:p>
        </p:txBody>
      </p:sp>
      <p:pic>
        <p:nvPicPr>
          <p:cNvPr id="146" name="Google Shape;146;p26"/>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FF"/>
                </a:solidFill>
              </a:rPr>
              <a:t>Ways to achieve Abstraction</a:t>
            </a:r>
            <a:endParaRPr b="1">
              <a:solidFill>
                <a:srgbClr val="0000FF"/>
              </a:solidFill>
            </a:endParaRPr>
          </a:p>
        </p:txBody>
      </p:sp>
      <p:sp>
        <p:nvSpPr>
          <p:cNvPr id="152" name="Google Shape;152;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500" dirty="0"/>
              <a:t>There are two ways to achieve abstraction in java</a:t>
            </a:r>
            <a:endParaRPr sz="2500" dirty="0"/>
          </a:p>
          <a:p>
            <a:pPr marL="457200" lvl="0" indent="-387350" algn="l" rtl="0">
              <a:spcBef>
                <a:spcPts val="1600"/>
              </a:spcBef>
              <a:spcAft>
                <a:spcPts val="0"/>
              </a:spcAft>
              <a:buSzPts val="2500"/>
              <a:buAutoNum type="arabicPeriod"/>
            </a:pPr>
            <a:r>
              <a:rPr lang="en" sz="2500" dirty="0"/>
              <a:t>Abstract class (0 to 100%)</a:t>
            </a:r>
            <a:endParaRPr sz="2500" dirty="0"/>
          </a:p>
          <a:p>
            <a:pPr marL="457200" lvl="0" indent="-387350" algn="l" rtl="0">
              <a:spcBef>
                <a:spcPts val="0"/>
              </a:spcBef>
              <a:spcAft>
                <a:spcPts val="0"/>
              </a:spcAft>
              <a:buSzPts val="2500"/>
              <a:buAutoNum type="arabicPeriod"/>
            </a:pPr>
            <a:r>
              <a:rPr lang="en" sz="2500" dirty="0"/>
              <a:t>Interface (100%)</a:t>
            </a:r>
            <a:endParaRPr sz="2500" dirty="0"/>
          </a:p>
          <a:p>
            <a:pPr marL="0" lvl="0" indent="0" algn="l" rtl="0">
              <a:spcBef>
                <a:spcPts val="1600"/>
              </a:spcBef>
              <a:spcAft>
                <a:spcPts val="0"/>
              </a:spcAft>
              <a:buNone/>
            </a:pPr>
            <a:endParaRPr sz="2500" dirty="0"/>
          </a:p>
          <a:p>
            <a:pPr marL="0" lvl="0" indent="0" algn="l" rtl="0">
              <a:spcBef>
                <a:spcPts val="1600"/>
              </a:spcBef>
              <a:spcAft>
                <a:spcPts val="0"/>
              </a:spcAft>
              <a:buClr>
                <a:schemeClr val="dk1"/>
              </a:buClr>
              <a:buSzPts val="1100"/>
              <a:buFont typeface="Arial"/>
              <a:buNone/>
            </a:pPr>
            <a:r>
              <a:rPr lang="en" dirty="0"/>
              <a:t>Demo261</a:t>
            </a:r>
            <a:endParaRPr sz="2500" dirty="0"/>
          </a:p>
          <a:p>
            <a:pPr marL="0" lvl="0" indent="0" algn="l" rtl="0">
              <a:spcBef>
                <a:spcPts val="1600"/>
              </a:spcBef>
              <a:spcAft>
                <a:spcPts val="1600"/>
              </a:spcAft>
              <a:buNone/>
            </a:pPr>
            <a:endParaRPr dirty="0"/>
          </a:p>
        </p:txBody>
      </p:sp>
      <p:pic>
        <p:nvPicPr>
          <p:cNvPr id="153" name="Google Shape;153;p27"/>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SzPts val="2800"/>
              <a:buChar char="●"/>
            </a:pPr>
            <a:r>
              <a:rPr lang="en" sz="2800"/>
              <a:t>An abstract class must be declared with an abstract keyword.</a:t>
            </a:r>
            <a:endParaRPr sz="2800"/>
          </a:p>
          <a:p>
            <a:pPr marL="457200" lvl="0" indent="-406400" algn="l" rtl="0">
              <a:spcBef>
                <a:spcPts val="0"/>
              </a:spcBef>
              <a:spcAft>
                <a:spcPts val="0"/>
              </a:spcAft>
              <a:buSzPts val="2800"/>
              <a:buChar char="●"/>
            </a:pPr>
            <a:r>
              <a:rPr lang="en" sz="2800"/>
              <a:t>It can have abstract and non-abstract methods.</a:t>
            </a:r>
            <a:endParaRPr sz="2800"/>
          </a:p>
          <a:p>
            <a:pPr marL="457200" lvl="0" indent="-406400" algn="l" rtl="0">
              <a:spcBef>
                <a:spcPts val="0"/>
              </a:spcBef>
              <a:spcAft>
                <a:spcPts val="0"/>
              </a:spcAft>
              <a:buClr>
                <a:srgbClr val="FF0000"/>
              </a:buClr>
              <a:buSzPts val="2800"/>
              <a:buChar char="●"/>
            </a:pPr>
            <a:r>
              <a:rPr lang="en" sz="2800" b="1">
                <a:solidFill>
                  <a:srgbClr val="FF0000"/>
                </a:solidFill>
              </a:rPr>
              <a:t>It cannot be instantiated.</a:t>
            </a:r>
            <a:endParaRPr sz="2800" b="1">
              <a:solidFill>
                <a:srgbClr val="FF0000"/>
              </a:solidFill>
            </a:endParaRPr>
          </a:p>
          <a:p>
            <a:pPr marL="457200" lvl="0" indent="-406400" algn="l" rtl="0">
              <a:spcBef>
                <a:spcPts val="0"/>
              </a:spcBef>
              <a:spcAft>
                <a:spcPts val="0"/>
              </a:spcAft>
              <a:buSzPts val="2800"/>
              <a:buChar char="●"/>
            </a:pPr>
            <a:r>
              <a:rPr lang="en" sz="2800"/>
              <a:t>It can have constructors and static methods also.</a:t>
            </a:r>
            <a:endParaRPr sz="2800"/>
          </a:p>
          <a:p>
            <a:pPr marL="457200" lvl="0" indent="-406400" algn="l" rtl="0">
              <a:spcBef>
                <a:spcPts val="0"/>
              </a:spcBef>
              <a:spcAft>
                <a:spcPts val="0"/>
              </a:spcAft>
              <a:buSzPts val="2800"/>
              <a:buChar char="●"/>
            </a:pPr>
            <a:r>
              <a:rPr lang="en" sz="2800"/>
              <a:t>It can have final methods which will force the subclass not to change the body of the method.</a:t>
            </a:r>
            <a:endParaRPr sz="2800"/>
          </a:p>
          <a:p>
            <a:pPr marL="0" lvl="0" indent="0" algn="l" rtl="0">
              <a:spcBef>
                <a:spcPts val="1600"/>
              </a:spcBef>
              <a:spcAft>
                <a:spcPts val="0"/>
              </a:spcAft>
              <a:buClr>
                <a:schemeClr val="dk1"/>
              </a:buClr>
              <a:buSzPts val="1100"/>
              <a:buFont typeface="Arial"/>
              <a:buNone/>
            </a:pPr>
            <a:endParaRPr/>
          </a:p>
          <a:p>
            <a:pPr marL="0" lvl="0" indent="0" algn="l" rtl="0">
              <a:spcBef>
                <a:spcPts val="1600"/>
              </a:spcBef>
              <a:spcAft>
                <a:spcPts val="1600"/>
              </a:spcAft>
              <a:buNone/>
            </a:pPr>
            <a:endParaRPr/>
          </a:p>
        </p:txBody>
      </p:sp>
      <p:sp>
        <p:nvSpPr>
          <p:cNvPr id="159" name="Google Shape;159;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FF"/>
                </a:solidFill>
              </a:rPr>
              <a:t>Points </a:t>
            </a:r>
            <a:endParaRPr b="1">
              <a:solidFill>
                <a:srgbClr val="0000FF"/>
              </a:solidFill>
            </a:endParaRPr>
          </a:p>
        </p:txBody>
      </p:sp>
      <p:pic>
        <p:nvPicPr>
          <p:cNvPr id="160" name="Google Shape;160;p28"/>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FF"/>
                </a:solidFill>
              </a:rPr>
              <a:t>Abstract Method in Java</a:t>
            </a:r>
            <a:endParaRPr b="1">
              <a:solidFill>
                <a:srgbClr val="0000FF"/>
              </a:solidFill>
            </a:endParaRPr>
          </a:p>
        </p:txBody>
      </p:sp>
      <p:sp>
        <p:nvSpPr>
          <p:cNvPr id="166" name="Google Shape;166;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A method which is declared as abstract and does not have implementation is known as an abstract method.</a:t>
            </a:r>
            <a:endParaRPr/>
          </a:p>
          <a:p>
            <a:pPr marL="457200" lvl="0" indent="-342900" algn="l" rtl="0">
              <a:spcBef>
                <a:spcPts val="0"/>
              </a:spcBef>
              <a:spcAft>
                <a:spcPts val="0"/>
              </a:spcAft>
              <a:buSzPts val="1800"/>
              <a:buChar char="●"/>
            </a:pPr>
            <a:r>
              <a:rPr lang="en"/>
              <a:t>An abstract class can have a data member, abstract method, method body (non-abstract method), constructor, and even main() method.</a:t>
            </a:r>
            <a:endParaRPr/>
          </a:p>
          <a:p>
            <a:pPr marL="0" lvl="0" indent="0" algn="l" rtl="0">
              <a:spcBef>
                <a:spcPts val="1600"/>
              </a:spcBef>
              <a:spcAft>
                <a:spcPts val="0"/>
              </a:spcAft>
              <a:buNone/>
            </a:pPr>
            <a:endParaRPr/>
          </a:p>
          <a:p>
            <a:pPr marL="0" lvl="0" indent="0" algn="l" rtl="0">
              <a:spcBef>
                <a:spcPts val="1600"/>
              </a:spcBef>
              <a:spcAft>
                <a:spcPts val="1600"/>
              </a:spcAft>
              <a:buClr>
                <a:schemeClr val="dk1"/>
              </a:buClr>
              <a:buSzPts val="1100"/>
              <a:buFont typeface="Arial"/>
              <a:buNone/>
            </a:pPr>
            <a:r>
              <a:rPr lang="en"/>
              <a:t>Demo262 Demo263</a:t>
            </a:r>
            <a:endParaRPr/>
          </a:p>
        </p:txBody>
      </p:sp>
      <p:pic>
        <p:nvPicPr>
          <p:cNvPr id="167" name="Google Shape;167;p29"/>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0"/>
          <p:cNvSpPr txBox="1">
            <a:spLocks noGrp="1"/>
          </p:cNvSpPr>
          <p:nvPr>
            <p:ph type="title"/>
          </p:nvPr>
        </p:nvSpPr>
        <p:spPr>
          <a:xfrm>
            <a:off x="311700" y="2150850"/>
            <a:ext cx="8520600" cy="135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0000FF"/>
                </a:solidFill>
              </a:rPr>
              <a:t>Thank you and </a:t>
            </a:r>
            <a:endParaRPr b="1">
              <a:solidFill>
                <a:srgbClr val="0000FF"/>
              </a:solidFill>
            </a:endParaRPr>
          </a:p>
          <a:p>
            <a:pPr marL="0" lvl="0" indent="0" algn="ctr" rtl="0">
              <a:spcBef>
                <a:spcPts val="0"/>
              </a:spcBef>
              <a:spcAft>
                <a:spcPts val="0"/>
              </a:spcAft>
              <a:buNone/>
            </a:pPr>
            <a:r>
              <a:rPr lang="en" b="1">
                <a:solidFill>
                  <a:srgbClr val="0000FF"/>
                </a:solidFill>
              </a:rPr>
              <a:t>Stay Home and Stay safe</a:t>
            </a:r>
            <a:endParaRPr b="1">
              <a:solidFill>
                <a:srgbClr val="0000FF"/>
              </a:solidFill>
            </a:endParaRPr>
          </a:p>
        </p:txBody>
      </p:sp>
      <p:pic>
        <p:nvPicPr>
          <p:cNvPr id="173" name="Google Shape;173;p30"/>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b="1">
                <a:solidFill>
                  <a:srgbClr val="0000FF"/>
                </a:solidFill>
              </a:rPr>
              <a:t>Contents : </a:t>
            </a:r>
            <a:endParaRPr sz="3200" b="1">
              <a:solidFill>
                <a:srgbClr val="0000FF"/>
              </a:solidFill>
            </a:endParaRPr>
          </a:p>
        </p:txBody>
      </p:sp>
      <p:sp>
        <p:nvSpPr>
          <p:cNvPr id="62" name="Google Shape;62;p14"/>
          <p:cNvSpPr txBox="1">
            <a:spLocks noGrp="1"/>
          </p:cNvSpPr>
          <p:nvPr>
            <p:ph type="body" idx="1"/>
          </p:nvPr>
        </p:nvSpPr>
        <p:spPr>
          <a:xfrm>
            <a:off x="311700" y="1166350"/>
            <a:ext cx="8520600" cy="34164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SzPts val="2800"/>
              <a:buChar char="●"/>
            </a:pPr>
            <a:r>
              <a:rPr lang="en" sz="2800"/>
              <a:t>Aggregation</a:t>
            </a:r>
            <a:endParaRPr sz="2800"/>
          </a:p>
          <a:p>
            <a:pPr marL="457200" lvl="0" indent="-406400" algn="l" rtl="0">
              <a:spcBef>
                <a:spcPts val="0"/>
              </a:spcBef>
              <a:spcAft>
                <a:spcPts val="0"/>
              </a:spcAft>
              <a:buSzPts val="2800"/>
              <a:buChar char="●"/>
            </a:pPr>
            <a:r>
              <a:rPr lang="en" sz="2800"/>
              <a:t>Run-Time polymorphism</a:t>
            </a:r>
            <a:endParaRPr sz="2800"/>
          </a:p>
          <a:p>
            <a:pPr marL="457200" lvl="0" indent="-406400" algn="l" rtl="0">
              <a:spcBef>
                <a:spcPts val="0"/>
              </a:spcBef>
              <a:spcAft>
                <a:spcPts val="0"/>
              </a:spcAft>
              <a:buSzPts val="2800"/>
              <a:buChar char="●"/>
            </a:pPr>
            <a:r>
              <a:rPr lang="en" sz="2800"/>
              <a:t>Abstract Class </a:t>
            </a:r>
            <a:endParaRPr sz="2800"/>
          </a:p>
        </p:txBody>
      </p:sp>
      <p:pic>
        <p:nvPicPr>
          <p:cNvPr id="63" name="Google Shape;63;p14"/>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FF"/>
                </a:solidFill>
              </a:rPr>
              <a:t>Polymorphism </a:t>
            </a:r>
            <a:endParaRPr b="1">
              <a:solidFill>
                <a:srgbClr val="0000FF"/>
              </a:solidFill>
            </a:endParaRPr>
          </a:p>
        </p:txBody>
      </p:sp>
      <p:sp>
        <p:nvSpPr>
          <p:cNvPr id="69" name="Google Shape;69;p15"/>
          <p:cNvSpPr txBox="1">
            <a:spLocks noGrp="1"/>
          </p:cNvSpPr>
          <p:nvPr>
            <p:ph type="body" idx="1"/>
          </p:nvPr>
        </p:nvSpPr>
        <p:spPr>
          <a:xfrm>
            <a:off x="311700" y="1152475"/>
            <a:ext cx="87525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400"/>
              <a:t>Polymorphism, meaning one object many shapes, is a simple concept that allows </a:t>
            </a:r>
            <a:r>
              <a:rPr lang="en" sz="2400" i="1">
                <a:solidFill>
                  <a:srgbClr val="0000FF"/>
                </a:solidFill>
              </a:rPr>
              <a:t>a method to have multiple implementations</a:t>
            </a:r>
            <a:r>
              <a:rPr lang="en" sz="2400"/>
              <a:t>. This is also known as </a:t>
            </a:r>
            <a:r>
              <a:rPr lang="en" sz="2400" b="1">
                <a:solidFill>
                  <a:srgbClr val="0000FF"/>
                </a:solidFill>
              </a:rPr>
              <a:t>method overloading</a:t>
            </a:r>
            <a:r>
              <a:rPr lang="en" sz="2400"/>
              <a:t>.</a:t>
            </a:r>
            <a:endParaRPr sz="2400"/>
          </a:p>
        </p:txBody>
      </p:sp>
      <p:pic>
        <p:nvPicPr>
          <p:cNvPr id="70" name="Google Shape;70;p15"/>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FF"/>
                </a:solidFill>
              </a:rPr>
              <a:t>Method Overriding</a:t>
            </a:r>
            <a:endParaRPr b="1">
              <a:solidFill>
                <a:srgbClr val="0000FF"/>
              </a:solidFill>
            </a:endParaRPr>
          </a:p>
        </p:txBody>
      </p:sp>
      <p:sp>
        <p:nvSpPr>
          <p:cNvPr id="76" name="Google Shape;7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Usage of Method Overriding</a:t>
            </a:r>
            <a:endParaRPr/>
          </a:p>
          <a:p>
            <a:pPr marL="457200" lvl="0" indent="-342900" algn="l" rtl="0">
              <a:spcBef>
                <a:spcPts val="1600"/>
              </a:spcBef>
              <a:spcAft>
                <a:spcPts val="0"/>
              </a:spcAft>
              <a:buSzPts val="1800"/>
              <a:buChar char="●"/>
            </a:pPr>
            <a:r>
              <a:rPr lang="en"/>
              <a:t>Method overriding is used to provide the specific implementation of a method which is already provided by its superclass.</a:t>
            </a:r>
            <a:endParaRPr/>
          </a:p>
          <a:p>
            <a:pPr marL="457200" lvl="0" indent="-342900" algn="l" rtl="0">
              <a:spcBef>
                <a:spcPts val="0"/>
              </a:spcBef>
              <a:spcAft>
                <a:spcPts val="0"/>
              </a:spcAft>
              <a:buSzPts val="1800"/>
              <a:buChar char="●"/>
            </a:pPr>
            <a:r>
              <a:rPr lang="en"/>
              <a:t>Method overriding is used for runtime polymorphism</a:t>
            </a:r>
            <a:endParaRPr/>
          </a:p>
          <a:p>
            <a:pPr marL="0" lvl="0" indent="0" algn="l" rtl="0">
              <a:spcBef>
                <a:spcPts val="1600"/>
              </a:spcBef>
              <a:spcAft>
                <a:spcPts val="0"/>
              </a:spcAft>
              <a:buNone/>
            </a:pPr>
            <a:r>
              <a:rPr lang="en"/>
              <a:t>Rules for Method Overriding</a:t>
            </a:r>
            <a:endParaRPr/>
          </a:p>
          <a:p>
            <a:pPr marL="457200" lvl="0" indent="-342900" algn="l" rtl="0">
              <a:spcBef>
                <a:spcPts val="1600"/>
              </a:spcBef>
              <a:spcAft>
                <a:spcPts val="0"/>
              </a:spcAft>
              <a:buSzPts val="1800"/>
              <a:buChar char="●"/>
            </a:pPr>
            <a:r>
              <a:rPr lang="en"/>
              <a:t>The method must have the same name as in the parent class</a:t>
            </a:r>
            <a:endParaRPr/>
          </a:p>
          <a:p>
            <a:pPr marL="457200" lvl="0" indent="-342900" algn="l" rtl="0">
              <a:spcBef>
                <a:spcPts val="0"/>
              </a:spcBef>
              <a:spcAft>
                <a:spcPts val="0"/>
              </a:spcAft>
              <a:buSzPts val="1800"/>
              <a:buChar char="●"/>
            </a:pPr>
            <a:r>
              <a:rPr lang="en"/>
              <a:t>The method must have the same parameter as in the parent class.</a:t>
            </a:r>
            <a:endParaRPr/>
          </a:p>
          <a:p>
            <a:pPr marL="457200" lvl="0" indent="-342900" algn="l" rtl="0">
              <a:spcBef>
                <a:spcPts val="0"/>
              </a:spcBef>
              <a:spcAft>
                <a:spcPts val="0"/>
              </a:spcAft>
              <a:buSzPts val="1800"/>
              <a:buChar char="●"/>
            </a:pPr>
            <a:r>
              <a:rPr lang="en"/>
              <a:t>There must be an </a:t>
            </a:r>
            <a:r>
              <a:rPr lang="en" b="1">
                <a:solidFill>
                  <a:srgbClr val="0000FF"/>
                </a:solidFill>
              </a:rPr>
              <a:t>IS-A</a:t>
            </a:r>
            <a:r>
              <a:rPr lang="en"/>
              <a:t> relationship (inheritance).</a:t>
            </a:r>
            <a:endParaRPr/>
          </a:p>
          <a:p>
            <a:pPr marL="0" lvl="0" indent="0" algn="l" rtl="0">
              <a:spcBef>
                <a:spcPts val="1600"/>
              </a:spcBef>
              <a:spcAft>
                <a:spcPts val="1600"/>
              </a:spcAft>
              <a:buNone/>
            </a:pPr>
            <a:endParaRPr/>
          </a:p>
        </p:txBody>
      </p:sp>
      <p:pic>
        <p:nvPicPr>
          <p:cNvPr id="77" name="Google Shape;77;p16"/>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973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FF"/>
                </a:solidFill>
              </a:rPr>
              <a:t>Method overloading Vs Method Overriding</a:t>
            </a:r>
            <a:endParaRPr b="1">
              <a:solidFill>
                <a:srgbClr val="0000FF"/>
              </a:solidFill>
            </a:endParaRPr>
          </a:p>
        </p:txBody>
      </p:sp>
      <p:graphicFrame>
        <p:nvGraphicFramePr>
          <p:cNvPr id="83" name="Google Shape;83;p17"/>
          <p:cNvGraphicFramePr/>
          <p:nvPr/>
        </p:nvGraphicFramePr>
        <p:xfrm>
          <a:off x="130000" y="670025"/>
          <a:ext cx="8805625" cy="4460040"/>
        </p:xfrm>
        <a:graphic>
          <a:graphicData uri="http://schemas.openxmlformats.org/drawingml/2006/table">
            <a:tbl>
              <a:tblPr>
                <a:solidFill>
                  <a:srgbClr val="FFFFFF"/>
                </a:solidFill>
                <a:tableStyleId>{5DE54B6C-126F-4889-B850-6D223EFE5716}</a:tableStyleId>
              </a:tblPr>
              <a:tblGrid>
                <a:gridCol w="4679925">
                  <a:extLst>
                    <a:ext uri="{9D8B030D-6E8A-4147-A177-3AD203B41FA5}">
                      <a16:colId xmlns:a16="http://schemas.microsoft.com/office/drawing/2014/main" val="20000"/>
                    </a:ext>
                  </a:extLst>
                </a:gridCol>
                <a:gridCol w="4125700">
                  <a:extLst>
                    <a:ext uri="{9D8B030D-6E8A-4147-A177-3AD203B41FA5}">
                      <a16:colId xmlns:a16="http://schemas.microsoft.com/office/drawing/2014/main" val="20001"/>
                    </a:ext>
                  </a:extLst>
                </a:gridCol>
              </a:tblGrid>
              <a:tr h="399300">
                <a:tc>
                  <a:txBody>
                    <a:bodyPr/>
                    <a:lstStyle/>
                    <a:p>
                      <a:pPr marL="0" lvl="0" indent="0" algn="ctr" rtl="0">
                        <a:lnSpc>
                          <a:spcPct val="115000"/>
                        </a:lnSpc>
                        <a:spcBef>
                          <a:spcPts val="0"/>
                        </a:spcBef>
                        <a:spcAft>
                          <a:spcPts val="0"/>
                        </a:spcAft>
                        <a:buNone/>
                      </a:pPr>
                      <a:r>
                        <a:rPr lang="en" sz="1300" b="1">
                          <a:solidFill>
                            <a:srgbClr val="0000FF"/>
                          </a:solidFill>
                          <a:highlight>
                            <a:schemeClr val="lt1"/>
                          </a:highlight>
                          <a:latin typeface="Times New Roman"/>
                          <a:ea typeface="Times New Roman"/>
                          <a:cs typeface="Times New Roman"/>
                          <a:sym typeface="Times New Roman"/>
                        </a:rPr>
                        <a:t>Method Overloading</a:t>
                      </a:r>
                      <a:endParaRPr sz="1300" b="1">
                        <a:solidFill>
                          <a:srgbClr val="0000FF"/>
                        </a:solidFill>
                        <a:highlight>
                          <a:schemeClr val="lt1"/>
                        </a:highlight>
                        <a:latin typeface="Times New Roman"/>
                        <a:ea typeface="Times New Roman"/>
                        <a:cs typeface="Times New Roman"/>
                        <a:sym typeface="Times New Roman"/>
                      </a:endParaRPr>
                    </a:p>
                  </a:txBody>
                  <a:tcPr marL="114300" marR="114300" marT="114300" marB="11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 sz="1300" b="1">
                          <a:solidFill>
                            <a:srgbClr val="0000FF"/>
                          </a:solidFill>
                          <a:highlight>
                            <a:schemeClr val="lt1"/>
                          </a:highlight>
                          <a:latin typeface="Times New Roman"/>
                          <a:ea typeface="Times New Roman"/>
                          <a:cs typeface="Times New Roman"/>
                          <a:sym typeface="Times New Roman"/>
                        </a:rPr>
                        <a:t>Method Overriding</a:t>
                      </a:r>
                      <a:endParaRPr sz="1300" b="1">
                        <a:solidFill>
                          <a:srgbClr val="0000FF"/>
                        </a:solidFill>
                        <a:highlight>
                          <a:schemeClr val="lt1"/>
                        </a:highlight>
                        <a:latin typeface="Times New Roman"/>
                        <a:ea typeface="Times New Roman"/>
                        <a:cs typeface="Times New Roman"/>
                        <a:sym typeface="Times New Roman"/>
                      </a:endParaRPr>
                    </a:p>
                  </a:txBody>
                  <a:tcPr marL="114300" marR="114300" marT="114300" marB="11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703850">
                <a:tc>
                  <a:txBody>
                    <a:bodyPr/>
                    <a:lstStyle/>
                    <a:p>
                      <a:pPr marL="190500" lvl="0" indent="0" algn="l" rtl="0">
                        <a:lnSpc>
                          <a:spcPct val="100000"/>
                        </a:lnSpc>
                        <a:spcBef>
                          <a:spcPts val="0"/>
                        </a:spcBef>
                        <a:spcAft>
                          <a:spcPts val="0"/>
                        </a:spcAft>
                        <a:buNone/>
                      </a:pPr>
                      <a:r>
                        <a:rPr lang="en">
                          <a:highlight>
                            <a:srgbClr val="FFFFFF"/>
                          </a:highlight>
                          <a:latin typeface="Verdana"/>
                          <a:ea typeface="Verdana"/>
                          <a:cs typeface="Verdana"/>
                          <a:sym typeface="Verdana"/>
                        </a:rPr>
                        <a:t>Method overloading is used </a:t>
                      </a:r>
                      <a:r>
                        <a:rPr lang="en" i="1">
                          <a:highlight>
                            <a:srgbClr val="FFFFFF"/>
                          </a:highlight>
                          <a:latin typeface="Verdana"/>
                          <a:ea typeface="Verdana"/>
                          <a:cs typeface="Verdana"/>
                          <a:sym typeface="Verdana"/>
                        </a:rPr>
                        <a:t>to </a:t>
                      </a:r>
                      <a:r>
                        <a:rPr lang="en" i="1">
                          <a:solidFill>
                            <a:srgbClr val="0000FF"/>
                          </a:solidFill>
                          <a:highlight>
                            <a:srgbClr val="FFFFFF"/>
                          </a:highlight>
                          <a:latin typeface="Verdana"/>
                          <a:ea typeface="Verdana"/>
                          <a:cs typeface="Verdana"/>
                          <a:sym typeface="Verdana"/>
                        </a:rPr>
                        <a:t>increase the readability</a:t>
                      </a:r>
                      <a:r>
                        <a:rPr lang="en">
                          <a:highlight>
                            <a:srgbClr val="FFFFFF"/>
                          </a:highlight>
                          <a:latin typeface="Verdana"/>
                          <a:ea typeface="Verdana"/>
                          <a:cs typeface="Verdana"/>
                          <a:sym typeface="Verdana"/>
                        </a:rPr>
                        <a:t> of the program.</a:t>
                      </a:r>
                      <a:endParaRPr>
                        <a:highlight>
                          <a:srgbClr val="FFFFFF"/>
                        </a:highlight>
                        <a:latin typeface="Verdana"/>
                        <a:ea typeface="Verdana"/>
                        <a:cs typeface="Verdana"/>
                        <a:sym typeface="Verdana"/>
                      </a:endParaRPr>
                    </a:p>
                  </a:txBody>
                  <a:tcPr marL="76200" marR="76200" marT="76200" marB="762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190500" lvl="0" indent="0" algn="l" rtl="0">
                        <a:lnSpc>
                          <a:spcPct val="100000"/>
                        </a:lnSpc>
                        <a:spcBef>
                          <a:spcPts val="0"/>
                        </a:spcBef>
                        <a:spcAft>
                          <a:spcPts val="0"/>
                        </a:spcAft>
                        <a:buNone/>
                      </a:pPr>
                      <a:r>
                        <a:rPr lang="en">
                          <a:highlight>
                            <a:srgbClr val="FFFFFF"/>
                          </a:highlight>
                          <a:latin typeface="Verdana"/>
                          <a:ea typeface="Verdana"/>
                          <a:cs typeface="Verdana"/>
                          <a:sym typeface="Verdana"/>
                        </a:rPr>
                        <a:t>Method overriding is used </a:t>
                      </a:r>
                      <a:r>
                        <a:rPr lang="en" i="1">
                          <a:highlight>
                            <a:srgbClr val="FFFFFF"/>
                          </a:highlight>
                          <a:latin typeface="Verdana"/>
                          <a:ea typeface="Verdana"/>
                          <a:cs typeface="Verdana"/>
                          <a:sym typeface="Verdana"/>
                        </a:rPr>
                        <a:t>to provide the </a:t>
                      </a:r>
                      <a:r>
                        <a:rPr lang="en" i="1">
                          <a:solidFill>
                            <a:srgbClr val="0000FF"/>
                          </a:solidFill>
                          <a:highlight>
                            <a:srgbClr val="FFFFFF"/>
                          </a:highlight>
                          <a:latin typeface="Verdana"/>
                          <a:ea typeface="Verdana"/>
                          <a:cs typeface="Verdana"/>
                          <a:sym typeface="Verdana"/>
                        </a:rPr>
                        <a:t>specific implementation</a:t>
                      </a:r>
                      <a:r>
                        <a:rPr lang="en">
                          <a:highlight>
                            <a:srgbClr val="FFFFFF"/>
                          </a:highlight>
                          <a:latin typeface="Verdana"/>
                          <a:ea typeface="Verdana"/>
                          <a:cs typeface="Verdana"/>
                          <a:sym typeface="Verdana"/>
                        </a:rPr>
                        <a:t> of the method that is already provided by its super class.</a:t>
                      </a:r>
                      <a:endParaRPr>
                        <a:highlight>
                          <a:srgbClr val="FFFFFF"/>
                        </a:highlight>
                        <a:latin typeface="Verdana"/>
                        <a:ea typeface="Verdana"/>
                        <a:cs typeface="Verdana"/>
                        <a:sym typeface="Verdana"/>
                      </a:endParaRPr>
                    </a:p>
                  </a:txBody>
                  <a:tcPr marL="76200" marR="76200" marT="76200" marB="762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598950">
                <a:tc>
                  <a:txBody>
                    <a:bodyPr/>
                    <a:lstStyle/>
                    <a:p>
                      <a:pPr marL="190500" lvl="0" indent="0" algn="l" rtl="0">
                        <a:lnSpc>
                          <a:spcPct val="100000"/>
                        </a:lnSpc>
                        <a:spcBef>
                          <a:spcPts val="0"/>
                        </a:spcBef>
                        <a:spcAft>
                          <a:spcPts val="0"/>
                        </a:spcAft>
                        <a:buNone/>
                      </a:pPr>
                      <a:r>
                        <a:rPr lang="en">
                          <a:highlight>
                            <a:srgbClr val="FFFFFF"/>
                          </a:highlight>
                          <a:latin typeface="Verdana"/>
                          <a:ea typeface="Verdana"/>
                          <a:cs typeface="Verdana"/>
                          <a:sym typeface="Verdana"/>
                        </a:rPr>
                        <a:t>Method overloading is performed </a:t>
                      </a:r>
                      <a:r>
                        <a:rPr lang="en" i="1">
                          <a:solidFill>
                            <a:srgbClr val="0000FF"/>
                          </a:solidFill>
                          <a:highlight>
                            <a:srgbClr val="FFFFFF"/>
                          </a:highlight>
                          <a:latin typeface="Verdana"/>
                          <a:ea typeface="Verdana"/>
                          <a:cs typeface="Verdana"/>
                          <a:sym typeface="Verdana"/>
                        </a:rPr>
                        <a:t>within class</a:t>
                      </a:r>
                      <a:r>
                        <a:rPr lang="en">
                          <a:highlight>
                            <a:srgbClr val="FFFFFF"/>
                          </a:highlight>
                          <a:latin typeface="Verdana"/>
                          <a:ea typeface="Verdana"/>
                          <a:cs typeface="Verdana"/>
                          <a:sym typeface="Verdana"/>
                        </a:rPr>
                        <a:t>.</a:t>
                      </a:r>
                      <a:endParaRPr>
                        <a:highlight>
                          <a:srgbClr val="FFFFFF"/>
                        </a:highlight>
                        <a:latin typeface="Verdana"/>
                        <a:ea typeface="Verdana"/>
                        <a:cs typeface="Verdana"/>
                        <a:sym typeface="Verdana"/>
                      </a:endParaRPr>
                    </a:p>
                  </a:txBody>
                  <a:tcPr marL="76200" marR="76200" marT="76200" marB="762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190500" lvl="0" indent="0" algn="l" rtl="0">
                        <a:lnSpc>
                          <a:spcPct val="100000"/>
                        </a:lnSpc>
                        <a:spcBef>
                          <a:spcPts val="0"/>
                        </a:spcBef>
                        <a:spcAft>
                          <a:spcPts val="0"/>
                        </a:spcAft>
                        <a:buNone/>
                      </a:pPr>
                      <a:r>
                        <a:rPr lang="en">
                          <a:highlight>
                            <a:srgbClr val="FFFFFF"/>
                          </a:highlight>
                          <a:latin typeface="Verdana"/>
                          <a:ea typeface="Verdana"/>
                          <a:cs typeface="Verdana"/>
                          <a:sym typeface="Verdana"/>
                        </a:rPr>
                        <a:t>Method overriding occurs </a:t>
                      </a:r>
                      <a:r>
                        <a:rPr lang="en" i="1">
                          <a:solidFill>
                            <a:srgbClr val="0000FF"/>
                          </a:solidFill>
                          <a:highlight>
                            <a:srgbClr val="FFFFFF"/>
                          </a:highlight>
                          <a:latin typeface="Verdana"/>
                          <a:ea typeface="Verdana"/>
                          <a:cs typeface="Verdana"/>
                          <a:sym typeface="Verdana"/>
                        </a:rPr>
                        <a:t>in two classes</a:t>
                      </a:r>
                      <a:r>
                        <a:rPr lang="en">
                          <a:solidFill>
                            <a:srgbClr val="0000FF"/>
                          </a:solidFill>
                          <a:highlight>
                            <a:srgbClr val="FFFFFF"/>
                          </a:highlight>
                          <a:latin typeface="Verdana"/>
                          <a:ea typeface="Verdana"/>
                          <a:cs typeface="Verdana"/>
                          <a:sym typeface="Verdana"/>
                        </a:rPr>
                        <a:t> that have IS-A (inheritance) relationshi</a:t>
                      </a:r>
                      <a:r>
                        <a:rPr lang="en">
                          <a:highlight>
                            <a:srgbClr val="FFFFFF"/>
                          </a:highlight>
                          <a:latin typeface="Verdana"/>
                          <a:ea typeface="Verdana"/>
                          <a:cs typeface="Verdana"/>
                          <a:sym typeface="Verdana"/>
                        </a:rPr>
                        <a:t>p.</a:t>
                      </a:r>
                      <a:endParaRPr>
                        <a:highlight>
                          <a:srgbClr val="FFFFFF"/>
                        </a:highlight>
                        <a:latin typeface="Verdana"/>
                        <a:ea typeface="Verdana"/>
                        <a:cs typeface="Verdana"/>
                        <a:sym typeface="Verdana"/>
                      </a:endParaRPr>
                    </a:p>
                  </a:txBody>
                  <a:tcPr marL="76200" marR="76200" marT="76200" marB="762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598950">
                <a:tc>
                  <a:txBody>
                    <a:bodyPr/>
                    <a:lstStyle/>
                    <a:p>
                      <a:pPr marL="190500" lvl="0" indent="0" algn="l" rtl="0">
                        <a:lnSpc>
                          <a:spcPct val="100000"/>
                        </a:lnSpc>
                        <a:spcBef>
                          <a:spcPts val="0"/>
                        </a:spcBef>
                        <a:spcAft>
                          <a:spcPts val="0"/>
                        </a:spcAft>
                        <a:buNone/>
                      </a:pPr>
                      <a:r>
                        <a:rPr lang="en">
                          <a:highlight>
                            <a:srgbClr val="FFFFFF"/>
                          </a:highlight>
                          <a:latin typeface="Verdana"/>
                          <a:ea typeface="Verdana"/>
                          <a:cs typeface="Verdana"/>
                          <a:sym typeface="Verdana"/>
                        </a:rPr>
                        <a:t>In case of method overloading, </a:t>
                      </a:r>
                      <a:r>
                        <a:rPr lang="en" i="1">
                          <a:solidFill>
                            <a:srgbClr val="0000FF"/>
                          </a:solidFill>
                          <a:highlight>
                            <a:srgbClr val="FFFFFF"/>
                          </a:highlight>
                          <a:latin typeface="Verdana"/>
                          <a:ea typeface="Verdana"/>
                          <a:cs typeface="Verdana"/>
                          <a:sym typeface="Verdana"/>
                        </a:rPr>
                        <a:t>parameter must be different</a:t>
                      </a:r>
                      <a:r>
                        <a:rPr lang="en">
                          <a:highlight>
                            <a:srgbClr val="FFFFFF"/>
                          </a:highlight>
                          <a:latin typeface="Verdana"/>
                          <a:ea typeface="Verdana"/>
                          <a:cs typeface="Verdana"/>
                          <a:sym typeface="Verdana"/>
                        </a:rPr>
                        <a:t>.</a:t>
                      </a:r>
                      <a:endParaRPr>
                        <a:highlight>
                          <a:srgbClr val="FFFFFF"/>
                        </a:highlight>
                        <a:latin typeface="Verdana"/>
                        <a:ea typeface="Verdana"/>
                        <a:cs typeface="Verdana"/>
                        <a:sym typeface="Verdana"/>
                      </a:endParaRPr>
                    </a:p>
                  </a:txBody>
                  <a:tcPr marL="76200" marR="76200" marT="76200" marB="762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190500" lvl="0" indent="0" algn="l" rtl="0">
                        <a:lnSpc>
                          <a:spcPct val="100000"/>
                        </a:lnSpc>
                        <a:spcBef>
                          <a:spcPts val="0"/>
                        </a:spcBef>
                        <a:spcAft>
                          <a:spcPts val="0"/>
                        </a:spcAft>
                        <a:buNone/>
                      </a:pPr>
                      <a:r>
                        <a:rPr lang="en">
                          <a:highlight>
                            <a:srgbClr val="FFFFFF"/>
                          </a:highlight>
                          <a:latin typeface="Verdana"/>
                          <a:ea typeface="Verdana"/>
                          <a:cs typeface="Verdana"/>
                          <a:sym typeface="Verdana"/>
                        </a:rPr>
                        <a:t>In case of method overriding, </a:t>
                      </a:r>
                      <a:r>
                        <a:rPr lang="en" i="1">
                          <a:solidFill>
                            <a:srgbClr val="0000FF"/>
                          </a:solidFill>
                          <a:highlight>
                            <a:srgbClr val="FFFFFF"/>
                          </a:highlight>
                          <a:latin typeface="Verdana"/>
                          <a:ea typeface="Verdana"/>
                          <a:cs typeface="Verdana"/>
                          <a:sym typeface="Verdana"/>
                        </a:rPr>
                        <a:t>parameter must be same</a:t>
                      </a:r>
                      <a:r>
                        <a:rPr lang="en">
                          <a:highlight>
                            <a:srgbClr val="FFFFFF"/>
                          </a:highlight>
                          <a:latin typeface="Verdana"/>
                          <a:ea typeface="Verdana"/>
                          <a:cs typeface="Verdana"/>
                          <a:sym typeface="Verdana"/>
                        </a:rPr>
                        <a:t>.</a:t>
                      </a:r>
                      <a:endParaRPr>
                        <a:highlight>
                          <a:srgbClr val="FFFFFF"/>
                        </a:highlight>
                        <a:latin typeface="Verdana"/>
                        <a:ea typeface="Verdana"/>
                        <a:cs typeface="Verdana"/>
                        <a:sym typeface="Verdana"/>
                      </a:endParaRPr>
                    </a:p>
                  </a:txBody>
                  <a:tcPr marL="76200" marR="76200" marT="76200" marB="762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598950">
                <a:tc>
                  <a:txBody>
                    <a:bodyPr/>
                    <a:lstStyle/>
                    <a:p>
                      <a:pPr marL="190500" lvl="0" indent="0" algn="l" rtl="0">
                        <a:lnSpc>
                          <a:spcPct val="100000"/>
                        </a:lnSpc>
                        <a:spcBef>
                          <a:spcPts val="0"/>
                        </a:spcBef>
                        <a:spcAft>
                          <a:spcPts val="0"/>
                        </a:spcAft>
                        <a:buNone/>
                      </a:pPr>
                      <a:r>
                        <a:rPr lang="en">
                          <a:highlight>
                            <a:srgbClr val="FFFFFF"/>
                          </a:highlight>
                          <a:latin typeface="Verdana"/>
                          <a:ea typeface="Verdana"/>
                          <a:cs typeface="Verdana"/>
                          <a:sym typeface="Verdana"/>
                        </a:rPr>
                        <a:t>Method overloading is the example of </a:t>
                      </a:r>
                      <a:r>
                        <a:rPr lang="en" i="1">
                          <a:solidFill>
                            <a:srgbClr val="0000FF"/>
                          </a:solidFill>
                          <a:highlight>
                            <a:srgbClr val="FFFFFF"/>
                          </a:highlight>
                          <a:latin typeface="Verdana"/>
                          <a:ea typeface="Verdana"/>
                          <a:cs typeface="Verdana"/>
                          <a:sym typeface="Verdana"/>
                        </a:rPr>
                        <a:t>compile time polymorphism</a:t>
                      </a:r>
                      <a:r>
                        <a:rPr lang="en">
                          <a:highlight>
                            <a:srgbClr val="FFFFFF"/>
                          </a:highlight>
                          <a:latin typeface="Verdana"/>
                          <a:ea typeface="Verdana"/>
                          <a:cs typeface="Verdana"/>
                          <a:sym typeface="Verdana"/>
                        </a:rPr>
                        <a:t>.</a:t>
                      </a:r>
                      <a:endParaRPr>
                        <a:highlight>
                          <a:srgbClr val="FFFFFF"/>
                        </a:highlight>
                        <a:latin typeface="Verdana"/>
                        <a:ea typeface="Verdana"/>
                        <a:cs typeface="Verdana"/>
                        <a:sym typeface="Verdana"/>
                      </a:endParaRPr>
                    </a:p>
                  </a:txBody>
                  <a:tcPr marL="76200" marR="76200" marT="76200" marB="762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190500" lvl="0" indent="0" algn="l" rtl="0">
                        <a:lnSpc>
                          <a:spcPct val="100000"/>
                        </a:lnSpc>
                        <a:spcBef>
                          <a:spcPts val="0"/>
                        </a:spcBef>
                        <a:spcAft>
                          <a:spcPts val="0"/>
                        </a:spcAft>
                        <a:buNone/>
                      </a:pPr>
                      <a:r>
                        <a:rPr lang="en">
                          <a:highlight>
                            <a:srgbClr val="FFFFFF"/>
                          </a:highlight>
                          <a:latin typeface="Verdana"/>
                          <a:ea typeface="Verdana"/>
                          <a:cs typeface="Verdana"/>
                          <a:sym typeface="Verdana"/>
                        </a:rPr>
                        <a:t>Method overriding is the example of </a:t>
                      </a:r>
                      <a:r>
                        <a:rPr lang="en" i="1">
                          <a:solidFill>
                            <a:srgbClr val="0000FF"/>
                          </a:solidFill>
                          <a:highlight>
                            <a:srgbClr val="FFFFFF"/>
                          </a:highlight>
                          <a:latin typeface="Verdana"/>
                          <a:ea typeface="Verdana"/>
                          <a:cs typeface="Verdana"/>
                          <a:sym typeface="Verdana"/>
                        </a:rPr>
                        <a:t>run time polymorphism</a:t>
                      </a:r>
                      <a:r>
                        <a:rPr lang="en">
                          <a:highlight>
                            <a:srgbClr val="FFFFFF"/>
                          </a:highlight>
                          <a:latin typeface="Verdana"/>
                          <a:ea typeface="Verdana"/>
                          <a:cs typeface="Verdana"/>
                          <a:sym typeface="Verdana"/>
                        </a:rPr>
                        <a:t>.</a:t>
                      </a:r>
                      <a:endParaRPr>
                        <a:highlight>
                          <a:srgbClr val="FFFFFF"/>
                        </a:highlight>
                        <a:latin typeface="Verdana"/>
                        <a:ea typeface="Verdana"/>
                        <a:cs typeface="Verdana"/>
                        <a:sym typeface="Verdana"/>
                      </a:endParaRPr>
                    </a:p>
                  </a:txBody>
                  <a:tcPr marL="76200" marR="76200" marT="76200" marB="762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831875">
                <a:tc>
                  <a:txBody>
                    <a:bodyPr/>
                    <a:lstStyle/>
                    <a:p>
                      <a:pPr marL="190500" lvl="0" indent="0" algn="l" rtl="0">
                        <a:lnSpc>
                          <a:spcPct val="100000"/>
                        </a:lnSpc>
                        <a:spcBef>
                          <a:spcPts val="0"/>
                        </a:spcBef>
                        <a:spcAft>
                          <a:spcPts val="0"/>
                        </a:spcAft>
                        <a:buNone/>
                      </a:pPr>
                      <a:r>
                        <a:rPr lang="en">
                          <a:highlight>
                            <a:srgbClr val="FFFFFF"/>
                          </a:highlight>
                          <a:latin typeface="Verdana"/>
                          <a:ea typeface="Verdana"/>
                          <a:cs typeface="Verdana"/>
                          <a:sym typeface="Verdana"/>
                        </a:rPr>
                        <a:t>In java, method overloading can't be performed by </a:t>
                      </a:r>
                      <a:r>
                        <a:rPr lang="en">
                          <a:solidFill>
                            <a:srgbClr val="0000FF"/>
                          </a:solidFill>
                          <a:highlight>
                            <a:srgbClr val="FFFFFF"/>
                          </a:highlight>
                          <a:latin typeface="Verdana"/>
                          <a:ea typeface="Verdana"/>
                          <a:cs typeface="Verdana"/>
                          <a:sym typeface="Verdana"/>
                        </a:rPr>
                        <a:t>changing return type of the method only</a:t>
                      </a:r>
                      <a:r>
                        <a:rPr lang="en">
                          <a:highlight>
                            <a:srgbClr val="FFFFFF"/>
                          </a:highlight>
                          <a:latin typeface="Verdana"/>
                          <a:ea typeface="Verdana"/>
                          <a:cs typeface="Verdana"/>
                          <a:sym typeface="Verdana"/>
                        </a:rPr>
                        <a:t>. </a:t>
                      </a:r>
                      <a:r>
                        <a:rPr lang="en" i="1">
                          <a:solidFill>
                            <a:srgbClr val="FF00FF"/>
                          </a:solidFill>
                          <a:highlight>
                            <a:srgbClr val="FFFFFF"/>
                          </a:highlight>
                          <a:latin typeface="Verdana"/>
                          <a:ea typeface="Verdana"/>
                          <a:cs typeface="Verdana"/>
                          <a:sym typeface="Verdana"/>
                        </a:rPr>
                        <a:t>Return type can be same or different</a:t>
                      </a:r>
                      <a:r>
                        <a:rPr lang="en">
                          <a:solidFill>
                            <a:srgbClr val="FF00FF"/>
                          </a:solidFill>
                          <a:highlight>
                            <a:srgbClr val="FFFFFF"/>
                          </a:highlight>
                          <a:latin typeface="Verdana"/>
                          <a:ea typeface="Verdana"/>
                          <a:cs typeface="Verdana"/>
                          <a:sym typeface="Verdana"/>
                        </a:rPr>
                        <a:t> in method overloading</a:t>
                      </a:r>
                      <a:r>
                        <a:rPr lang="en">
                          <a:highlight>
                            <a:srgbClr val="FFFFFF"/>
                          </a:highlight>
                          <a:latin typeface="Verdana"/>
                          <a:ea typeface="Verdana"/>
                          <a:cs typeface="Verdana"/>
                          <a:sym typeface="Verdana"/>
                        </a:rPr>
                        <a:t>. But you must have to change the parameter.</a:t>
                      </a:r>
                      <a:endParaRPr>
                        <a:highlight>
                          <a:srgbClr val="FFFFFF"/>
                        </a:highlight>
                        <a:latin typeface="Verdana"/>
                        <a:ea typeface="Verdana"/>
                        <a:cs typeface="Verdana"/>
                        <a:sym typeface="Verdana"/>
                      </a:endParaRPr>
                    </a:p>
                  </a:txBody>
                  <a:tcPr marL="76200" marR="76200" marT="76200" marB="762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190500" lvl="0" indent="0" algn="l" rtl="0">
                        <a:lnSpc>
                          <a:spcPct val="100000"/>
                        </a:lnSpc>
                        <a:spcBef>
                          <a:spcPts val="0"/>
                        </a:spcBef>
                        <a:spcAft>
                          <a:spcPts val="0"/>
                        </a:spcAft>
                        <a:buNone/>
                      </a:pPr>
                      <a:r>
                        <a:rPr lang="en" i="1">
                          <a:highlight>
                            <a:srgbClr val="FFFFFF"/>
                          </a:highlight>
                          <a:latin typeface="Verdana"/>
                          <a:ea typeface="Verdana"/>
                          <a:cs typeface="Verdana"/>
                          <a:sym typeface="Verdana"/>
                        </a:rPr>
                        <a:t>Return type must be </a:t>
                      </a:r>
                      <a:r>
                        <a:rPr lang="en" b="1" i="1">
                          <a:solidFill>
                            <a:srgbClr val="0000FF"/>
                          </a:solidFill>
                          <a:highlight>
                            <a:srgbClr val="FFFFFF"/>
                          </a:highlight>
                          <a:latin typeface="Verdana"/>
                          <a:ea typeface="Verdana"/>
                          <a:cs typeface="Verdana"/>
                          <a:sym typeface="Verdana"/>
                        </a:rPr>
                        <a:t>same </a:t>
                      </a:r>
                      <a:r>
                        <a:rPr lang="en">
                          <a:highlight>
                            <a:srgbClr val="FFFFFF"/>
                          </a:highlight>
                          <a:latin typeface="Verdana"/>
                          <a:ea typeface="Verdana"/>
                          <a:cs typeface="Verdana"/>
                          <a:sym typeface="Verdana"/>
                        </a:rPr>
                        <a:t>in method overriding.</a:t>
                      </a:r>
                      <a:endParaRPr>
                        <a:highlight>
                          <a:srgbClr val="FFFFFF"/>
                        </a:highlight>
                        <a:latin typeface="Verdana"/>
                        <a:ea typeface="Verdana"/>
                        <a:cs typeface="Verdana"/>
                        <a:sym typeface="Verdana"/>
                      </a:endParaRPr>
                    </a:p>
                  </a:txBody>
                  <a:tcPr marL="76200" marR="76200" marT="76200" marB="762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pic>
        <p:nvPicPr>
          <p:cNvPr id="84" name="Google Shape;84;p17"/>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FF"/>
                </a:solidFill>
              </a:rPr>
              <a:t>Can we overload java main() method?</a:t>
            </a:r>
            <a:endParaRPr b="1">
              <a:solidFill>
                <a:srgbClr val="0000FF"/>
              </a:solidFill>
            </a:endParaRPr>
          </a:p>
        </p:txBody>
      </p:sp>
      <p:sp>
        <p:nvSpPr>
          <p:cNvPr id="90" name="Google Shape;90;p18"/>
          <p:cNvSpPr txBox="1">
            <a:spLocks noGrp="1"/>
          </p:cNvSpPr>
          <p:nvPr>
            <p:ph type="body" idx="1"/>
          </p:nvPr>
        </p:nvSpPr>
        <p:spPr>
          <a:xfrm>
            <a:off x="119900" y="1152475"/>
            <a:ext cx="8712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Yes, by method overloading. You can have any number of main methods in a class by method overloading. But JVM calls main() method which receives string array as arguments only. Let's see the simple example:</a:t>
            </a:r>
            <a:endParaRPr/>
          </a:p>
          <a:p>
            <a:pPr marL="457200" lvl="0" indent="-323850" algn="l" rtl="0">
              <a:lnSpc>
                <a:spcPct val="157500"/>
              </a:lnSpc>
              <a:spcBef>
                <a:spcPts val="1600"/>
              </a:spcBef>
              <a:spcAft>
                <a:spcPts val="0"/>
              </a:spcAft>
              <a:buClr>
                <a:schemeClr val="dk1"/>
              </a:buClr>
              <a:buSzPts val="1500"/>
              <a:buFont typeface="Verdana"/>
              <a:buAutoNum type="arabicPeriod"/>
            </a:pPr>
            <a:r>
              <a:rPr lang="en" sz="1500" b="1">
                <a:solidFill>
                  <a:srgbClr val="006699"/>
                </a:solidFill>
                <a:latin typeface="Verdana"/>
                <a:ea typeface="Verdana"/>
                <a:cs typeface="Verdana"/>
                <a:sym typeface="Verdana"/>
              </a:rPr>
              <a:t>class</a:t>
            </a:r>
            <a:r>
              <a:rPr lang="en" sz="1500">
                <a:solidFill>
                  <a:schemeClr val="dk1"/>
                </a:solidFill>
                <a:latin typeface="Verdana"/>
                <a:ea typeface="Verdana"/>
                <a:cs typeface="Verdana"/>
                <a:sym typeface="Verdana"/>
              </a:rPr>
              <a:t> TestOverloading4{  </a:t>
            </a:r>
            <a:endParaRPr sz="1500">
              <a:solidFill>
                <a:schemeClr val="dk1"/>
              </a:solidFill>
              <a:latin typeface="Verdana"/>
              <a:ea typeface="Verdana"/>
              <a:cs typeface="Verdana"/>
              <a:sym typeface="Verdana"/>
            </a:endParaRPr>
          </a:p>
          <a:p>
            <a:pPr marL="457200" lvl="0" indent="-323850" algn="l" rtl="0">
              <a:lnSpc>
                <a:spcPct val="157500"/>
              </a:lnSpc>
              <a:spcBef>
                <a:spcPts val="0"/>
              </a:spcBef>
              <a:spcAft>
                <a:spcPts val="0"/>
              </a:spcAft>
              <a:buClr>
                <a:schemeClr val="dk1"/>
              </a:buClr>
              <a:buSzPts val="1500"/>
              <a:buFont typeface="Verdana"/>
              <a:buAutoNum type="arabicPeriod"/>
            </a:pPr>
            <a:r>
              <a:rPr lang="en" sz="1500" b="1">
                <a:solidFill>
                  <a:srgbClr val="006699"/>
                </a:solidFill>
                <a:latin typeface="Verdana"/>
                <a:ea typeface="Verdana"/>
                <a:cs typeface="Verdana"/>
                <a:sym typeface="Verdana"/>
              </a:rPr>
              <a:t>public</a:t>
            </a:r>
            <a:r>
              <a:rPr lang="en" sz="1500">
                <a:solidFill>
                  <a:schemeClr val="dk1"/>
                </a:solidFill>
                <a:latin typeface="Verdana"/>
                <a:ea typeface="Verdana"/>
                <a:cs typeface="Verdana"/>
                <a:sym typeface="Verdana"/>
              </a:rPr>
              <a:t> </a:t>
            </a:r>
            <a:r>
              <a:rPr lang="en" sz="1500" b="1">
                <a:solidFill>
                  <a:srgbClr val="006699"/>
                </a:solidFill>
                <a:latin typeface="Verdana"/>
                <a:ea typeface="Verdana"/>
                <a:cs typeface="Verdana"/>
                <a:sym typeface="Verdana"/>
              </a:rPr>
              <a:t>static</a:t>
            </a:r>
            <a:r>
              <a:rPr lang="en" sz="1500">
                <a:solidFill>
                  <a:schemeClr val="dk1"/>
                </a:solidFill>
                <a:latin typeface="Verdana"/>
                <a:ea typeface="Verdana"/>
                <a:cs typeface="Verdana"/>
                <a:sym typeface="Verdana"/>
              </a:rPr>
              <a:t> </a:t>
            </a:r>
            <a:r>
              <a:rPr lang="en" sz="1500" b="1">
                <a:solidFill>
                  <a:srgbClr val="006699"/>
                </a:solidFill>
                <a:latin typeface="Verdana"/>
                <a:ea typeface="Verdana"/>
                <a:cs typeface="Verdana"/>
                <a:sym typeface="Verdana"/>
              </a:rPr>
              <a:t>void</a:t>
            </a:r>
            <a:r>
              <a:rPr lang="en" sz="1500">
                <a:solidFill>
                  <a:schemeClr val="dk1"/>
                </a:solidFill>
                <a:latin typeface="Verdana"/>
                <a:ea typeface="Verdana"/>
                <a:cs typeface="Verdana"/>
                <a:sym typeface="Verdana"/>
              </a:rPr>
              <a:t> main(String[] args){System.out.println(</a:t>
            </a:r>
            <a:r>
              <a:rPr lang="en" sz="1500">
                <a:solidFill>
                  <a:srgbClr val="0000FF"/>
                </a:solidFill>
                <a:latin typeface="Verdana"/>
                <a:ea typeface="Verdana"/>
                <a:cs typeface="Verdana"/>
                <a:sym typeface="Verdana"/>
              </a:rPr>
              <a:t>"main with String[]"</a:t>
            </a:r>
            <a:r>
              <a:rPr lang="en" sz="1500">
                <a:solidFill>
                  <a:schemeClr val="dk1"/>
                </a:solidFill>
                <a:latin typeface="Verdana"/>
                <a:ea typeface="Verdana"/>
                <a:cs typeface="Verdana"/>
                <a:sym typeface="Verdana"/>
              </a:rPr>
              <a:t>);}  </a:t>
            </a:r>
            <a:endParaRPr sz="1500">
              <a:solidFill>
                <a:schemeClr val="dk1"/>
              </a:solidFill>
              <a:latin typeface="Verdana"/>
              <a:ea typeface="Verdana"/>
              <a:cs typeface="Verdana"/>
              <a:sym typeface="Verdana"/>
            </a:endParaRPr>
          </a:p>
          <a:p>
            <a:pPr marL="457200" lvl="0" indent="-323850" algn="l" rtl="0">
              <a:lnSpc>
                <a:spcPct val="157500"/>
              </a:lnSpc>
              <a:spcBef>
                <a:spcPts val="0"/>
              </a:spcBef>
              <a:spcAft>
                <a:spcPts val="0"/>
              </a:spcAft>
              <a:buClr>
                <a:schemeClr val="dk1"/>
              </a:buClr>
              <a:buSzPts val="1500"/>
              <a:buFont typeface="Verdana"/>
              <a:buAutoNum type="arabicPeriod"/>
            </a:pPr>
            <a:r>
              <a:rPr lang="en" sz="1500" b="1">
                <a:solidFill>
                  <a:srgbClr val="006699"/>
                </a:solidFill>
                <a:latin typeface="Verdana"/>
                <a:ea typeface="Verdana"/>
                <a:cs typeface="Verdana"/>
                <a:sym typeface="Verdana"/>
              </a:rPr>
              <a:t>public</a:t>
            </a:r>
            <a:r>
              <a:rPr lang="en" sz="1500">
                <a:solidFill>
                  <a:schemeClr val="dk1"/>
                </a:solidFill>
                <a:latin typeface="Verdana"/>
                <a:ea typeface="Verdana"/>
                <a:cs typeface="Verdana"/>
                <a:sym typeface="Verdana"/>
              </a:rPr>
              <a:t> </a:t>
            </a:r>
            <a:r>
              <a:rPr lang="en" sz="1500" b="1">
                <a:solidFill>
                  <a:srgbClr val="006699"/>
                </a:solidFill>
                <a:latin typeface="Verdana"/>
                <a:ea typeface="Verdana"/>
                <a:cs typeface="Verdana"/>
                <a:sym typeface="Verdana"/>
              </a:rPr>
              <a:t>static</a:t>
            </a:r>
            <a:r>
              <a:rPr lang="en" sz="1500">
                <a:solidFill>
                  <a:schemeClr val="dk1"/>
                </a:solidFill>
                <a:latin typeface="Verdana"/>
                <a:ea typeface="Verdana"/>
                <a:cs typeface="Verdana"/>
                <a:sym typeface="Verdana"/>
              </a:rPr>
              <a:t> </a:t>
            </a:r>
            <a:r>
              <a:rPr lang="en" sz="1500" b="1">
                <a:solidFill>
                  <a:srgbClr val="006699"/>
                </a:solidFill>
                <a:latin typeface="Verdana"/>
                <a:ea typeface="Verdana"/>
                <a:cs typeface="Verdana"/>
                <a:sym typeface="Verdana"/>
              </a:rPr>
              <a:t>void</a:t>
            </a:r>
            <a:r>
              <a:rPr lang="en" sz="1500">
                <a:solidFill>
                  <a:schemeClr val="dk1"/>
                </a:solidFill>
                <a:latin typeface="Verdana"/>
                <a:ea typeface="Verdana"/>
                <a:cs typeface="Verdana"/>
                <a:sym typeface="Verdana"/>
              </a:rPr>
              <a:t> main(String args){System.out.println(</a:t>
            </a:r>
            <a:r>
              <a:rPr lang="en" sz="1500">
                <a:solidFill>
                  <a:srgbClr val="0000FF"/>
                </a:solidFill>
                <a:latin typeface="Verdana"/>
                <a:ea typeface="Verdana"/>
                <a:cs typeface="Verdana"/>
                <a:sym typeface="Verdana"/>
              </a:rPr>
              <a:t>"main with String"</a:t>
            </a:r>
            <a:r>
              <a:rPr lang="en" sz="1500">
                <a:solidFill>
                  <a:schemeClr val="dk1"/>
                </a:solidFill>
                <a:latin typeface="Verdana"/>
                <a:ea typeface="Verdana"/>
                <a:cs typeface="Verdana"/>
                <a:sym typeface="Verdana"/>
              </a:rPr>
              <a:t>);}  </a:t>
            </a:r>
            <a:endParaRPr sz="1500">
              <a:solidFill>
                <a:schemeClr val="dk1"/>
              </a:solidFill>
              <a:latin typeface="Verdana"/>
              <a:ea typeface="Verdana"/>
              <a:cs typeface="Verdana"/>
              <a:sym typeface="Verdana"/>
            </a:endParaRPr>
          </a:p>
          <a:p>
            <a:pPr marL="457200" lvl="0" indent="-323850" algn="l" rtl="0">
              <a:lnSpc>
                <a:spcPct val="157500"/>
              </a:lnSpc>
              <a:spcBef>
                <a:spcPts val="0"/>
              </a:spcBef>
              <a:spcAft>
                <a:spcPts val="0"/>
              </a:spcAft>
              <a:buClr>
                <a:schemeClr val="dk1"/>
              </a:buClr>
              <a:buSzPts val="1500"/>
              <a:buFont typeface="Verdana"/>
              <a:buAutoNum type="arabicPeriod"/>
            </a:pPr>
            <a:r>
              <a:rPr lang="en" sz="1500" b="1">
                <a:solidFill>
                  <a:srgbClr val="006699"/>
                </a:solidFill>
                <a:latin typeface="Verdana"/>
                <a:ea typeface="Verdana"/>
                <a:cs typeface="Verdana"/>
                <a:sym typeface="Verdana"/>
              </a:rPr>
              <a:t>public</a:t>
            </a:r>
            <a:r>
              <a:rPr lang="en" sz="1500">
                <a:solidFill>
                  <a:schemeClr val="dk1"/>
                </a:solidFill>
                <a:latin typeface="Verdana"/>
                <a:ea typeface="Verdana"/>
                <a:cs typeface="Verdana"/>
                <a:sym typeface="Verdana"/>
              </a:rPr>
              <a:t> </a:t>
            </a:r>
            <a:r>
              <a:rPr lang="en" sz="1500" b="1">
                <a:solidFill>
                  <a:srgbClr val="006699"/>
                </a:solidFill>
                <a:latin typeface="Verdana"/>
                <a:ea typeface="Verdana"/>
                <a:cs typeface="Verdana"/>
                <a:sym typeface="Verdana"/>
              </a:rPr>
              <a:t>static</a:t>
            </a:r>
            <a:r>
              <a:rPr lang="en" sz="1500">
                <a:solidFill>
                  <a:schemeClr val="dk1"/>
                </a:solidFill>
                <a:latin typeface="Verdana"/>
                <a:ea typeface="Verdana"/>
                <a:cs typeface="Verdana"/>
                <a:sym typeface="Verdana"/>
              </a:rPr>
              <a:t> </a:t>
            </a:r>
            <a:r>
              <a:rPr lang="en" sz="1500" b="1">
                <a:solidFill>
                  <a:srgbClr val="006699"/>
                </a:solidFill>
                <a:latin typeface="Verdana"/>
                <a:ea typeface="Verdana"/>
                <a:cs typeface="Verdana"/>
                <a:sym typeface="Verdana"/>
              </a:rPr>
              <a:t>void</a:t>
            </a:r>
            <a:r>
              <a:rPr lang="en" sz="1500">
                <a:solidFill>
                  <a:schemeClr val="dk1"/>
                </a:solidFill>
                <a:latin typeface="Verdana"/>
                <a:ea typeface="Verdana"/>
                <a:cs typeface="Verdana"/>
                <a:sym typeface="Verdana"/>
              </a:rPr>
              <a:t> main(){System.out.println(</a:t>
            </a:r>
            <a:r>
              <a:rPr lang="en" sz="1500">
                <a:solidFill>
                  <a:srgbClr val="0000FF"/>
                </a:solidFill>
                <a:latin typeface="Verdana"/>
                <a:ea typeface="Verdana"/>
                <a:cs typeface="Verdana"/>
                <a:sym typeface="Verdana"/>
              </a:rPr>
              <a:t>"main without args"</a:t>
            </a:r>
            <a:r>
              <a:rPr lang="en" sz="1500">
                <a:solidFill>
                  <a:schemeClr val="dk1"/>
                </a:solidFill>
                <a:latin typeface="Verdana"/>
                <a:ea typeface="Verdana"/>
                <a:cs typeface="Verdana"/>
                <a:sym typeface="Verdana"/>
              </a:rPr>
              <a:t>);}  </a:t>
            </a:r>
            <a:endParaRPr sz="1500">
              <a:solidFill>
                <a:schemeClr val="dk1"/>
              </a:solidFill>
              <a:latin typeface="Verdana"/>
              <a:ea typeface="Verdana"/>
              <a:cs typeface="Verdana"/>
              <a:sym typeface="Verdana"/>
            </a:endParaRPr>
          </a:p>
          <a:p>
            <a:pPr marL="457200" lvl="0" indent="-323850" algn="l" rtl="0">
              <a:lnSpc>
                <a:spcPct val="157500"/>
              </a:lnSpc>
              <a:spcBef>
                <a:spcPts val="0"/>
              </a:spcBef>
              <a:spcAft>
                <a:spcPts val="0"/>
              </a:spcAft>
              <a:buClr>
                <a:schemeClr val="dk1"/>
              </a:buClr>
              <a:buSzPts val="1500"/>
              <a:buFont typeface="Verdana"/>
              <a:buAutoNum type="arabicPeriod"/>
            </a:pPr>
            <a:r>
              <a:rPr lang="en" sz="1500">
                <a:solidFill>
                  <a:schemeClr val="dk1"/>
                </a:solidFill>
                <a:latin typeface="Verdana"/>
                <a:ea typeface="Verdana"/>
                <a:cs typeface="Verdana"/>
                <a:sym typeface="Verdana"/>
              </a:rPr>
              <a:t>}</a:t>
            </a:r>
            <a:endParaRPr sz="1500">
              <a:solidFill>
                <a:schemeClr val="dk1"/>
              </a:solidFill>
              <a:latin typeface="Verdana"/>
              <a:ea typeface="Verdana"/>
              <a:cs typeface="Verdana"/>
              <a:sym typeface="Verdana"/>
            </a:endParaRPr>
          </a:p>
          <a:p>
            <a:pPr marL="0" lvl="0" indent="0" algn="l" rtl="0">
              <a:spcBef>
                <a:spcPts val="0"/>
              </a:spcBef>
              <a:spcAft>
                <a:spcPts val="1600"/>
              </a:spcAft>
              <a:buNone/>
            </a:pPr>
            <a:endParaRPr/>
          </a:p>
        </p:txBody>
      </p:sp>
      <p:pic>
        <p:nvPicPr>
          <p:cNvPr id="91" name="Google Shape;91;p18"/>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FF"/>
                </a:solidFill>
              </a:rPr>
              <a:t>Can we override static method?</a:t>
            </a:r>
            <a:endParaRPr b="1">
              <a:solidFill>
                <a:srgbClr val="0000FF"/>
              </a:solidFill>
            </a:endParaRPr>
          </a:p>
        </p:txBody>
      </p:sp>
      <p:sp>
        <p:nvSpPr>
          <p:cNvPr id="97" name="Google Shape;97;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SzPts val="2800"/>
              <a:buChar char="●"/>
            </a:pPr>
            <a:r>
              <a:rPr lang="en" sz="2800" b="1"/>
              <a:t>No,</a:t>
            </a:r>
            <a:r>
              <a:rPr lang="en" sz="2800"/>
              <a:t> a static method cannot be overridden. It can be proved by runtime polymorphism, so we will learn it later</a:t>
            </a:r>
            <a:endParaRPr sz="2800"/>
          </a:p>
        </p:txBody>
      </p:sp>
      <p:pic>
        <p:nvPicPr>
          <p:cNvPr id="98" name="Google Shape;98;p19"/>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FF"/>
                </a:solidFill>
              </a:rPr>
              <a:t>Why can we not override static method?</a:t>
            </a:r>
            <a:endParaRPr b="1">
              <a:solidFill>
                <a:srgbClr val="0000FF"/>
              </a:solidFill>
            </a:endParaRPr>
          </a:p>
        </p:txBody>
      </p:sp>
      <p:sp>
        <p:nvSpPr>
          <p:cNvPr id="104" name="Google Shape;104;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87350" algn="l" rtl="0">
              <a:spcBef>
                <a:spcPts val="0"/>
              </a:spcBef>
              <a:spcAft>
                <a:spcPts val="0"/>
              </a:spcAft>
              <a:buSzPts val="2500"/>
              <a:buChar char="●"/>
            </a:pPr>
            <a:r>
              <a:rPr lang="en" sz="2500"/>
              <a:t>It is because the static method is bound with class whereas instance method is bound with an object. </a:t>
            </a:r>
            <a:endParaRPr sz="2500"/>
          </a:p>
          <a:p>
            <a:pPr marL="457200" lvl="0" indent="-387350" algn="l" rtl="0">
              <a:spcBef>
                <a:spcPts val="0"/>
              </a:spcBef>
              <a:spcAft>
                <a:spcPts val="0"/>
              </a:spcAft>
              <a:buSzPts val="2500"/>
              <a:buChar char="●"/>
            </a:pPr>
            <a:r>
              <a:rPr lang="en" sz="2500"/>
              <a:t>Static belongs to the class area, and an instance belongs to the heap area.</a:t>
            </a:r>
            <a:endParaRPr sz="2500"/>
          </a:p>
        </p:txBody>
      </p:sp>
      <p:pic>
        <p:nvPicPr>
          <p:cNvPr id="105" name="Google Shape;105;p20"/>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FF"/>
                </a:solidFill>
              </a:rPr>
              <a:t>Can we override java main method?</a:t>
            </a:r>
            <a:endParaRPr b="1">
              <a:solidFill>
                <a:srgbClr val="0000FF"/>
              </a:solidFill>
            </a:endParaRPr>
          </a:p>
        </p:txBody>
      </p:sp>
      <p:sp>
        <p:nvSpPr>
          <p:cNvPr id="111" name="Google Shape;111;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93700" algn="l" rtl="0">
              <a:spcBef>
                <a:spcPts val="0"/>
              </a:spcBef>
              <a:spcAft>
                <a:spcPts val="0"/>
              </a:spcAft>
              <a:buSzPts val="2600"/>
              <a:buChar char="●"/>
            </a:pPr>
            <a:r>
              <a:rPr lang="en" sz="2600"/>
              <a:t>No, because the main is a static method.</a:t>
            </a:r>
            <a:endParaRPr sz="2600"/>
          </a:p>
        </p:txBody>
      </p:sp>
      <p:pic>
        <p:nvPicPr>
          <p:cNvPr id="112" name="Google Shape;112;p21"/>
          <p:cNvPicPr preferRelativeResize="0"/>
          <p:nvPr/>
        </p:nvPicPr>
        <p:blipFill>
          <a:blip r:embed="rId3">
            <a:alphaModFix/>
          </a:blip>
          <a:stretch>
            <a:fillRect/>
          </a:stretch>
        </p:blipFill>
        <p:spPr>
          <a:xfrm>
            <a:off x="7676475" y="4269250"/>
            <a:ext cx="1311200" cy="7926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TotalTime>
  <Words>909</Words>
  <Application>Microsoft Office PowerPoint</Application>
  <PresentationFormat>On-screen Show (16:9)</PresentationFormat>
  <Paragraphs>82</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Times New Roman</vt:lpstr>
      <vt:lpstr>Verdana</vt:lpstr>
      <vt:lpstr>Simple Light</vt:lpstr>
      <vt:lpstr>OOPS (JAVA) Lec-26 </vt:lpstr>
      <vt:lpstr>Contents : </vt:lpstr>
      <vt:lpstr>Polymorphism </vt:lpstr>
      <vt:lpstr>Method Overriding</vt:lpstr>
      <vt:lpstr>Method overloading Vs Method Overriding</vt:lpstr>
      <vt:lpstr>Can we overload java main() method?</vt:lpstr>
      <vt:lpstr>Can we override static method?</vt:lpstr>
      <vt:lpstr>Why can we not override static method?</vt:lpstr>
      <vt:lpstr>Can we override java main method?</vt:lpstr>
      <vt:lpstr>Dynamic method dispatch concept </vt:lpstr>
      <vt:lpstr>Runtime Polymorphism: Example </vt:lpstr>
      <vt:lpstr>PowerPoint Presentation</vt:lpstr>
      <vt:lpstr>Final keyword</vt:lpstr>
      <vt:lpstr>Abstract class in Java</vt:lpstr>
      <vt:lpstr>Ways to achieve Abstraction</vt:lpstr>
      <vt:lpstr>Points </vt:lpstr>
      <vt:lpstr>Abstract Method in Java</vt:lpstr>
      <vt:lpstr>Thank you and  Stay Home and Stay safe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OOPS (JAVA) Lec-26 </dc:title>
  <cp:lastModifiedBy>Saif Nalband</cp:lastModifiedBy>
  <cp:revision>3</cp:revision>
  <dcterms:modified xsi:type="dcterms:W3CDTF">2023-04-06T07:52:09Z</dcterms:modified>
</cp:coreProperties>
</file>