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B3E261-6348-4CF1-A006-7A4A553F4782}">
  <a:tblStyle styleId="{13B3E261-6348-4CF1-A006-7A4A553F47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6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aa832ae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aa832ae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461ca0ab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461ca0ab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461ca0ab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461ca0ab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461ca0ab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461ca0ab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461ca0ab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461ca0ab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461ca0ab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461ca0ab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461ca0ab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461ca0ab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461ca0ab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461ca0ab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461ca0ab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461ca0ab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461ca0ab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461ca0ab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461ca0ab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461ca0ab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aa832aee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aa832aee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461ca0ab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461ca0ab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aa832aee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aa832aee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3b87679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3b87679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3b87679f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3b87679f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3b87679f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3b87679f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416a908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416a908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461ca0a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461ca0a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461ca0ab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461ca0ab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461ca0ab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461ca0ab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5075"/>
            <a:ext cx="8520600" cy="360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OOPS (JAVA)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Lec-28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47100" y="3971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 Nalband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Advantages of Packages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Packages provide </a:t>
            </a:r>
            <a:r>
              <a:rPr lang="en" b="1" dirty="0">
                <a:solidFill>
                  <a:srgbClr val="0000FF"/>
                </a:solidFill>
              </a:rPr>
              <a:t>code reusability</a:t>
            </a:r>
            <a:r>
              <a:rPr lang="en" dirty="0"/>
              <a:t>, because a package contains group of classes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It helps in </a:t>
            </a:r>
            <a:r>
              <a:rPr lang="en" b="1" dirty="0">
                <a:solidFill>
                  <a:srgbClr val="0000FF"/>
                </a:solidFill>
              </a:rPr>
              <a:t>resolving naming collision</a:t>
            </a:r>
            <a:r>
              <a:rPr lang="en" dirty="0"/>
              <a:t> when multiple packages have classes with the same name.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Packages also provide </a:t>
            </a:r>
            <a:r>
              <a:rPr lang="en" b="1" dirty="0">
                <a:solidFill>
                  <a:srgbClr val="0000FF"/>
                </a:solidFill>
              </a:rPr>
              <a:t>hiding of class</a:t>
            </a:r>
            <a:r>
              <a:rPr lang="en" dirty="0"/>
              <a:t> facility. Thus, other programs cannot use the classes from hidden package.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rgbClr val="0000FF"/>
                </a:solidFill>
              </a:rPr>
              <a:t>Access limitation</a:t>
            </a:r>
            <a:r>
              <a:rPr lang="en" dirty="0"/>
              <a:t> can be applied with the help of packages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Nesting of a package , i.e, one package can be defined in another package in a </a:t>
            </a:r>
            <a:r>
              <a:rPr lang="en" b="1" dirty="0">
                <a:solidFill>
                  <a:srgbClr val="0000FF"/>
                </a:solidFill>
              </a:rPr>
              <a:t>hierarchy fashion</a:t>
            </a:r>
            <a:r>
              <a:rPr lang="en" dirty="0"/>
              <a:t>.</a:t>
            </a:r>
            <a:endParaRPr dirty="0"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Built - in packages in JAVA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Packages are nothing more than the way we organize files into different directories according to their functionality, usability as well as category they should belong to. A </a:t>
            </a:r>
            <a:r>
              <a:rPr lang="en" b="1" dirty="0">
                <a:solidFill>
                  <a:srgbClr val="0000FF"/>
                </a:solidFill>
              </a:rPr>
              <a:t>JAVA package</a:t>
            </a:r>
            <a:r>
              <a:rPr lang="en" dirty="0"/>
              <a:t> is a </a:t>
            </a:r>
            <a:r>
              <a:rPr lang="en" b="1" dirty="0">
                <a:solidFill>
                  <a:srgbClr val="0000FF"/>
                </a:solidFill>
              </a:rPr>
              <a:t>JAVA</a:t>
            </a:r>
            <a:r>
              <a:rPr lang="en" dirty="0"/>
              <a:t> programing language mechanism for organizing classes name spaces.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JAVA, already many predefined packages are available, those are to help programmers to develop their software in an easy way.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 : </a:t>
            </a:r>
            <a:r>
              <a:rPr lang="en" b="1" dirty="0">
                <a:solidFill>
                  <a:srgbClr val="0000FF"/>
                </a:solidFill>
              </a:rPr>
              <a:t>javax.swing</a:t>
            </a:r>
            <a:r>
              <a:rPr lang="en" dirty="0"/>
              <a:t> is a package in JAVA providing all basic supports in developing GUI programs</a:t>
            </a:r>
            <a:endParaRPr dirty="0"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Packages in JAVA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rgbClr val="0000FF"/>
                </a:solidFill>
              </a:rPr>
              <a:t>Code reusability</a:t>
            </a:r>
            <a:r>
              <a:rPr lang="en" dirty="0"/>
              <a:t> is the main philosophy of Object- Oriented Programing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 power this advanges, JAVA has a number of </a:t>
            </a:r>
            <a:r>
              <a:rPr lang="en" b="1" dirty="0">
                <a:solidFill>
                  <a:srgbClr val="0000FF"/>
                </a:solidFill>
              </a:rPr>
              <a:t>packages called API bundled with the JDK</a:t>
            </a:r>
            <a:r>
              <a:rPr lang="en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Packages are </a:t>
            </a:r>
            <a:r>
              <a:rPr lang="en" b="1" dirty="0">
                <a:solidFill>
                  <a:srgbClr val="0000FF"/>
                </a:solidFill>
              </a:rPr>
              <a:t>collection of classes and interfaces</a:t>
            </a:r>
            <a:r>
              <a:rPr lang="en" dirty="0"/>
              <a:t> to facilitate a number of ready made solution.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great </a:t>
            </a:r>
            <a:r>
              <a:rPr lang="en" b="1" dirty="0">
                <a:solidFill>
                  <a:srgbClr val="0000FF"/>
                </a:solidFill>
              </a:rPr>
              <a:t>knowledge of packages helps a JAVA developed</a:t>
            </a:r>
            <a:r>
              <a:rPr lang="en" dirty="0"/>
              <a:t> to master in JAVA solution.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addition to the API, </a:t>
            </a:r>
            <a:r>
              <a:rPr lang="en" b="1" dirty="0">
                <a:solidFill>
                  <a:srgbClr val="0000FF"/>
                </a:solidFill>
              </a:rPr>
              <a:t>user can maintain their own packages</a:t>
            </a:r>
            <a:r>
              <a:rPr lang="en" dirty="0"/>
              <a:t>.</a:t>
            </a:r>
            <a:endParaRPr dirty="0"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API the Build in Java packages</a:t>
            </a:r>
            <a:endParaRPr b="1" dirty="0">
              <a:solidFill>
                <a:srgbClr val="0000FF"/>
              </a:solidFill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118100" y="3657600"/>
            <a:ext cx="920100" cy="51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java.lang</a:t>
            </a:r>
            <a:endParaRPr dirty="0"/>
          </a:p>
        </p:txBody>
      </p:sp>
      <p:sp>
        <p:nvSpPr>
          <p:cNvPr id="149" name="Google Shape;149;p25"/>
          <p:cNvSpPr/>
          <p:nvPr/>
        </p:nvSpPr>
        <p:spPr>
          <a:xfrm>
            <a:off x="2123575" y="2260650"/>
            <a:ext cx="1384200" cy="51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Packages</a:t>
            </a:r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4891974" y="2312250"/>
            <a:ext cx="1671663" cy="51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Window Toolkit &amp; Applet</a:t>
            </a:r>
            <a:endParaRPr dirty="0"/>
          </a:p>
        </p:txBody>
      </p:sp>
      <p:sp>
        <p:nvSpPr>
          <p:cNvPr id="151" name="Google Shape;151;p25"/>
          <p:cNvSpPr/>
          <p:nvPr/>
        </p:nvSpPr>
        <p:spPr>
          <a:xfrm>
            <a:off x="3544175" y="1212725"/>
            <a:ext cx="1384200" cy="51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152" name="Google Shape;152;p25"/>
          <p:cNvSpPr/>
          <p:nvPr/>
        </p:nvSpPr>
        <p:spPr>
          <a:xfrm>
            <a:off x="1308650" y="3657600"/>
            <a:ext cx="920100" cy="51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java.io</a:t>
            </a:r>
            <a:endParaRPr/>
          </a:p>
        </p:txBody>
      </p:sp>
      <p:sp>
        <p:nvSpPr>
          <p:cNvPr id="153" name="Google Shape;153;p25"/>
          <p:cNvSpPr/>
          <p:nvPr/>
        </p:nvSpPr>
        <p:spPr>
          <a:xfrm>
            <a:off x="2587675" y="3657600"/>
            <a:ext cx="920100" cy="51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java.util</a:t>
            </a:r>
            <a:endParaRPr dirty="0"/>
          </a:p>
        </p:txBody>
      </p:sp>
      <p:sp>
        <p:nvSpPr>
          <p:cNvPr id="154" name="Google Shape;154;p25"/>
          <p:cNvSpPr/>
          <p:nvPr/>
        </p:nvSpPr>
        <p:spPr>
          <a:xfrm>
            <a:off x="3776225" y="3657600"/>
            <a:ext cx="920100" cy="51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java.net</a:t>
            </a:r>
            <a:endParaRPr dirty="0"/>
          </a:p>
        </p:txBody>
      </p:sp>
      <p:sp>
        <p:nvSpPr>
          <p:cNvPr id="155" name="Google Shape;155;p25"/>
          <p:cNvSpPr/>
          <p:nvPr/>
        </p:nvSpPr>
        <p:spPr>
          <a:xfrm>
            <a:off x="4964775" y="3657600"/>
            <a:ext cx="920100" cy="51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java.awt</a:t>
            </a:r>
            <a:endParaRPr/>
          </a:p>
        </p:txBody>
      </p:sp>
      <p:sp>
        <p:nvSpPr>
          <p:cNvPr id="156" name="Google Shape;156;p25"/>
          <p:cNvSpPr/>
          <p:nvPr/>
        </p:nvSpPr>
        <p:spPr>
          <a:xfrm>
            <a:off x="6153325" y="3657600"/>
            <a:ext cx="1384200" cy="51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java.awt.image</a:t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7658450" y="3657600"/>
            <a:ext cx="1384200" cy="51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java.applet</a:t>
            </a:r>
            <a:endParaRPr/>
          </a:p>
        </p:txBody>
      </p:sp>
      <p:cxnSp>
        <p:nvCxnSpPr>
          <p:cNvPr id="158" name="Google Shape;158;p25"/>
          <p:cNvCxnSpPr>
            <a:stCxn id="149" idx="0"/>
            <a:endCxn id="151" idx="1"/>
          </p:cNvCxnSpPr>
          <p:nvPr/>
        </p:nvCxnSpPr>
        <p:spPr>
          <a:xfrm rot="-5400000">
            <a:off x="2785675" y="1502250"/>
            <a:ext cx="788400" cy="728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25"/>
          <p:cNvCxnSpPr>
            <a:cxnSpLocks/>
            <a:stCxn id="151" idx="3"/>
            <a:endCxn id="150" idx="0"/>
          </p:cNvCxnSpPr>
          <p:nvPr/>
        </p:nvCxnSpPr>
        <p:spPr>
          <a:xfrm>
            <a:off x="4928375" y="1472225"/>
            <a:ext cx="799431" cy="84002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5"/>
          <p:cNvCxnSpPr>
            <a:stCxn id="149" idx="2"/>
            <a:endCxn id="148" idx="0"/>
          </p:cNvCxnSpPr>
          <p:nvPr/>
        </p:nvCxnSpPr>
        <p:spPr>
          <a:xfrm rot="5400000">
            <a:off x="1257925" y="2100000"/>
            <a:ext cx="878100" cy="22374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5"/>
          <p:cNvCxnSpPr>
            <a:stCxn id="149" idx="2"/>
            <a:endCxn id="152" idx="0"/>
          </p:cNvCxnSpPr>
          <p:nvPr/>
        </p:nvCxnSpPr>
        <p:spPr>
          <a:xfrm rot="5400000">
            <a:off x="1853125" y="2695200"/>
            <a:ext cx="878100" cy="10470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5"/>
          <p:cNvCxnSpPr>
            <a:stCxn id="149" idx="2"/>
            <a:endCxn id="153" idx="0"/>
          </p:cNvCxnSpPr>
          <p:nvPr/>
        </p:nvCxnSpPr>
        <p:spPr>
          <a:xfrm rot="-5400000" flipH="1">
            <a:off x="2492725" y="3102600"/>
            <a:ext cx="878100" cy="2322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5"/>
          <p:cNvCxnSpPr>
            <a:stCxn id="149" idx="2"/>
            <a:endCxn id="154" idx="0"/>
          </p:cNvCxnSpPr>
          <p:nvPr/>
        </p:nvCxnSpPr>
        <p:spPr>
          <a:xfrm rot="-5400000" flipH="1">
            <a:off x="3086875" y="2508450"/>
            <a:ext cx="878100" cy="14205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5"/>
          <p:cNvCxnSpPr>
            <a:cxnSpLocks/>
            <a:stCxn id="150" idx="2"/>
            <a:endCxn id="155" idx="0"/>
          </p:cNvCxnSpPr>
          <p:nvPr/>
        </p:nvCxnSpPr>
        <p:spPr>
          <a:xfrm rot="5400000">
            <a:off x="5163141" y="3092935"/>
            <a:ext cx="826350" cy="30298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5"/>
          <p:cNvCxnSpPr>
            <a:cxnSpLocks/>
            <a:stCxn id="150" idx="2"/>
            <a:endCxn id="156" idx="0"/>
          </p:cNvCxnSpPr>
          <p:nvPr/>
        </p:nvCxnSpPr>
        <p:spPr>
          <a:xfrm rot="16200000" flipH="1">
            <a:off x="5873440" y="2685615"/>
            <a:ext cx="826350" cy="111761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5"/>
          <p:cNvCxnSpPr>
            <a:cxnSpLocks/>
            <a:stCxn id="150" idx="2"/>
            <a:endCxn id="157" idx="0"/>
          </p:cNvCxnSpPr>
          <p:nvPr/>
        </p:nvCxnSpPr>
        <p:spPr>
          <a:xfrm rot="16200000" flipH="1">
            <a:off x="6626003" y="1933053"/>
            <a:ext cx="826350" cy="262274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Using API packages</a:t>
            </a:r>
            <a:endParaRPr b="1" dirty="0">
              <a:solidFill>
                <a:srgbClr val="0000FF"/>
              </a:solidFill>
            </a:endParaRPr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A packages is a collection of classes and each class is a collection of members and methods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Any class as well as any member and method in a package are accessible from a JAVA program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This can be achieved in JAVA by </a:t>
            </a:r>
            <a:r>
              <a:rPr lang="en" sz="2000" b="1" dirty="0">
                <a:solidFill>
                  <a:srgbClr val="0000FF"/>
                </a:solidFill>
              </a:rPr>
              <a:t>import</a:t>
            </a:r>
            <a:r>
              <a:rPr lang="en" sz="2000" dirty="0"/>
              <a:t> statement</a:t>
            </a:r>
            <a:endParaRPr sz="2000" dirty="0"/>
          </a:p>
        </p:txBody>
      </p:sp>
      <p:sp>
        <p:nvSpPr>
          <p:cNvPr id="174" name="Google Shape;174;p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There are two ways of using import statement</a:t>
            </a:r>
            <a:endParaRPr sz="1900" dirty="0"/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With fully quantifies class name </a:t>
            </a:r>
            <a:endParaRPr sz="19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dirty="0"/>
              <a:t>When it required to access a particular class</a:t>
            </a:r>
            <a:endParaRPr sz="17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dirty="0"/>
              <a:t>Example </a:t>
            </a:r>
            <a:r>
              <a:rPr lang="en" sz="1700" dirty="0">
                <a:solidFill>
                  <a:srgbClr val="FF00FF"/>
                </a:solidFill>
              </a:rPr>
              <a:t>java.lang.String</a:t>
            </a:r>
            <a:r>
              <a:rPr lang="en" sz="1700" dirty="0"/>
              <a:t>;</a:t>
            </a:r>
            <a:endParaRPr sz="17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With default (.*) quantification</a:t>
            </a:r>
            <a:endParaRPr sz="19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dirty="0"/>
              <a:t>When it required to access a number of classes</a:t>
            </a:r>
            <a:endParaRPr sz="17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dirty="0"/>
              <a:t>Example </a:t>
            </a:r>
            <a:r>
              <a:rPr lang="en" sz="1700" dirty="0">
                <a:solidFill>
                  <a:srgbClr val="FF00FF"/>
                </a:solidFill>
              </a:rPr>
              <a:t>java.lang.*;</a:t>
            </a:r>
            <a:endParaRPr sz="1700" dirty="0">
              <a:solidFill>
                <a:srgbClr val="FF00FF"/>
              </a:solidFill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Using API packages</a:t>
            </a:r>
            <a:r>
              <a:rPr lang="en"/>
              <a:t> </a:t>
            </a:r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However, instead of import whole package or a class it possible  to refer a class in order to instantiate an object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Example :</a:t>
            </a:r>
            <a:endParaRPr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java.util.Date today = new java.util.Date();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The same thing but with import statement can be done as follows</a:t>
            </a:r>
            <a:endParaRPr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import java.util.Date;</a:t>
            </a:r>
            <a:endParaRPr dirty="0"/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Date today = new Date();</a:t>
            </a:r>
            <a:endParaRPr dirty="0"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User Defined packages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can maintain their own packages.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JAVA uses file system directories to store packages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</a:t>
            </a:r>
            <a:r>
              <a:rPr lang="en" b="1" dirty="0">
                <a:solidFill>
                  <a:srgbClr val="0000FF"/>
                </a:solidFill>
              </a:rPr>
              <a:t>package</a:t>
            </a:r>
            <a:r>
              <a:rPr lang="en" dirty="0"/>
              <a:t> statement cane be used for the purpose with the following syntax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</a:rPr>
              <a:t>package</a:t>
            </a:r>
            <a:r>
              <a:rPr lang="en" dirty="0"/>
              <a:t> myPackage;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 Class myClass{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…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}</a:t>
            </a:r>
            <a:endParaRPr dirty="0"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User Defined packages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95" name="Google Shape;195;p29"/>
          <p:cNvSpPr txBox="1">
            <a:spLocks noGrp="1"/>
          </p:cNvSpPr>
          <p:nvPr>
            <p:ph type="body" idx="1"/>
          </p:nvPr>
        </p:nvSpPr>
        <p:spPr>
          <a:xfrm>
            <a:off x="118100" y="1152475"/>
            <a:ext cx="871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Use package statement at the beginning of the package file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Define the class that is to be put in the package and </a:t>
            </a:r>
            <a:r>
              <a:rPr lang="en" sz="2400" b="1" dirty="0">
                <a:solidFill>
                  <a:srgbClr val="0000FF"/>
                </a:solidFill>
              </a:rPr>
              <a:t>declare it as public</a:t>
            </a:r>
            <a:endParaRPr sz="2400" b="1" dirty="0">
              <a:solidFill>
                <a:srgbClr val="0000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Create sub directory under the working directory with the same name as the package name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Store the file with same name as the </a:t>
            </a:r>
            <a:r>
              <a:rPr lang="en" sz="2400" b="1" dirty="0">
                <a:solidFill>
                  <a:srgbClr val="0000FF"/>
                </a:solidFill>
              </a:rPr>
              <a:t>className.java</a:t>
            </a:r>
            <a:r>
              <a:rPr lang="en" sz="2400" dirty="0"/>
              <a:t> in the subdirectory created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Store the compiled version file to same sub directory.</a:t>
            </a:r>
            <a:endParaRPr sz="2400" dirty="0"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Package design guidelines</a:t>
            </a:r>
            <a:endParaRPr b="1" dirty="0">
              <a:solidFill>
                <a:srgbClr val="0000FF"/>
              </a:solidFill>
            </a:endParaRPr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Design guideline package cohesion</a:t>
            </a:r>
            <a:endParaRPr sz="2400" dirty="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Only closely related classes should belong to same package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Classes that change together should belong to same package.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Classes that are not used together should not belong to same package.</a:t>
            </a:r>
            <a:endParaRPr sz="2400" dirty="0"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More on user defined packages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8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Note:</a:t>
            </a:r>
            <a:endParaRPr sz="2000" b="1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/>
              <a:t>We cannot </a:t>
            </a:r>
            <a:r>
              <a:rPr lang="en" sz="2000" b="1" dirty="0"/>
              <a:t>put two or more public class together in a .java file</a:t>
            </a:r>
            <a:r>
              <a:rPr lang="en" sz="2000" dirty="0"/>
              <a:t>; otherwise there will be </a:t>
            </a:r>
            <a:r>
              <a:rPr lang="en" sz="2000" b="1" dirty="0"/>
              <a:t>ambiguity in naming the .java file</a:t>
            </a:r>
            <a:endParaRPr sz="2000" b="1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dirty="0"/>
              <a:t>? How a package then contains multiple classes</a:t>
            </a:r>
            <a:endParaRPr sz="2000" dirty="0"/>
          </a:p>
        </p:txBody>
      </p:sp>
      <p:sp>
        <p:nvSpPr>
          <p:cNvPr id="210" name="Google Shape;210;p31"/>
          <p:cNvSpPr txBox="1"/>
          <p:nvPr/>
        </p:nvSpPr>
        <p:spPr>
          <a:xfrm>
            <a:off x="188875" y="3070725"/>
            <a:ext cx="4105500" cy="17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package p;</a:t>
            </a:r>
            <a:endParaRPr sz="2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public class A{</a:t>
            </a:r>
            <a:endParaRPr sz="2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...</a:t>
            </a:r>
            <a:endParaRPr sz="2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}</a:t>
            </a:r>
            <a:endParaRPr sz="2300" dirty="0"/>
          </a:p>
        </p:txBody>
      </p:sp>
      <p:sp>
        <p:nvSpPr>
          <p:cNvPr id="211" name="Google Shape;211;p31"/>
          <p:cNvSpPr txBox="1"/>
          <p:nvPr/>
        </p:nvSpPr>
        <p:spPr>
          <a:xfrm>
            <a:off x="4572000" y="3070725"/>
            <a:ext cx="4105500" cy="17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package p;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public class B{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...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}</a:t>
            </a:r>
            <a:endParaRPr sz="2300"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0000FF"/>
                </a:solidFill>
              </a:rPr>
              <a:t>Contents : </a:t>
            </a:r>
            <a:endParaRPr sz="3200" b="1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63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Information hiding (Access modifiers) Last Class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 b="1"/>
              <a:t>Packages</a:t>
            </a:r>
            <a:endParaRPr sz="2800" b="1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Interface (next week)</a:t>
            </a:r>
            <a:endParaRPr sz="2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More on user defined packages</a:t>
            </a:r>
            <a:endParaRPr/>
          </a:p>
        </p:txBody>
      </p:sp>
      <p:sp>
        <p:nvSpPr>
          <p:cNvPr id="218" name="Google Shape;21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685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package p;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public class A{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...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}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package p;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public class B{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...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}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2"/>
          </p:nvPr>
        </p:nvSpPr>
        <p:spPr>
          <a:xfrm>
            <a:off x="3342625" y="1152475"/>
            <a:ext cx="5576100" cy="3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Steps</a:t>
            </a: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 directory name P.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Store the class A in the file A.java in it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Compile A.java and place place in the directory P.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Store the class B in the file B.java in it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Compile B.java an place it in the directory P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Import P.*;</a:t>
            </a:r>
            <a:endParaRPr sz="20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Will import all the classes in the package P</a:t>
            </a:r>
            <a:endParaRPr sz="2000"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13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Thank you and </a:t>
            </a:r>
            <a:endParaRPr b="1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Stay Home and Stay safe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Concept of access modifiers : Types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641475" y="1502675"/>
            <a:ext cx="1848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modifier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222250" y="3031375"/>
            <a:ext cx="1848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	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2647550" y="3073675"/>
            <a:ext cx="1848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876225" y="3031375"/>
            <a:ext cx="1848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Protected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7144225" y="3031375"/>
            <a:ext cx="1848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</a:t>
            </a:r>
            <a:endParaRPr/>
          </a:p>
        </p:txBody>
      </p:sp>
      <p:cxnSp>
        <p:nvCxnSpPr>
          <p:cNvPr id="74" name="Google Shape;74;p15"/>
          <p:cNvCxnSpPr>
            <a:stCxn id="70" idx="0"/>
            <a:endCxn id="69" idx="1"/>
          </p:cNvCxnSpPr>
          <p:nvPr/>
        </p:nvCxnSpPr>
        <p:spPr>
          <a:xfrm rot="-5400000">
            <a:off x="1772800" y="1162675"/>
            <a:ext cx="1242300" cy="2495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75" name="Google Shape;75;p15"/>
          <p:cNvCxnSpPr>
            <a:stCxn id="69" idx="2"/>
            <a:endCxn id="71" idx="0"/>
          </p:cNvCxnSpPr>
          <p:nvPr/>
        </p:nvCxnSpPr>
        <p:spPr>
          <a:xfrm rot="5400000">
            <a:off x="3569475" y="2077625"/>
            <a:ext cx="998400" cy="9939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6" name="Google Shape;76;p15"/>
          <p:cNvCxnSpPr>
            <a:stCxn id="72" idx="0"/>
            <a:endCxn id="69" idx="2"/>
          </p:cNvCxnSpPr>
          <p:nvPr/>
        </p:nvCxnSpPr>
        <p:spPr>
          <a:xfrm rot="5400000" flipH="1">
            <a:off x="4704925" y="1935925"/>
            <a:ext cx="956100" cy="1234800"/>
          </a:xfrm>
          <a:prstGeom prst="bentConnector3">
            <a:avLst>
              <a:gd name="adj1" fmla="val 48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77" name="Google Shape;77;p15"/>
          <p:cNvCxnSpPr>
            <a:stCxn id="69" idx="3"/>
            <a:endCxn id="73" idx="0"/>
          </p:cNvCxnSpPr>
          <p:nvPr/>
        </p:nvCxnSpPr>
        <p:spPr>
          <a:xfrm>
            <a:off x="5489775" y="1789025"/>
            <a:ext cx="2578500" cy="12423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Access levels of modifiers</a:t>
            </a:r>
            <a:endParaRPr b="1">
              <a:solidFill>
                <a:srgbClr val="0000FF"/>
              </a:solidFill>
            </a:endParaRPr>
          </a:p>
        </p:txBody>
      </p:sp>
      <p:graphicFrame>
        <p:nvGraphicFramePr>
          <p:cNvPr id="84" name="Google Shape;84;p16"/>
          <p:cNvGraphicFramePr/>
          <p:nvPr/>
        </p:nvGraphicFramePr>
        <p:xfrm>
          <a:off x="952500" y="16192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{13B3E261-6348-4CF1-A006-7A4A553F4782}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Levels -&gt;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00FF"/>
                          </a:solidFill>
                        </a:rPr>
                        <a:t>Class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0000FF"/>
                          </a:solidFill>
                        </a:rPr>
                        <a:t>Package</a:t>
                      </a:r>
                      <a:endParaRPr b="1"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00FF"/>
                          </a:solidFill>
                        </a:rPr>
                        <a:t>Sub Class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00FF"/>
                          </a:solidFill>
                        </a:rPr>
                        <a:t>Everyone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00FF"/>
                          </a:solidFill>
                        </a:rPr>
                        <a:t>Public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00FF"/>
                          </a:solidFill>
                        </a:rPr>
                        <a:t>Protected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NO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00FF"/>
                          </a:solidFill>
                        </a:rPr>
                        <a:t>Default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NO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NO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00FF"/>
                          </a:solidFill>
                        </a:rPr>
                        <a:t>Private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NO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NO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b="1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Protected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 b="1">
                <a:solidFill>
                  <a:srgbClr val="0000FF"/>
                </a:solidFill>
              </a:rPr>
              <a:t>protected</a:t>
            </a:r>
            <a:r>
              <a:rPr lang="en"/>
              <a:t> access modifiers is accessible within a package or from outside a package but through </a:t>
            </a:r>
            <a:r>
              <a:rPr lang="en" b="1">
                <a:solidFill>
                  <a:srgbClr val="0000FF"/>
                </a:solidFill>
              </a:rPr>
              <a:t>inheritance</a:t>
            </a:r>
            <a:r>
              <a:rPr lang="en"/>
              <a:t> only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protected access modifiers can be applied on the </a:t>
            </a:r>
            <a:r>
              <a:rPr lang="en" b="1">
                <a:solidFill>
                  <a:srgbClr val="0000FF"/>
                </a:solidFill>
              </a:rPr>
              <a:t>data member, method and constructors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FF0000"/>
                </a:solidFill>
              </a:rPr>
              <a:t>It can’t be applied on the class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Java access modifiers with method overriding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572000" y="1136750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</a:t>
            </a:r>
            <a:r>
              <a:rPr lang="en" b="1"/>
              <a:t>overriding</a:t>
            </a:r>
            <a:r>
              <a:rPr lang="en"/>
              <a:t> any method, overridden method(i.e) declared in sub class) must not be </a:t>
            </a:r>
            <a:r>
              <a:rPr lang="en" b="1">
                <a:solidFill>
                  <a:srgbClr val="0000FF"/>
                </a:solidFill>
              </a:rPr>
              <a:t>more restrictive</a:t>
            </a:r>
            <a:endParaRPr b="1"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 b="1">
                <a:solidFill>
                  <a:srgbClr val="FF00FF"/>
                </a:solidFill>
              </a:rPr>
              <a:t>default</a:t>
            </a:r>
            <a:r>
              <a:rPr lang="en"/>
              <a:t> modifier </a:t>
            </a:r>
            <a:r>
              <a:rPr lang="en" i="1"/>
              <a:t>is more restrictive</a:t>
            </a:r>
            <a:r>
              <a:rPr lang="en"/>
              <a:t> than </a:t>
            </a:r>
            <a:r>
              <a:rPr lang="en" b="1">
                <a:solidFill>
                  <a:srgbClr val="FF00FF"/>
                </a:solidFill>
              </a:rPr>
              <a:t>protected</a:t>
            </a:r>
            <a:r>
              <a:rPr lang="en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will happen if the </a:t>
            </a:r>
            <a:r>
              <a:rPr lang="en" b="1"/>
              <a:t>msg()</a:t>
            </a:r>
            <a:r>
              <a:rPr lang="en"/>
              <a:t> in class Demo2711 is declared as </a:t>
            </a:r>
            <a:r>
              <a:rPr lang="en" b="1"/>
              <a:t>public</a:t>
            </a:r>
            <a:r>
              <a:rPr lang="en"/>
              <a:t> or </a:t>
            </a:r>
            <a:r>
              <a:rPr lang="en" b="1"/>
              <a:t>protected</a:t>
            </a:r>
            <a:r>
              <a:rPr lang="en"/>
              <a:t> ?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267201" cy="309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Two unique features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Package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interface</a:t>
            </a:r>
            <a:endParaRPr sz="27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What is package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package is a container for the classes that used to keep the class name space compartmentalized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can write we can compartmentalize all the entire space, the programming space into the different packages.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 You can contain all classes related to all sorting programs in your own package</a:t>
            </a:r>
            <a:endParaRPr dirty="0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Why package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It allows flexibility to give same name but ti many classes , that is to avoid namespace collision.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packages in JAVA provides mechanism for partitioning the class space into more manageable chunks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fact, package is both naming and a visibility control mechanism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It supports reusability and maintainability.</a:t>
            </a:r>
            <a:endParaRPr dirty="0"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1024</Words>
  <Application>Microsoft Office PowerPoint</Application>
  <PresentationFormat>On-screen Show (16:9)</PresentationFormat>
  <Paragraphs>160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Simple Light</vt:lpstr>
      <vt:lpstr>OOPS (JAVA) Lec-28 </vt:lpstr>
      <vt:lpstr>Contents : </vt:lpstr>
      <vt:lpstr>Concept of access modifiers : Types</vt:lpstr>
      <vt:lpstr>Access levels of modifiers</vt:lpstr>
      <vt:lpstr>Protected</vt:lpstr>
      <vt:lpstr>Java access modifiers with method overriding</vt:lpstr>
      <vt:lpstr>Two unique features</vt:lpstr>
      <vt:lpstr>What is package</vt:lpstr>
      <vt:lpstr>Why package</vt:lpstr>
      <vt:lpstr>Advantages of Packages</vt:lpstr>
      <vt:lpstr>Built - in packages in JAVA</vt:lpstr>
      <vt:lpstr>Packages in JAVA</vt:lpstr>
      <vt:lpstr>API the Build in Java packages</vt:lpstr>
      <vt:lpstr>Using API packages</vt:lpstr>
      <vt:lpstr>Using API packages </vt:lpstr>
      <vt:lpstr>User Defined packages</vt:lpstr>
      <vt:lpstr>User Defined packages</vt:lpstr>
      <vt:lpstr>Package design guidelines</vt:lpstr>
      <vt:lpstr>More on user defined packages</vt:lpstr>
      <vt:lpstr>More on user defined packages</vt:lpstr>
      <vt:lpstr>Thank you and  Stay Home and Stay safe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(JAVA) Lec-28 </dc:title>
  <cp:lastModifiedBy>Saif Nalband</cp:lastModifiedBy>
  <cp:revision>1</cp:revision>
  <dcterms:modified xsi:type="dcterms:W3CDTF">2023-04-07T06:56:40Z</dcterms:modified>
</cp:coreProperties>
</file>