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2" d="100"/>
          <a:sy n="102" d="100"/>
        </p:scale>
        <p:origin x="260" y="6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9aa832aee5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9aa832aee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a51458f7d5_0_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a51458f7d5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a51458f7d5_0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a51458f7d5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a51458f7d5_0_8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a51458f7d5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a51458f7d5_0_9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a51458f7d5_0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a51458f7d5_0_10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a51458f7d5_0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a51458f7d5_0_10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a51458f7d5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9aa832aee5_0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9aa832aee5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9aa832aee5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9aa832aee5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a51458f7d5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a51458f7d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a51458f7d5_0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a51458f7d5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a51458f7d5_0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a51458f7d5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a51458f7d5_0_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a51458f7d5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a51458f7d5_0_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a51458f7d5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a51458f7d5_0_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a51458f7d5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a51458f7d5_0_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a51458f7d5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0" y="155075"/>
            <a:ext cx="8520600" cy="3605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solidFill>
                  <a:srgbClr val="0000FF"/>
                </a:solidFill>
              </a:rPr>
              <a:t>OOPS (JAVA)</a:t>
            </a:r>
            <a:endParaRPr>
              <a:solidFill>
                <a:srgbClr val="0000FF"/>
              </a:solidFill>
            </a:endParaRPr>
          </a:p>
          <a:p>
            <a:pPr marL="0" lvl="0" indent="0" algn="ctr" rtl="0">
              <a:spcBef>
                <a:spcPts val="0"/>
              </a:spcBef>
              <a:spcAft>
                <a:spcPts val="0"/>
              </a:spcAft>
              <a:buNone/>
            </a:pPr>
            <a:r>
              <a:rPr lang="en">
                <a:solidFill>
                  <a:srgbClr val="0000FF"/>
                </a:solidFill>
              </a:rPr>
              <a:t>Lec-30 </a:t>
            </a:r>
            <a:endParaRPr>
              <a:solidFill>
                <a:srgbClr val="0000FF"/>
              </a:solidFill>
            </a:endParaRPr>
          </a:p>
        </p:txBody>
      </p:sp>
      <p:sp>
        <p:nvSpPr>
          <p:cNvPr id="55" name="Google Shape;55;p13"/>
          <p:cNvSpPr txBox="1">
            <a:spLocks noGrp="1"/>
          </p:cNvSpPr>
          <p:nvPr>
            <p:ph type="subTitle" idx="1"/>
          </p:nvPr>
        </p:nvSpPr>
        <p:spPr>
          <a:xfrm>
            <a:off x="247100" y="397137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Saif Nalband</a:t>
            </a:r>
            <a:endParaRPr/>
          </a:p>
        </p:txBody>
      </p:sp>
      <p:pic>
        <p:nvPicPr>
          <p:cNvPr id="56" name="Google Shape;56;p13"/>
          <p:cNvPicPr preferRelativeResize="0"/>
          <p:nvPr/>
        </p:nvPicPr>
        <p:blipFill>
          <a:blip r:embed="rId3">
            <a:alphaModFix/>
          </a:blip>
          <a:stretch>
            <a:fillRect/>
          </a:stretch>
        </p:blipFill>
        <p:spPr>
          <a:xfrm>
            <a:off x="7676475" y="4269250"/>
            <a:ext cx="1311200" cy="7926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2"/>
          <p:cNvSpPr txBox="1">
            <a:spLocks noGrp="1"/>
          </p:cNvSpPr>
          <p:nvPr>
            <p:ph type="title"/>
          </p:nvPr>
        </p:nvSpPr>
        <p:spPr>
          <a:xfrm>
            <a:off x="311700" y="19335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0000FF"/>
                </a:solidFill>
              </a:rPr>
              <a:t>Interface : An Example</a:t>
            </a:r>
            <a:endParaRPr b="1">
              <a:solidFill>
                <a:srgbClr val="0000FF"/>
              </a:solidFill>
            </a:endParaRPr>
          </a:p>
        </p:txBody>
      </p:sp>
      <p:sp>
        <p:nvSpPr>
          <p:cNvPr id="143" name="Google Shape;143;p22"/>
          <p:cNvSpPr/>
          <p:nvPr/>
        </p:nvSpPr>
        <p:spPr>
          <a:xfrm>
            <a:off x="3433125" y="828975"/>
            <a:ext cx="998700" cy="1006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i="1"/>
              <a:t>Shape</a:t>
            </a:r>
            <a:endParaRPr i="1"/>
          </a:p>
          <a:p>
            <a:pPr marL="0" lvl="0" indent="0" algn="ctr" rtl="0">
              <a:spcBef>
                <a:spcPts val="0"/>
              </a:spcBef>
              <a:spcAft>
                <a:spcPts val="0"/>
              </a:spcAft>
              <a:buNone/>
            </a:pPr>
            <a:endParaRPr i="1"/>
          </a:p>
          <a:p>
            <a:pPr marL="0" lvl="0" indent="0" algn="ctr" rtl="0">
              <a:spcBef>
                <a:spcPts val="0"/>
              </a:spcBef>
              <a:spcAft>
                <a:spcPts val="0"/>
              </a:spcAft>
              <a:buNone/>
            </a:pPr>
            <a:r>
              <a:rPr lang="en" b="1"/>
              <a:t>draw()</a:t>
            </a:r>
            <a:endParaRPr b="1"/>
          </a:p>
          <a:p>
            <a:pPr marL="0" lvl="0" indent="0" algn="ctr" rtl="0">
              <a:spcBef>
                <a:spcPts val="0"/>
              </a:spcBef>
              <a:spcAft>
                <a:spcPts val="0"/>
              </a:spcAft>
              <a:buNone/>
            </a:pPr>
            <a:r>
              <a:rPr lang="en" b="1"/>
              <a:t>resize()</a:t>
            </a:r>
            <a:endParaRPr b="1"/>
          </a:p>
        </p:txBody>
      </p:sp>
      <p:cxnSp>
        <p:nvCxnSpPr>
          <p:cNvPr id="144" name="Google Shape;144;p22"/>
          <p:cNvCxnSpPr>
            <a:stCxn id="143" idx="1"/>
          </p:cNvCxnSpPr>
          <p:nvPr/>
        </p:nvCxnSpPr>
        <p:spPr>
          <a:xfrm>
            <a:off x="3433125" y="1332225"/>
            <a:ext cx="0" cy="0"/>
          </a:xfrm>
          <a:prstGeom prst="straightConnector1">
            <a:avLst/>
          </a:prstGeom>
          <a:noFill/>
          <a:ln w="9525" cap="flat" cmpd="sng">
            <a:solidFill>
              <a:schemeClr val="dk2"/>
            </a:solidFill>
            <a:prstDash val="solid"/>
            <a:round/>
            <a:headEnd type="none" w="med" len="med"/>
            <a:tailEnd type="none" w="med" len="med"/>
          </a:ln>
        </p:spPr>
      </p:cxnSp>
      <p:cxnSp>
        <p:nvCxnSpPr>
          <p:cNvPr id="145" name="Google Shape;145;p22"/>
          <p:cNvCxnSpPr/>
          <p:nvPr/>
        </p:nvCxnSpPr>
        <p:spPr>
          <a:xfrm>
            <a:off x="1804025" y="2713825"/>
            <a:ext cx="1014600" cy="7800"/>
          </a:xfrm>
          <a:prstGeom prst="straightConnector1">
            <a:avLst/>
          </a:prstGeom>
          <a:noFill/>
          <a:ln w="9525" cap="flat" cmpd="sng">
            <a:solidFill>
              <a:schemeClr val="dk2"/>
            </a:solidFill>
            <a:prstDash val="solid"/>
            <a:round/>
            <a:headEnd type="none" w="med" len="med"/>
            <a:tailEnd type="none" w="med" len="med"/>
          </a:ln>
        </p:spPr>
      </p:cxnSp>
      <p:sp>
        <p:nvSpPr>
          <p:cNvPr id="146" name="Google Shape;146;p22"/>
          <p:cNvSpPr/>
          <p:nvPr/>
        </p:nvSpPr>
        <p:spPr>
          <a:xfrm>
            <a:off x="1811975" y="2347150"/>
            <a:ext cx="998700" cy="1006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i="1"/>
              <a:t>Circle</a:t>
            </a:r>
            <a:endParaRPr i="1"/>
          </a:p>
          <a:p>
            <a:pPr marL="0" lvl="0" indent="0" algn="ctr" rtl="0">
              <a:spcBef>
                <a:spcPts val="0"/>
              </a:spcBef>
              <a:spcAft>
                <a:spcPts val="0"/>
              </a:spcAft>
              <a:buNone/>
            </a:pPr>
            <a:endParaRPr i="1"/>
          </a:p>
          <a:p>
            <a:pPr marL="0" lvl="0" indent="0" algn="ctr" rtl="0">
              <a:spcBef>
                <a:spcPts val="0"/>
              </a:spcBef>
              <a:spcAft>
                <a:spcPts val="0"/>
              </a:spcAft>
              <a:buNone/>
            </a:pPr>
            <a:r>
              <a:rPr lang="en" b="1"/>
              <a:t>draw()</a:t>
            </a:r>
            <a:endParaRPr b="1"/>
          </a:p>
          <a:p>
            <a:pPr marL="0" lvl="0" indent="0" algn="ctr" rtl="0">
              <a:spcBef>
                <a:spcPts val="0"/>
              </a:spcBef>
              <a:spcAft>
                <a:spcPts val="0"/>
              </a:spcAft>
              <a:buNone/>
            </a:pPr>
            <a:r>
              <a:rPr lang="en" b="1"/>
              <a:t>resize()</a:t>
            </a:r>
            <a:endParaRPr b="1"/>
          </a:p>
        </p:txBody>
      </p:sp>
      <p:sp>
        <p:nvSpPr>
          <p:cNvPr id="147" name="Google Shape;147;p22"/>
          <p:cNvSpPr/>
          <p:nvPr/>
        </p:nvSpPr>
        <p:spPr>
          <a:xfrm>
            <a:off x="3433125" y="2347150"/>
            <a:ext cx="998700" cy="1006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i="1"/>
              <a:t>Line</a:t>
            </a:r>
            <a:endParaRPr i="1"/>
          </a:p>
          <a:p>
            <a:pPr marL="0" lvl="0" indent="0" algn="ctr" rtl="0">
              <a:spcBef>
                <a:spcPts val="0"/>
              </a:spcBef>
              <a:spcAft>
                <a:spcPts val="0"/>
              </a:spcAft>
              <a:buNone/>
            </a:pPr>
            <a:endParaRPr i="1"/>
          </a:p>
          <a:p>
            <a:pPr marL="0" lvl="0" indent="0" algn="ctr" rtl="0">
              <a:spcBef>
                <a:spcPts val="0"/>
              </a:spcBef>
              <a:spcAft>
                <a:spcPts val="0"/>
              </a:spcAft>
              <a:buNone/>
            </a:pPr>
            <a:r>
              <a:rPr lang="en" b="1"/>
              <a:t>draw()</a:t>
            </a:r>
            <a:endParaRPr b="1"/>
          </a:p>
          <a:p>
            <a:pPr marL="0" lvl="0" indent="0" algn="ctr" rtl="0">
              <a:spcBef>
                <a:spcPts val="0"/>
              </a:spcBef>
              <a:spcAft>
                <a:spcPts val="0"/>
              </a:spcAft>
              <a:buNone/>
            </a:pPr>
            <a:r>
              <a:rPr lang="en" b="1"/>
              <a:t>resize()</a:t>
            </a:r>
            <a:endParaRPr b="1"/>
          </a:p>
        </p:txBody>
      </p:sp>
      <p:sp>
        <p:nvSpPr>
          <p:cNvPr id="148" name="Google Shape;148;p22"/>
          <p:cNvSpPr/>
          <p:nvPr/>
        </p:nvSpPr>
        <p:spPr>
          <a:xfrm>
            <a:off x="5176150" y="2347150"/>
            <a:ext cx="998700" cy="1006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i="1"/>
              <a:t>Rectangle</a:t>
            </a:r>
            <a:endParaRPr i="1"/>
          </a:p>
          <a:p>
            <a:pPr marL="0" lvl="0" indent="0" algn="ctr" rtl="0">
              <a:spcBef>
                <a:spcPts val="0"/>
              </a:spcBef>
              <a:spcAft>
                <a:spcPts val="0"/>
              </a:spcAft>
              <a:buNone/>
            </a:pPr>
            <a:endParaRPr i="1"/>
          </a:p>
          <a:p>
            <a:pPr marL="0" lvl="0" indent="0" algn="ctr" rtl="0">
              <a:spcBef>
                <a:spcPts val="0"/>
              </a:spcBef>
              <a:spcAft>
                <a:spcPts val="0"/>
              </a:spcAft>
              <a:buNone/>
            </a:pPr>
            <a:r>
              <a:rPr lang="en" b="1"/>
              <a:t>draw()</a:t>
            </a:r>
            <a:endParaRPr b="1"/>
          </a:p>
          <a:p>
            <a:pPr marL="0" lvl="0" indent="0" algn="ctr" rtl="0">
              <a:spcBef>
                <a:spcPts val="0"/>
              </a:spcBef>
              <a:spcAft>
                <a:spcPts val="0"/>
              </a:spcAft>
              <a:buNone/>
            </a:pPr>
            <a:r>
              <a:rPr lang="en" b="1"/>
              <a:t>resize()</a:t>
            </a:r>
            <a:endParaRPr b="1"/>
          </a:p>
        </p:txBody>
      </p:sp>
      <p:sp>
        <p:nvSpPr>
          <p:cNvPr id="149" name="Google Shape;149;p22"/>
          <p:cNvSpPr/>
          <p:nvPr/>
        </p:nvSpPr>
        <p:spPr>
          <a:xfrm>
            <a:off x="5176150" y="4070575"/>
            <a:ext cx="998700" cy="1006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i="1"/>
              <a:t>Square</a:t>
            </a:r>
            <a:endParaRPr i="1"/>
          </a:p>
          <a:p>
            <a:pPr marL="0" lvl="0" indent="0" algn="ctr" rtl="0">
              <a:spcBef>
                <a:spcPts val="0"/>
              </a:spcBef>
              <a:spcAft>
                <a:spcPts val="0"/>
              </a:spcAft>
              <a:buNone/>
            </a:pPr>
            <a:endParaRPr i="1"/>
          </a:p>
          <a:p>
            <a:pPr marL="0" lvl="0" indent="0" algn="ctr" rtl="0">
              <a:spcBef>
                <a:spcPts val="0"/>
              </a:spcBef>
              <a:spcAft>
                <a:spcPts val="0"/>
              </a:spcAft>
              <a:buNone/>
            </a:pPr>
            <a:r>
              <a:rPr lang="en" b="1"/>
              <a:t>draw()</a:t>
            </a:r>
            <a:endParaRPr b="1"/>
          </a:p>
          <a:p>
            <a:pPr marL="0" lvl="0" indent="0" algn="ctr" rtl="0">
              <a:spcBef>
                <a:spcPts val="0"/>
              </a:spcBef>
              <a:spcAft>
                <a:spcPts val="0"/>
              </a:spcAft>
              <a:buNone/>
            </a:pPr>
            <a:r>
              <a:rPr lang="en" b="1"/>
              <a:t>resize()</a:t>
            </a:r>
            <a:endParaRPr b="1"/>
          </a:p>
        </p:txBody>
      </p:sp>
      <p:cxnSp>
        <p:nvCxnSpPr>
          <p:cNvPr id="150" name="Google Shape;150;p22"/>
          <p:cNvCxnSpPr>
            <a:stCxn id="143" idx="1"/>
            <a:endCxn id="143" idx="3"/>
          </p:cNvCxnSpPr>
          <p:nvPr/>
        </p:nvCxnSpPr>
        <p:spPr>
          <a:xfrm>
            <a:off x="3433125" y="1332225"/>
            <a:ext cx="998700" cy="0"/>
          </a:xfrm>
          <a:prstGeom prst="straightConnector1">
            <a:avLst/>
          </a:prstGeom>
          <a:noFill/>
          <a:ln w="9525" cap="flat" cmpd="sng">
            <a:solidFill>
              <a:schemeClr val="dk2"/>
            </a:solidFill>
            <a:prstDash val="solid"/>
            <a:round/>
            <a:headEnd type="none" w="med" len="med"/>
            <a:tailEnd type="none" w="med" len="med"/>
          </a:ln>
        </p:spPr>
      </p:cxnSp>
      <p:cxnSp>
        <p:nvCxnSpPr>
          <p:cNvPr id="151" name="Google Shape;151;p22"/>
          <p:cNvCxnSpPr>
            <a:stCxn id="146" idx="1"/>
            <a:endCxn id="146" idx="3"/>
          </p:cNvCxnSpPr>
          <p:nvPr/>
        </p:nvCxnSpPr>
        <p:spPr>
          <a:xfrm>
            <a:off x="1811975" y="2850400"/>
            <a:ext cx="998700" cy="0"/>
          </a:xfrm>
          <a:prstGeom prst="straightConnector1">
            <a:avLst/>
          </a:prstGeom>
          <a:noFill/>
          <a:ln w="9525" cap="flat" cmpd="sng">
            <a:solidFill>
              <a:schemeClr val="dk2"/>
            </a:solidFill>
            <a:prstDash val="solid"/>
            <a:round/>
            <a:headEnd type="none" w="med" len="med"/>
            <a:tailEnd type="none" w="med" len="med"/>
          </a:ln>
        </p:spPr>
      </p:cxnSp>
      <p:cxnSp>
        <p:nvCxnSpPr>
          <p:cNvPr id="152" name="Google Shape;152;p22"/>
          <p:cNvCxnSpPr>
            <a:stCxn id="147" idx="1"/>
            <a:endCxn id="147" idx="3"/>
          </p:cNvCxnSpPr>
          <p:nvPr/>
        </p:nvCxnSpPr>
        <p:spPr>
          <a:xfrm>
            <a:off x="3433125" y="2850400"/>
            <a:ext cx="998700" cy="0"/>
          </a:xfrm>
          <a:prstGeom prst="straightConnector1">
            <a:avLst/>
          </a:prstGeom>
          <a:noFill/>
          <a:ln w="9525" cap="flat" cmpd="sng">
            <a:solidFill>
              <a:schemeClr val="dk2"/>
            </a:solidFill>
            <a:prstDash val="solid"/>
            <a:round/>
            <a:headEnd type="none" w="med" len="med"/>
            <a:tailEnd type="none" w="med" len="med"/>
          </a:ln>
        </p:spPr>
      </p:cxnSp>
      <p:cxnSp>
        <p:nvCxnSpPr>
          <p:cNvPr id="153" name="Google Shape;153;p22"/>
          <p:cNvCxnSpPr>
            <a:stCxn id="148" idx="1"/>
            <a:endCxn id="148" idx="3"/>
          </p:cNvCxnSpPr>
          <p:nvPr/>
        </p:nvCxnSpPr>
        <p:spPr>
          <a:xfrm>
            <a:off x="5176150" y="2850400"/>
            <a:ext cx="998700" cy="0"/>
          </a:xfrm>
          <a:prstGeom prst="straightConnector1">
            <a:avLst/>
          </a:prstGeom>
          <a:noFill/>
          <a:ln w="9525" cap="flat" cmpd="sng">
            <a:solidFill>
              <a:schemeClr val="dk2"/>
            </a:solidFill>
            <a:prstDash val="solid"/>
            <a:round/>
            <a:headEnd type="none" w="med" len="med"/>
            <a:tailEnd type="none" w="med" len="med"/>
          </a:ln>
        </p:spPr>
      </p:cxnSp>
      <p:cxnSp>
        <p:nvCxnSpPr>
          <p:cNvPr id="154" name="Google Shape;154;p22"/>
          <p:cNvCxnSpPr>
            <a:stCxn id="149" idx="1"/>
          </p:cNvCxnSpPr>
          <p:nvPr/>
        </p:nvCxnSpPr>
        <p:spPr>
          <a:xfrm>
            <a:off x="5176150" y="4573825"/>
            <a:ext cx="998700" cy="0"/>
          </a:xfrm>
          <a:prstGeom prst="straightConnector1">
            <a:avLst/>
          </a:prstGeom>
          <a:noFill/>
          <a:ln w="9525" cap="flat" cmpd="sng">
            <a:solidFill>
              <a:schemeClr val="dk2"/>
            </a:solidFill>
            <a:prstDash val="solid"/>
            <a:round/>
            <a:headEnd type="none" w="med" len="med"/>
            <a:tailEnd type="none" w="med" len="med"/>
          </a:ln>
        </p:spPr>
      </p:cxnSp>
      <p:cxnSp>
        <p:nvCxnSpPr>
          <p:cNvPr id="155" name="Google Shape;155;p22"/>
          <p:cNvCxnSpPr>
            <a:stCxn id="146" idx="0"/>
            <a:endCxn id="143" idx="2"/>
          </p:cNvCxnSpPr>
          <p:nvPr/>
        </p:nvCxnSpPr>
        <p:spPr>
          <a:xfrm rot="-5400000">
            <a:off x="2866025" y="1280650"/>
            <a:ext cx="511800" cy="1621200"/>
          </a:xfrm>
          <a:prstGeom prst="bentConnector3">
            <a:avLst>
              <a:gd name="adj1" fmla="val 49988"/>
            </a:avLst>
          </a:prstGeom>
          <a:noFill/>
          <a:ln w="9525" cap="flat" cmpd="sng">
            <a:solidFill>
              <a:schemeClr val="dk2"/>
            </a:solidFill>
            <a:prstDash val="solid"/>
            <a:round/>
            <a:headEnd type="none" w="med" len="med"/>
            <a:tailEnd type="stealth" w="med" len="med"/>
          </a:ln>
        </p:spPr>
      </p:cxnSp>
      <p:cxnSp>
        <p:nvCxnSpPr>
          <p:cNvPr id="156" name="Google Shape;156;p22"/>
          <p:cNvCxnSpPr>
            <a:stCxn id="148" idx="0"/>
            <a:endCxn id="143" idx="2"/>
          </p:cNvCxnSpPr>
          <p:nvPr/>
        </p:nvCxnSpPr>
        <p:spPr>
          <a:xfrm rot="5400000" flipH="1">
            <a:off x="4548100" y="1219750"/>
            <a:ext cx="511800" cy="1743000"/>
          </a:xfrm>
          <a:prstGeom prst="bentConnector3">
            <a:avLst>
              <a:gd name="adj1" fmla="val 49988"/>
            </a:avLst>
          </a:prstGeom>
          <a:noFill/>
          <a:ln w="9525" cap="flat" cmpd="sng">
            <a:solidFill>
              <a:schemeClr val="dk2"/>
            </a:solidFill>
            <a:prstDash val="solid"/>
            <a:round/>
            <a:headEnd type="none" w="med" len="med"/>
            <a:tailEnd type="stealth" w="med" len="med"/>
          </a:ln>
        </p:spPr>
      </p:cxnSp>
      <p:cxnSp>
        <p:nvCxnSpPr>
          <p:cNvPr id="157" name="Google Shape;157;p22"/>
          <p:cNvCxnSpPr>
            <a:stCxn id="147" idx="0"/>
          </p:cNvCxnSpPr>
          <p:nvPr/>
        </p:nvCxnSpPr>
        <p:spPr>
          <a:xfrm rot="10800000">
            <a:off x="3932475" y="2092450"/>
            <a:ext cx="0" cy="254700"/>
          </a:xfrm>
          <a:prstGeom prst="straightConnector1">
            <a:avLst/>
          </a:prstGeom>
          <a:noFill/>
          <a:ln w="9525" cap="flat" cmpd="sng">
            <a:solidFill>
              <a:schemeClr val="dk2"/>
            </a:solidFill>
            <a:prstDash val="solid"/>
            <a:round/>
            <a:headEnd type="none" w="med" len="med"/>
            <a:tailEnd type="none" w="med" len="med"/>
          </a:ln>
        </p:spPr>
      </p:cxnSp>
      <p:cxnSp>
        <p:nvCxnSpPr>
          <p:cNvPr id="158" name="Google Shape;158;p22"/>
          <p:cNvCxnSpPr>
            <a:stCxn id="149" idx="0"/>
            <a:endCxn id="148" idx="2"/>
          </p:cNvCxnSpPr>
          <p:nvPr/>
        </p:nvCxnSpPr>
        <p:spPr>
          <a:xfrm rot="10800000">
            <a:off x="5675500" y="3353575"/>
            <a:ext cx="0" cy="717000"/>
          </a:xfrm>
          <a:prstGeom prst="straightConnector1">
            <a:avLst/>
          </a:prstGeom>
          <a:noFill/>
          <a:ln w="9525" cap="flat" cmpd="sng">
            <a:solidFill>
              <a:schemeClr val="dk2"/>
            </a:solidFill>
            <a:prstDash val="solid"/>
            <a:round/>
            <a:headEnd type="none" w="med" len="med"/>
            <a:tailEnd type="stealth" w="med" len="med"/>
          </a:ln>
        </p:spPr>
      </p:cxnSp>
      <p:pic>
        <p:nvPicPr>
          <p:cNvPr id="159" name="Google Shape;159;p22"/>
          <p:cNvPicPr preferRelativeResize="0"/>
          <p:nvPr/>
        </p:nvPicPr>
        <p:blipFill>
          <a:blip r:embed="rId3">
            <a:alphaModFix/>
          </a:blip>
          <a:stretch>
            <a:fillRect/>
          </a:stretch>
        </p:blipFill>
        <p:spPr>
          <a:xfrm>
            <a:off x="7676475" y="4269250"/>
            <a:ext cx="1311200" cy="792600"/>
          </a:xfrm>
          <a:prstGeom prst="rect">
            <a:avLst/>
          </a:prstGeom>
          <a:noFill/>
          <a:ln>
            <a:noFill/>
          </a:ln>
        </p:spPr>
      </p:pic>
      <p:sp>
        <p:nvSpPr>
          <p:cNvPr id="160" name="Google Shape;160;p22"/>
          <p:cNvSpPr txBox="1"/>
          <p:nvPr/>
        </p:nvSpPr>
        <p:spPr>
          <a:xfrm>
            <a:off x="3106725" y="1785800"/>
            <a:ext cx="1651500" cy="267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b="1">
                <a:solidFill>
                  <a:srgbClr val="9900FF"/>
                </a:solidFill>
              </a:rPr>
              <a:t>Implements</a:t>
            </a:r>
            <a:r>
              <a:rPr lang="en">
                <a:solidFill>
                  <a:srgbClr val="9900FF"/>
                </a:solidFill>
              </a:rPr>
              <a:t> </a:t>
            </a:r>
            <a:endParaRPr>
              <a:solidFill>
                <a:srgbClr val="9900FF"/>
              </a:solidFill>
            </a:endParaRPr>
          </a:p>
        </p:txBody>
      </p:sp>
      <p:sp>
        <p:nvSpPr>
          <p:cNvPr id="161" name="Google Shape;161;p22"/>
          <p:cNvSpPr txBox="1"/>
          <p:nvPr/>
        </p:nvSpPr>
        <p:spPr>
          <a:xfrm>
            <a:off x="5277325" y="3626125"/>
            <a:ext cx="998700" cy="267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9900FF"/>
                </a:solidFill>
              </a:rPr>
              <a:t>extends</a:t>
            </a:r>
            <a:endParaRPr b="1">
              <a:solidFill>
                <a:srgbClr val="9900FF"/>
              </a:solidFill>
            </a:endParaRPr>
          </a:p>
        </p:txBody>
      </p:sp>
      <p:sp>
        <p:nvSpPr>
          <p:cNvPr id="162" name="Google Shape;162;p22"/>
          <p:cNvSpPr txBox="1"/>
          <p:nvPr/>
        </p:nvSpPr>
        <p:spPr>
          <a:xfrm>
            <a:off x="5072850" y="1135575"/>
            <a:ext cx="1706700" cy="393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9900FF"/>
                </a:solidFill>
              </a:rPr>
              <a:t>interface</a:t>
            </a:r>
            <a:endParaRPr b="1">
              <a:solidFill>
                <a:srgbClr val="9900FF"/>
              </a:solidFill>
            </a:endParaRPr>
          </a:p>
        </p:txBody>
      </p:sp>
      <p:cxnSp>
        <p:nvCxnSpPr>
          <p:cNvPr id="163" name="Google Shape;163;p22"/>
          <p:cNvCxnSpPr>
            <a:stCxn id="162" idx="1"/>
            <a:endCxn id="143" idx="3"/>
          </p:cNvCxnSpPr>
          <p:nvPr/>
        </p:nvCxnSpPr>
        <p:spPr>
          <a:xfrm rot="10800000">
            <a:off x="4431750" y="1332225"/>
            <a:ext cx="641100" cy="0"/>
          </a:xfrm>
          <a:prstGeom prst="straightConnector1">
            <a:avLst/>
          </a:prstGeom>
          <a:noFill/>
          <a:ln w="9525" cap="flat" cmpd="sng">
            <a:solidFill>
              <a:schemeClr val="dk2"/>
            </a:solidFill>
            <a:prstDash val="solid"/>
            <a:round/>
            <a:headEnd type="none" w="med" len="med"/>
            <a:tailEnd type="stealth" w="med" len="med"/>
          </a:ln>
        </p:spPr>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0000FF"/>
                </a:solidFill>
              </a:rPr>
              <a:t>Properties of Interface</a:t>
            </a:r>
            <a:endParaRPr b="1">
              <a:solidFill>
                <a:srgbClr val="0000FF"/>
              </a:solidFill>
            </a:endParaRPr>
          </a:p>
        </p:txBody>
      </p:sp>
      <p:sp>
        <p:nvSpPr>
          <p:cNvPr id="169" name="Google Shape;169;p2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61950" algn="l" rtl="0">
              <a:spcBef>
                <a:spcPts val="0"/>
              </a:spcBef>
              <a:spcAft>
                <a:spcPts val="0"/>
              </a:spcAft>
              <a:buSzPts val="2100"/>
              <a:buChar char="●"/>
            </a:pPr>
            <a:r>
              <a:rPr lang="en" sz="2100" dirty="0"/>
              <a:t>Interface must be declared with the keyword interface</a:t>
            </a:r>
            <a:endParaRPr sz="2100" dirty="0"/>
          </a:p>
          <a:p>
            <a:pPr marL="457200" lvl="0" indent="-361950" algn="l" rtl="0">
              <a:spcBef>
                <a:spcPts val="0"/>
              </a:spcBef>
              <a:spcAft>
                <a:spcPts val="0"/>
              </a:spcAft>
              <a:buSzPts val="2100"/>
              <a:buChar char="●"/>
            </a:pPr>
            <a:r>
              <a:rPr lang="en" sz="2100" dirty="0"/>
              <a:t>All interface methods are implicitly public and abstract.  In other words, you do not need to actually type the public or abstract modifiers in the method declaration, but method is still always public and abstract.</a:t>
            </a:r>
            <a:endParaRPr sz="2100" dirty="0"/>
          </a:p>
          <a:p>
            <a:pPr marL="457200" lvl="0" indent="-361950" algn="l" rtl="0">
              <a:spcBef>
                <a:spcPts val="0"/>
              </a:spcBef>
              <a:spcAft>
                <a:spcPts val="0"/>
              </a:spcAft>
              <a:buSzPts val="2100"/>
              <a:buChar char="●"/>
            </a:pPr>
            <a:r>
              <a:rPr lang="en" sz="2100" b="1" dirty="0"/>
              <a:t>All variables define in an interface is public static and final</a:t>
            </a:r>
            <a:r>
              <a:rPr lang="en" sz="2100" dirty="0"/>
              <a:t>. In other words, interface can declare only contracts , no instance variables.</a:t>
            </a:r>
            <a:endParaRPr sz="2100" dirty="0"/>
          </a:p>
          <a:p>
            <a:pPr marL="457200" lvl="0" indent="-361950" algn="l" rtl="0">
              <a:spcBef>
                <a:spcPts val="0"/>
              </a:spcBef>
              <a:spcAft>
                <a:spcPts val="0"/>
              </a:spcAft>
              <a:buSzPts val="2100"/>
              <a:buChar char="●"/>
            </a:pPr>
            <a:r>
              <a:rPr lang="en" sz="2100" dirty="0"/>
              <a:t>Interface methods must not be static.</a:t>
            </a:r>
            <a:endParaRPr sz="2100" dirty="0"/>
          </a:p>
          <a:p>
            <a:pPr marL="0" lvl="0" indent="0" algn="l" rtl="0">
              <a:spcBef>
                <a:spcPts val="1600"/>
              </a:spcBef>
              <a:spcAft>
                <a:spcPts val="1600"/>
              </a:spcAft>
              <a:buNone/>
            </a:pPr>
            <a:endParaRPr dirty="0"/>
          </a:p>
        </p:txBody>
      </p:sp>
      <p:pic>
        <p:nvPicPr>
          <p:cNvPr id="170" name="Google Shape;170;p23"/>
          <p:cNvPicPr preferRelativeResize="0"/>
          <p:nvPr/>
        </p:nvPicPr>
        <p:blipFill>
          <a:blip r:embed="rId3">
            <a:alphaModFix/>
          </a:blip>
          <a:stretch>
            <a:fillRect/>
          </a:stretch>
        </p:blipFill>
        <p:spPr>
          <a:xfrm>
            <a:off x="7676475" y="4269250"/>
            <a:ext cx="1311200" cy="7926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b="1">
                <a:solidFill>
                  <a:srgbClr val="0000FF"/>
                </a:solidFill>
              </a:rPr>
              <a:t>Properties of Interface</a:t>
            </a:r>
            <a:endParaRPr/>
          </a:p>
        </p:txBody>
      </p:sp>
      <p:sp>
        <p:nvSpPr>
          <p:cNvPr id="176" name="Google Shape;176;p2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74650" algn="l" rtl="0">
              <a:spcBef>
                <a:spcPts val="0"/>
              </a:spcBef>
              <a:spcAft>
                <a:spcPts val="0"/>
              </a:spcAft>
              <a:buSzPts val="2300"/>
              <a:buChar char="●"/>
            </a:pPr>
            <a:r>
              <a:rPr lang="en" sz="2300" dirty="0"/>
              <a:t>Because interface methods are abstract they cannot be marked final.</a:t>
            </a:r>
            <a:endParaRPr sz="2300" dirty="0"/>
          </a:p>
          <a:p>
            <a:pPr marL="457200" lvl="0" indent="-374650" algn="l" rtl="0">
              <a:spcBef>
                <a:spcPts val="0"/>
              </a:spcBef>
              <a:spcAft>
                <a:spcPts val="0"/>
              </a:spcAft>
              <a:buSzPts val="2300"/>
              <a:buChar char="●"/>
            </a:pPr>
            <a:r>
              <a:rPr lang="en" sz="2300" dirty="0"/>
              <a:t>An interface can extend one or more other interface</a:t>
            </a:r>
            <a:endParaRPr sz="2300" dirty="0"/>
          </a:p>
          <a:p>
            <a:pPr marL="457200" lvl="0" indent="-374650" algn="l" rtl="0">
              <a:spcBef>
                <a:spcPts val="0"/>
              </a:spcBef>
              <a:spcAft>
                <a:spcPts val="0"/>
              </a:spcAft>
              <a:buSzPts val="2300"/>
              <a:buChar char="●"/>
            </a:pPr>
            <a:r>
              <a:rPr lang="en" sz="2300" dirty="0"/>
              <a:t>An interface cannot implement another interface or class</a:t>
            </a:r>
            <a:endParaRPr sz="2300" dirty="0"/>
          </a:p>
          <a:p>
            <a:pPr marL="457200" lvl="0" indent="-374650" algn="l" rtl="0">
              <a:spcBef>
                <a:spcPts val="0"/>
              </a:spcBef>
              <a:spcAft>
                <a:spcPts val="0"/>
              </a:spcAft>
              <a:buSzPts val="2300"/>
              <a:buChar char="●"/>
            </a:pPr>
            <a:r>
              <a:rPr lang="en" sz="2300" dirty="0"/>
              <a:t>Interface type can be used polymorphically.</a:t>
            </a:r>
            <a:endParaRPr sz="2300" dirty="0"/>
          </a:p>
        </p:txBody>
      </p:sp>
      <p:pic>
        <p:nvPicPr>
          <p:cNvPr id="177" name="Google Shape;177;p24"/>
          <p:cNvPicPr preferRelativeResize="0"/>
          <p:nvPr/>
        </p:nvPicPr>
        <p:blipFill>
          <a:blip r:embed="rId3">
            <a:alphaModFix/>
          </a:blip>
          <a:stretch>
            <a:fillRect/>
          </a:stretch>
        </p:blipFill>
        <p:spPr>
          <a:xfrm>
            <a:off x="7676475" y="4269250"/>
            <a:ext cx="1311200" cy="7926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0000FF"/>
                </a:solidFill>
              </a:rPr>
              <a:t>Syntax for defining interface</a:t>
            </a:r>
            <a:endParaRPr b="1">
              <a:solidFill>
                <a:srgbClr val="0000FF"/>
              </a:solidFill>
            </a:endParaRPr>
          </a:p>
        </p:txBody>
      </p:sp>
      <p:pic>
        <p:nvPicPr>
          <p:cNvPr id="183" name="Google Shape;183;p25"/>
          <p:cNvPicPr preferRelativeResize="0"/>
          <p:nvPr/>
        </p:nvPicPr>
        <p:blipFill>
          <a:blip r:embed="rId3">
            <a:alphaModFix/>
          </a:blip>
          <a:stretch>
            <a:fillRect/>
          </a:stretch>
        </p:blipFill>
        <p:spPr>
          <a:xfrm>
            <a:off x="354500" y="1017725"/>
            <a:ext cx="8265325" cy="4024050"/>
          </a:xfrm>
          <a:prstGeom prst="rect">
            <a:avLst/>
          </a:prstGeom>
          <a:noFill/>
          <a:ln>
            <a:noFill/>
          </a:ln>
        </p:spPr>
      </p:pic>
      <p:pic>
        <p:nvPicPr>
          <p:cNvPr id="184" name="Google Shape;184;p25"/>
          <p:cNvPicPr preferRelativeResize="0"/>
          <p:nvPr/>
        </p:nvPicPr>
        <p:blipFill>
          <a:blip r:embed="rId4">
            <a:alphaModFix/>
          </a:blip>
          <a:stretch>
            <a:fillRect/>
          </a:stretch>
        </p:blipFill>
        <p:spPr>
          <a:xfrm>
            <a:off x="7676475" y="4269250"/>
            <a:ext cx="1311200" cy="7926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0000FF"/>
                </a:solidFill>
              </a:rPr>
              <a:t>Defining an interface: Examples</a:t>
            </a:r>
            <a:endParaRPr b="1">
              <a:solidFill>
                <a:srgbClr val="0000FF"/>
              </a:solidFill>
            </a:endParaRPr>
          </a:p>
        </p:txBody>
      </p:sp>
      <p:pic>
        <p:nvPicPr>
          <p:cNvPr id="190" name="Google Shape;190;p26"/>
          <p:cNvPicPr preferRelativeResize="0"/>
          <p:nvPr/>
        </p:nvPicPr>
        <p:blipFill>
          <a:blip r:embed="rId3">
            <a:alphaModFix/>
          </a:blip>
          <a:stretch>
            <a:fillRect/>
          </a:stretch>
        </p:blipFill>
        <p:spPr>
          <a:xfrm>
            <a:off x="152400" y="1170125"/>
            <a:ext cx="8679899" cy="3820975"/>
          </a:xfrm>
          <a:prstGeom prst="rect">
            <a:avLst/>
          </a:prstGeom>
          <a:noFill/>
          <a:ln>
            <a:noFill/>
          </a:ln>
        </p:spPr>
      </p:pic>
      <p:pic>
        <p:nvPicPr>
          <p:cNvPr id="191" name="Google Shape;191;p26"/>
          <p:cNvPicPr preferRelativeResize="0"/>
          <p:nvPr/>
        </p:nvPicPr>
        <p:blipFill>
          <a:blip r:embed="rId4">
            <a:alphaModFix/>
          </a:blip>
          <a:stretch>
            <a:fillRect/>
          </a:stretch>
        </p:blipFill>
        <p:spPr>
          <a:xfrm>
            <a:off x="7676475" y="4269250"/>
            <a:ext cx="1311200" cy="7926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0000FF"/>
                </a:solidFill>
              </a:rPr>
              <a:t>Implementation of classes with interface</a:t>
            </a:r>
            <a:endParaRPr b="1">
              <a:solidFill>
                <a:srgbClr val="0000FF"/>
              </a:solidFill>
            </a:endParaRPr>
          </a:p>
        </p:txBody>
      </p:sp>
      <p:sp>
        <p:nvSpPr>
          <p:cNvPr id="197" name="Google Shape;197;p27"/>
          <p:cNvSpPr txBox="1"/>
          <p:nvPr/>
        </p:nvSpPr>
        <p:spPr>
          <a:xfrm>
            <a:off x="637175" y="4459775"/>
            <a:ext cx="1313400" cy="464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Demo301</a:t>
            </a:r>
            <a:endParaRPr/>
          </a:p>
        </p:txBody>
      </p:sp>
      <p:pic>
        <p:nvPicPr>
          <p:cNvPr id="198" name="Google Shape;198;p27"/>
          <p:cNvPicPr preferRelativeResize="0"/>
          <p:nvPr/>
        </p:nvPicPr>
        <p:blipFill>
          <a:blip r:embed="rId3">
            <a:alphaModFix/>
          </a:blip>
          <a:stretch>
            <a:fillRect/>
          </a:stretch>
        </p:blipFill>
        <p:spPr>
          <a:xfrm>
            <a:off x="7676475" y="4269250"/>
            <a:ext cx="1311200" cy="792600"/>
          </a:xfrm>
          <a:prstGeom prst="rect">
            <a:avLst/>
          </a:prstGeom>
          <a:noFill/>
          <a:ln>
            <a:noFill/>
          </a:ln>
        </p:spPr>
      </p:pic>
      <p:pic>
        <p:nvPicPr>
          <p:cNvPr id="199" name="Google Shape;199;p27"/>
          <p:cNvPicPr preferRelativeResize="0"/>
          <p:nvPr/>
        </p:nvPicPr>
        <p:blipFill>
          <a:blip r:embed="rId4">
            <a:alphaModFix/>
          </a:blip>
          <a:stretch>
            <a:fillRect/>
          </a:stretch>
        </p:blipFill>
        <p:spPr>
          <a:xfrm>
            <a:off x="152400" y="1496137"/>
            <a:ext cx="8839200" cy="2507487"/>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28"/>
          <p:cNvSpPr txBox="1">
            <a:spLocks noGrp="1"/>
          </p:cNvSpPr>
          <p:nvPr>
            <p:ph type="title"/>
          </p:nvPr>
        </p:nvSpPr>
        <p:spPr>
          <a:xfrm>
            <a:off x="311700" y="2150850"/>
            <a:ext cx="8520600" cy="1351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0000FF"/>
                </a:solidFill>
              </a:rPr>
              <a:t>Thank you and </a:t>
            </a:r>
            <a:endParaRPr b="1">
              <a:solidFill>
                <a:srgbClr val="0000FF"/>
              </a:solidFill>
            </a:endParaRPr>
          </a:p>
          <a:p>
            <a:pPr marL="0" lvl="0" indent="0" algn="ctr" rtl="0">
              <a:spcBef>
                <a:spcPts val="0"/>
              </a:spcBef>
              <a:spcAft>
                <a:spcPts val="0"/>
              </a:spcAft>
              <a:buNone/>
            </a:pPr>
            <a:r>
              <a:rPr lang="en" b="1">
                <a:solidFill>
                  <a:srgbClr val="0000FF"/>
                </a:solidFill>
              </a:rPr>
              <a:t>Stay Home and Stay safe</a:t>
            </a:r>
            <a:endParaRPr b="1">
              <a:solidFill>
                <a:srgbClr val="0000FF"/>
              </a:solidFill>
            </a:endParaRPr>
          </a:p>
        </p:txBody>
      </p:sp>
      <p:pic>
        <p:nvPicPr>
          <p:cNvPr id="205" name="Google Shape;205;p28"/>
          <p:cNvPicPr preferRelativeResize="0"/>
          <p:nvPr/>
        </p:nvPicPr>
        <p:blipFill>
          <a:blip r:embed="rId3">
            <a:alphaModFix/>
          </a:blip>
          <a:stretch>
            <a:fillRect/>
          </a:stretch>
        </p:blipFill>
        <p:spPr>
          <a:xfrm>
            <a:off x="7676475" y="4269250"/>
            <a:ext cx="1311200" cy="7926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200" b="1">
                <a:solidFill>
                  <a:srgbClr val="0000FF"/>
                </a:solidFill>
              </a:rPr>
              <a:t>Contents : </a:t>
            </a:r>
            <a:endParaRPr sz="3200" b="1">
              <a:solidFill>
                <a:srgbClr val="0000FF"/>
              </a:solidFill>
            </a:endParaRPr>
          </a:p>
        </p:txBody>
      </p:sp>
      <p:sp>
        <p:nvSpPr>
          <p:cNvPr id="62" name="Google Shape;62;p14"/>
          <p:cNvSpPr txBox="1">
            <a:spLocks noGrp="1"/>
          </p:cNvSpPr>
          <p:nvPr>
            <p:ph type="body" idx="1"/>
          </p:nvPr>
        </p:nvSpPr>
        <p:spPr>
          <a:xfrm>
            <a:off x="311700" y="1166350"/>
            <a:ext cx="8520600" cy="3416400"/>
          </a:xfrm>
          <a:prstGeom prst="rect">
            <a:avLst/>
          </a:prstGeom>
        </p:spPr>
        <p:txBody>
          <a:bodyPr spcFirstLastPara="1" wrap="square" lIns="91425" tIns="91425" rIns="91425" bIns="91425" anchor="t" anchorCtr="0">
            <a:noAutofit/>
          </a:bodyPr>
          <a:lstStyle/>
          <a:p>
            <a:pPr marL="457200" lvl="0" indent="-406400" algn="l" rtl="0">
              <a:spcBef>
                <a:spcPts val="0"/>
              </a:spcBef>
              <a:spcAft>
                <a:spcPts val="0"/>
              </a:spcAft>
              <a:buSzPts val="2800"/>
              <a:buChar char="●"/>
            </a:pPr>
            <a:r>
              <a:rPr lang="en" sz="2800"/>
              <a:t>Interface I</a:t>
            </a:r>
            <a:endParaRPr sz="2800"/>
          </a:p>
        </p:txBody>
      </p:sp>
      <p:pic>
        <p:nvPicPr>
          <p:cNvPr id="63" name="Google Shape;63;p14"/>
          <p:cNvPicPr preferRelativeResize="0"/>
          <p:nvPr/>
        </p:nvPicPr>
        <p:blipFill>
          <a:blip r:embed="rId3">
            <a:alphaModFix/>
          </a:blip>
          <a:stretch>
            <a:fillRect/>
          </a:stretch>
        </p:blipFill>
        <p:spPr>
          <a:xfrm>
            <a:off x="7676475" y="4269250"/>
            <a:ext cx="1311200" cy="7926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0000FF"/>
                </a:solidFill>
              </a:rPr>
              <a:t>Abstract class concept in JAVA</a:t>
            </a:r>
            <a:endParaRPr b="1">
              <a:solidFill>
                <a:srgbClr val="0000FF"/>
              </a:solidFill>
            </a:endParaRPr>
          </a:p>
        </p:txBody>
      </p:sp>
      <p:sp>
        <p:nvSpPr>
          <p:cNvPr id="69" name="Google Shape;69;p15"/>
          <p:cNvSpPr txBox="1">
            <a:spLocks noGrp="1"/>
          </p:cNvSpPr>
          <p:nvPr>
            <p:ph type="body" idx="1"/>
          </p:nvPr>
        </p:nvSpPr>
        <p:spPr>
          <a:xfrm>
            <a:off x="311700" y="1152475"/>
            <a:ext cx="8520600" cy="23163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Suppose we want to have number of other shapes namely Ellipse, Rectangle, Triangle etc</a:t>
            </a:r>
            <a:endParaRPr/>
          </a:p>
          <a:p>
            <a:pPr marL="457200" lvl="0" indent="-342900" algn="l" rtl="0">
              <a:spcBef>
                <a:spcPts val="0"/>
              </a:spcBef>
              <a:spcAft>
                <a:spcPts val="0"/>
              </a:spcAft>
              <a:buSzPts val="1800"/>
              <a:buChar char="●"/>
            </a:pPr>
            <a:r>
              <a:rPr lang="en"/>
              <a:t>All these shapes can be placed in a package : myShape</a:t>
            </a:r>
            <a:endParaRPr/>
          </a:p>
          <a:p>
            <a:pPr marL="457200" lvl="0" indent="-342900" algn="l" rtl="0">
              <a:spcBef>
                <a:spcPts val="0"/>
              </a:spcBef>
              <a:spcAft>
                <a:spcPts val="0"/>
              </a:spcAft>
              <a:buSzPts val="1800"/>
              <a:buChar char="●"/>
            </a:pPr>
            <a:r>
              <a:rPr lang="en"/>
              <a:t>All these shape classes have basic operation namely area() and circumferences()</a:t>
            </a:r>
            <a:endParaRPr/>
          </a:p>
          <a:p>
            <a:pPr marL="457200" lvl="0" indent="-342900" algn="l" rtl="0">
              <a:spcBef>
                <a:spcPts val="0"/>
              </a:spcBef>
              <a:spcAft>
                <a:spcPts val="0"/>
              </a:spcAft>
              <a:buSzPts val="1800"/>
              <a:buChar char="●"/>
            </a:pPr>
            <a:r>
              <a:rPr lang="en"/>
              <a:t>Let see , how the above can be better realised using abstract class concept in JAVA</a:t>
            </a:r>
            <a:endParaRPr/>
          </a:p>
        </p:txBody>
      </p:sp>
      <p:sp>
        <p:nvSpPr>
          <p:cNvPr id="70" name="Google Shape;70;p15"/>
          <p:cNvSpPr/>
          <p:nvPr/>
        </p:nvSpPr>
        <p:spPr>
          <a:xfrm>
            <a:off x="3452725" y="3240750"/>
            <a:ext cx="1518000" cy="572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Geometry</a:t>
            </a:r>
            <a:endParaRPr/>
          </a:p>
        </p:txBody>
      </p:sp>
      <p:sp>
        <p:nvSpPr>
          <p:cNvPr id="71" name="Google Shape;71;p15"/>
          <p:cNvSpPr/>
          <p:nvPr/>
        </p:nvSpPr>
        <p:spPr>
          <a:xfrm>
            <a:off x="1355825" y="4360525"/>
            <a:ext cx="1518000" cy="572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Circle</a:t>
            </a:r>
            <a:endParaRPr/>
          </a:p>
        </p:txBody>
      </p:sp>
      <p:sp>
        <p:nvSpPr>
          <p:cNvPr id="72" name="Google Shape;72;p15"/>
          <p:cNvSpPr/>
          <p:nvPr/>
        </p:nvSpPr>
        <p:spPr>
          <a:xfrm>
            <a:off x="3452725" y="4360525"/>
            <a:ext cx="1518000" cy="572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Rectangle</a:t>
            </a:r>
            <a:endParaRPr/>
          </a:p>
        </p:txBody>
      </p:sp>
      <p:sp>
        <p:nvSpPr>
          <p:cNvPr id="73" name="Google Shape;73;p15"/>
          <p:cNvSpPr/>
          <p:nvPr/>
        </p:nvSpPr>
        <p:spPr>
          <a:xfrm>
            <a:off x="5860400" y="4369625"/>
            <a:ext cx="1518000" cy="572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Ellipse</a:t>
            </a:r>
            <a:endParaRPr/>
          </a:p>
        </p:txBody>
      </p:sp>
      <p:cxnSp>
        <p:nvCxnSpPr>
          <p:cNvPr id="74" name="Google Shape;74;p15"/>
          <p:cNvCxnSpPr>
            <a:stCxn id="71" idx="0"/>
            <a:endCxn id="70" idx="1"/>
          </p:cNvCxnSpPr>
          <p:nvPr/>
        </p:nvCxnSpPr>
        <p:spPr>
          <a:xfrm rot="-5400000">
            <a:off x="2367125" y="3274825"/>
            <a:ext cx="833400" cy="1338000"/>
          </a:xfrm>
          <a:prstGeom prst="bentConnector2">
            <a:avLst/>
          </a:prstGeom>
          <a:noFill/>
          <a:ln w="9525" cap="flat" cmpd="sng">
            <a:solidFill>
              <a:schemeClr val="dk2"/>
            </a:solidFill>
            <a:prstDash val="solid"/>
            <a:round/>
            <a:headEnd type="none" w="med" len="med"/>
            <a:tailEnd type="none" w="med" len="med"/>
          </a:ln>
        </p:spPr>
      </p:cxnSp>
      <p:cxnSp>
        <p:nvCxnSpPr>
          <p:cNvPr id="75" name="Google Shape;75;p15"/>
          <p:cNvCxnSpPr>
            <a:stCxn id="70" idx="3"/>
            <a:endCxn id="73" idx="0"/>
          </p:cNvCxnSpPr>
          <p:nvPr/>
        </p:nvCxnSpPr>
        <p:spPr>
          <a:xfrm>
            <a:off x="4970725" y="3527100"/>
            <a:ext cx="1648800" cy="842400"/>
          </a:xfrm>
          <a:prstGeom prst="bentConnector2">
            <a:avLst/>
          </a:prstGeom>
          <a:noFill/>
          <a:ln w="9525" cap="flat" cmpd="sng">
            <a:solidFill>
              <a:schemeClr val="dk2"/>
            </a:solidFill>
            <a:prstDash val="solid"/>
            <a:round/>
            <a:headEnd type="none" w="med" len="med"/>
            <a:tailEnd type="none" w="med" len="med"/>
          </a:ln>
        </p:spPr>
      </p:cxnSp>
      <p:cxnSp>
        <p:nvCxnSpPr>
          <p:cNvPr id="76" name="Google Shape;76;p15"/>
          <p:cNvCxnSpPr>
            <a:stCxn id="70" idx="2"/>
            <a:endCxn id="72" idx="0"/>
          </p:cNvCxnSpPr>
          <p:nvPr/>
        </p:nvCxnSpPr>
        <p:spPr>
          <a:xfrm>
            <a:off x="4211725" y="3813450"/>
            <a:ext cx="0" cy="547200"/>
          </a:xfrm>
          <a:prstGeom prst="straightConnector1">
            <a:avLst/>
          </a:prstGeom>
          <a:noFill/>
          <a:ln w="9525" cap="flat" cmpd="sng">
            <a:solidFill>
              <a:schemeClr val="dk2"/>
            </a:solidFill>
            <a:prstDash val="solid"/>
            <a:round/>
            <a:headEnd type="none" w="med" len="med"/>
            <a:tailEnd type="none" w="med" len="med"/>
          </a:ln>
        </p:spPr>
      </p:cxnSp>
      <p:sp>
        <p:nvSpPr>
          <p:cNvPr id="77" name="Google Shape;77;p15"/>
          <p:cNvSpPr txBox="1"/>
          <p:nvPr/>
        </p:nvSpPr>
        <p:spPr>
          <a:xfrm>
            <a:off x="188875" y="3649725"/>
            <a:ext cx="1046100" cy="416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Demo300</a:t>
            </a:r>
            <a:endParaRPr/>
          </a:p>
        </p:txBody>
      </p:sp>
      <p:pic>
        <p:nvPicPr>
          <p:cNvPr id="78" name="Google Shape;78;p15"/>
          <p:cNvPicPr preferRelativeResize="0"/>
          <p:nvPr/>
        </p:nvPicPr>
        <p:blipFill>
          <a:blip r:embed="rId3">
            <a:alphaModFix/>
          </a:blip>
          <a:stretch>
            <a:fillRect/>
          </a:stretch>
        </p:blipFill>
        <p:spPr>
          <a:xfrm>
            <a:off x="7676475" y="4269250"/>
            <a:ext cx="1311200" cy="7926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0000FF"/>
                </a:solidFill>
              </a:rPr>
              <a:t>Few Important facts about Abstract class</a:t>
            </a:r>
            <a:endParaRPr b="1">
              <a:solidFill>
                <a:srgbClr val="0000FF"/>
              </a:solidFill>
            </a:endParaRPr>
          </a:p>
        </p:txBody>
      </p:sp>
      <p:sp>
        <p:nvSpPr>
          <p:cNvPr id="84" name="Google Shape;84;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Any class with </a:t>
            </a:r>
            <a:r>
              <a:rPr lang="en" b="1"/>
              <a:t>an abstract method is automatically abstract</a:t>
            </a:r>
            <a:r>
              <a:rPr lang="en"/>
              <a:t> itself, And must be declare such.</a:t>
            </a:r>
            <a:endParaRPr/>
          </a:p>
          <a:p>
            <a:pPr marL="457200" lvl="0" indent="-342900" algn="l" rtl="0">
              <a:spcBef>
                <a:spcPts val="0"/>
              </a:spcBef>
              <a:spcAft>
                <a:spcPts val="0"/>
              </a:spcAft>
              <a:buSzPts val="1800"/>
              <a:buChar char="●"/>
            </a:pPr>
            <a:r>
              <a:rPr lang="en"/>
              <a:t>A class may be declared abstract </a:t>
            </a:r>
            <a:r>
              <a:rPr lang="en" b="1"/>
              <a:t>even if it has no abstract</a:t>
            </a:r>
            <a:r>
              <a:rPr lang="en"/>
              <a:t> method. This prevents from being instantiated.</a:t>
            </a:r>
            <a:endParaRPr/>
          </a:p>
          <a:p>
            <a:pPr marL="457200" lvl="0" indent="-342900" algn="l" rtl="0">
              <a:spcBef>
                <a:spcPts val="0"/>
              </a:spcBef>
              <a:spcAft>
                <a:spcPts val="0"/>
              </a:spcAft>
              <a:buSzPts val="1800"/>
              <a:buChar char="●"/>
            </a:pPr>
            <a:r>
              <a:rPr lang="en"/>
              <a:t>A sub-class of an abstract class can be instantiated if it overrides each of the abstract methods of its super class and provide an implementation. </a:t>
            </a:r>
            <a:endParaRPr/>
          </a:p>
          <a:p>
            <a:pPr marL="457200" lvl="0" indent="-342900" algn="l" rtl="0">
              <a:spcBef>
                <a:spcPts val="0"/>
              </a:spcBef>
              <a:spcAft>
                <a:spcPts val="0"/>
              </a:spcAft>
              <a:buSzPts val="1800"/>
              <a:buChar char="●"/>
            </a:pPr>
            <a:r>
              <a:rPr lang="en"/>
              <a:t>If sub-class of an abstract class </a:t>
            </a:r>
            <a:r>
              <a:rPr lang="en" b="1"/>
              <a:t>does not implements all of the abstract methods</a:t>
            </a:r>
            <a:r>
              <a:rPr lang="en"/>
              <a:t> , it inherits that </a:t>
            </a:r>
            <a:r>
              <a:rPr lang="en" b="1"/>
              <a:t>sub-class is itself abstract </a:t>
            </a:r>
            <a:endParaRPr b="1"/>
          </a:p>
        </p:txBody>
      </p:sp>
      <p:pic>
        <p:nvPicPr>
          <p:cNvPr id="85" name="Google Shape;85;p16"/>
          <p:cNvPicPr preferRelativeResize="0"/>
          <p:nvPr/>
        </p:nvPicPr>
        <p:blipFill>
          <a:blip r:embed="rId3">
            <a:alphaModFix/>
          </a:blip>
          <a:stretch>
            <a:fillRect/>
          </a:stretch>
        </p:blipFill>
        <p:spPr>
          <a:xfrm>
            <a:off x="7676475" y="4269250"/>
            <a:ext cx="1311200" cy="7926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b="1">
                <a:solidFill>
                  <a:srgbClr val="0000FF"/>
                </a:solidFill>
              </a:rPr>
              <a:t>Multiple inheritance in JAVA</a:t>
            </a:r>
            <a:endParaRPr sz="3000" b="1">
              <a:solidFill>
                <a:srgbClr val="0000FF"/>
              </a:solidFill>
            </a:endParaRPr>
          </a:p>
        </p:txBody>
      </p:sp>
      <p:sp>
        <p:nvSpPr>
          <p:cNvPr id="91" name="Google Shape;91;p17"/>
          <p:cNvSpPr txBox="1">
            <a:spLocks noGrp="1"/>
          </p:cNvSpPr>
          <p:nvPr>
            <p:ph type="body" idx="1"/>
          </p:nvPr>
        </p:nvSpPr>
        <p:spPr>
          <a:xfrm>
            <a:off x="311700" y="3177850"/>
            <a:ext cx="8520600" cy="1903200"/>
          </a:xfrm>
          <a:prstGeom prst="rect">
            <a:avLst/>
          </a:prstGeom>
        </p:spPr>
        <p:txBody>
          <a:bodyPr spcFirstLastPara="1" wrap="square" lIns="91425" tIns="91425" rIns="91425" bIns="91425" anchor="t" anchorCtr="0">
            <a:noAutofit/>
          </a:bodyPr>
          <a:lstStyle/>
          <a:p>
            <a:pPr marL="457200" lvl="0" indent="-400050" algn="l" rtl="0">
              <a:spcBef>
                <a:spcPts val="0"/>
              </a:spcBef>
              <a:spcAft>
                <a:spcPts val="0"/>
              </a:spcAft>
              <a:buSzPts val="2700"/>
              <a:buChar char="●"/>
            </a:pPr>
            <a:r>
              <a:rPr lang="en" sz="2700"/>
              <a:t>However, this is not possible, as JAVA does not support multiple inheritance</a:t>
            </a:r>
            <a:endParaRPr sz="2700"/>
          </a:p>
          <a:p>
            <a:pPr marL="457200" lvl="0" indent="-400050" algn="l" rtl="0">
              <a:spcBef>
                <a:spcPts val="0"/>
              </a:spcBef>
              <a:spcAft>
                <a:spcPts val="0"/>
              </a:spcAft>
              <a:buSzPts val="2700"/>
              <a:buChar char="●"/>
            </a:pPr>
            <a:r>
              <a:rPr lang="en" sz="2700"/>
              <a:t>JAVA’s solution to this problem </a:t>
            </a:r>
            <a:r>
              <a:rPr lang="en" sz="2700" b="1">
                <a:solidFill>
                  <a:srgbClr val="0000FF"/>
                </a:solidFill>
              </a:rPr>
              <a:t>interface</a:t>
            </a:r>
            <a:endParaRPr sz="2700" b="1">
              <a:solidFill>
                <a:srgbClr val="0000FF"/>
              </a:solidFill>
            </a:endParaRPr>
          </a:p>
        </p:txBody>
      </p:sp>
      <p:sp>
        <p:nvSpPr>
          <p:cNvPr id="92" name="Google Shape;92;p17"/>
          <p:cNvSpPr/>
          <p:nvPr/>
        </p:nvSpPr>
        <p:spPr>
          <a:xfrm>
            <a:off x="2256425" y="1322300"/>
            <a:ext cx="1509900" cy="572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Draw Shape</a:t>
            </a:r>
            <a:endParaRPr/>
          </a:p>
        </p:txBody>
      </p:sp>
      <p:sp>
        <p:nvSpPr>
          <p:cNvPr id="93" name="Google Shape;93;p17"/>
          <p:cNvSpPr/>
          <p:nvPr/>
        </p:nvSpPr>
        <p:spPr>
          <a:xfrm>
            <a:off x="5334000" y="1322300"/>
            <a:ext cx="1509900" cy="572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Geometry</a:t>
            </a:r>
            <a:endParaRPr/>
          </a:p>
        </p:txBody>
      </p:sp>
      <p:sp>
        <p:nvSpPr>
          <p:cNvPr id="94" name="Google Shape;94;p17"/>
          <p:cNvSpPr/>
          <p:nvPr/>
        </p:nvSpPr>
        <p:spPr>
          <a:xfrm>
            <a:off x="3824100" y="2402725"/>
            <a:ext cx="1509900" cy="572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Circle</a:t>
            </a:r>
            <a:endParaRPr/>
          </a:p>
        </p:txBody>
      </p:sp>
      <p:cxnSp>
        <p:nvCxnSpPr>
          <p:cNvPr id="95" name="Google Shape;95;p17"/>
          <p:cNvCxnSpPr>
            <a:stCxn id="92" idx="2"/>
            <a:endCxn id="94" idx="0"/>
          </p:cNvCxnSpPr>
          <p:nvPr/>
        </p:nvCxnSpPr>
        <p:spPr>
          <a:xfrm>
            <a:off x="3011375" y="1895000"/>
            <a:ext cx="1567800" cy="507600"/>
          </a:xfrm>
          <a:prstGeom prst="straightConnector1">
            <a:avLst/>
          </a:prstGeom>
          <a:noFill/>
          <a:ln w="9525" cap="flat" cmpd="sng">
            <a:solidFill>
              <a:schemeClr val="dk2"/>
            </a:solidFill>
            <a:prstDash val="solid"/>
            <a:round/>
            <a:headEnd type="none" w="med" len="med"/>
            <a:tailEnd type="none" w="med" len="med"/>
          </a:ln>
        </p:spPr>
      </p:cxnSp>
      <p:cxnSp>
        <p:nvCxnSpPr>
          <p:cNvPr id="96" name="Google Shape;96;p17"/>
          <p:cNvCxnSpPr>
            <a:stCxn id="93" idx="2"/>
            <a:endCxn id="94" idx="0"/>
          </p:cNvCxnSpPr>
          <p:nvPr/>
        </p:nvCxnSpPr>
        <p:spPr>
          <a:xfrm flipH="1">
            <a:off x="4579050" y="1895000"/>
            <a:ext cx="1509900" cy="507600"/>
          </a:xfrm>
          <a:prstGeom prst="straightConnector1">
            <a:avLst/>
          </a:prstGeom>
          <a:noFill/>
          <a:ln w="9525" cap="flat" cmpd="sng">
            <a:solidFill>
              <a:schemeClr val="dk2"/>
            </a:solidFill>
            <a:prstDash val="solid"/>
            <a:round/>
            <a:headEnd type="none" w="med" len="med"/>
            <a:tailEnd type="none" w="med" len="med"/>
          </a:ln>
        </p:spPr>
      </p:cxnSp>
      <p:pic>
        <p:nvPicPr>
          <p:cNvPr id="97" name="Google Shape;97;p17"/>
          <p:cNvPicPr preferRelativeResize="0"/>
          <p:nvPr/>
        </p:nvPicPr>
        <p:blipFill>
          <a:blip r:embed="rId3">
            <a:alphaModFix/>
          </a:blip>
          <a:stretch>
            <a:fillRect/>
          </a:stretch>
        </p:blipFill>
        <p:spPr>
          <a:xfrm>
            <a:off x="7676475" y="4269250"/>
            <a:ext cx="1311200" cy="7926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0000FF"/>
                </a:solidFill>
              </a:rPr>
              <a:t>Multiple inheritance and interface</a:t>
            </a:r>
            <a:endParaRPr b="1">
              <a:solidFill>
                <a:srgbClr val="0000FF"/>
              </a:solidFill>
            </a:endParaRPr>
          </a:p>
        </p:txBody>
      </p:sp>
      <p:sp>
        <p:nvSpPr>
          <p:cNvPr id="103" name="Google Shape;103;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81000" algn="l" rtl="0">
              <a:spcBef>
                <a:spcPts val="0"/>
              </a:spcBef>
              <a:spcAft>
                <a:spcPts val="0"/>
              </a:spcAft>
              <a:buSzPts val="2400"/>
              <a:buChar char="●"/>
            </a:pPr>
            <a:r>
              <a:rPr lang="en" sz="2400"/>
              <a:t>JAVA does not support </a:t>
            </a:r>
            <a:r>
              <a:rPr lang="en" sz="2400" b="1">
                <a:solidFill>
                  <a:srgbClr val="0000FF"/>
                </a:solidFill>
              </a:rPr>
              <a:t>multiple inheritance</a:t>
            </a:r>
            <a:endParaRPr sz="2400" b="1">
              <a:solidFill>
                <a:srgbClr val="0000FF"/>
              </a:solidFill>
            </a:endParaRPr>
          </a:p>
          <a:p>
            <a:pPr marL="457200" lvl="0" indent="-381000" algn="l" rtl="0">
              <a:spcBef>
                <a:spcPts val="0"/>
              </a:spcBef>
              <a:spcAft>
                <a:spcPts val="0"/>
              </a:spcAft>
              <a:buSzPts val="2400"/>
              <a:buChar char="●"/>
            </a:pPr>
            <a:r>
              <a:rPr lang="en" sz="2400"/>
              <a:t>JAVA supports an alternative approach to this OOP feature known as </a:t>
            </a:r>
            <a:r>
              <a:rPr lang="en" sz="2400" b="1">
                <a:solidFill>
                  <a:srgbClr val="0000FF"/>
                </a:solidFill>
              </a:rPr>
              <a:t>interface</a:t>
            </a:r>
            <a:endParaRPr sz="2400" b="1">
              <a:solidFill>
                <a:srgbClr val="0000FF"/>
              </a:solidFill>
            </a:endParaRPr>
          </a:p>
          <a:p>
            <a:pPr marL="457200" lvl="0" indent="-381000" algn="l" rtl="0">
              <a:spcBef>
                <a:spcPts val="0"/>
              </a:spcBef>
              <a:spcAft>
                <a:spcPts val="0"/>
              </a:spcAft>
              <a:buSzPts val="2400"/>
              <a:buChar char="●"/>
            </a:pPr>
            <a:r>
              <a:rPr lang="en" sz="2400"/>
              <a:t>What is an </a:t>
            </a:r>
            <a:r>
              <a:rPr lang="en" sz="2400" b="1">
                <a:solidFill>
                  <a:srgbClr val="0000FF"/>
                </a:solidFill>
              </a:rPr>
              <a:t>interface</a:t>
            </a:r>
            <a:r>
              <a:rPr lang="en" sz="2400"/>
              <a:t>?</a:t>
            </a:r>
            <a:endParaRPr sz="2400"/>
          </a:p>
          <a:p>
            <a:pPr marL="914400" lvl="1" indent="-355600" algn="l" rtl="0">
              <a:spcBef>
                <a:spcPts val="0"/>
              </a:spcBef>
              <a:spcAft>
                <a:spcPts val="0"/>
              </a:spcAft>
              <a:buSzPts val="2000"/>
              <a:buChar char="○"/>
            </a:pPr>
            <a:r>
              <a:rPr lang="en" sz="2000"/>
              <a:t>An interface is basically </a:t>
            </a:r>
            <a:r>
              <a:rPr lang="en" sz="2000" b="1">
                <a:solidFill>
                  <a:srgbClr val="0000FF"/>
                </a:solidFill>
              </a:rPr>
              <a:t>a kind of class</a:t>
            </a:r>
            <a:r>
              <a:rPr lang="en" sz="2000"/>
              <a:t>. Like classes, an interface contains </a:t>
            </a:r>
            <a:r>
              <a:rPr lang="en" sz="2000" b="1">
                <a:solidFill>
                  <a:srgbClr val="0000FF"/>
                </a:solidFill>
              </a:rPr>
              <a:t>members</a:t>
            </a:r>
            <a:r>
              <a:rPr lang="en" sz="2000"/>
              <a:t> and </a:t>
            </a:r>
            <a:r>
              <a:rPr lang="en" sz="2000" b="1">
                <a:solidFill>
                  <a:srgbClr val="0000FF"/>
                </a:solidFill>
              </a:rPr>
              <a:t>methods</a:t>
            </a:r>
            <a:r>
              <a:rPr lang="en" sz="2000"/>
              <a:t>, unlike classes, in interface, </a:t>
            </a:r>
            <a:r>
              <a:rPr lang="en" sz="2000" b="1">
                <a:solidFill>
                  <a:srgbClr val="0000FF"/>
                </a:solidFill>
              </a:rPr>
              <a:t>all members are final and all methods are abstract.</a:t>
            </a:r>
            <a:endParaRPr sz="2000" b="1">
              <a:solidFill>
                <a:srgbClr val="0000FF"/>
              </a:solidFill>
            </a:endParaRPr>
          </a:p>
        </p:txBody>
      </p:sp>
      <p:pic>
        <p:nvPicPr>
          <p:cNvPr id="104" name="Google Shape;104;p18"/>
          <p:cNvPicPr preferRelativeResize="0"/>
          <p:nvPr/>
        </p:nvPicPr>
        <p:blipFill>
          <a:blip r:embed="rId3">
            <a:alphaModFix/>
          </a:blip>
          <a:stretch>
            <a:fillRect/>
          </a:stretch>
        </p:blipFill>
        <p:spPr>
          <a:xfrm>
            <a:off x="7676475" y="4269250"/>
            <a:ext cx="1311200" cy="7926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0000FF"/>
                </a:solidFill>
              </a:rPr>
              <a:t>Interface Concept</a:t>
            </a:r>
            <a:endParaRPr b="1">
              <a:solidFill>
                <a:srgbClr val="0000FF"/>
              </a:solidFill>
            </a:endParaRPr>
          </a:p>
        </p:txBody>
      </p:sp>
      <p:sp>
        <p:nvSpPr>
          <p:cNvPr id="110" name="Google Shape;110;p19"/>
          <p:cNvSpPr txBox="1">
            <a:spLocks noGrp="1"/>
          </p:cNvSpPr>
          <p:nvPr>
            <p:ph type="body" idx="1"/>
          </p:nvPr>
        </p:nvSpPr>
        <p:spPr>
          <a:xfrm>
            <a:off x="110250" y="1152475"/>
            <a:ext cx="89028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An </a:t>
            </a:r>
            <a:r>
              <a:rPr lang="en" b="1"/>
              <a:t>interface</a:t>
            </a:r>
            <a:r>
              <a:rPr lang="en"/>
              <a:t> define a protocol of behavior </a:t>
            </a:r>
            <a:r>
              <a:rPr lang="en" b="1"/>
              <a:t>that can be implemented by any class</a:t>
            </a:r>
            <a:r>
              <a:rPr lang="en"/>
              <a:t> anywhere in the class hierarchy.</a:t>
            </a:r>
            <a:endParaRPr/>
          </a:p>
          <a:p>
            <a:pPr marL="457200" lvl="0" indent="-342900" algn="l" rtl="0">
              <a:spcBef>
                <a:spcPts val="0"/>
              </a:spcBef>
              <a:spcAft>
                <a:spcPts val="0"/>
              </a:spcAft>
              <a:buSzPts val="1800"/>
              <a:buChar char="●"/>
            </a:pPr>
            <a:r>
              <a:rPr lang="en"/>
              <a:t>An interface </a:t>
            </a:r>
            <a:r>
              <a:rPr lang="en" b="1">
                <a:solidFill>
                  <a:srgbClr val="0000FF"/>
                </a:solidFill>
              </a:rPr>
              <a:t>defines</a:t>
            </a:r>
            <a:r>
              <a:rPr lang="en"/>
              <a:t> a set of method but </a:t>
            </a:r>
            <a:r>
              <a:rPr lang="en" b="1">
                <a:solidFill>
                  <a:srgbClr val="0000FF"/>
                </a:solidFill>
              </a:rPr>
              <a:t>does not implement</a:t>
            </a:r>
            <a:r>
              <a:rPr lang="en"/>
              <a:t> then.</a:t>
            </a:r>
            <a:endParaRPr/>
          </a:p>
          <a:p>
            <a:pPr marL="457200" lvl="0" indent="-342900" algn="l" rtl="0">
              <a:spcBef>
                <a:spcPts val="0"/>
              </a:spcBef>
              <a:spcAft>
                <a:spcPts val="0"/>
              </a:spcAft>
              <a:buSzPts val="1800"/>
              <a:buChar char="●"/>
            </a:pPr>
            <a:r>
              <a:rPr lang="en"/>
              <a:t>A class that implements the interface agrees to implement all the methods define in the interface, thereby agreeing to certain behavior.</a:t>
            </a:r>
            <a:endParaRPr/>
          </a:p>
          <a:p>
            <a:pPr marL="457200" lvl="0" indent="-342900" algn="l" rtl="0">
              <a:spcBef>
                <a:spcPts val="0"/>
              </a:spcBef>
              <a:spcAft>
                <a:spcPts val="0"/>
              </a:spcAft>
              <a:buSzPts val="1800"/>
              <a:buChar char="●"/>
            </a:pPr>
            <a:r>
              <a:rPr lang="en"/>
              <a:t>An interface is a named collection of methods definition (without implementations)</a:t>
            </a:r>
            <a:endParaRPr/>
          </a:p>
          <a:p>
            <a:pPr marL="457200" lvl="0" indent="-342900" algn="l" rtl="0">
              <a:spcBef>
                <a:spcPts val="0"/>
              </a:spcBef>
              <a:spcAft>
                <a:spcPts val="0"/>
              </a:spcAft>
              <a:buSzPts val="1800"/>
              <a:buChar char="●"/>
            </a:pPr>
            <a:r>
              <a:rPr lang="en"/>
              <a:t>Interface reserves behaviour for classes</a:t>
            </a:r>
            <a:endParaRPr/>
          </a:p>
          <a:p>
            <a:pPr marL="457200" lvl="0" indent="-342900" algn="l" rtl="0">
              <a:spcBef>
                <a:spcPts val="0"/>
              </a:spcBef>
              <a:spcAft>
                <a:spcPts val="0"/>
              </a:spcAft>
              <a:buSzPts val="1800"/>
              <a:buChar char="●"/>
            </a:pPr>
            <a:r>
              <a:rPr lang="en"/>
              <a:t>Methods declared in an interface </a:t>
            </a:r>
            <a:r>
              <a:rPr lang="en" b="1">
                <a:solidFill>
                  <a:srgbClr val="0000FF"/>
                </a:solidFill>
              </a:rPr>
              <a:t>are always public and abstract</a:t>
            </a:r>
            <a:r>
              <a:rPr lang="en"/>
              <a:t>, JAVA compiler will not complain if you omit both keywords.</a:t>
            </a:r>
            <a:endParaRPr/>
          </a:p>
          <a:p>
            <a:pPr marL="457200" lvl="0" indent="-342900" algn="l" rtl="0">
              <a:spcBef>
                <a:spcPts val="0"/>
              </a:spcBef>
              <a:spcAft>
                <a:spcPts val="0"/>
              </a:spcAft>
              <a:buSzPts val="1800"/>
              <a:buChar char="●"/>
            </a:pPr>
            <a:r>
              <a:rPr lang="en" b="1">
                <a:solidFill>
                  <a:srgbClr val="0000FF"/>
                </a:solidFill>
              </a:rPr>
              <a:t>Static methods cannot declared</a:t>
            </a:r>
            <a:r>
              <a:rPr lang="en"/>
              <a:t> in the interfaces - these methods are never abstract and do not express behavior objects. </a:t>
            </a:r>
            <a:endParaRPr/>
          </a:p>
        </p:txBody>
      </p:sp>
      <p:pic>
        <p:nvPicPr>
          <p:cNvPr id="111" name="Google Shape;111;p19"/>
          <p:cNvPicPr preferRelativeResize="0"/>
          <p:nvPr/>
        </p:nvPicPr>
        <p:blipFill>
          <a:blip r:embed="rId3">
            <a:alphaModFix/>
          </a:blip>
          <a:stretch>
            <a:fillRect/>
          </a:stretch>
        </p:blipFill>
        <p:spPr>
          <a:xfrm>
            <a:off x="7676475" y="4269250"/>
            <a:ext cx="1311200" cy="7926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0000FF"/>
                </a:solidFill>
              </a:rPr>
              <a:t>Basic concept of inheritance</a:t>
            </a:r>
            <a:endParaRPr b="1">
              <a:solidFill>
                <a:srgbClr val="0000FF"/>
              </a:solidFill>
            </a:endParaRPr>
          </a:p>
        </p:txBody>
      </p:sp>
      <p:sp>
        <p:nvSpPr>
          <p:cNvPr id="117" name="Google Shape;117;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Using the keyword interface, one can define an abstract class</a:t>
            </a:r>
            <a:endParaRPr/>
          </a:p>
          <a:p>
            <a:pPr marL="457200" lvl="0" indent="-342900" algn="l" rtl="0">
              <a:spcBef>
                <a:spcPts val="0"/>
              </a:spcBef>
              <a:spcAft>
                <a:spcPts val="0"/>
              </a:spcAft>
              <a:buSzPts val="1800"/>
              <a:buChar char="●"/>
            </a:pPr>
            <a:r>
              <a:rPr lang="en"/>
              <a:t>Interface are syntactically similar to classes, but they lack instance variables and their methods are defined without any body.</a:t>
            </a:r>
            <a:endParaRPr/>
          </a:p>
          <a:p>
            <a:pPr marL="0" lvl="0" indent="0" algn="l" rtl="0">
              <a:spcBef>
                <a:spcPts val="1600"/>
              </a:spcBef>
              <a:spcAft>
                <a:spcPts val="0"/>
              </a:spcAft>
              <a:buNone/>
            </a:pPr>
            <a:r>
              <a:rPr lang="en"/>
              <a:t>Example:</a:t>
            </a:r>
            <a:endParaRPr/>
          </a:p>
          <a:p>
            <a:pPr marL="0" lvl="0" indent="0" algn="l" rtl="0">
              <a:spcBef>
                <a:spcPts val="1600"/>
              </a:spcBef>
              <a:spcAft>
                <a:spcPts val="0"/>
              </a:spcAft>
              <a:buNone/>
            </a:pPr>
            <a:r>
              <a:rPr lang="en">
                <a:solidFill>
                  <a:srgbClr val="9900FF"/>
                </a:solidFill>
              </a:rPr>
              <a:t>interface</a:t>
            </a:r>
            <a:r>
              <a:rPr lang="en"/>
              <a:t> callMe{</a:t>
            </a:r>
            <a:endParaRPr/>
          </a:p>
          <a:p>
            <a:pPr marL="0" lvl="0" indent="0" algn="l" rtl="0">
              <a:spcBef>
                <a:spcPts val="1600"/>
              </a:spcBef>
              <a:spcAft>
                <a:spcPts val="0"/>
              </a:spcAft>
              <a:buNone/>
            </a:pPr>
            <a:r>
              <a:rPr lang="en"/>
              <a:t>	</a:t>
            </a:r>
            <a:r>
              <a:rPr lang="en">
                <a:solidFill>
                  <a:srgbClr val="9900FF"/>
                </a:solidFill>
              </a:rPr>
              <a:t>void</a:t>
            </a:r>
            <a:r>
              <a:rPr lang="en"/>
              <a:t> call(</a:t>
            </a:r>
            <a:r>
              <a:rPr lang="en">
                <a:solidFill>
                  <a:srgbClr val="9900FF"/>
                </a:solidFill>
              </a:rPr>
              <a:t>int</a:t>
            </a:r>
            <a:r>
              <a:rPr lang="en"/>
              <a:t> p);</a:t>
            </a:r>
            <a:endParaRPr/>
          </a:p>
          <a:p>
            <a:pPr marL="0" lvl="0" indent="0" algn="l" rtl="0">
              <a:spcBef>
                <a:spcPts val="1600"/>
              </a:spcBef>
              <a:spcAft>
                <a:spcPts val="1600"/>
              </a:spcAft>
              <a:buNone/>
            </a:pPr>
            <a:r>
              <a:rPr lang="en"/>
              <a:t>}</a:t>
            </a:r>
            <a:endParaRPr/>
          </a:p>
        </p:txBody>
      </p:sp>
      <p:pic>
        <p:nvPicPr>
          <p:cNvPr id="118" name="Google Shape;118;p20"/>
          <p:cNvPicPr preferRelativeResize="0"/>
          <p:nvPr/>
        </p:nvPicPr>
        <p:blipFill>
          <a:blip r:embed="rId3">
            <a:alphaModFix/>
          </a:blip>
          <a:stretch>
            <a:fillRect/>
          </a:stretch>
        </p:blipFill>
        <p:spPr>
          <a:xfrm>
            <a:off x="7676475" y="4269250"/>
            <a:ext cx="1311200" cy="7926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0000FF"/>
                </a:solidFill>
              </a:rPr>
              <a:t>Multiple inheritance in JAVA</a:t>
            </a:r>
            <a:endParaRPr b="1">
              <a:solidFill>
                <a:srgbClr val="0000FF"/>
              </a:solidFill>
            </a:endParaRPr>
          </a:p>
        </p:txBody>
      </p:sp>
      <p:sp>
        <p:nvSpPr>
          <p:cNvPr id="124" name="Google Shape;124;p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Once an interface is defined, any number of classes can implement an interface.</a:t>
            </a: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457200" lvl="0" indent="-342900" algn="l" rtl="0">
              <a:spcBef>
                <a:spcPts val="1600"/>
              </a:spcBef>
              <a:spcAft>
                <a:spcPts val="0"/>
              </a:spcAft>
              <a:buSzPts val="1800"/>
              <a:buChar char="●"/>
            </a:pPr>
            <a:r>
              <a:rPr lang="en"/>
              <a:t>Also, one can implement any number of interfacing class</a:t>
            </a:r>
            <a:endParaRPr/>
          </a:p>
        </p:txBody>
      </p:sp>
      <p:sp>
        <p:nvSpPr>
          <p:cNvPr id="125" name="Google Shape;125;p21"/>
          <p:cNvSpPr/>
          <p:nvPr/>
        </p:nvSpPr>
        <p:spPr>
          <a:xfrm>
            <a:off x="3853825" y="1683550"/>
            <a:ext cx="904500" cy="393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Interface</a:t>
            </a:r>
            <a:endParaRPr/>
          </a:p>
        </p:txBody>
      </p:sp>
      <p:sp>
        <p:nvSpPr>
          <p:cNvPr id="126" name="Google Shape;126;p21"/>
          <p:cNvSpPr/>
          <p:nvPr/>
        </p:nvSpPr>
        <p:spPr>
          <a:xfrm>
            <a:off x="2949325" y="2472975"/>
            <a:ext cx="904500" cy="393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Interface</a:t>
            </a:r>
            <a:endParaRPr/>
          </a:p>
        </p:txBody>
      </p:sp>
      <p:sp>
        <p:nvSpPr>
          <p:cNvPr id="127" name="Google Shape;127;p21"/>
          <p:cNvSpPr/>
          <p:nvPr/>
        </p:nvSpPr>
        <p:spPr>
          <a:xfrm>
            <a:off x="4758325" y="2472975"/>
            <a:ext cx="904500" cy="393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Interface</a:t>
            </a:r>
            <a:endParaRPr/>
          </a:p>
        </p:txBody>
      </p:sp>
      <p:cxnSp>
        <p:nvCxnSpPr>
          <p:cNvPr id="128" name="Google Shape;128;p21"/>
          <p:cNvCxnSpPr>
            <a:stCxn id="125" idx="2"/>
            <a:endCxn id="126" idx="0"/>
          </p:cNvCxnSpPr>
          <p:nvPr/>
        </p:nvCxnSpPr>
        <p:spPr>
          <a:xfrm flipH="1">
            <a:off x="3401575" y="2076850"/>
            <a:ext cx="904500" cy="396000"/>
          </a:xfrm>
          <a:prstGeom prst="straightConnector1">
            <a:avLst/>
          </a:prstGeom>
          <a:noFill/>
          <a:ln w="9525" cap="flat" cmpd="sng">
            <a:solidFill>
              <a:schemeClr val="dk2"/>
            </a:solidFill>
            <a:prstDash val="solid"/>
            <a:round/>
            <a:headEnd type="stealth" w="med" len="med"/>
            <a:tailEnd type="none" w="med" len="med"/>
          </a:ln>
        </p:spPr>
      </p:cxnSp>
      <p:cxnSp>
        <p:nvCxnSpPr>
          <p:cNvPr id="129" name="Google Shape;129;p21"/>
          <p:cNvCxnSpPr>
            <a:stCxn id="127" idx="0"/>
            <a:endCxn id="125" idx="2"/>
          </p:cNvCxnSpPr>
          <p:nvPr/>
        </p:nvCxnSpPr>
        <p:spPr>
          <a:xfrm rot="10800000">
            <a:off x="4306075" y="2076975"/>
            <a:ext cx="904500" cy="396000"/>
          </a:xfrm>
          <a:prstGeom prst="straightConnector1">
            <a:avLst/>
          </a:prstGeom>
          <a:noFill/>
          <a:ln w="9525" cap="flat" cmpd="sng">
            <a:solidFill>
              <a:schemeClr val="dk2"/>
            </a:solidFill>
            <a:prstDash val="solid"/>
            <a:round/>
            <a:headEnd type="none" w="med" len="med"/>
            <a:tailEnd type="stealth" w="med" len="med"/>
          </a:ln>
        </p:spPr>
      </p:cxnSp>
      <p:sp>
        <p:nvSpPr>
          <p:cNvPr id="130" name="Google Shape;130;p21"/>
          <p:cNvSpPr/>
          <p:nvPr/>
        </p:nvSpPr>
        <p:spPr>
          <a:xfrm>
            <a:off x="1714625" y="3508150"/>
            <a:ext cx="1195500" cy="3540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Interface 1</a:t>
            </a:r>
            <a:endParaRPr/>
          </a:p>
        </p:txBody>
      </p:sp>
      <p:sp>
        <p:nvSpPr>
          <p:cNvPr id="131" name="Google Shape;131;p21"/>
          <p:cNvSpPr/>
          <p:nvPr/>
        </p:nvSpPr>
        <p:spPr>
          <a:xfrm>
            <a:off x="3376500" y="3508150"/>
            <a:ext cx="1195500" cy="3540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Interface 2</a:t>
            </a:r>
            <a:endParaRPr/>
          </a:p>
        </p:txBody>
      </p:sp>
      <p:sp>
        <p:nvSpPr>
          <p:cNvPr id="132" name="Google Shape;132;p21"/>
          <p:cNvSpPr/>
          <p:nvPr/>
        </p:nvSpPr>
        <p:spPr>
          <a:xfrm>
            <a:off x="5118100" y="3508150"/>
            <a:ext cx="1195500" cy="3540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Interface 3</a:t>
            </a:r>
            <a:endParaRPr/>
          </a:p>
        </p:txBody>
      </p:sp>
      <p:sp>
        <p:nvSpPr>
          <p:cNvPr id="133" name="Google Shape;133;p21"/>
          <p:cNvSpPr/>
          <p:nvPr/>
        </p:nvSpPr>
        <p:spPr>
          <a:xfrm>
            <a:off x="3376500" y="4429375"/>
            <a:ext cx="1195500" cy="3540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Class</a:t>
            </a:r>
            <a:endParaRPr/>
          </a:p>
        </p:txBody>
      </p:sp>
      <p:cxnSp>
        <p:nvCxnSpPr>
          <p:cNvPr id="134" name="Google Shape;134;p21"/>
          <p:cNvCxnSpPr>
            <a:stCxn id="133" idx="0"/>
            <a:endCxn id="130" idx="2"/>
          </p:cNvCxnSpPr>
          <p:nvPr/>
        </p:nvCxnSpPr>
        <p:spPr>
          <a:xfrm rot="10800000">
            <a:off x="2312250" y="3862075"/>
            <a:ext cx="1662000" cy="567300"/>
          </a:xfrm>
          <a:prstGeom prst="straightConnector1">
            <a:avLst/>
          </a:prstGeom>
          <a:noFill/>
          <a:ln w="9525" cap="flat" cmpd="sng">
            <a:solidFill>
              <a:schemeClr val="dk2"/>
            </a:solidFill>
            <a:prstDash val="solid"/>
            <a:round/>
            <a:headEnd type="none" w="med" len="med"/>
            <a:tailEnd type="none" w="med" len="med"/>
          </a:ln>
        </p:spPr>
      </p:cxnSp>
      <p:cxnSp>
        <p:nvCxnSpPr>
          <p:cNvPr id="135" name="Google Shape;135;p21"/>
          <p:cNvCxnSpPr>
            <a:stCxn id="133" idx="0"/>
            <a:endCxn id="131" idx="2"/>
          </p:cNvCxnSpPr>
          <p:nvPr/>
        </p:nvCxnSpPr>
        <p:spPr>
          <a:xfrm rot="10800000">
            <a:off x="3974250" y="3862075"/>
            <a:ext cx="0" cy="567300"/>
          </a:xfrm>
          <a:prstGeom prst="straightConnector1">
            <a:avLst/>
          </a:prstGeom>
          <a:noFill/>
          <a:ln w="9525" cap="flat" cmpd="sng">
            <a:solidFill>
              <a:schemeClr val="dk2"/>
            </a:solidFill>
            <a:prstDash val="solid"/>
            <a:round/>
            <a:headEnd type="none" w="med" len="med"/>
            <a:tailEnd type="none" w="med" len="med"/>
          </a:ln>
        </p:spPr>
      </p:cxnSp>
      <p:cxnSp>
        <p:nvCxnSpPr>
          <p:cNvPr id="136" name="Google Shape;136;p21"/>
          <p:cNvCxnSpPr>
            <a:stCxn id="133" idx="0"/>
            <a:endCxn id="132" idx="2"/>
          </p:cNvCxnSpPr>
          <p:nvPr/>
        </p:nvCxnSpPr>
        <p:spPr>
          <a:xfrm rot="10800000" flipH="1">
            <a:off x="3974250" y="3862075"/>
            <a:ext cx="1741500" cy="567300"/>
          </a:xfrm>
          <a:prstGeom prst="straightConnector1">
            <a:avLst/>
          </a:prstGeom>
          <a:noFill/>
          <a:ln w="9525" cap="flat" cmpd="sng">
            <a:solidFill>
              <a:schemeClr val="dk2"/>
            </a:solidFill>
            <a:prstDash val="solid"/>
            <a:round/>
            <a:headEnd type="none" w="med" len="med"/>
            <a:tailEnd type="none" w="med" len="med"/>
          </a:ln>
        </p:spPr>
      </p:cxnSp>
      <p:pic>
        <p:nvPicPr>
          <p:cNvPr id="137" name="Google Shape;137;p21"/>
          <p:cNvPicPr preferRelativeResize="0"/>
          <p:nvPr/>
        </p:nvPicPr>
        <p:blipFill>
          <a:blip r:embed="rId3">
            <a:alphaModFix/>
          </a:blip>
          <a:stretch>
            <a:fillRect/>
          </a:stretch>
        </p:blipFill>
        <p:spPr>
          <a:xfrm>
            <a:off x="7676475" y="4269250"/>
            <a:ext cx="1311200" cy="792600"/>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54</TotalTime>
  <Words>640</Words>
  <Application>Microsoft Office PowerPoint</Application>
  <PresentationFormat>On-screen Show (16:9)</PresentationFormat>
  <Paragraphs>98</Paragraphs>
  <Slides>16</Slides>
  <Notes>16</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16</vt:i4>
      </vt:variant>
    </vt:vector>
  </HeadingPairs>
  <TitlesOfParts>
    <vt:vector size="18" baseType="lpstr">
      <vt:lpstr>Arial</vt:lpstr>
      <vt:lpstr>Simple Light</vt:lpstr>
      <vt:lpstr>OOPS (JAVA) Lec-30 </vt:lpstr>
      <vt:lpstr>Contents : </vt:lpstr>
      <vt:lpstr>Abstract class concept in JAVA</vt:lpstr>
      <vt:lpstr>Few Important facts about Abstract class</vt:lpstr>
      <vt:lpstr>Multiple inheritance in JAVA</vt:lpstr>
      <vt:lpstr>Multiple inheritance and interface</vt:lpstr>
      <vt:lpstr>Interface Concept</vt:lpstr>
      <vt:lpstr>Basic concept of inheritance</vt:lpstr>
      <vt:lpstr>Multiple inheritance in JAVA</vt:lpstr>
      <vt:lpstr>Interface : An Example</vt:lpstr>
      <vt:lpstr>Properties of Interface</vt:lpstr>
      <vt:lpstr>Properties of Interface</vt:lpstr>
      <vt:lpstr>Syntax for defining interface</vt:lpstr>
      <vt:lpstr>Defining an interface: Examples</vt:lpstr>
      <vt:lpstr>Implementation of classes with interface</vt:lpstr>
      <vt:lpstr>Thank you and  Stay Home and Stay safe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OOPS (JAVA) Lec-30 </dc:title>
  <cp:lastModifiedBy>Saif Nalband</cp:lastModifiedBy>
  <cp:revision>2</cp:revision>
  <dcterms:modified xsi:type="dcterms:W3CDTF">2023-04-10T11:05:43Z</dcterms:modified>
</cp:coreProperties>
</file>