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E83BD0-CB4A-4EC4-8EF9-6284ECB64FE6}">
  <a:tblStyle styleId="{86E83BD0-CB4A-4EC4-8EF9-6284ECB64F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26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a832ae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a832ae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1576a7b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1576a7b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1576a7b6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1576a7b6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4528d7d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4528d7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14528d7d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14528d7d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14528d7d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14528d7d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1576a7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1576a7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1576a7b6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1576a7b6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1576a7b6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1576a7b6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1576a7b6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1576a7b6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12cde815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12cde815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a832aee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a832aee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12cde815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12cde815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12cde815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12cde815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12cde8157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12cde815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12cde8157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12cde815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12cde815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12cde815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12cde8157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12cde815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2cde815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2cde815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12cde815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12cde815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12cde8157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12cde815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9aa832aee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9aa832aee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12cde815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12cde815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12cde815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12cde81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12cde815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12cde815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12cde815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12cde815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1576a7b6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1576a7b6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12cde8157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12cde815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1576a7b6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1576a7b6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5075"/>
            <a:ext cx="8520600" cy="36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FF"/>
                </a:solidFill>
              </a:rPr>
              <a:t>OOPS (JAVA)</a:t>
            </a:r>
            <a:endParaRPr>
              <a:solidFill>
                <a:srgbClr val="0000FF"/>
              </a:solidFill>
            </a:endParaRPr>
          </a:p>
          <a:p>
            <a:pPr marL="0" lvl="0" indent="0" algn="ctr" rtl="0">
              <a:spcBef>
                <a:spcPts val="0"/>
              </a:spcBef>
              <a:spcAft>
                <a:spcPts val="0"/>
              </a:spcAft>
              <a:buNone/>
            </a:pPr>
            <a:r>
              <a:rPr lang="en">
                <a:solidFill>
                  <a:srgbClr val="0000FF"/>
                </a:solidFill>
              </a:rPr>
              <a:t>Lec-37 </a:t>
            </a:r>
            <a:endParaRPr>
              <a:solidFill>
                <a:srgbClr val="0000FF"/>
              </a:solidFill>
            </a:endParaRPr>
          </a:p>
        </p:txBody>
      </p:sp>
      <p:sp>
        <p:nvSpPr>
          <p:cNvPr id="55" name="Google Shape;55;p13"/>
          <p:cNvSpPr txBox="1">
            <a:spLocks noGrp="1"/>
          </p:cNvSpPr>
          <p:nvPr>
            <p:ph type="subTitle" idx="1"/>
          </p:nvPr>
        </p:nvSpPr>
        <p:spPr>
          <a:xfrm>
            <a:off x="247100" y="3971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aphicFrame>
        <p:nvGraphicFramePr>
          <p:cNvPr id="118" name="Google Shape;118;p22"/>
          <p:cNvGraphicFramePr/>
          <p:nvPr/>
        </p:nvGraphicFramePr>
        <p:xfrm>
          <a:off x="130775" y="716100"/>
          <a:ext cx="8729225" cy="4358310"/>
        </p:xfrm>
        <a:graphic>
          <a:graphicData uri="http://schemas.openxmlformats.org/drawingml/2006/table">
            <a:tbl>
              <a:tblPr>
                <a:noFill/>
                <a:tableStyleId>{86E83BD0-CB4A-4EC4-8EF9-6284ECB64FE6}</a:tableStyleId>
              </a:tblPr>
              <a:tblGrid>
                <a:gridCol w="2136100">
                  <a:extLst>
                    <a:ext uri="{9D8B030D-6E8A-4147-A177-3AD203B41FA5}">
                      <a16:colId xmlns:a16="http://schemas.microsoft.com/office/drawing/2014/main" val="20000"/>
                    </a:ext>
                  </a:extLst>
                </a:gridCol>
                <a:gridCol w="659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0000FF"/>
                          </a:solidFill>
                        </a:rPr>
                        <a:t>Event Name</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Component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0000FF"/>
                          </a:solidFill>
                        </a:rPr>
                        <a:t>ActionEvent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Button, List MenuItem</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0000FF"/>
                          </a:solidFill>
                        </a:rPr>
                        <a:t>ItemEvent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CheckBox, Choice, CheckboxMenu Item,List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rgbClr val="0000FF"/>
                          </a:solidFill>
                        </a:rPr>
                        <a:t>Component 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Component (When Component is hidden/ moved/ resized/visible)</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solidFill>
                            <a:srgbClr val="0000FF"/>
                          </a:solidFill>
                        </a:rPr>
                        <a:t>ContainerEvent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Container </a:t>
                      </a:r>
                      <a:r>
                        <a:rPr lang="en">
                          <a:solidFill>
                            <a:schemeClr val="dk1"/>
                          </a:solidFill>
                        </a:rPr>
                        <a:t>(When Component is hidden/ moved/ resized/visible) to/ from container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solidFill>
                            <a:srgbClr val="0000FF"/>
                          </a:solidFill>
                        </a:rPr>
                        <a:t>AdjustmentEvent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Scrollbar</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a:solidFill>
                            <a:srgbClr val="0000FF"/>
                          </a:solidFill>
                        </a:rPr>
                        <a:t>TextEvent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Textfield</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solidFill>
                            <a:srgbClr val="0000FF"/>
                          </a:solidFill>
                        </a:rPr>
                        <a:t>FocusEvent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a component gain or lose keyboard/ mouse focus</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b="1">
                          <a:solidFill>
                            <a:srgbClr val="0000FF"/>
                          </a:solidFill>
                        </a:rPr>
                        <a:t>WindowEvent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a window is activated, closed/ deactivated</a:t>
                      </a:r>
                      <a:endParaRPr/>
                    </a:p>
                  </a:txBody>
                  <a:tcPr marL="91425" marR="91425" marT="91425" marB="91425"/>
                </a:tc>
                <a:extLst>
                  <a:ext uri="{0D108BD9-81ED-4DB2-BD59-A6C34878D82A}">
                    <a16:rowId xmlns:a16="http://schemas.microsoft.com/office/drawing/2014/main" val="10008"/>
                  </a:ext>
                </a:extLst>
              </a:tr>
              <a:tr h="396200">
                <a:tc>
                  <a:txBody>
                    <a:bodyPr/>
                    <a:lstStyle/>
                    <a:p>
                      <a:pPr marL="0" lvl="0" indent="0" algn="l" rtl="0">
                        <a:spcBef>
                          <a:spcPts val="0"/>
                        </a:spcBef>
                        <a:spcAft>
                          <a:spcPts val="0"/>
                        </a:spcAft>
                        <a:buNone/>
                      </a:pPr>
                      <a:r>
                        <a:rPr lang="en" b="1">
                          <a:solidFill>
                            <a:srgbClr val="0000FF"/>
                          </a:solidFill>
                        </a:rPr>
                        <a:t>KeyEvent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an input is done from keyboard to a component</a:t>
                      </a:r>
                      <a:endParaRPr/>
                    </a:p>
                  </a:txBody>
                  <a:tcPr marL="91425" marR="91425" marT="91425" marB="91425"/>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 b="1">
                          <a:solidFill>
                            <a:srgbClr val="0000FF"/>
                          </a:solidFill>
                        </a:rPr>
                        <a:t>MouseEvent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mouse is clicked/ fragged/ moved/ released / a component</a:t>
                      </a:r>
                      <a:endParaRPr/>
                    </a:p>
                  </a:txBody>
                  <a:tcPr marL="91425" marR="91425" marT="91425" marB="91425"/>
                </a:tc>
                <a:extLst>
                  <a:ext uri="{0D108BD9-81ED-4DB2-BD59-A6C34878D82A}">
                    <a16:rowId xmlns:a16="http://schemas.microsoft.com/office/drawing/2014/main" val="10010"/>
                  </a:ext>
                </a:extLst>
              </a:tr>
            </a:tbl>
          </a:graphicData>
        </a:graphic>
      </p:graphicFrame>
      <p:sp>
        <p:nvSpPr>
          <p:cNvPr id="119" name="Google Shape;119;p22"/>
          <p:cNvSpPr txBox="1">
            <a:spLocks noGrp="1"/>
          </p:cNvSpPr>
          <p:nvPr>
            <p:ph type="title"/>
          </p:nvPr>
        </p:nvSpPr>
        <p:spPr>
          <a:xfrm>
            <a:off x="311700" y="10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Events and Components relation</a:t>
            </a:r>
            <a:endParaRPr b="1">
              <a:solidFill>
                <a:srgbClr val="0000FF"/>
              </a:solidFill>
            </a:endParaRPr>
          </a:p>
        </p:txBody>
      </p:sp>
      <p:pic>
        <p:nvPicPr>
          <p:cNvPr id="120" name="Google Shape;120;p2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Google Shape;125;p23"/>
          <p:cNvGraphicFramePr/>
          <p:nvPr/>
        </p:nvGraphicFramePr>
        <p:xfrm>
          <a:off x="197475" y="73425"/>
          <a:ext cx="8713775" cy="4717416"/>
        </p:xfrm>
        <a:graphic>
          <a:graphicData uri="http://schemas.openxmlformats.org/drawingml/2006/table">
            <a:tbl>
              <a:tblPr>
                <a:noFill/>
                <a:tableStyleId>{86E83BD0-CB4A-4EC4-8EF9-6284ECB64FE6}</a:tableStyleId>
              </a:tblPr>
              <a:tblGrid>
                <a:gridCol w="1697300">
                  <a:extLst>
                    <a:ext uri="{9D8B030D-6E8A-4147-A177-3AD203B41FA5}">
                      <a16:colId xmlns:a16="http://schemas.microsoft.com/office/drawing/2014/main" val="20000"/>
                    </a:ext>
                  </a:extLst>
                </a:gridCol>
                <a:gridCol w="5212100">
                  <a:extLst>
                    <a:ext uri="{9D8B030D-6E8A-4147-A177-3AD203B41FA5}">
                      <a16:colId xmlns:a16="http://schemas.microsoft.com/office/drawing/2014/main" val="20001"/>
                    </a:ext>
                  </a:extLst>
                </a:gridCol>
                <a:gridCol w="1804375">
                  <a:extLst>
                    <a:ext uri="{9D8B030D-6E8A-4147-A177-3AD203B41FA5}">
                      <a16:colId xmlns:a16="http://schemas.microsoft.com/office/drawing/2014/main" val="20002"/>
                    </a:ext>
                  </a:extLst>
                </a:gridCol>
              </a:tblGrid>
              <a:tr h="316400">
                <a:tc>
                  <a:txBody>
                    <a:bodyPr/>
                    <a:lstStyle/>
                    <a:p>
                      <a:pPr marL="0" lvl="0" indent="0" algn="ctr" rtl="0">
                        <a:lnSpc>
                          <a:spcPct val="142857"/>
                        </a:lnSpc>
                        <a:spcBef>
                          <a:spcPts val="0"/>
                        </a:spcBef>
                        <a:spcAft>
                          <a:spcPts val="0"/>
                        </a:spcAft>
                        <a:buNone/>
                      </a:pPr>
                      <a:r>
                        <a:rPr lang="en" sz="1000" b="1">
                          <a:solidFill>
                            <a:srgbClr val="0000FF"/>
                          </a:solidFill>
                        </a:rPr>
                        <a:t>Event Classes</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 sz="1000" b="1">
                          <a:solidFill>
                            <a:srgbClr val="0000FF"/>
                          </a:solidFill>
                        </a:rPr>
                        <a:t>Description</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 sz="1000" b="1">
                          <a:solidFill>
                            <a:srgbClr val="0000FF"/>
                          </a:solidFill>
                        </a:rPr>
                        <a:t>Listener Interface</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42857"/>
                        </a:lnSpc>
                        <a:spcBef>
                          <a:spcPts val="0"/>
                        </a:spcBef>
                        <a:spcAft>
                          <a:spcPts val="0"/>
                        </a:spcAft>
                        <a:buNone/>
                      </a:pPr>
                      <a:r>
                        <a:rPr lang="en" sz="1000" b="1">
                          <a:solidFill>
                            <a:srgbClr val="0000FF"/>
                          </a:solidFill>
                        </a:rPr>
                        <a:t>ActionEvent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button is pressed, menu-item is selected, list-item is double clicked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ActionListener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42857"/>
                        </a:lnSpc>
                        <a:spcBef>
                          <a:spcPts val="0"/>
                        </a:spcBef>
                        <a:spcAft>
                          <a:spcPts val="0"/>
                        </a:spcAft>
                        <a:buNone/>
                      </a:pPr>
                      <a:r>
                        <a:rPr lang="en" sz="1000" b="1">
                          <a:solidFill>
                            <a:srgbClr val="0000FF"/>
                          </a:solidFill>
                        </a:rPr>
                        <a:t>MouseEvent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mouse is dragged, moved,clicked,pressed or released and also when it enters or exit a component</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MouseListener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42857"/>
                        </a:lnSpc>
                        <a:spcBef>
                          <a:spcPts val="0"/>
                        </a:spcBef>
                        <a:spcAft>
                          <a:spcPts val="0"/>
                        </a:spcAft>
                        <a:buNone/>
                      </a:pPr>
                      <a:r>
                        <a:rPr lang="en" sz="1000" b="1">
                          <a:solidFill>
                            <a:srgbClr val="0000FF"/>
                          </a:solidFill>
                        </a:rPr>
                        <a:t>KeyEvent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input is received from keyboard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KeyListener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42857"/>
                        </a:lnSpc>
                        <a:spcBef>
                          <a:spcPts val="0"/>
                        </a:spcBef>
                        <a:spcAft>
                          <a:spcPts val="0"/>
                        </a:spcAft>
                        <a:buNone/>
                      </a:pPr>
                      <a:r>
                        <a:rPr lang="en" sz="1000" b="1">
                          <a:solidFill>
                            <a:srgbClr val="0000FF"/>
                          </a:solidFill>
                        </a:rPr>
                        <a:t>ItemEvent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check-box or list item is clicked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ItemListener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42857"/>
                        </a:lnSpc>
                        <a:spcBef>
                          <a:spcPts val="0"/>
                        </a:spcBef>
                        <a:spcAft>
                          <a:spcPts val="0"/>
                        </a:spcAft>
                        <a:buNone/>
                      </a:pPr>
                      <a:r>
                        <a:rPr lang="en" sz="1000" b="1">
                          <a:solidFill>
                            <a:srgbClr val="0000FF"/>
                          </a:solidFill>
                        </a:rPr>
                        <a:t>TextEvent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value of textarea or textfield is changed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TextListener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42857"/>
                        </a:lnSpc>
                        <a:spcBef>
                          <a:spcPts val="0"/>
                        </a:spcBef>
                        <a:spcAft>
                          <a:spcPts val="0"/>
                        </a:spcAft>
                        <a:buNone/>
                      </a:pPr>
                      <a:r>
                        <a:rPr lang="en" sz="1000" b="1">
                          <a:solidFill>
                            <a:srgbClr val="0000FF"/>
                          </a:solidFill>
                        </a:rPr>
                        <a:t>MouseWheelEvent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mouse wheel is moved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MouseWheelListener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42857"/>
                        </a:lnSpc>
                        <a:spcBef>
                          <a:spcPts val="0"/>
                        </a:spcBef>
                        <a:spcAft>
                          <a:spcPts val="0"/>
                        </a:spcAft>
                        <a:buNone/>
                      </a:pPr>
                      <a:r>
                        <a:rPr lang="en" sz="1000" b="1">
                          <a:solidFill>
                            <a:srgbClr val="0000FF"/>
                          </a:solidFill>
                        </a:rPr>
                        <a:t>WindowEvent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window is activated, deactivated, deiconified, iconified, opened or closed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WindowListener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lnSpc>
                          <a:spcPct val="142857"/>
                        </a:lnSpc>
                        <a:spcBef>
                          <a:spcPts val="0"/>
                        </a:spcBef>
                        <a:spcAft>
                          <a:spcPts val="0"/>
                        </a:spcAft>
                        <a:buNone/>
                      </a:pPr>
                      <a:r>
                        <a:rPr lang="en" sz="1000" b="1">
                          <a:solidFill>
                            <a:srgbClr val="0000FF"/>
                          </a:solidFill>
                        </a:rPr>
                        <a:t>ComponentEvent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component is hidden, moved, resized or set visible</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ComponentEventListener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lvl="0" indent="0" algn="l" rtl="0">
                        <a:lnSpc>
                          <a:spcPct val="142857"/>
                        </a:lnSpc>
                        <a:spcBef>
                          <a:spcPts val="0"/>
                        </a:spcBef>
                        <a:spcAft>
                          <a:spcPts val="0"/>
                        </a:spcAft>
                        <a:buNone/>
                      </a:pPr>
                      <a:r>
                        <a:rPr lang="en" sz="1000" b="1">
                          <a:solidFill>
                            <a:srgbClr val="0000FF"/>
                          </a:solidFill>
                        </a:rPr>
                        <a:t>ContainerEvent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component is added or removed from container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ContainerListener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9"/>
                  </a:ext>
                </a:extLst>
              </a:tr>
              <a:tr h="381000">
                <a:tc>
                  <a:txBody>
                    <a:bodyPr/>
                    <a:lstStyle/>
                    <a:p>
                      <a:pPr marL="0" lvl="0" indent="0" algn="l" rtl="0">
                        <a:lnSpc>
                          <a:spcPct val="142857"/>
                        </a:lnSpc>
                        <a:spcBef>
                          <a:spcPts val="0"/>
                        </a:spcBef>
                        <a:spcAft>
                          <a:spcPts val="0"/>
                        </a:spcAft>
                        <a:buNone/>
                      </a:pPr>
                      <a:r>
                        <a:rPr lang="en" sz="1000" b="1">
                          <a:solidFill>
                            <a:srgbClr val="0000FF"/>
                          </a:solidFill>
                        </a:rPr>
                        <a:t>AdjustmentEvent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scroll bar is manipulated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AdjustmentListener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10"/>
                  </a:ext>
                </a:extLst>
              </a:tr>
              <a:tr h="381000">
                <a:tc>
                  <a:txBody>
                    <a:bodyPr/>
                    <a:lstStyle/>
                    <a:p>
                      <a:pPr marL="0" lvl="0" indent="0" algn="l" rtl="0">
                        <a:lnSpc>
                          <a:spcPct val="142857"/>
                        </a:lnSpc>
                        <a:spcBef>
                          <a:spcPts val="0"/>
                        </a:spcBef>
                        <a:spcAft>
                          <a:spcPts val="0"/>
                        </a:spcAft>
                        <a:buNone/>
                      </a:pPr>
                      <a:r>
                        <a:rPr lang="en" sz="1000" b="1">
                          <a:solidFill>
                            <a:srgbClr val="0000FF"/>
                          </a:solidFill>
                        </a:rPr>
                        <a:t>FocusEvent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component gains or loses keyboard focus</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FocusListener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pic>
        <p:nvPicPr>
          <p:cNvPr id="126" name="Google Shape;126;p2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Steps to perform Event Handling</a:t>
            </a:r>
            <a:endParaRPr b="1">
              <a:solidFill>
                <a:srgbClr val="0000FF"/>
              </a:solidFill>
            </a:endParaRPr>
          </a:p>
        </p:txBody>
      </p:sp>
      <p:sp>
        <p:nvSpPr>
          <p:cNvPr id="132" name="Google Shape;13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Following steps are required to perform event handling:</a:t>
            </a:r>
            <a:endParaRPr/>
          </a:p>
          <a:p>
            <a:pPr marL="457200" lvl="0" indent="-342900" algn="l" rtl="0">
              <a:spcBef>
                <a:spcPts val="1600"/>
              </a:spcBef>
              <a:spcAft>
                <a:spcPts val="0"/>
              </a:spcAft>
              <a:buSzPts val="1800"/>
              <a:buChar char="●"/>
            </a:pPr>
            <a:r>
              <a:rPr lang="en"/>
              <a:t>Register the component with the Listener</a:t>
            </a:r>
            <a:endParaRPr/>
          </a:p>
          <a:p>
            <a:pPr marL="0" lvl="0" indent="0" algn="l" rtl="0">
              <a:spcBef>
                <a:spcPts val="1600"/>
              </a:spcBef>
              <a:spcAft>
                <a:spcPts val="1600"/>
              </a:spcAft>
              <a:buNone/>
            </a:pPr>
            <a:endParaRPr/>
          </a:p>
        </p:txBody>
      </p:sp>
      <p:pic>
        <p:nvPicPr>
          <p:cNvPr id="133" name="Google Shape;133;p2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29175" y="445025"/>
            <a:ext cx="8936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solidFill>
                  <a:srgbClr val="0000FF"/>
                </a:solidFill>
              </a:rPr>
              <a:t>For registering the component with the Listener, many classes provide the registration methods.</a:t>
            </a:r>
            <a:endParaRPr b="1">
              <a:solidFill>
                <a:srgbClr val="0000FF"/>
              </a:solidFill>
            </a:endParaRPr>
          </a:p>
        </p:txBody>
      </p:sp>
      <p:sp>
        <p:nvSpPr>
          <p:cNvPr id="139" name="Google Shape;13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Button:</a:t>
            </a:r>
            <a:r>
              <a:rPr lang="en"/>
              <a:t> 		public void addActionListener(ActionListener a){}</a:t>
            </a:r>
            <a:endParaRPr/>
          </a:p>
          <a:p>
            <a:pPr marL="0" lvl="0" indent="0" algn="l" rtl="0">
              <a:spcBef>
                <a:spcPts val="1600"/>
              </a:spcBef>
              <a:spcAft>
                <a:spcPts val="0"/>
              </a:spcAft>
              <a:buClr>
                <a:schemeClr val="dk1"/>
              </a:buClr>
              <a:buSzPts val="1100"/>
              <a:buFont typeface="Arial"/>
              <a:buNone/>
            </a:pPr>
            <a:r>
              <a:rPr lang="en" b="1"/>
              <a:t>MenuItem: </a:t>
            </a:r>
            <a:r>
              <a:rPr lang="en"/>
              <a:t> 	public void addActionListener(ActionListener a){}</a:t>
            </a:r>
            <a:endParaRPr/>
          </a:p>
          <a:p>
            <a:pPr marL="0" lvl="0" indent="0" algn="l" rtl="0">
              <a:spcBef>
                <a:spcPts val="1600"/>
              </a:spcBef>
              <a:spcAft>
                <a:spcPts val="0"/>
              </a:spcAft>
              <a:buClr>
                <a:schemeClr val="dk1"/>
              </a:buClr>
              <a:buSzPts val="1100"/>
              <a:buFont typeface="Arial"/>
              <a:buNone/>
            </a:pPr>
            <a:r>
              <a:rPr lang="en" b="1"/>
              <a:t>TextField:</a:t>
            </a:r>
            <a:r>
              <a:rPr lang="en"/>
              <a:t> 	public void addActionListener(ActionListener a){}</a:t>
            </a:r>
            <a:endParaRPr/>
          </a:p>
          <a:p>
            <a:pPr marL="914400" lvl="0" indent="457200" algn="l" rtl="0">
              <a:spcBef>
                <a:spcPts val="1600"/>
              </a:spcBef>
              <a:spcAft>
                <a:spcPts val="0"/>
              </a:spcAft>
              <a:buClr>
                <a:schemeClr val="dk1"/>
              </a:buClr>
              <a:buSzPts val="1100"/>
              <a:buFont typeface="Arial"/>
              <a:buNone/>
            </a:pPr>
            <a:r>
              <a:rPr lang="en"/>
              <a:t>public void addTextListener(TextListener a){}</a:t>
            </a:r>
            <a:endParaRPr/>
          </a:p>
          <a:p>
            <a:pPr marL="0" lvl="0" indent="0" algn="l" rtl="0">
              <a:spcBef>
                <a:spcPts val="1600"/>
              </a:spcBef>
              <a:spcAft>
                <a:spcPts val="0"/>
              </a:spcAft>
              <a:buClr>
                <a:schemeClr val="dk1"/>
              </a:buClr>
              <a:buSzPts val="1100"/>
              <a:buFont typeface="Arial"/>
              <a:buNone/>
            </a:pPr>
            <a:r>
              <a:rPr lang="en" b="1"/>
              <a:t>TextArea:</a:t>
            </a:r>
            <a:r>
              <a:rPr lang="en"/>
              <a:t> 	public void addTextListener(TextListener a){}</a:t>
            </a:r>
            <a:endParaRPr/>
          </a:p>
          <a:p>
            <a:pPr marL="0" lvl="0" indent="0" algn="l" rtl="0">
              <a:spcBef>
                <a:spcPts val="1600"/>
              </a:spcBef>
              <a:spcAft>
                <a:spcPts val="1600"/>
              </a:spcAft>
              <a:buNone/>
            </a:pPr>
            <a:endParaRPr/>
          </a:p>
        </p:txBody>
      </p:sp>
      <p:pic>
        <p:nvPicPr>
          <p:cNvPr id="140" name="Google Shape;140;p2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Checkbox:</a:t>
            </a:r>
            <a:r>
              <a:rPr lang="en"/>
              <a:t>	public void addItemListener(ItemListener a){}</a:t>
            </a:r>
            <a:endParaRPr/>
          </a:p>
          <a:p>
            <a:pPr marL="0" lvl="0" indent="0" algn="l" rtl="0">
              <a:spcBef>
                <a:spcPts val="1600"/>
              </a:spcBef>
              <a:spcAft>
                <a:spcPts val="0"/>
              </a:spcAft>
              <a:buClr>
                <a:schemeClr val="dk1"/>
              </a:buClr>
              <a:buSzPts val="1100"/>
              <a:buFont typeface="Arial"/>
              <a:buNone/>
            </a:pPr>
            <a:r>
              <a:rPr lang="en" b="1"/>
              <a:t>Choice:</a:t>
            </a:r>
            <a:r>
              <a:rPr lang="en"/>
              <a:t> 		public void addItemListener(ItemListener a){}</a:t>
            </a:r>
            <a:endParaRPr/>
          </a:p>
          <a:p>
            <a:pPr marL="0" lvl="0" indent="0" algn="l" rtl="0">
              <a:spcBef>
                <a:spcPts val="1600"/>
              </a:spcBef>
              <a:spcAft>
                <a:spcPts val="0"/>
              </a:spcAft>
              <a:buClr>
                <a:schemeClr val="dk1"/>
              </a:buClr>
              <a:buSzPts val="1100"/>
              <a:buFont typeface="Arial"/>
              <a:buNone/>
            </a:pPr>
            <a:r>
              <a:rPr lang="en" b="1"/>
              <a:t>List :</a:t>
            </a:r>
            <a:r>
              <a:rPr lang="en"/>
              <a:t> 		public void addActionListener(ActionListener a){}</a:t>
            </a:r>
            <a:endParaRPr/>
          </a:p>
          <a:p>
            <a:pPr marL="914400" lvl="0" indent="457200" algn="l" rtl="0">
              <a:spcBef>
                <a:spcPts val="1600"/>
              </a:spcBef>
              <a:spcAft>
                <a:spcPts val="0"/>
              </a:spcAft>
              <a:buClr>
                <a:schemeClr val="dk1"/>
              </a:buClr>
              <a:buSzPts val="1100"/>
              <a:buFont typeface="Arial"/>
              <a:buNone/>
            </a:pPr>
            <a:r>
              <a:rPr lang="en"/>
              <a:t>public void addItemListener(ItemListener a){}</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47" name="Google Shape;147;p2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Event Handling Code</a:t>
            </a:r>
            <a:endParaRPr b="1">
              <a:solidFill>
                <a:srgbClr val="0000FF"/>
              </a:solidFill>
            </a:endParaRPr>
          </a:p>
        </p:txBody>
      </p:sp>
      <p:sp>
        <p:nvSpPr>
          <p:cNvPr id="153" name="Google Shape;15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We can put the event handling code into one of the following places:</a:t>
            </a:r>
            <a:endParaRPr dirty="0"/>
          </a:p>
          <a:p>
            <a:pPr marL="457200" lvl="0" indent="-342900" algn="l" rtl="0">
              <a:spcBef>
                <a:spcPts val="1600"/>
              </a:spcBef>
              <a:spcAft>
                <a:spcPts val="0"/>
              </a:spcAft>
              <a:buSzPts val="1800"/>
              <a:buAutoNum type="arabicPeriod"/>
            </a:pPr>
            <a:r>
              <a:rPr lang="en" dirty="0"/>
              <a:t>Within class</a:t>
            </a:r>
            <a:endParaRPr dirty="0"/>
          </a:p>
          <a:p>
            <a:pPr marL="457200" lvl="0" indent="-342900" algn="l" rtl="0">
              <a:spcBef>
                <a:spcPts val="0"/>
              </a:spcBef>
              <a:spcAft>
                <a:spcPts val="0"/>
              </a:spcAft>
              <a:buSzPts val="1800"/>
              <a:buAutoNum type="arabicPeriod"/>
            </a:pPr>
            <a:r>
              <a:rPr lang="en" dirty="0"/>
              <a:t>Other class</a:t>
            </a:r>
            <a:endParaRPr dirty="0"/>
          </a:p>
          <a:p>
            <a:pPr marL="457200" lvl="0" indent="-342900" algn="l" rtl="0">
              <a:spcBef>
                <a:spcPts val="0"/>
              </a:spcBef>
              <a:spcAft>
                <a:spcPts val="0"/>
              </a:spcAft>
              <a:buSzPts val="1800"/>
              <a:buAutoNum type="arabicPeriod"/>
            </a:pPr>
            <a:r>
              <a:rPr lang="en" dirty="0"/>
              <a:t>Anonymous class</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DemoEvent1</a:t>
            </a:r>
            <a:endParaRPr dirty="0"/>
          </a:p>
          <a:p>
            <a:pPr marL="0" lvl="0" indent="0" algn="l" rtl="0">
              <a:spcBef>
                <a:spcPts val="1600"/>
              </a:spcBef>
              <a:spcAft>
                <a:spcPts val="0"/>
              </a:spcAft>
              <a:buNone/>
            </a:pPr>
            <a:r>
              <a:rPr lang="en" dirty="0"/>
              <a:t>DemoEvent2</a:t>
            </a:r>
            <a:endParaRPr dirty="0"/>
          </a:p>
          <a:p>
            <a:pPr marL="0" lvl="0" indent="0" algn="l" rtl="0">
              <a:spcBef>
                <a:spcPts val="1600"/>
              </a:spcBef>
              <a:spcAft>
                <a:spcPts val="0"/>
              </a:spcAft>
              <a:buNone/>
            </a:pPr>
            <a:r>
              <a:rPr lang="en" dirty="0"/>
              <a:t>DemoEvent4</a:t>
            </a:r>
            <a:endParaRPr dirty="0"/>
          </a:p>
          <a:p>
            <a:pPr marL="0" lvl="0" indent="0" algn="l" rtl="0">
              <a:spcBef>
                <a:spcPts val="1600"/>
              </a:spcBef>
              <a:spcAft>
                <a:spcPts val="1600"/>
              </a:spcAft>
              <a:buNone/>
            </a:pPr>
            <a:endParaRPr dirty="0"/>
          </a:p>
        </p:txBody>
      </p:sp>
      <p:pic>
        <p:nvPicPr>
          <p:cNvPr id="154" name="Google Shape;154;p2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00FF"/>
                </a:solidFill>
              </a:rPr>
              <a:t>Anonymous Inner Class in Java</a:t>
            </a:r>
            <a:endParaRPr b="1" dirty="0">
              <a:solidFill>
                <a:srgbClr val="0000FF"/>
              </a:solidFill>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It is an inner class without a name and for which only a single object is created. </a:t>
            </a:r>
            <a:endParaRPr/>
          </a:p>
          <a:p>
            <a:pPr marL="457200" lvl="0" indent="-342900" algn="l" rtl="0">
              <a:spcBef>
                <a:spcPts val="0"/>
              </a:spcBef>
              <a:spcAft>
                <a:spcPts val="0"/>
              </a:spcAft>
              <a:buSzPts val="1800"/>
              <a:buAutoNum type="arabicPeriod"/>
            </a:pPr>
            <a:r>
              <a:rPr lang="en"/>
              <a:t>An anonymous inner class can be useful when making an instance of an object with certain “extras” such as overloading methods of a class or interface, without having to actually subclass a class.</a:t>
            </a:r>
            <a:endParaRPr/>
          </a:p>
          <a:p>
            <a:pPr marL="457200" lvl="0" indent="-342900" algn="l" rtl="0">
              <a:spcBef>
                <a:spcPts val="0"/>
              </a:spcBef>
              <a:spcAft>
                <a:spcPts val="0"/>
              </a:spcAft>
              <a:buSzPts val="1800"/>
              <a:buAutoNum type="arabicPeriod"/>
            </a:pPr>
            <a:r>
              <a:rPr lang="en"/>
              <a:t>Anonymous inner classes are useful in writing implementation classes for listener interfaces in graphics programming.</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61" name="Google Shape;161;p2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solidFill>
                  <a:srgbClr val="0000FF"/>
                </a:solidFill>
              </a:rPr>
              <a:t>Anonymous inner class are mainly created in two ways:</a:t>
            </a:r>
            <a:endParaRPr b="1">
              <a:solidFill>
                <a:srgbClr val="0000FF"/>
              </a:solidFill>
            </a:endParaRPr>
          </a:p>
        </p:txBody>
      </p:sp>
      <p:sp>
        <p:nvSpPr>
          <p:cNvPr id="167" name="Google Shape;16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Class (may be abstract or concrete)</a:t>
            </a:r>
            <a:endParaRPr/>
          </a:p>
          <a:p>
            <a:pPr marL="457200" lvl="0" indent="-342900" algn="l" rtl="0">
              <a:spcBef>
                <a:spcPts val="0"/>
              </a:spcBef>
              <a:spcAft>
                <a:spcPts val="0"/>
              </a:spcAft>
              <a:buSzPts val="1800"/>
              <a:buAutoNum type="arabicPeriod"/>
            </a:pPr>
            <a:r>
              <a:rPr lang="en"/>
              <a:t>Interface</a:t>
            </a:r>
            <a:endParaRPr/>
          </a:p>
          <a:p>
            <a:pPr marL="0" lvl="0" indent="0" algn="l" rtl="0">
              <a:spcBef>
                <a:spcPts val="1600"/>
              </a:spcBef>
              <a:spcAft>
                <a:spcPts val="1600"/>
              </a:spcAft>
              <a:buNone/>
            </a:pPr>
            <a:endParaRPr/>
          </a:p>
        </p:txBody>
      </p:sp>
      <p:pic>
        <p:nvPicPr>
          <p:cNvPr id="168" name="Google Shape;168;p2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Syntax: Anonymous Inner Class</a:t>
            </a:r>
            <a:endParaRPr b="1">
              <a:solidFill>
                <a:srgbClr val="0000FF"/>
              </a:solidFill>
            </a:endParaRPr>
          </a:p>
        </p:txBody>
      </p:sp>
      <p:sp>
        <p:nvSpPr>
          <p:cNvPr id="174" name="Google Shape;174;p30"/>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Syntax: The syntax of an anonymous class expression is like the invocation of a constructor, except that there is a class definition contained in a block of code.</a:t>
            </a:r>
            <a:endParaRPr/>
          </a:p>
          <a:p>
            <a:pPr marL="0" lvl="0" indent="0" algn="l" rtl="0">
              <a:spcBef>
                <a:spcPts val="1600"/>
              </a:spcBef>
              <a:spcAft>
                <a:spcPts val="0"/>
              </a:spcAft>
              <a:buClr>
                <a:schemeClr val="dk1"/>
              </a:buClr>
              <a:buSzPts val="1100"/>
              <a:buFont typeface="Arial"/>
              <a:buNone/>
            </a:pPr>
            <a:r>
              <a:rPr lang="en"/>
              <a:t>// Test can be interface,abstract/concrete class</a:t>
            </a:r>
            <a:endParaRPr/>
          </a:p>
          <a:p>
            <a:pPr marL="0" lvl="0" indent="0" algn="l" rtl="0">
              <a:spcBef>
                <a:spcPts val="0"/>
              </a:spcBef>
              <a:spcAft>
                <a:spcPts val="0"/>
              </a:spcAft>
              <a:buClr>
                <a:schemeClr val="dk1"/>
              </a:buClr>
              <a:buSzPts val="1100"/>
              <a:buFont typeface="Arial"/>
              <a:buNone/>
            </a:pPr>
            <a:r>
              <a:rPr lang="en"/>
              <a:t>Test t = new Test()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   // data members and methods</a:t>
            </a:r>
            <a:endParaRPr/>
          </a:p>
          <a:p>
            <a:pPr marL="0" lvl="0" indent="0" algn="l" rtl="0">
              <a:spcBef>
                <a:spcPts val="0"/>
              </a:spcBef>
              <a:spcAft>
                <a:spcPts val="0"/>
              </a:spcAft>
              <a:buClr>
                <a:schemeClr val="dk1"/>
              </a:buClr>
              <a:buSzPts val="1100"/>
              <a:buFont typeface="Arial"/>
              <a:buNone/>
            </a:pPr>
            <a:r>
              <a:rPr lang="en"/>
              <a:t>   public void test_method()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   </a:t>
            </a:r>
            <a:endParaRPr/>
          </a:p>
          <a:p>
            <a:pPr marL="0" lvl="0" indent="0" algn="l" rtl="0">
              <a:spcBef>
                <a:spcPts val="0"/>
              </a:spcBef>
              <a:spcAft>
                <a:spcPts val="0"/>
              </a:spcAft>
              <a:buClr>
                <a:schemeClr val="dk1"/>
              </a:buClr>
              <a:buSzPts val="1100"/>
              <a:buFont typeface="Arial"/>
              <a:buNone/>
            </a:pPr>
            <a:r>
              <a:rPr lang="en"/>
              <a:t>};  DemoAn1/An2</a:t>
            </a:r>
            <a:endParaRPr/>
          </a:p>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75" name="Google Shape;175;p3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JButton Example with ActionListener</a:t>
            </a:r>
            <a:endParaRPr b="1">
              <a:solidFill>
                <a:srgbClr val="0000FF"/>
              </a:solidFill>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Java ActionListener is notified whenever you click on the button or menu item. It is notified against ActionEvent. </a:t>
            </a:r>
            <a:endParaRPr/>
          </a:p>
          <a:p>
            <a:pPr marL="0" lvl="0" indent="0" algn="l" rtl="0">
              <a:spcBef>
                <a:spcPts val="1600"/>
              </a:spcBef>
              <a:spcAft>
                <a:spcPts val="0"/>
              </a:spcAft>
              <a:buNone/>
            </a:pPr>
            <a:r>
              <a:rPr lang="en"/>
              <a:t>The ActionListener interface is found in java.awt.event package. </a:t>
            </a:r>
            <a:endParaRPr/>
          </a:p>
          <a:p>
            <a:pPr marL="0" lvl="0" indent="0" algn="l" rtl="0">
              <a:spcBef>
                <a:spcPts val="1600"/>
              </a:spcBef>
              <a:spcAft>
                <a:spcPts val="0"/>
              </a:spcAft>
              <a:buNone/>
            </a:pPr>
            <a:r>
              <a:rPr lang="en"/>
              <a:t>It has only one method: actionPerformed().</a:t>
            </a:r>
            <a:endParaRPr/>
          </a:p>
          <a:p>
            <a:pPr marL="0" lvl="0" indent="0" algn="l" rtl="0">
              <a:spcBef>
                <a:spcPts val="1600"/>
              </a:spcBef>
              <a:spcAft>
                <a:spcPts val="0"/>
              </a:spcAft>
              <a:buNone/>
            </a:pPr>
            <a:endParaRPr/>
          </a:p>
          <a:p>
            <a:pPr marL="0" lvl="0" indent="0" algn="l" rtl="0">
              <a:spcBef>
                <a:spcPts val="1600"/>
              </a:spcBef>
              <a:spcAft>
                <a:spcPts val="0"/>
              </a:spcAft>
              <a:buNone/>
            </a:pPr>
            <a:r>
              <a:rPr lang="en"/>
              <a:t>Demo353</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2" name="Google Shape;182;p3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000FF"/>
                </a:solidFill>
              </a:rPr>
              <a:t>Contents : </a:t>
            </a:r>
            <a:endParaRPr sz="3200" b="1">
              <a:solidFill>
                <a:srgbClr val="0000FF"/>
              </a:solidFill>
            </a:endParaRPr>
          </a:p>
        </p:txBody>
      </p:sp>
      <p:sp>
        <p:nvSpPr>
          <p:cNvPr id="62" name="Google Shape;62;p14"/>
          <p:cNvSpPr txBox="1">
            <a:spLocks noGrp="1"/>
          </p:cNvSpPr>
          <p:nvPr>
            <p:ph type="body" idx="1"/>
          </p:nvPr>
        </p:nvSpPr>
        <p:spPr>
          <a:xfrm>
            <a:off x="311700" y="1166350"/>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a:t>Graphical User Interface (GUI)</a:t>
            </a:r>
            <a:endParaRPr sz="2800"/>
          </a:p>
          <a:p>
            <a:pPr marL="1371600" lvl="1" indent="-406400" algn="l" rtl="0">
              <a:spcBef>
                <a:spcPts val="0"/>
              </a:spcBef>
              <a:spcAft>
                <a:spcPts val="0"/>
              </a:spcAft>
              <a:buSzPts val="2800"/>
              <a:buChar char="○"/>
            </a:pPr>
            <a:r>
              <a:rPr lang="en" sz="2800"/>
              <a:t>AWT</a:t>
            </a:r>
            <a:endParaRPr sz="2800"/>
          </a:p>
          <a:p>
            <a:pPr marL="1371600" lvl="1" indent="-406400" algn="l" rtl="0">
              <a:spcBef>
                <a:spcPts val="0"/>
              </a:spcBef>
              <a:spcAft>
                <a:spcPts val="0"/>
              </a:spcAft>
              <a:buSzPts val="2800"/>
              <a:buChar char="○"/>
            </a:pPr>
            <a:r>
              <a:rPr lang="en" sz="2800"/>
              <a:t>Swing</a:t>
            </a:r>
            <a:endParaRPr sz="2800"/>
          </a:p>
          <a:p>
            <a:pPr marL="1371600" lvl="1" indent="-406400" algn="l" rtl="0">
              <a:spcBef>
                <a:spcPts val="0"/>
              </a:spcBef>
              <a:spcAft>
                <a:spcPts val="0"/>
              </a:spcAft>
              <a:buSzPts val="2800"/>
              <a:buChar char="○"/>
            </a:pPr>
            <a:r>
              <a:rPr lang="en" sz="2800"/>
              <a:t>Event handling</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actionPerformed() method</a:t>
            </a:r>
            <a:endParaRPr b="1">
              <a:solidFill>
                <a:srgbClr val="0000FF"/>
              </a:solidFill>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0"/>
              </a:spcAft>
              <a:buNone/>
            </a:pPr>
            <a:r>
              <a:rPr lang="en"/>
              <a:t>The actionPerformed() method is invoked automatically whenever you click on the registered component.</a:t>
            </a:r>
            <a:endParaRPr/>
          </a:p>
          <a:p>
            <a:pPr marL="0" lvl="0" indent="0" algn="l" rtl="0">
              <a:spcBef>
                <a:spcPts val="1600"/>
              </a:spcBef>
              <a:spcAft>
                <a:spcPts val="0"/>
              </a:spcAft>
              <a:buClr>
                <a:schemeClr val="dk1"/>
              </a:buClr>
              <a:buSzPts val="1100"/>
              <a:buFont typeface="Arial"/>
              <a:buNone/>
            </a:pPr>
            <a:r>
              <a:rPr lang="en"/>
              <a:t>public abstract void actionPerformed(ActionEvent e);  </a:t>
            </a:r>
            <a:endParaRPr/>
          </a:p>
          <a:p>
            <a:pPr marL="0" lvl="0" indent="0" algn="l" rtl="0">
              <a:spcBef>
                <a:spcPts val="1600"/>
              </a:spcBef>
              <a:spcAft>
                <a:spcPts val="1600"/>
              </a:spcAft>
              <a:buNone/>
            </a:pPr>
            <a:endParaRPr/>
          </a:p>
        </p:txBody>
      </p:sp>
      <p:pic>
        <p:nvPicPr>
          <p:cNvPr id="189" name="Google Shape;189;p3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JLabel</a:t>
            </a:r>
            <a:endParaRPr b="1">
              <a:solidFill>
                <a:srgbClr val="0000FF"/>
              </a:solidFill>
            </a:endParaRPr>
          </a:p>
        </p:txBody>
      </p:sp>
      <p:sp>
        <p:nvSpPr>
          <p:cNvPr id="195" name="Google Shape;19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object of JLabel class is a component for placing text in a container. It is used to display a single line of read only text. The text can be changed by an application but a user cannot edit it directly. It inherits JComponent class.</a:t>
            </a:r>
            <a:endParaRPr/>
          </a:p>
          <a:p>
            <a:pPr marL="0" lvl="0" indent="0" algn="l" rtl="0">
              <a:spcBef>
                <a:spcPts val="1600"/>
              </a:spcBef>
              <a:spcAft>
                <a:spcPts val="0"/>
              </a:spcAft>
              <a:buClr>
                <a:schemeClr val="dk1"/>
              </a:buClr>
              <a:buSzPts val="1100"/>
              <a:buFont typeface="Arial"/>
              <a:buNone/>
            </a:pPr>
            <a:r>
              <a:rPr lang="en" b="1"/>
              <a:t>JLabel()	:</a:t>
            </a:r>
            <a:r>
              <a:rPr lang="en"/>
              <a:t> Creates a JLabel instance with no image and with an empty string for the title.</a:t>
            </a:r>
            <a:endParaRPr/>
          </a:p>
          <a:p>
            <a:pPr marL="0" lvl="0" indent="0" algn="l" rtl="0">
              <a:spcBef>
                <a:spcPts val="1600"/>
              </a:spcBef>
              <a:spcAft>
                <a:spcPts val="0"/>
              </a:spcAft>
              <a:buClr>
                <a:schemeClr val="dk1"/>
              </a:buClr>
              <a:buSzPts val="1100"/>
              <a:buFont typeface="Arial"/>
              <a:buNone/>
            </a:pPr>
            <a:r>
              <a:rPr lang="en" b="1"/>
              <a:t>JLabel(String s): </a:t>
            </a:r>
            <a:r>
              <a:rPr lang="en"/>
              <a:t>	Creates a JLabel instance with the specified text.</a:t>
            </a:r>
            <a:endParaRPr/>
          </a:p>
          <a:p>
            <a:pPr marL="0" lvl="0" indent="0" algn="l" rtl="0">
              <a:spcBef>
                <a:spcPts val="1600"/>
              </a:spcBef>
              <a:spcAft>
                <a:spcPts val="0"/>
              </a:spcAft>
              <a:buClr>
                <a:schemeClr val="dk1"/>
              </a:buClr>
              <a:buSzPts val="1100"/>
              <a:buFont typeface="Arial"/>
              <a:buNone/>
            </a:pPr>
            <a:r>
              <a:rPr lang="en" b="1"/>
              <a:t>JLabel(Icon i): </a:t>
            </a:r>
            <a:r>
              <a:rPr lang="en"/>
              <a:t>	      Creates a JLabel instance with the specified image.</a:t>
            </a:r>
            <a:endParaRPr/>
          </a:p>
          <a:p>
            <a:pPr marL="0" lvl="0" indent="0" algn="l" rtl="0">
              <a:spcBef>
                <a:spcPts val="1600"/>
              </a:spcBef>
              <a:spcAft>
                <a:spcPts val="0"/>
              </a:spcAft>
              <a:buClr>
                <a:schemeClr val="dk1"/>
              </a:buClr>
              <a:buSzPts val="1100"/>
              <a:buFont typeface="Arial"/>
              <a:buNone/>
            </a:pPr>
            <a:r>
              <a:rPr lang="en" b="1"/>
              <a:t>JLabel(String s, Icon i, int horizontalAlignment):</a:t>
            </a:r>
            <a:r>
              <a:rPr lang="en"/>
              <a:t>	Creates a JLabel instance with the specified text, image, and horizontal alignment.  Demo355/6</a:t>
            </a:r>
            <a:endParaRPr/>
          </a:p>
          <a:p>
            <a:pPr marL="0" lvl="0" indent="0" algn="l" rtl="0">
              <a:spcBef>
                <a:spcPts val="1600"/>
              </a:spcBef>
              <a:spcAft>
                <a:spcPts val="1600"/>
              </a:spcAft>
              <a:buNone/>
            </a:pPr>
            <a:endParaRPr/>
          </a:p>
        </p:txBody>
      </p:sp>
      <p:pic>
        <p:nvPicPr>
          <p:cNvPr id="196" name="Google Shape;196;p3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Methods</a:t>
            </a:r>
            <a:endParaRPr b="1">
              <a:solidFill>
                <a:srgbClr val="0000FF"/>
              </a:solidFill>
            </a:endParaRPr>
          </a:p>
        </p:txBody>
      </p:sp>
      <p:sp>
        <p:nvSpPr>
          <p:cNvPr id="202" name="Google Shape;202;p34"/>
          <p:cNvSpPr txBox="1">
            <a:spLocks noGrp="1"/>
          </p:cNvSpPr>
          <p:nvPr>
            <p:ph type="body" idx="1"/>
          </p:nvPr>
        </p:nvSpPr>
        <p:spPr>
          <a:xfrm>
            <a:off x="102375" y="1152475"/>
            <a:ext cx="873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String getText() :</a:t>
            </a:r>
            <a:r>
              <a:rPr lang="en"/>
              <a:t>	t returns the text string that a label displays.</a:t>
            </a:r>
            <a:endParaRPr/>
          </a:p>
          <a:p>
            <a:pPr marL="0" lvl="0" indent="0" algn="l" rtl="0">
              <a:spcBef>
                <a:spcPts val="1600"/>
              </a:spcBef>
              <a:spcAft>
                <a:spcPts val="0"/>
              </a:spcAft>
              <a:buClr>
                <a:schemeClr val="dk1"/>
              </a:buClr>
              <a:buSzPts val="1100"/>
              <a:buFont typeface="Arial"/>
              <a:buNone/>
            </a:pPr>
            <a:r>
              <a:rPr lang="en" b="1"/>
              <a:t>void setText(String text):</a:t>
            </a:r>
            <a:r>
              <a:rPr lang="en"/>
              <a:t> 	It defines the single line of text this component will display.</a:t>
            </a:r>
            <a:endParaRPr/>
          </a:p>
          <a:p>
            <a:pPr marL="0" lvl="0" indent="0" algn="l" rtl="0">
              <a:spcBef>
                <a:spcPts val="1600"/>
              </a:spcBef>
              <a:spcAft>
                <a:spcPts val="0"/>
              </a:spcAft>
              <a:buClr>
                <a:schemeClr val="dk1"/>
              </a:buClr>
              <a:buSzPts val="1100"/>
              <a:buFont typeface="Arial"/>
              <a:buNone/>
            </a:pPr>
            <a:r>
              <a:rPr lang="en" b="1"/>
              <a:t>void setHorizontalAlignment(int alignment)</a:t>
            </a:r>
            <a:r>
              <a:rPr lang="en"/>
              <a:t>	It sets the alignment of the label's contents along the X axis.</a:t>
            </a:r>
            <a:endParaRPr/>
          </a:p>
          <a:p>
            <a:pPr marL="0" lvl="0" indent="0" algn="l" rtl="0">
              <a:spcBef>
                <a:spcPts val="1600"/>
              </a:spcBef>
              <a:spcAft>
                <a:spcPts val="0"/>
              </a:spcAft>
              <a:buClr>
                <a:schemeClr val="dk1"/>
              </a:buClr>
              <a:buSzPts val="1100"/>
              <a:buFont typeface="Arial"/>
              <a:buNone/>
            </a:pPr>
            <a:r>
              <a:rPr lang="en" b="1"/>
              <a:t>Icon getIcon()</a:t>
            </a:r>
            <a:r>
              <a:rPr lang="en"/>
              <a:t>	It returns the graphic image that the label displays.</a:t>
            </a:r>
            <a:endParaRPr/>
          </a:p>
          <a:p>
            <a:pPr marL="0" lvl="0" indent="0" algn="l" rtl="0">
              <a:spcBef>
                <a:spcPts val="1600"/>
              </a:spcBef>
              <a:spcAft>
                <a:spcPts val="0"/>
              </a:spcAft>
              <a:buClr>
                <a:schemeClr val="dk1"/>
              </a:buClr>
              <a:buSzPts val="1100"/>
              <a:buFont typeface="Arial"/>
              <a:buNone/>
            </a:pPr>
            <a:r>
              <a:rPr lang="en" b="1"/>
              <a:t>int getHorizontalAlignment()</a:t>
            </a:r>
            <a:r>
              <a:rPr lang="en"/>
              <a:t>	It returns the alignment of the label's contents along the X axis.</a:t>
            </a:r>
            <a:endParaRPr/>
          </a:p>
          <a:p>
            <a:pPr marL="0" lvl="0" indent="0" algn="l" rtl="0">
              <a:spcBef>
                <a:spcPts val="1600"/>
              </a:spcBef>
              <a:spcAft>
                <a:spcPts val="1600"/>
              </a:spcAft>
              <a:buNone/>
            </a:pPr>
            <a:endParaRPr/>
          </a:p>
        </p:txBody>
      </p:sp>
      <p:pic>
        <p:nvPicPr>
          <p:cNvPr id="203" name="Google Shape;203;p3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JTextField</a:t>
            </a:r>
            <a:endParaRPr b="1">
              <a:solidFill>
                <a:srgbClr val="0000FF"/>
              </a:solidFill>
            </a:endParaRPr>
          </a:p>
        </p:txBody>
      </p:sp>
      <p:sp>
        <p:nvSpPr>
          <p:cNvPr id="209" name="Google Shape;20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object of a JTextField class is a text component that allows the editing of a single line text. It inherits JTextComponent class</a:t>
            </a:r>
            <a:endParaRPr/>
          </a:p>
          <a:p>
            <a:pPr marL="457200" lvl="0" indent="-342900" algn="l" rtl="0">
              <a:spcBef>
                <a:spcPts val="0"/>
              </a:spcBef>
              <a:spcAft>
                <a:spcPts val="0"/>
              </a:spcAft>
              <a:buSzPts val="1800"/>
              <a:buChar char="●"/>
            </a:pPr>
            <a:r>
              <a:rPr lang="en"/>
              <a:t>public class JTextField extends JTextComponent implements SwingConstants</a:t>
            </a: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Demo357  </a:t>
            </a:r>
            <a:endParaRPr/>
          </a:p>
          <a:p>
            <a:pPr marL="0" lvl="0" indent="0" algn="l" rtl="0">
              <a:spcBef>
                <a:spcPts val="1600"/>
              </a:spcBef>
              <a:spcAft>
                <a:spcPts val="1600"/>
              </a:spcAft>
              <a:buNone/>
            </a:pPr>
            <a:endParaRPr/>
          </a:p>
        </p:txBody>
      </p:sp>
      <p:pic>
        <p:nvPicPr>
          <p:cNvPr id="210" name="Google Shape;210;p3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 Constructors</a:t>
            </a:r>
            <a:endParaRPr b="1">
              <a:solidFill>
                <a:srgbClr val="0000FF"/>
              </a:solidFill>
            </a:endParaRPr>
          </a:p>
        </p:txBody>
      </p:sp>
      <p:sp>
        <p:nvSpPr>
          <p:cNvPr id="216" name="Google Shape;21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JTextField()</a:t>
            </a:r>
            <a:r>
              <a:rPr lang="en"/>
              <a:t>	Creates a new TextField</a:t>
            </a:r>
            <a:endParaRPr/>
          </a:p>
          <a:p>
            <a:pPr marL="0" lvl="0" indent="0" algn="l" rtl="0">
              <a:spcBef>
                <a:spcPts val="1600"/>
              </a:spcBef>
              <a:spcAft>
                <a:spcPts val="0"/>
              </a:spcAft>
              <a:buClr>
                <a:schemeClr val="dk1"/>
              </a:buClr>
              <a:buSzPts val="1100"/>
              <a:buFont typeface="Arial"/>
              <a:buNone/>
            </a:pPr>
            <a:r>
              <a:rPr lang="en" b="1"/>
              <a:t>JTextField(String text)</a:t>
            </a:r>
            <a:r>
              <a:rPr lang="en"/>
              <a:t>	Creates a new TextField initialized with the specified text.</a:t>
            </a:r>
            <a:endParaRPr/>
          </a:p>
          <a:p>
            <a:pPr marL="0" lvl="0" indent="0" algn="l" rtl="0">
              <a:spcBef>
                <a:spcPts val="1600"/>
              </a:spcBef>
              <a:spcAft>
                <a:spcPts val="0"/>
              </a:spcAft>
              <a:buClr>
                <a:schemeClr val="dk1"/>
              </a:buClr>
              <a:buSzPts val="1100"/>
              <a:buFont typeface="Arial"/>
              <a:buNone/>
            </a:pPr>
            <a:r>
              <a:rPr lang="en" b="1"/>
              <a:t>JTextField(String text, int columns)</a:t>
            </a:r>
            <a:r>
              <a:rPr lang="en"/>
              <a:t>	Creates a new TextField initialized with the specified text and columns.</a:t>
            </a:r>
            <a:endParaRPr/>
          </a:p>
          <a:p>
            <a:pPr marL="0" lvl="0" indent="0" algn="l" rtl="0">
              <a:spcBef>
                <a:spcPts val="1600"/>
              </a:spcBef>
              <a:spcAft>
                <a:spcPts val="0"/>
              </a:spcAft>
              <a:buClr>
                <a:schemeClr val="dk1"/>
              </a:buClr>
              <a:buSzPts val="1100"/>
              <a:buFont typeface="Arial"/>
              <a:buNone/>
            </a:pPr>
            <a:r>
              <a:rPr lang="en" b="1"/>
              <a:t>JTextField(int columns)</a:t>
            </a:r>
            <a:r>
              <a:rPr lang="en"/>
              <a:t>	Creates a new empty TextField with the specified number of columns.</a:t>
            </a:r>
            <a:endParaRPr/>
          </a:p>
          <a:p>
            <a:pPr marL="0" lvl="0" indent="0" algn="l" rtl="0">
              <a:spcBef>
                <a:spcPts val="1600"/>
              </a:spcBef>
              <a:spcAft>
                <a:spcPts val="1600"/>
              </a:spcAft>
              <a:buNone/>
            </a:pPr>
            <a:endParaRPr/>
          </a:p>
        </p:txBody>
      </p:sp>
      <p:pic>
        <p:nvPicPr>
          <p:cNvPr id="217" name="Google Shape;217;p3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Commonly used Methods:</a:t>
            </a:r>
            <a:endParaRPr b="1">
              <a:solidFill>
                <a:srgbClr val="0000FF"/>
              </a:solidFill>
            </a:endParaRPr>
          </a:p>
        </p:txBody>
      </p:sp>
      <p:sp>
        <p:nvSpPr>
          <p:cNvPr id="223" name="Google Shape;223;p37"/>
          <p:cNvSpPr txBox="1">
            <a:spLocks noGrp="1"/>
          </p:cNvSpPr>
          <p:nvPr>
            <p:ph type="body" idx="1"/>
          </p:nvPr>
        </p:nvSpPr>
        <p:spPr>
          <a:xfrm>
            <a:off x="165300" y="1152475"/>
            <a:ext cx="8667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void addActionListener(ActionListener l)</a:t>
            </a:r>
            <a:r>
              <a:rPr lang="en"/>
              <a:t>	It is used to add the specified action listener to receive action events from this textfield.</a:t>
            </a:r>
            <a:endParaRPr/>
          </a:p>
          <a:p>
            <a:pPr marL="0" lvl="0" indent="0" algn="l" rtl="0">
              <a:spcBef>
                <a:spcPts val="1600"/>
              </a:spcBef>
              <a:spcAft>
                <a:spcPts val="0"/>
              </a:spcAft>
              <a:buClr>
                <a:schemeClr val="dk1"/>
              </a:buClr>
              <a:buSzPts val="1100"/>
              <a:buFont typeface="Arial"/>
              <a:buNone/>
            </a:pPr>
            <a:r>
              <a:rPr lang="en" b="1"/>
              <a:t>Action getAction()</a:t>
            </a:r>
            <a:r>
              <a:rPr lang="en"/>
              <a:t>	It returns the currently set Action for this ActionEvent source, or null if no Action is set.</a:t>
            </a:r>
            <a:endParaRPr/>
          </a:p>
          <a:p>
            <a:pPr marL="0" lvl="0" indent="0" algn="l" rtl="0">
              <a:spcBef>
                <a:spcPts val="1600"/>
              </a:spcBef>
              <a:spcAft>
                <a:spcPts val="0"/>
              </a:spcAft>
              <a:buClr>
                <a:schemeClr val="dk1"/>
              </a:buClr>
              <a:buSzPts val="1100"/>
              <a:buFont typeface="Arial"/>
              <a:buNone/>
            </a:pPr>
            <a:r>
              <a:rPr lang="en" b="1"/>
              <a:t>void setFont(Font f)</a:t>
            </a:r>
            <a:r>
              <a:rPr lang="en"/>
              <a:t>	It is used to set the current font.</a:t>
            </a:r>
            <a:endParaRPr/>
          </a:p>
          <a:p>
            <a:pPr marL="0" lvl="0" indent="0" algn="l" rtl="0">
              <a:spcBef>
                <a:spcPts val="1600"/>
              </a:spcBef>
              <a:spcAft>
                <a:spcPts val="0"/>
              </a:spcAft>
              <a:buNone/>
            </a:pPr>
            <a:r>
              <a:rPr lang="en" b="1"/>
              <a:t>void removeActionListener(ActionListener l)</a:t>
            </a:r>
            <a:r>
              <a:rPr lang="en"/>
              <a:t>	It is used to remove the specified action listener so that it no longer receives action events from this textfield.</a:t>
            </a:r>
            <a:endParaRPr/>
          </a:p>
          <a:p>
            <a:pPr marL="0" lvl="0" indent="0" algn="l" rtl="0">
              <a:spcBef>
                <a:spcPts val="1600"/>
              </a:spcBef>
              <a:spcAft>
                <a:spcPts val="0"/>
              </a:spcAft>
              <a:buClr>
                <a:schemeClr val="dk1"/>
              </a:buClr>
              <a:buSzPts val="1100"/>
              <a:buFont typeface="Arial"/>
              <a:buNone/>
            </a:pPr>
            <a:r>
              <a:rPr lang="en"/>
              <a:t>Demo358 </a:t>
            </a:r>
            <a:endParaRPr/>
          </a:p>
          <a:p>
            <a:pPr marL="0" lvl="0" indent="0" algn="l" rtl="0">
              <a:spcBef>
                <a:spcPts val="1600"/>
              </a:spcBef>
              <a:spcAft>
                <a:spcPts val="1600"/>
              </a:spcAft>
              <a:buNone/>
            </a:pPr>
            <a:endParaRPr/>
          </a:p>
        </p:txBody>
      </p:sp>
      <p:pic>
        <p:nvPicPr>
          <p:cNvPr id="224" name="Google Shape;224;p3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JTextArea</a:t>
            </a:r>
            <a:endParaRPr b="1">
              <a:solidFill>
                <a:srgbClr val="0000FF"/>
              </a:solidFill>
            </a:endParaRPr>
          </a:p>
        </p:txBody>
      </p:sp>
      <p:sp>
        <p:nvSpPr>
          <p:cNvPr id="230" name="Google Shape;23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object of a JTextArea class is a multi line region that displays text. It allows the editing of multiple line text. It inherits JTextComponent class</a:t>
            </a:r>
            <a:endParaRPr/>
          </a:p>
          <a:p>
            <a:pPr marL="0" lvl="0" indent="0" algn="l" rtl="0">
              <a:spcBef>
                <a:spcPts val="1600"/>
              </a:spcBef>
              <a:spcAft>
                <a:spcPts val="0"/>
              </a:spcAft>
              <a:buNone/>
            </a:pPr>
            <a:r>
              <a:rPr lang="en"/>
              <a:t>public class JTextArea extends JTextComponent</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Demo359/10  </a:t>
            </a:r>
            <a:endParaRPr/>
          </a:p>
        </p:txBody>
      </p:sp>
      <p:pic>
        <p:nvPicPr>
          <p:cNvPr id="231" name="Google Shape;231;p3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 Constructors </a:t>
            </a:r>
            <a:endParaRPr b="1">
              <a:solidFill>
                <a:srgbClr val="0000FF"/>
              </a:solidFill>
            </a:endParaRPr>
          </a:p>
        </p:txBody>
      </p:sp>
      <p:sp>
        <p:nvSpPr>
          <p:cNvPr id="237" name="Google Shape;23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JTextArea()</a:t>
            </a:r>
            <a:r>
              <a:rPr lang="en"/>
              <a:t>	Creates a text area that displays no text initially.</a:t>
            </a:r>
            <a:endParaRPr/>
          </a:p>
          <a:p>
            <a:pPr marL="0" lvl="0" indent="0" algn="l" rtl="0">
              <a:spcBef>
                <a:spcPts val="1600"/>
              </a:spcBef>
              <a:spcAft>
                <a:spcPts val="0"/>
              </a:spcAft>
              <a:buClr>
                <a:schemeClr val="dk1"/>
              </a:buClr>
              <a:buSzPts val="1100"/>
              <a:buFont typeface="Arial"/>
              <a:buNone/>
            </a:pPr>
            <a:r>
              <a:rPr lang="en" b="1"/>
              <a:t>JTextArea(String s)</a:t>
            </a:r>
            <a:r>
              <a:rPr lang="en"/>
              <a:t>	Creates a text area that displays specified text initially.</a:t>
            </a:r>
            <a:endParaRPr/>
          </a:p>
          <a:p>
            <a:pPr marL="0" lvl="0" indent="0" algn="l" rtl="0">
              <a:spcBef>
                <a:spcPts val="1600"/>
              </a:spcBef>
              <a:spcAft>
                <a:spcPts val="0"/>
              </a:spcAft>
              <a:buClr>
                <a:schemeClr val="dk1"/>
              </a:buClr>
              <a:buSzPts val="1100"/>
              <a:buFont typeface="Arial"/>
              <a:buNone/>
            </a:pPr>
            <a:r>
              <a:rPr lang="en" b="1"/>
              <a:t>JTextArea(int row, int column)</a:t>
            </a:r>
            <a:r>
              <a:rPr lang="en"/>
              <a:t>	Creates a text area with the specified number of rows and columns that displays no text initially.</a:t>
            </a:r>
            <a:endParaRPr/>
          </a:p>
          <a:p>
            <a:pPr marL="0" lvl="0" indent="0" algn="l" rtl="0">
              <a:spcBef>
                <a:spcPts val="1600"/>
              </a:spcBef>
              <a:spcAft>
                <a:spcPts val="0"/>
              </a:spcAft>
              <a:buClr>
                <a:schemeClr val="dk1"/>
              </a:buClr>
              <a:buSzPts val="1100"/>
              <a:buFont typeface="Arial"/>
              <a:buNone/>
            </a:pPr>
            <a:r>
              <a:rPr lang="en" b="1"/>
              <a:t>JTextArea(String s, int row, int column)</a:t>
            </a:r>
            <a:r>
              <a:rPr lang="en"/>
              <a:t>	Creates a text area with the specified number of rows and columns that displays specified text.</a:t>
            </a:r>
            <a:endParaRPr/>
          </a:p>
          <a:p>
            <a:pPr marL="0" lvl="0" indent="0" algn="l" rtl="0">
              <a:spcBef>
                <a:spcPts val="1600"/>
              </a:spcBef>
              <a:spcAft>
                <a:spcPts val="1600"/>
              </a:spcAft>
              <a:buNone/>
            </a:pPr>
            <a:endParaRPr/>
          </a:p>
        </p:txBody>
      </p:sp>
      <p:pic>
        <p:nvPicPr>
          <p:cNvPr id="238" name="Google Shape;238;p3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 Methods</a:t>
            </a:r>
            <a:endParaRPr b="1">
              <a:solidFill>
                <a:srgbClr val="0000FF"/>
              </a:solidFill>
            </a:endParaRPr>
          </a:p>
        </p:txBody>
      </p:sp>
      <p:sp>
        <p:nvSpPr>
          <p:cNvPr id="244" name="Google Shape;24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void setRows(int rows)</a:t>
            </a:r>
            <a:r>
              <a:rPr lang="en"/>
              <a:t>	It is used to set specified number of rows.</a:t>
            </a:r>
            <a:endParaRPr/>
          </a:p>
          <a:p>
            <a:pPr marL="0" lvl="0" indent="0" algn="l" rtl="0">
              <a:spcBef>
                <a:spcPts val="1600"/>
              </a:spcBef>
              <a:spcAft>
                <a:spcPts val="0"/>
              </a:spcAft>
              <a:buClr>
                <a:schemeClr val="dk1"/>
              </a:buClr>
              <a:buSzPts val="1100"/>
              <a:buFont typeface="Arial"/>
              <a:buNone/>
            </a:pPr>
            <a:r>
              <a:rPr lang="en" b="1"/>
              <a:t>void setColumns(int cols)</a:t>
            </a:r>
            <a:r>
              <a:rPr lang="en"/>
              <a:t>	It is used to set specified number of columns.</a:t>
            </a:r>
            <a:endParaRPr/>
          </a:p>
          <a:p>
            <a:pPr marL="0" lvl="0" indent="0" algn="l" rtl="0">
              <a:spcBef>
                <a:spcPts val="1600"/>
              </a:spcBef>
              <a:spcAft>
                <a:spcPts val="0"/>
              </a:spcAft>
              <a:buClr>
                <a:schemeClr val="dk1"/>
              </a:buClr>
              <a:buSzPts val="1100"/>
              <a:buFont typeface="Arial"/>
              <a:buNone/>
            </a:pPr>
            <a:r>
              <a:rPr lang="en" b="1"/>
              <a:t>void setFont(Font f)</a:t>
            </a:r>
            <a:r>
              <a:rPr lang="en"/>
              <a:t>	It is used to set the specified font.</a:t>
            </a:r>
            <a:endParaRPr/>
          </a:p>
          <a:p>
            <a:pPr marL="0" lvl="0" indent="0" algn="l" rtl="0">
              <a:spcBef>
                <a:spcPts val="1600"/>
              </a:spcBef>
              <a:spcAft>
                <a:spcPts val="0"/>
              </a:spcAft>
              <a:buClr>
                <a:schemeClr val="dk1"/>
              </a:buClr>
              <a:buSzPts val="1100"/>
              <a:buFont typeface="Arial"/>
              <a:buNone/>
            </a:pPr>
            <a:r>
              <a:rPr lang="en" b="1"/>
              <a:t>void insert(String s, int position)</a:t>
            </a:r>
            <a:r>
              <a:rPr lang="en"/>
              <a:t> 	It is used to insert the specified text on the specified position.</a:t>
            </a:r>
            <a:endParaRPr/>
          </a:p>
          <a:p>
            <a:pPr marL="0" lvl="0" indent="0" algn="l" rtl="0">
              <a:spcBef>
                <a:spcPts val="1600"/>
              </a:spcBef>
              <a:spcAft>
                <a:spcPts val="0"/>
              </a:spcAft>
              <a:buNone/>
            </a:pPr>
            <a:r>
              <a:rPr lang="en" b="1"/>
              <a:t>void append(String s)</a:t>
            </a:r>
            <a:r>
              <a:rPr lang="en"/>
              <a:t>	It is used to append the given text to the end of the document.</a:t>
            </a:r>
            <a:endParaRPr/>
          </a:p>
          <a:p>
            <a:pPr marL="0" lvl="0" indent="0" algn="l" rtl="0">
              <a:spcBef>
                <a:spcPts val="1600"/>
              </a:spcBef>
              <a:spcAft>
                <a:spcPts val="0"/>
              </a:spcAft>
              <a:buClr>
                <a:schemeClr val="dk1"/>
              </a:buClr>
              <a:buSzPts val="1100"/>
              <a:buFont typeface="Arial"/>
              <a:buNone/>
            </a:pPr>
            <a:r>
              <a:rPr lang="en"/>
              <a:t>Demo359/Demo3510</a:t>
            </a:r>
            <a:endParaRPr/>
          </a:p>
          <a:p>
            <a:pPr marL="0" lvl="0" indent="0" algn="l" rtl="0">
              <a:spcBef>
                <a:spcPts val="1600"/>
              </a:spcBef>
              <a:spcAft>
                <a:spcPts val="1600"/>
              </a:spcAft>
              <a:buNone/>
            </a:pPr>
            <a:endParaRPr/>
          </a:p>
        </p:txBody>
      </p:sp>
      <p:pic>
        <p:nvPicPr>
          <p:cNvPr id="245" name="Google Shape;245;p4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11700" y="2150850"/>
            <a:ext cx="8520600" cy="13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FF"/>
                </a:solidFill>
              </a:rPr>
              <a:t>Thank you and </a:t>
            </a:r>
            <a:endParaRPr b="1">
              <a:solidFill>
                <a:srgbClr val="0000FF"/>
              </a:solidFill>
            </a:endParaRPr>
          </a:p>
          <a:p>
            <a:pPr marL="0" lvl="0" indent="0" algn="ctr" rtl="0">
              <a:spcBef>
                <a:spcPts val="0"/>
              </a:spcBef>
              <a:spcAft>
                <a:spcPts val="0"/>
              </a:spcAft>
              <a:buNone/>
            </a:pPr>
            <a:r>
              <a:rPr lang="en" b="1">
                <a:solidFill>
                  <a:srgbClr val="0000FF"/>
                </a:solidFill>
              </a:rPr>
              <a:t>Stay Home and Stay safe</a:t>
            </a:r>
            <a:endParaRPr b="1">
              <a:solidFill>
                <a:srgbClr val="0000FF"/>
              </a:solidFill>
            </a:endParaRPr>
          </a:p>
        </p:txBody>
      </p:sp>
      <p:pic>
        <p:nvPicPr>
          <p:cNvPr id="251" name="Google Shape;251;p4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Swing</a:t>
            </a:r>
            <a:endParaRPr b="1">
              <a:solidFill>
                <a:srgbClr val="0000FF"/>
              </a:solidFill>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Java Swing tutorial is a part of </a:t>
            </a:r>
            <a:r>
              <a:rPr lang="en" b="1">
                <a:solidFill>
                  <a:srgbClr val="0000FF"/>
                </a:solidFill>
              </a:rPr>
              <a:t>Java Foundation Classes (JFC)</a:t>
            </a:r>
            <a:r>
              <a:rPr lang="en"/>
              <a:t> that is used to create window-based applications. It is built on the top of AWT (Abstract Windowing Toolkit) API and entirely written in java.</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Unlike AWT, Java Swing provides platform-independent and lightweight components.</a:t>
            </a:r>
            <a:endParaRPr/>
          </a:p>
          <a:p>
            <a:pPr marL="0" lvl="0" indent="0" algn="l" rtl="0">
              <a:spcBef>
                <a:spcPts val="1600"/>
              </a:spcBef>
              <a:spcAft>
                <a:spcPts val="0"/>
              </a:spcAft>
              <a:buClr>
                <a:schemeClr val="dk1"/>
              </a:buClr>
              <a:buSzPts val="1100"/>
              <a:buFont typeface="Arial"/>
              <a:buNone/>
            </a:pPr>
            <a:r>
              <a:rPr lang="en"/>
              <a:t>The javax.swing package provides classes for java swing API such as JButton, JTextField, JTextArea, JRadioButton, JCheckbox, JMenu, JColorChooser etc</a:t>
            </a:r>
            <a:endParaRPr/>
          </a:p>
          <a:p>
            <a:pPr marL="0" lvl="0" indent="0" algn="l" rtl="0">
              <a:spcBef>
                <a:spcPts val="1600"/>
              </a:spcBef>
              <a:spcAft>
                <a:spcPts val="1600"/>
              </a:spcAft>
              <a:buNone/>
            </a:pPr>
            <a:endParaRPr/>
          </a:p>
        </p:txBody>
      </p:sp>
      <p:pic>
        <p:nvPicPr>
          <p:cNvPr id="70" name="Google Shape;70;p1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Commonly used Methods of Component class</a:t>
            </a:r>
            <a:endParaRPr b="1">
              <a:solidFill>
                <a:srgbClr val="0000FF"/>
              </a:solidFill>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methods of Component class are widely used in java swing that are given below.</a:t>
            </a:r>
            <a:endParaRPr/>
          </a:p>
        </p:txBody>
      </p:sp>
      <p:graphicFrame>
        <p:nvGraphicFramePr>
          <p:cNvPr id="77" name="Google Shape;77;p16"/>
          <p:cNvGraphicFramePr/>
          <p:nvPr/>
        </p:nvGraphicFramePr>
        <p:xfrm>
          <a:off x="398025" y="2154025"/>
          <a:ext cx="8347950" cy="2194410"/>
        </p:xfrm>
        <a:graphic>
          <a:graphicData uri="http://schemas.openxmlformats.org/drawingml/2006/table">
            <a:tbl>
              <a:tblPr>
                <a:noFill/>
                <a:tableStyleId>{86E83BD0-CB4A-4EC4-8EF9-6284ECB64FE6}</a:tableStyleId>
              </a:tblPr>
              <a:tblGrid>
                <a:gridCol w="4173975">
                  <a:extLst>
                    <a:ext uri="{9D8B030D-6E8A-4147-A177-3AD203B41FA5}">
                      <a16:colId xmlns:a16="http://schemas.microsoft.com/office/drawing/2014/main" val="20000"/>
                    </a:ext>
                  </a:extLst>
                </a:gridCol>
                <a:gridCol w="41739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Method</a:t>
                      </a:r>
                      <a:endParaRPr b="1"/>
                    </a:p>
                  </a:txBody>
                  <a:tcPr marL="91425" marR="91425" marT="91425" marB="91425"/>
                </a:tc>
                <a:tc>
                  <a:txBody>
                    <a:bodyPr/>
                    <a:lstStyle/>
                    <a:p>
                      <a:pPr marL="0" lvl="0" indent="0" algn="ctr"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public void add(Component c)</a:t>
                      </a:r>
                      <a:endParaRPr/>
                    </a:p>
                  </a:txBody>
                  <a:tcPr marL="91425" marR="91425" marT="91425" marB="91425"/>
                </a:tc>
                <a:tc>
                  <a:txBody>
                    <a:bodyPr/>
                    <a:lstStyle/>
                    <a:p>
                      <a:pPr marL="0" lvl="0" indent="0" algn="l" rtl="0">
                        <a:spcBef>
                          <a:spcPts val="0"/>
                        </a:spcBef>
                        <a:spcAft>
                          <a:spcPts val="0"/>
                        </a:spcAft>
                        <a:buNone/>
                      </a:pPr>
                      <a:r>
                        <a:rPr lang="en"/>
                        <a:t>add a component on another component.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public void setSize(int width, int height)</a:t>
                      </a:r>
                      <a:endParaRPr/>
                    </a:p>
                  </a:txBody>
                  <a:tcPr marL="91425" marR="91425" marT="91425" marB="91425"/>
                </a:tc>
                <a:tc>
                  <a:txBody>
                    <a:bodyPr/>
                    <a:lstStyle/>
                    <a:p>
                      <a:pPr marL="0" lvl="0" indent="0" algn="l" rtl="0">
                        <a:spcBef>
                          <a:spcPts val="0"/>
                        </a:spcBef>
                        <a:spcAft>
                          <a:spcPts val="0"/>
                        </a:spcAft>
                        <a:buNone/>
                      </a:pPr>
                      <a:r>
                        <a:rPr lang="en"/>
                        <a:t>sets size of the component.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public  void setLayout(LayoutManager m)</a:t>
                      </a:r>
                      <a:endParaRPr/>
                    </a:p>
                  </a:txBody>
                  <a:tcPr marL="91425" marR="91425" marT="91425" marB="91425"/>
                </a:tc>
                <a:tc>
                  <a:txBody>
                    <a:bodyPr/>
                    <a:lstStyle/>
                    <a:p>
                      <a:pPr marL="0" lvl="0" indent="0" algn="l" rtl="0">
                        <a:spcBef>
                          <a:spcPts val="0"/>
                        </a:spcBef>
                        <a:spcAft>
                          <a:spcPts val="0"/>
                        </a:spcAft>
                        <a:buNone/>
                      </a:pPr>
                      <a:r>
                        <a:rPr lang="en"/>
                        <a:t>sets the layout manager for the component.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public  void setVisible(boolean b)</a:t>
                      </a:r>
                      <a:endParaRPr/>
                    </a:p>
                  </a:txBody>
                  <a:tcPr marL="91425" marR="91425" marT="91425" marB="91425"/>
                </a:tc>
                <a:tc>
                  <a:txBody>
                    <a:bodyPr/>
                    <a:lstStyle/>
                    <a:p>
                      <a:pPr marL="0" lvl="0" indent="0" algn="l" rtl="0">
                        <a:spcBef>
                          <a:spcPts val="0"/>
                        </a:spcBef>
                        <a:spcAft>
                          <a:spcPts val="0"/>
                        </a:spcAft>
                        <a:buNone/>
                      </a:pPr>
                      <a:r>
                        <a:rPr lang="en"/>
                        <a:t>sets the visibility of the component. It is by default false.</a:t>
                      </a:r>
                      <a:endParaRPr/>
                    </a:p>
                  </a:txBody>
                  <a:tcPr marL="91425" marR="91425" marT="91425" marB="91425"/>
                </a:tc>
                <a:extLst>
                  <a:ext uri="{0D108BD9-81ED-4DB2-BD59-A6C34878D82A}">
                    <a16:rowId xmlns:a16="http://schemas.microsoft.com/office/drawing/2014/main" val="10004"/>
                  </a:ext>
                </a:extLst>
              </a:tr>
            </a:tbl>
          </a:graphicData>
        </a:graphic>
      </p:graphicFrame>
      <p:pic>
        <p:nvPicPr>
          <p:cNvPr id="78" name="Google Shape;78;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JButton</a:t>
            </a:r>
            <a:endParaRPr b="1">
              <a:solidFill>
                <a:srgbClr val="0000FF"/>
              </a:solidFill>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JButton class is used to create a labeled button that has platform independent implementation. The application result in some action when the button is pushed. It inherits AbstractButton class.</a:t>
            </a:r>
            <a:endParaRPr/>
          </a:p>
          <a:p>
            <a:pPr marL="0" lvl="0" indent="0" algn="l" rtl="0">
              <a:spcBef>
                <a:spcPts val="1600"/>
              </a:spcBef>
              <a:spcAft>
                <a:spcPts val="0"/>
              </a:spcAft>
              <a:buClr>
                <a:schemeClr val="dk1"/>
              </a:buClr>
              <a:buSzPts val="1100"/>
              <a:buFont typeface="Arial"/>
              <a:buNone/>
            </a:pPr>
            <a:r>
              <a:rPr lang="en"/>
              <a:t>JButton()              :  It creates a button with no text and icon.</a:t>
            </a:r>
            <a:endParaRPr/>
          </a:p>
          <a:p>
            <a:pPr marL="0" lvl="0" indent="0" algn="l" rtl="0">
              <a:spcBef>
                <a:spcPts val="1600"/>
              </a:spcBef>
              <a:spcAft>
                <a:spcPts val="0"/>
              </a:spcAft>
              <a:buClr>
                <a:schemeClr val="dk1"/>
              </a:buClr>
              <a:buSzPts val="1100"/>
              <a:buFont typeface="Arial"/>
              <a:buNone/>
            </a:pPr>
            <a:r>
              <a:rPr lang="en"/>
              <a:t>JButton(String s)	:  It creates a button with the specified text.</a:t>
            </a:r>
            <a:endParaRPr/>
          </a:p>
          <a:p>
            <a:pPr marL="0" lvl="0" indent="0" algn="l" rtl="0">
              <a:spcBef>
                <a:spcPts val="1600"/>
              </a:spcBef>
              <a:spcAft>
                <a:spcPts val="0"/>
              </a:spcAft>
              <a:buClr>
                <a:schemeClr val="dk1"/>
              </a:buClr>
              <a:buSzPts val="1100"/>
              <a:buFont typeface="Arial"/>
              <a:buNone/>
            </a:pPr>
            <a:r>
              <a:rPr lang="en"/>
              <a:t>JButton(Icon i)	:  It creates a button with the specified icon object.</a:t>
            </a:r>
            <a:endParaRPr/>
          </a:p>
          <a:p>
            <a:pPr marL="0" lvl="0" indent="0" algn="l" rtl="0">
              <a:spcBef>
                <a:spcPts val="1600"/>
              </a:spcBef>
              <a:spcAft>
                <a:spcPts val="0"/>
              </a:spcAft>
              <a:buClr>
                <a:schemeClr val="dk1"/>
              </a:buClr>
              <a:buSzPts val="1100"/>
              <a:buFont typeface="Arial"/>
              <a:buNone/>
            </a:pPr>
            <a:r>
              <a:rPr lang="en"/>
              <a:t>Demo351/2</a:t>
            </a:r>
            <a:endParaRPr/>
          </a:p>
          <a:p>
            <a:pPr marL="0" lvl="0" indent="0" algn="l" rtl="0">
              <a:spcBef>
                <a:spcPts val="1600"/>
              </a:spcBef>
              <a:spcAft>
                <a:spcPts val="1600"/>
              </a:spcAft>
              <a:buNone/>
            </a:pPr>
            <a:endParaRPr/>
          </a:p>
        </p:txBody>
      </p:sp>
      <p:pic>
        <p:nvPicPr>
          <p:cNvPr id="85" name="Google Shape;85;p1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00FF"/>
                </a:solidFill>
              </a:rPr>
              <a:t>Event Handling</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is Event Handling?</a:t>
            </a:r>
            <a:endParaRPr/>
          </a:p>
          <a:p>
            <a:pPr marL="0" lvl="0" indent="0" algn="l" rtl="0">
              <a:spcBef>
                <a:spcPts val="1600"/>
              </a:spcBef>
              <a:spcAft>
                <a:spcPts val="0"/>
              </a:spcAft>
              <a:buClr>
                <a:schemeClr val="dk1"/>
              </a:buClr>
              <a:buSzPts val="1100"/>
              <a:buFont typeface="Arial"/>
              <a:buNone/>
            </a:pPr>
            <a:r>
              <a:rPr lang="en"/>
              <a:t>Event Handling is the mechanism that controls the event and decides what should happen if an event occurs. This mechanism has a code which is known as an event handler, that is executed when an event occurs.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Java uses the Delegation Event Model to handle the events. This model defines the standard mechanism to generate and handle the events.</a:t>
            </a:r>
            <a:endParaRPr/>
          </a:p>
          <a:p>
            <a:pPr marL="0" lvl="0" indent="0" algn="l" rtl="0">
              <a:spcBef>
                <a:spcPts val="1600"/>
              </a:spcBef>
              <a:spcAft>
                <a:spcPts val="1600"/>
              </a:spcAft>
              <a:buNone/>
            </a:pPr>
            <a:endParaRPr/>
          </a:p>
        </p:txBody>
      </p:sp>
      <p:pic>
        <p:nvPicPr>
          <p:cNvPr id="92" name="Google Shape;92;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Event handling</a:t>
            </a:r>
            <a:endParaRPr b="1">
              <a:solidFill>
                <a:srgbClr val="0000FF"/>
              </a:solidFill>
            </a:endParaRPr>
          </a:p>
        </p:txBody>
      </p:sp>
      <p:sp>
        <p:nvSpPr>
          <p:cNvPr id="98" name="Google Shape;9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source generates an </a:t>
            </a:r>
            <a:r>
              <a:rPr lang="en">
                <a:solidFill>
                  <a:srgbClr val="0000FF"/>
                </a:solidFill>
              </a:rPr>
              <a:t>event </a:t>
            </a:r>
            <a:r>
              <a:rPr lang="en"/>
              <a:t>and it goes to one or more</a:t>
            </a:r>
            <a:r>
              <a:rPr lang="en">
                <a:solidFill>
                  <a:srgbClr val="0000FF"/>
                </a:solidFill>
              </a:rPr>
              <a:t> listeners</a:t>
            </a:r>
            <a:r>
              <a:rPr lang="en"/>
              <a:t>.</a:t>
            </a:r>
            <a:endParaRPr/>
          </a:p>
          <a:p>
            <a:pPr marL="457200" lvl="0" indent="-342900" algn="l" rtl="0">
              <a:spcBef>
                <a:spcPts val="0"/>
              </a:spcBef>
              <a:spcAft>
                <a:spcPts val="0"/>
              </a:spcAft>
              <a:buSzPts val="1800"/>
              <a:buChar char="●"/>
            </a:pPr>
            <a:r>
              <a:rPr lang="en"/>
              <a:t>In other words, a </a:t>
            </a:r>
            <a:r>
              <a:rPr lang="en">
                <a:solidFill>
                  <a:srgbClr val="0000FF"/>
                </a:solidFill>
              </a:rPr>
              <a:t>listeners</a:t>
            </a:r>
            <a:r>
              <a:rPr lang="en"/>
              <a:t> is watchful to receive an </a:t>
            </a:r>
            <a:r>
              <a:rPr lang="en">
                <a:solidFill>
                  <a:srgbClr val="0000FF"/>
                </a:solidFill>
              </a:rPr>
              <a:t>event</a:t>
            </a:r>
            <a:endParaRPr/>
          </a:p>
          <a:p>
            <a:pPr marL="457200" lvl="0" indent="-342900" algn="l" rtl="0">
              <a:spcBef>
                <a:spcPts val="0"/>
              </a:spcBef>
              <a:spcAft>
                <a:spcPts val="0"/>
              </a:spcAft>
              <a:buSzPts val="1800"/>
              <a:buChar char="●"/>
            </a:pPr>
            <a:r>
              <a:rPr lang="en"/>
              <a:t>Java provides a several classes and interfaces to handle several events.</a:t>
            </a:r>
            <a:endParaRPr/>
          </a:p>
        </p:txBody>
      </p:sp>
      <p:pic>
        <p:nvPicPr>
          <p:cNvPr id="99" name="Google Shape;99;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Event Handling</a:t>
            </a:r>
            <a:endParaRPr b="1">
              <a:solidFill>
                <a:srgbClr val="0000FF"/>
              </a:solidFill>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Delegation Event Model has the following key participants.</a:t>
            </a:r>
            <a:endParaRPr/>
          </a:p>
          <a:p>
            <a:pPr marL="0" lvl="0" indent="0" algn="l" rtl="0">
              <a:spcBef>
                <a:spcPts val="1600"/>
              </a:spcBef>
              <a:spcAft>
                <a:spcPts val="0"/>
              </a:spcAft>
              <a:buClr>
                <a:schemeClr val="dk1"/>
              </a:buClr>
              <a:buSzPts val="1100"/>
              <a:buFont typeface="Arial"/>
              <a:buNone/>
            </a:pPr>
            <a:r>
              <a:rPr lang="en"/>
              <a:t>Source − The source is an object on which the event occurs. Source is responsible for providing information of the occurred event to it's handler. Java provide us with classes for the source object.</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Listener − It is also known as event handler. The listener is responsible for generating a response to an event. From the point of view of Java implementation, the listener is also an object. The listener waits till it receives an event. Once the event is received, the listener processes the event and then returns.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06" name="Google Shape;106;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Different Source of Events</a:t>
            </a:r>
            <a:endParaRPr b="1">
              <a:solidFill>
                <a:srgbClr val="0000FF"/>
              </a:solidFill>
            </a:endParaRPr>
          </a:p>
        </p:txBody>
      </p:sp>
      <p:pic>
        <p:nvPicPr>
          <p:cNvPr id="112" name="Google Shape;112;p21"/>
          <p:cNvPicPr preferRelativeResize="0"/>
          <p:nvPr/>
        </p:nvPicPr>
        <p:blipFill>
          <a:blip r:embed="rId3">
            <a:alphaModFix/>
          </a:blip>
          <a:stretch>
            <a:fillRect/>
          </a:stretch>
        </p:blipFill>
        <p:spPr>
          <a:xfrm>
            <a:off x="149575" y="1146525"/>
            <a:ext cx="7566125" cy="3368325"/>
          </a:xfrm>
          <a:prstGeom prst="rect">
            <a:avLst/>
          </a:prstGeom>
          <a:noFill/>
          <a:ln>
            <a:noFill/>
          </a:ln>
        </p:spPr>
      </p:pic>
      <p:pic>
        <p:nvPicPr>
          <p:cNvPr id="113" name="Google Shape;113;p21"/>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1781</Words>
  <Application>Microsoft Office PowerPoint</Application>
  <PresentationFormat>On-screen Show (16:9)</PresentationFormat>
  <Paragraphs>203</Paragraphs>
  <Slides>29</Slides>
  <Notes>29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29</vt:i4>
      </vt:variant>
    </vt:vector>
  </HeadingPairs>
  <TitlesOfParts>
    <vt:vector size="31" baseType="lpstr">
      <vt:lpstr>Arial</vt:lpstr>
      <vt:lpstr>Simple Light</vt:lpstr>
      <vt:lpstr>OOPS (JAVA) Lec-37 </vt:lpstr>
      <vt:lpstr>Contents : </vt:lpstr>
      <vt:lpstr>JAVA Swing</vt:lpstr>
      <vt:lpstr>Commonly used Methods of Component class</vt:lpstr>
      <vt:lpstr>Java JButton</vt:lpstr>
      <vt:lpstr>Event Handling</vt:lpstr>
      <vt:lpstr>Event handling</vt:lpstr>
      <vt:lpstr>Event Handling</vt:lpstr>
      <vt:lpstr>Different Source of Events</vt:lpstr>
      <vt:lpstr>Events and Components relation</vt:lpstr>
      <vt:lpstr>PowerPoint Presentation</vt:lpstr>
      <vt:lpstr>Steps to perform Event Handling</vt:lpstr>
      <vt:lpstr>For registering the component with the Listener, many classes provide the registration methods.</vt:lpstr>
      <vt:lpstr>PowerPoint Presentation</vt:lpstr>
      <vt:lpstr>Java Event Handling Code</vt:lpstr>
      <vt:lpstr>Anonymous Inner Class in Java</vt:lpstr>
      <vt:lpstr>Anonymous inner class are mainly created in two ways:</vt:lpstr>
      <vt:lpstr>Syntax: Anonymous Inner Class</vt:lpstr>
      <vt:lpstr>Java JButton Example with ActionListener</vt:lpstr>
      <vt:lpstr>actionPerformed() method</vt:lpstr>
      <vt:lpstr>Java JLabel</vt:lpstr>
      <vt:lpstr>Methods</vt:lpstr>
      <vt:lpstr>Java JTextField</vt:lpstr>
      <vt:lpstr>Common Constructors</vt:lpstr>
      <vt:lpstr>Commonly used Methods:</vt:lpstr>
      <vt:lpstr>Java JTextArea</vt:lpstr>
      <vt:lpstr>Common Constructors </vt:lpstr>
      <vt:lpstr>Common Methods</vt:lpstr>
      <vt:lpstr>Thank you and  Stay Home and Stay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(JAVA) Lec-37 </dc:title>
  <cp:lastModifiedBy>Saif Nalband</cp:lastModifiedBy>
  <cp:revision>2</cp:revision>
  <dcterms:modified xsi:type="dcterms:W3CDTF">2023-04-25T05:27:23Z</dcterms:modified>
</cp:coreProperties>
</file>