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47"/>
  </p:notesMasterIdLst>
  <p:sldIdLst>
    <p:sldId id="313" r:id="rId2"/>
    <p:sldId id="256" r:id="rId3"/>
    <p:sldId id="257" r:id="rId4"/>
    <p:sldId id="316" r:id="rId5"/>
    <p:sldId id="261" r:id="rId6"/>
    <p:sldId id="262" r:id="rId7"/>
    <p:sldId id="263" r:id="rId8"/>
    <p:sldId id="314" r:id="rId9"/>
    <p:sldId id="315" r:id="rId10"/>
    <p:sldId id="266" r:id="rId11"/>
    <p:sldId id="319" r:id="rId12"/>
    <p:sldId id="318" r:id="rId13"/>
    <p:sldId id="286" r:id="rId14"/>
    <p:sldId id="299" r:id="rId15"/>
    <p:sldId id="300" r:id="rId16"/>
    <p:sldId id="275" r:id="rId17"/>
    <p:sldId id="320" r:id="rId18"/>
    <p:sldId id="321" r:id="rId19"/>
    <p:sldId id="322" r:id="rId20"/>
    <p:sldId id="301" r:id="rId21"/>
    <p:sldId id="323" r:id="rId22"/>
    <p:sldId id="324" r:id="rId23"/>
    <p:sldId id="325" r:id="rId24"/>
    <p:sldId id="326" r:id="rId25"/>
    <p:sldId id="302" r:id="rId26"/>
    <p:sldId id="303" r:id="rId27"/>
    <p:sldId id="304" r:id="rId28"/>
    <p:sldId id="305" r:id="rId29"/>
    <p:sldId id="269" r:id="rId30"/>
    <p:sldId id="306" r:id="rId31"/>
    <p:sldId id="307" r:id="rId32"/>
    <p:sldId id="308" r:id="rId33"/>
    <p:sldId id="309" r:id="rId34"/>
    <p:sldId id="310" r:id="rId35"/>
    <p:sldId id="270" r:id="rId36"/>
    <p:sldId id="272" r:id="rId37"/>
    <p:sldId id="271" r:id="rId38"/>
    <p:sldId id="298" r:id="rId39"/>
    <p:sldId id="282" r:id="rId40"/>
    <p:sldId id="327" r:id="rId41"/>
    <p:sldId id="283" r:id="rId42"/>
    <p:sldId id="284" r:id="rId43"/>
    <p:sldId id="311" r:id="rId44"/>
    <p:sldId id="285" r:id="rId45"/>
    <p:sldId id="312" r:id="rId46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/>
    <p:restoredTop sz="93285"/>
  </p:normalViewPr>
  <p:slideViewPr>
    <p:cSldViewPr snapToGrid="0" snapToObjects="1">
      <p:cViewPr varScale="1">
        <p:scale>
          <a:sx n="69" d="100"/>
          <a:sy n="69" d="100"/>
        </p:scale>
        <p:origin x="328" y="48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8D717F4-5B4E-4522-A2D3-22F1C6941D08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353E94D-A63B-4ADE-9DB1-2953ED908D2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48CBA26-734A-4060-AFE5-E8B4695D5C1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09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5AEA6EA-1D81-473D-8C78-E759607011D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69AAB3-0C70-4BE1-BADF-97A72C4FE20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0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40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8E7E255-515B-4840-A2D1-2EDEFA9A29F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0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88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60FA31F-23AF-4C6D-B897-D9B6FA82281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B71DA52-6507-4D57-BC24-B3B5BA3E005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BD6BA9-8E71-4349-A1D3-E0E97FFC394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4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D5B3191-AF21-4F08-AF6D-4BEB111C040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4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B930BD7-246A-48C6-A728-C448CB8F748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4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8ad2701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e8ad2701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01b4a7f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01b4a7f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01b4a7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01b4a7f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0b7e8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0b7e8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01b4a7f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01b4a7f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420adb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420adb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Margaret Hamilton :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9B1D7CC-3540-4267-9046-AB450F7AA4CB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11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28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is an interface between computer user and computer hardware. OS is a system software. Application software performs specific functions for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8D717F4-5B4E-4522-A2D3-22F1C6941D08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30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8134" y="654077"/>
            <a:ext cx="12523507" cy="84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8134" y="1693854"/>
            <a:ext cx="12523507" cy="502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71993" lvl="0" indent="-50399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343985" lvl="1" indent="-46666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015978" lvl="2" indent="-46666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687970" lvl="3" indent="-46666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359963" lvl="4" indent="-46666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031955" lvl="5" indent="-46666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703948" lvl="6" indent="-46666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375940" lvl="7" indent="-46666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047933" lvl="8" indent="-46666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452748" y="6853777"/>
            <a:ext cx="806475" cy="57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47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8134" y="3161219"/>
            <a:ext cx="12523507" cy="1237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91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452748" y="6853777"/>
            <a:ext cx="806475" cy="57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29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43CE0AB-0E52-4760-B14C-463DB9EC23F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F6F7C9-3B06-97B1-D7F8-AFC438F2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10" y="572655"/>
            <a:ext cx="12095048" cy="5597236"/>
          </a:xfrm>
        </p:spPr>
        <p:txBody>
          <a:bodyPr/>
          <a:lstStyle/>
          <a:p>
            <a:pPr algn="ctr"/>
            <a:r>
              <a:rPr lang="en-US" b="1" dirty="0"/>
              <a:t>UES103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Programming for Problem Solving</a:t>
            </a:r>
            <a:br>
              <a:rPr lang="en-US" dirty="0"/>
            </a:br>
            <a:r>
              <a:rPr lang="en-US" b="1" dirty="0"/>
              <a:t>Saif Nalband, PhD</a:t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1A27-31</a:t>
            </a:r>
            <a:r>
              <a:rPr lang="en-US" b="1" dirty="0"/>
              <a:t>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1A42-46 cslab768</a:t>
            </a:r>
          </a:p>
        </p:txBody>
      </p:sp>
    </p:spTree>
    <p:extLst>
      <p:ext uri="{BB962C8B-B14F-4D97-AF65-F5344CB8AC3E}">
        <p14:creationId xmlns:p14="http://schemas.microsoft.com/office/powerpoint/2010/main" val="12483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 b="1" dirty="0">
                <a:solidFill>
                  <a:srgbClr val="0000FF"/>
                </a:solidFill>
              </a:rPr>
              <a:t>Lecture </a:t>
            </a:r>
            <a:r>
              <a:rPr lang="en" dirty="0"/>
              <a:t>  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58298" y="1693853"/>
            <a:ext cx="12523178" cy="5021264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pPr indent="-578660">
              <a:buSzPts val="2600"/>
            </a:pPr>
            <a:r>
              <a:rPr lang="en" sz="3600" dirty="0"/>
              <a:t>Keeping the class interesting</a:t>
            </a:r>
            <a:endParaRPr sz="3600" dirty="0"/>
          </a:p>
          <a:p>
            <a:pPr indent="-578660">
              <a:buSzPts val="2600"/>
            </a:pPr>
            <a:r>
              <a:rPr lang="en" sz="3600" dirty="0"/>
              <a:t>Humor breaks</a:t>
            </a:r>
            <a:endParaRPr sz="3600" dirty="0"/>
          </a:p>
          <a:p>
            <a:pPr lvl="1" indent="-541327">
              <a:buSzPts val="2200"/>
            </a:pPr>
            <a:r>
              <a:rPr lang="en" sz="3600" dirty="0"/>
              <a:t>Actually helps with attention span!</a:t>
            </a:r>
            <a:endParaRPr sz="3600" dirty="0"/>
          </a:p>
          <a:p>
            <a:pPr lvl="1" indent="-541327">
              <a:buSzPts val="2200"/>
            </a:pPr>
            <a:r>
              <a:rPr lang="en" sz="3600" dirty="0"/>
              <a:t>Not surprisingly, most of it will be computer humor!</a:t>
            </a:r>
          </a:p>
          <a:p>
            <a:pPr marL="702166" indent="-571500">
              <a:buSzPts val="2200"/>
            </a:pPr>
            <a:r>
              <a:rPr lang="en-US" sz="4000" dirty="0"/>
              <a:t>Lecture etiquette</a:t>
            </a:r>
          </a:p>
          <a:p>
            <a:pPr marL="1374158" lvl="1" indent="-571500">
              <a:buSzPts val="2200"/>
            </a:pPr>
            <a:r>
              <a:rPr lang="en-US" sz="3200" dirty="0"/>
              <a:t>Please don’t use electronic devices during lectures</a:t>
            </a:r>
          </a:p>
          <a:p>
            <a:pPr marL="1374158" lvl="1" indent="-571500">
              <a:buSzPts val="2200"/>
            </a:pPr>
            <a:r>
              <a:rPr lang="en-US" sz="3200" dirty="0"/>
              <a:t>Plus no earbuds</a:t>
            </a:r>
          </a:p>
          <a:p>
            <a:pPr lvl="1" indent="-541327">
              <a:buSzPts val="2200"/>
            </a:pPr>
            <a:endParaRPr lang="e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4F33-FC03-337E-78BF-207458C2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22" y="4737086"/>
            <a:ext cx="3149762" cy="1739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DDF1-73FD-9871-128A-B6F16E5B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06E7-C780-26B6-A568-D9FE2508A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Text Books 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742950" marR="0" lvl="0" indent="-742950">
              <a:buFont typeface="+mj-lt"/>
              <a:buAutoNum type="arabicPeriod"/>
              <a:tabLst>
                <a:tab pos="457200" algn="l"/>
              </a:tabLst>
            </a:pPr>
            <a:r>
              <a:rPr lang="en-GB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 Programming Language, Brian W. Kernighan Dennis M. Ritchie, 2nd ed, 2012. 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742950" marR="0" lvl="0" indent="-742950">
              <a:buFont typeface="+mj-lt"/>
              <a:buAutoNum type="arabicPeriod"/>
              <a:tabLst>
                <a:tab pos="457200" algn="l"/>
              </a:tabLst>
            </a:pP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Programming in ANSI C, </a:t>
            </a:r>
            <a:r>
              <a:rPr lang="en-GB" sz="36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Balagurusamy</a:t>
            </a: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G., 8th ed., 2019</a:t>
            </a:r>
            <a:r>
              <a:rPr lang="en-GB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Reference Books 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742950" marR="0" indent="-742950">
              <a:buFont typeface="+mj-lt"/>
              <a:buAutoNum type="arabicPeriod"/>
            </a:pP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Let Us C, </a:t>
            </a:r>
            <a:r>
              <a:rPr lang="en-GB" sz="36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Kanetkar</a:t>
            </a:r>
            <a:r>
              <a:rPr lang="en-GB" sz="3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Y., 16th ed., 2017</a:t>
            </a:r>
          </a:p>
          <a:p>
            <a:pPr marL="742950" marR="0" indent="-742950">
              <a:buFont typeface="+mj-lt"/>
              <a:buAutoNum type="arabicPeriod"/>
            </a:pPr>
            <a:r>
              <a:rPr lang="en-GB" sz="3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Programming with C, Byron S Gottfried, McGraw Hill Education, Forth edition, 2018</a:t>
            </a:r>
            <a:endParaRPr lang="en-US" sz="3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2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D53191-D7EE-E4A1-17E6-74067B9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Let Cook some codes</a:t>
            </a:r>
          </a:p>
        </p:txBody>
      </p:sp>
    </p:spTree>
    <p:extLst>
      <p:ext uri="{BB962C8B-B14F-4D97-AF65-F5344CB8AC3E}">
        <p14:creationId xmlns:p14="http://schemas.microsoft.com/office/powerpoint/2010/main" val="35612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 b="1">
                <a:solidFill>
                  <a:srgbClr val="0000FF"/>
                </a:solidFill>
              </a:rPr>
              <a:t>Programming ? why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8298" y="1693853"/>
            <a:ext cx="12523178" cy="5021264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/>
              <a:t>Why Do we Write codes ?</a:t>
            </a:r>
            <a:endParaRPr/>
          </a:p>
          <a:p>
            <a:pPr indent="0">
              <a:spcBef>
                <a:spcPts val="2352"/>
              </a:spcBef>
              <a:spcAft>
                <a:spcPts val="2352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025" y="1693853"/>
            <a:ext cx="6047740" cy="48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91" y="2606754"/>
            <a:ext cx="6047740" cy="3739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5468-5A2F-BB99-7D2A-B39D1894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8" y="-68135"/>
            <a:ext cx="12095048" cy="12618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E14E5-FAF8-8C94-613A-ED01087E9D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80291" y="1768681"/>
            <a:ext cx="12561454" cy="2713379"/>
          </a:xfrm>
        </p:spPr>
        <p:txBody>
          <a:bodyPr/>
          <a:lstStyle/>
          <a:p>
            <a:r>
              <a:rPr lang="en-GB" b="0" i="0" u="none" strike="noStrike" dirty="0">
                <a:effectLst/>
                <a:latin typeface="Google Sans"/>
              </a:rPr>
              <a:t>Memory is the electronic holding place for the instructions and data a computer needs to reach quickly. </a:t>
            </a:r>
          </a:p>
          <a:p>
            <a:r>
              <a:rPr lang="en-GB" dirty="0">
                <a:latin typeface="Google Sans"/>
              </a:rPr>
              <a:t>Two types of memory -  primary and secondary</a:t>
            </a:r>
          </a:p>
          <a:p>
            <a:r>
              <a:rPr lang="en-GB" dirty="0">
                <a:latin typeface="Google Sans"/>
              </a:rPr>
              <a:t>Need for memory hierarchy – To minimize the memory access time</a:t>
            </a:r>
          </a:p>
          <a:p>
            <a:endParaRPr lang="en-GB" b="0" i="0" u="none" strike="noStrike" dirty="0">
              <a:effectLst/>
              <a:latin typeface="Google Sans"/>
            </a:endParaRPr>
          </a:p>
        </p:txBody>
      </p:sp>
      <p:pic>
        <p:nvPicPr>
          <p:cNvPr id="1026" name="Picture 2" descr="What is RAM | Random Access Memory - javatpoint">
            <a:extLst>
              <a:ext uri="{FF2B5EF4-FFF2-40B4-BE49-F238E27FC236}">
                <a16:creationId xmlns:a16="http://schemas.microsoft.com/office/drawing/2014/main" id="{5750CAFF-ACD7-C3F3-B318-88BDA56B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74" y="4806352"/>
            <a:ext cx="31369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lesale IT Hub 500 GB Desktop Internal Hard Disk Drive (HD 500gb) :  Amazon.in: Computers &amp; Accessories">
            <a:extLst>
              <a:ext uri="{FF2B5EF4-FFF2-40B4-BE49-F238E27FC236}">
                <a16:creationId xmlns:a16="http://schemas.microsoft.com/office/drawing/2014/main" id="{2A0E4C35-E99B-05AE-6EC3-F848A669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75" y="4844452"/>
            <a:ext cx="2349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3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ABEE9-65D2-A248-3839-352388C0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50CC13-5953-7A70-AD42-43B494973F8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5491" y="4014344"/>
            <a:ext cx="13171053" cy="1261800"/>
          </a:xfrm>
        </p:spPr>
        <p:txBody>
          <a:bodyPr/>
          <a:lstStyle/>
          <a:p>
            <a:r>
              <a:rPr lang="en-US" dirty="0"/>
              <a:t>Register –  Memory that is built directly into the CPU</a:t>
            </a:r>
          </a:p>
          <a:p>
            <a:r>
              <a:rPr lang="en-US" dirty="0"/>
              <a:t>Cache – Chip based memory closest to CPU </a:t>
            </a:r>
          </a:p>
          <a:p>
            <a:r>
              <a:rPr lang="en-US" dirty="0"/>
              <a:t>RAM – Random access memory (main memory for computer calculations or temporary storage</a:t>
            </a:r>
          </a:p>
          <a:p>
            <a:r>
              <a:rPr lang="en-US" dirty="0"/>
              <a:t>ROM – Read only memory; permanent memory; stores booting instructions for smooth computer operations</a:t>
            </a:r>
          </a:p>
          <a:p>
            <a:r>
              <a:rPr lang="en-US" dirty="0"/>
              <a:t>Removable memory - pen drive or external hard drive)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Picture 1022"/>
          <p:cNvPicPr/>
          <p:nvPr/>
        </p:nvPicPr>
        <p:blipFill>
          <a:blip r:embed="rId3"/>
          <a:stretch/>
        </p:blipFill>
        <p:spPr>
          <a:xfrm>
            <a:off x="2759575" y="543960"/>
            <a:ext cx="8208000" cy="6710040"/>
          </a:xfrm>
          <a:prstGeom prst="rect">
            <a:avLst/>
          </a:prstGeom>
          <a:ln w="12600">
            <a:noFill/>
          </a:ln>
        </p:spPr>
      </p:pic>
      <p:sp>
        <p:nvSpPr>
          <p:cNvPr id="1024" name="TextShape 1"/>
          <p:cNvSpPr txBox="1"/>
          <p:nvPr/>
        </p:nvSpPr>
        <p:spPr>
          <a:xfrm>
            <a:off x="2183575" y="216000"/>
            <a:ext cx="3744000" cy="13474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spc="-1">
                <a:solidFill>
                  <a:srgbClr val="000000"/>
                </a:solidFill>
                <a:latin typeface="Arial"/>
              </a:rPr>
              <a:t>Memory classification</a:t>
            </a:r>
            <a:endParaRPr lang="en-US" sz="4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8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2B97-6C3D-0C80-A451-0B4243D5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6505-8EAB-7B3A-E7E1-C3BE380A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34" y="1495805"/>
            <a:ext cx="12523507" cy="5021264"/>
          </a:xfrm>
        </p:spPr>
        <p:txBody>
          <a:bodyPr>
            <a:normAutofit/>
          </a:bodyPr>
          <a:lstStyle/>
          <a:p>
            <a:pPr marL="167999" indent="0">
              <a:buNone/>
            </a:pPr>
            <a:r>
              <a:rPr lang="en-US" sz="3600" dirty="0"/>
              <a:t>Who? Dennis Ritchie </a:t>
            </a:r>
          </a:p>
          <a:p>
            <a:pPr marL="167999" indent="0">
              <a:buNone/>
            </a:pPr>
            <a:r>
              <a:rPr lang="en-US" sz="3600" dirty="0"/>
              <a:t>When? ~1972 </a:t>
            </a:r>
          </a:p>
          <a:p>
            <a:pPr marL="167999" indent="0">
              <a:buNone/>
            </a:pPr>
            <a:r>
              <a:rPr lang="en-US" sz="3600" dirty="0"/>
              <a:t>Where? Bell Labs </a:t>
            </a:r>
          </a:p>
          <a:p>
            <a:pPr marL="167999" indent="0">
              <a:buNone/>
            </a:pPr>
            <a:r>
              <a:rPr lang="en-US" sz="3600" dirty="0"/>
              <a:t>Why? Develop the Unix OS</a:t>
            </a:r>
          </a:p>
        </p:txBody>
      </p:sp>
      <p:pic>
        <p:nvPicPr>
          <p:cNvPr id="1026" name="Picture 2" descr="Applied Cloud Computing - Dennis Ritchie created the C programming language  and, with long-time colleague Ken Thompson, the Unix operating system. C is  peculiar in a lot of ways, but it, like">
            <a:extLst>
              <a:ext uri="{FF2B5EF4-FFF2-40B4-BE49-F238E27FC236}">
                <a16:creationId xmlns:a16="http://schemas.microsoft.com/office/drawing/2014/main" id="{E9EEE404-D451-B4B7-57AB-0DD1A40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37" y="1588856"/>
            <a:ext cx="6180463" cy="50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2033" y="1643879"/>
            <a:ext cx="3674841" cy="385721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BA9DD-431A-3E5B-20E6-16382FED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81" y="2168546"/>
            <a:ext cx="2897951" cy="28078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C: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ABA9-6A8C-7F25-6B13-4B950A2B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87" y="709302"/>
            <a:ext cx="5831576" cy="61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2755-0932-9F2F-7A67-EF693156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31A0B-7C68-F96C-E809-8C8C7A677A99}"/>
              </a:ext>
            </a:extLst>
          </p:cNvPr>
          <p:cNvSpPr txBox="1"/>
          <p:nvPr/>
        </p:nvSpPr>
        <p:spPr>
          <a:xfrm>
            <a:off x="902855" y="1709018"/>
            <a:ext cx="94880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effectLst/>
                <a:latin typeface="__Source_Sans_Pro_fea366"/>
              </a:rPr>
              <a:t>There are five different types of errors in C.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__Source_Sans_Pro_fea366"/>
              </a:rPr>
              <a:t>Syntax Error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__Source_Sans_Pro_fea366"/>
              </a:rPr>
              <a:t>Run Time Error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__Source_Sans_Pro_fea366"/>
              </a:rPr>
              <a:t>Logical Error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__Source_Sans_Pro_fea366"/>
              </a:rPr>
              <a:t>Semantic Error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__Source_Sans_Pro_fea366"/>
              </a:rPr>
              <a:t>Linker Error</a:t>
            </a:r>
          </a:p>
        </p:txBody>
      </p:sp>
    </p:spTree>
    <p:extLst>
      <p:ext uri="{BB962C8B-B14F-4D97-AF65-F5344CB8AC3E}">
        <p14:creationId xmlns:p14="http://schemas.microsoft.com/office/powerpoint/2010/main" val="355833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spc="-1">
                <a:solidFill>
                  <a:srgbClr val="000000"/>
                </a:solidFill>
                <a:latin typeface="Arial"/>
              </a:rPr>
              <a:t>Topics covered</a:t>
            </a:r>
            <a:endParaRPr lang="en-US" sz="4400" spc="-1">
              <a:latin typeface="Arial"/>
            </a:endParaRPr>
          </a:p>
        </p:txBody>
      </p:sp>
      <p:sp>
        <p:nvSpPr>
          <p:cNvPr id="999" name="TextShape 2"/>
          <p:cNvSpPr txBox="1"/>
          <p:nvPr/>
        </p:nvSpPr>
        <p:spPr>
          <a:xfrm>
            <a:off x="2183575" y="1587960"/>
            <a:ext cx="9071640" cy="4746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/>
          <a:lstStyle/>
          <a:p>
            <a:r>
              <a:rPr lang="en-GB" sz="3200" dirty="0">
                <a:latin typeface="Times New Roman,Bold" pitchFamily="2" charset="0"/>
                <a:ea typeface="Times New Roman" panose="02020603050405020304" pitchFamily="18" charset="0"/>
              </a:rPr>
              <a:t>Introduction to Computer Fundamentals- </a:t>
            </a:r>
            <a:r>
              <a:rPr lang="en-GB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 Memory Hierarchy, Types of Software Binary number system, Algorithm, Flowchart, Formulate simple algorithms for logical and arithmetic problems. </a:t>
            </a:r>
          </a:p>
          <a:p>
            <a:pPr algn="ctr">
              <a:spcBef>
                <a:spcPts val="1414"/>
              </a:spcBef>
            </a:pP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1B3F-550D-DBBE-4575-E217551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9F5C0-41FE-E592-3896-F74836D83E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95564" y="1880978"/>
            <a:ext cx="12718472" cy="53853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instructions that control what a computer does; computer programs. For example:</a:t>
            </a:r>
          </a:p>
          <a:p>
            <a:r>
              <a:rPr lang="en-US" dirty="0"/>
              <a:t>Operating system (System software)</a:t>
            </a:r>
          </a:p>
          <a:p>
            <a:r>
              <a:rPr lang="en-US" dirty="0"/>
              <a:t>C compiler (application software)</a:t>
            </a:r>
          </a:p>
          <a:p>
            <a:r>
              <a:rPr lang="en-US" dirty="0"/>
              <a:t>MS office – (which type of software)</a:t>
            </a:r>
          </a:p>
          <a:p>
            <a:r>
              <a:rPr lang="en-US" dirty="0"/>
              <a:t>Python (Anaconda, </a:t>
            </a:r>
            <a:r>
              <a:rPr lang="en-US" dirty="0" err="1"/>
              <a:t>Pycharm</a:t>
            </a:r>
            <a:r>
              <a:rPr lang="en-US" dirty="0"/>
              <a:t>, Jupiter) - ?</a:t>
            </a:r>
          </a:p>
          <a:p>
            <a:r>
              <a:rPr lang="en-US" dirty="0"/>
              <a:t>WhatsApp - ?</a:t>
            </a:r>
          </a:p>
          <a:p>
            <a:r>
              <a:rPr lang="en-US" dirty="0"/>
              <a:t>MAC -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538C-E38F-47DE-FC9C-B709754A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367F0-875B-F461-18D1-894B0518AA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56674" y="2314847"/>
            <a:ext cx="12095048" cy="1261800"/>
          </a:xfrm>
        </p:spPr>
        <p:txBody>
          <a:bodyPr/>
          <a:lstStyle/>
          <a:p>
            <a:r>
              <a:rPr lang="en-US" dirty="0"/>
              <a:t>A power programmer must know number systems and data representation to fully understand C’s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203306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26C9E-24BD-561C-8E51-E651A50F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D732F-BA34-BC74-165F-9D2BC1A772A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4929" y="2388739"/>
            <a:ext cx="12095048" cy="1261800"/>
          </a:xfrm>
        </p:spPr>
        <p:txBody>
          <a:bodyPr/>
          <a:lstStyle/>
          <a:p>
            <a:pPr marL="108000" indent="0">
              <a:buNone/>
            </a:pPr>
            <a:r>
              <a:rPr lang="en-US" dirty="0"/>
              <a:t>Number Systems </a:t>
            </a:r>
          </a:p>
          <a:p>
            <a:r>
              <a:rPr lang="en-US" dirty="0"/>
              <a:t>Finite representation of unsigned integers </a:t>
            </a:r>
          </a:p>
          <a:p>
            <a:r>
              <a:rPr lang="en-US" dirty="0"/>
              <a:t>Finite representation of signed integers </a:t>
            </a:r>
          </a:p>
          <a:p>
            <a:r>
              <a:rPr lang="en-US" dirty="0"/>
              <a:t>Finite representation of rational numbers (if time) </a:t>
            </a:r>
          </a:p>
        </p:txBody>
      </p:sp>
    </p:spTree>
    <p:extLst>
      <p:ext uri="{BB962C8B-B14F-4D97-AF65-F5344CB8AC3E}">
        <p14:creationId xmlns:p14="http://schemas.microsoft.com/office/powerpoint/2010/main" val="288072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A687-8CD2-5B60-BB06-36E89279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Decimal Number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46968-55EE-D411-2F71-A958EF8AFC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1947" y="3035284"/>
            <a:ext cx="12095048" cy="1261800"/>
          </a:xfrm>
        </p:spPr>
        <p:txBody>
          <a:bodyPr/>
          <a:lstStyle/>
          <a:p>
            <a:r>
              <a:rPr lang="en-US" dirty="0"/>
              <a:t>Name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decem</a:t>
            </a:r>
            <a:r>
              <a:rPr lang="en-US" dirty="0"/>
              <a:t>” (Latin) =&gt; ten </a:t>
            </a:r>
          </a:p>
          <a:p>
            <a:r>
              <a:rPr lang="en-US" dirty="0"/>
              <a:t>Characteristics • </a:t>
            </a:r>
          </a:p>
          <a:p>
            <a:r>
              <a:rPr lang="en-US" dirty="0"/>
              <a:t>Ten symbols • 0 1 2 3 4 5 6 7 8 9 </a:t>
            </a:r>
          </a:p>
          <a:p>
            <a:r>
              <a:rPr lang="en-US" dirty="0"/>
              <a:t>Positional </a:t>
            </a:r>
          </a:p>
          <a:p>
            <a:r>
              <a:rPr lang="en-US" dirty="0"/>
              <a:t>2945 ≠ 2495  </a:t>
            </a:r>
          </a:p>
          <a:p>
            <a:r>
              <a:rPr lang="en-US" dirty="0"/>
              <a:t>2945 = (2*103) + (9*102) + (4*101) + (5*100) </a:t>
            </a:r>
          </a:p>
          <a:p>
            <a:r>
              <a:rPr lang="en-US" dirty="0"/>
              <a:t>(Most) people use the 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78601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E2D2-C8DE-B1E8-B3F8-4F0B60A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Number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7DBB-4486-A63D-6C28-E57491A3B7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1947" y="1768679"/>
            <a:ext cx="12095048" cy="5790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• “</a:t>
            </a:r>
            <a:r>
              <a:rPr lang="en-US" dirty="0" err="1"/>
              <a:t>binarius</a:t>
            </a:r>
            <a:r>
              <a:rPr lang="en-US" dirty="0"/>
              <a:t>” (Latin) =&gt; two </a:t>
            </a:r>
          </a:p>
          <a:p>
            <a:r>
              <a:rPr lang="en-US" dirty="0"/>
              <a:t>Characteristics </a:t>
            </a:r>
          </a:p>
          <a:p>
            <a:r>
              <a:rPr lang="en-US" dirty="0"/>
              <a:t>Two symbols </a:t>
            </a:r>
          </a:p>
          <a:p>
            <a:pPr lvl="1"/>
            <a:r>
              <a:rPr lang="en-US" b="1" dirty="0"/>
              <a:t>---0 1 --- </a:t>
            </a:r>
          </a:p>
          <a:p>
            <a:r>
              <a:rPr lang="en-US" dirty="0"/>
              <a:t>Positional </a:t>
            </a:r>
          </a:p>
          <a:p>
            <a:pPr lvl="1"/>
            <a:r>
              <a:rPr lang="en-US" dirty="0"/>
              <a:t>1010B ≠ 1100B </a:t>
            </a:r>
          </a:p>
          <a:p>
            <a:r>
              <a:rPr lang="en-US" dirty="0"/>
              <a:t>Most (digital) computers use the binary number system </a:t>
            </a:r>
          </a:p>
          <a:p>
            <a:r>
              <a:rPr lang="en-US" dirty="0"/>
              <a:t>Terminology </a:t>
            </a:r>
          </a:p>
          <a:p>
            <a:pPr marL="108000" indent="0">
              <a:buNone/>
            </a:pPr>
            <a:r>
              <a:rPr lang="en-US" b="1" dirty="0"/>
              <a:t>Bit: a binary digit </a:t>
            </a:r>
          </a:p>
          <a:p>
            <a:pPr marL="108000" indent="0">
              <a:buNone/>
            </a:pPr>
            <a:r>
              <a:rPr lang="en-US" b="1" dirty="0"/>
              <a:t>Byte: (typically) 8 bits</a:t>
            </a:r>
          </a:p>
        </p:txBody>
      </p:sp>
    </p:spTree>
    <p:extLst>
      <p:ext uri="{BB962C8B-B14F-4D97-AF65-F5344CB8AC3E}">
        <p14:creationId xmlns:p14="http://schemas.microsoft.com/office/powerpoint/2010/main" val="259822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5A97-005F-268E-7FAD-33ACC3FF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E888A-5749-9C71-5B66-96FA380F0CA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460164"/>
            <a:ext cx="12095048" cy="1261800"/>
          </a:xfrm>
        </p:spPr>
        <p:txBody>
          <a:bodyPr/>
          <a:lstStyle/>
          <a:p>
            <a:r>
              <a:rPr lang="en-US" dirty="0"/>
              <a:t>A system in which every number is represented in two digits (either 0 or 1). </a:t>
            </a:r>
          </a:p>
          <a:p>
            <a:r>
              <a:rPr lang="en-US" dirty="0"/>
              <a:t>For example, 1100 0111 is an 8-bit binary number or binary string.</a:t>
            </a:r>
          </a:p>
          <a:p>
            <a:r>
              <a:rPr lang="en-US" dirty="0"/>
              <a:t>Digital computer only understands only two signals (on and off) and thus only two alphabets (0 and 1)</a:t>
            </a:r>
          </a:p>
        </p:txBody>
      </p:sp>
    </p:spTree>
    <p:extLst>
      <p:ext uri="{BB962C8B-B14F-4D97-AF65-F5344CB8AC3E}">
        <p14:creationId xmlns:p14="http://schemas.microsoft.com/office/powerpoint/2010/main" val="110285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51E-BAD8-6FBC-43EB-1CD5B6B6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3074" name="Picture 2" descr="Program for Decimal to Binary Conversion - GeeksforGeeks">
            <a:extLst>
              <a:ext uri="{FF2B5EF4-FFF2-40B4-BE49-F238E27FC236}">
                <a16:creationId xmlns:a16="http://schemas.microsoft.com/office/drawing/2014/main" id="{DB74E4C5-0CC7-D3C6-16C9-586CB759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47" y="1563120"/>
            <a:ext cx="6410829" cy="51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1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2DAE-2890-B8B1-B372-0220D035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</a:t>
            </a:r>
          </a:p>
        </p:txBody>
      </p:sp>
      <p:pic>
        <p:nvPicPr>
          <p:cNvPr id="4102" name="Picture 6" descr="Program for Binary To Decimal Conversion - GeeksforGeeks">
            <a:extLst>
              <a:ext uri="{FF2B5EF4-FFF2-40B4-BE49-F238E27FC236}">
                <a16:creationId xmlns:a16="http://schemas.microsoft.com/office/drawing/2014/main" id="{4DA3987C-9ED0-72C1-1161-B806C4C2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48" y="1919062"/>
            <a:ext cx="8175755" cy="45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52E9-6B2A-76A9-B4A9-1F33E58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C02E3-46A7-DFD9-B9AB-347E4B140C8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2444160"/>
            <a:ext cx="12095048" cy="12618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Times New Roman,Bold" pitchFamily="2" charset="0"/>
                <a:ea typeface="Times New Roman" panose="02020603050405020304" pitchFamily="18" charset="0"/>
              </a:rPr>
              <a:t>(1010)</a:t>
            </a:r>
            <a:r>
              <a:rPr lang="en-GB" baseline="-25000" dirty="0">
                <a:effectLst/>
                <a:latin typeface="Times New Roman,Bold" pitchFamily="2" charset="0"/>
                <a:ea typeface="Times New Roman" panose="02020603050405020304" pitchFamily="18" charset="0"/>
              </a:rPr>
              <a:t>2 </a:t>
            </a:r>
            <a:r>
              <a:rPr lang="en-GB" dirty="0">
                <a:effectLst/>
                <a:latin typeface="Times New Roman,Bold" pitchFamily="2" charset="0"/>
                <a:ea typeface="Times New Roman" panose="02020603050405020304" pitchFamily="18" charset="0"/>
              </a:rPr>
              <a:t> or 1010 (base 2) means that 1010 is in binary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230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Picture 1014"/>
          <p:cNvPicPr/>
          <p:nvPr/>
        </p:nvPicPr>
        <p:blipFill>
          <a:blip r:embed="rId3"/>
          <a:stretch/>
        </p:blipFill>
        <p:spPr>
          <a:xfrm>
            <a:off x="2068735" y="288000"/>
            <a:ext cx="9186840" cy="68976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>
                <a:solidFill>
                  <a:srgbClr val="0000FF"/>
                </a:solidFill>
              </a:rPr>
              <a:t>About Myself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58298" y="1693853"/>
            <a:ext cx="12269411" cy="54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90’s Kid From Mumbai 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Completed my PhD BITS-Pilani, Goa Campus (YUP, I studied in GOA!)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Taught at IIIT Pune 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Went for Post-Doctoral Researcher at Cork, Ireland for a year.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Pandemic→DYPIU→IIIT Pune→TIET 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Social Acitve on Linkdin, twitter </a:t>
            </a:r>
            <a:endParaRPr dirty="0"/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dirty="0"/>
              <a:t>Hobbies ; Football, MUFC, binge watch some series, courses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AA5-4ACC-E25C-E2BA-5FC77A9A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3FD68-18E7-DA89-FB00-8D3D5323DD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894276"/>
            <a:ext cx="12095048" cy="1261800"/>
          </a:xfrm>
        </p:spPr>
        <p:txBody>
          <a:bodyPr/>
          <a:lstStyle/>
          <a:p>
            <a:r>
              <a:rPr lang="en-US" dirty="0"/>
              <a:t>In case of 4 bits we have 2^4 permutations (why?)</a:t>
            </a:r>
          </a:p>
          <a:p>
            <a:r>
              <a:rPr lang="en-US" dirty="0"/>
              <a:t>So we have total 16 representations {0000,…,1111} (why?)</a:t>
            </a:r>
          </a:p>
          <a:p>
            <a:r>
              <a:rPr lang="en-US" dirty="0"/>
              <a:t>If all positives then we have {0, 1, …, 15} (why?)</a:t>
            </a:r>
          </a:p>
          <a:p>
            <a:r>
              <a:rPr lang="en-US" dirty="0"/>
              <a:t>If we have negatives then {-8,-7,…,-1, 0,…7} (why)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05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BEF9-F830-A306-D8A7-396A5826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type of notation - </a:t>
            </a:r>
            <a:r>
              <a:rPr lang="en-US" i="1" dirty="0"/>
              <a:t>sign bit</a:t>
            </a:r>
          </a:p>
        </p:txBody>
      </p:sp>
      <p:pic>
        <p:nvPicPr>
          <p:cNvPr id="5122" name="Picture 2" descr="Sign-and-Magnitude - Rust for Python Developers - Unsigned, Signed Integers  and Casting">
            <a:extLst>
              <a:ext uri="{FF2B5EF4-FFF2-40B4-BE49-F238E27FC236}">
                <a16:creationId xmlns:a16="http://schemas.microsoft.com/office/drawing/2014/main" id="{21F3FB87-AC5E-F523-139A-E6EADA3F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874838"/>
            <a:ext cx="412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88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CAD0-8492-D311-BEAD-AEF511C8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Q: Use sign bit to find the range of 4-bit binary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89D8-E786-7892-B698-F53B37BDAD9C}"/>
              </a:ext>
            </a:extLst>
          </p:cNvPr>
          <p:cNvSpPr txBox="1"/>
          <p:nvPr/>
        </p:nvSpPr>
        <p:spPr>
          <a:xfrm>
            <a:off x="2773589" y="2318657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All possibilities of 4-bit numbers</a:t>
            </a:r>
          </a:p>
          <a:p>
            <a:endParaRPr lang="en-US" sz="3200" dirty="0"/>
          </a:p>
          <a:p>
            <a:r>
              <a:rPr lang="en-US" sz="3200" dirty="0"/>
              <a:t>0000, 0001, 0010, 0011</a:t>
            </a:r>
          </a:p>
          <a:p>
            <a:r>
              <a:rPr lang="en-US" sz="3200" dirty="0"/>
              <a:t>0100, 0101, 0110, 0111</a:t>
            </a:r>
          </a:p>
          <a:p>
            <a:r>
              <a:rPr lang="en-US" sz="3200" dirty="0"/>
              <a:t>1000, 1001, 1010, 1011</a:t>
            </a:r>
          </a:p>
          <a:p>
            <a:r>
              <a:rPr lang="en-US" sz="3200" dirty="0"/>
              <a:t>1100, 1101, 1110, 1111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43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CAD0-8492-D311-BEAD-AEF511C8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sign bit to find the range of 4-bit binary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667EF-B3A0-6746-6C6B-7255236CA4F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0070C0"/>
                </a:solidFill>
              </a:rPr>
              <a:t>ANS: Problem in representing 0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70C0"/>
                </a:solidFill>
              </a:rPr>
              <a:t>1111 = -7</a:t>
            </a:r>
          </a:p>
          <a:p>
            <a:r>
              <a:rPr lang="en-US" sz="3200" dirty="0">
                <a:solidFill>
                  <a:srgbClr val="0070C0"/>
                </a:solidFill>
              </a:rPr>
              <a:t>1000 = -0</a:t>
            </a:r>
          </a:p>
          <a:p>
            <a:r>
              <a:rPr lang="en-US" sz="3200" dirty="0">
                <a:solidFill>
                  <a:srgbClr val="0070C0"/>
                </a:solidFill>
              </a:rPr>
              <a:t>0000 = +0</a:t>
            </a:r>
          </a:p>
          <a:p>
            <a:r>
              <a:rPr lang="en-US" sz="3200" dirty="0">
                <a:solidFill>
                  <a:srgbClr val="0070C0"/>
                </a:solidFill>
              </a:rPr>
              <a:t>0111 = 7</a:t>
            </a:r>
          </a:p>
        </p:txBody>
      </p:sp>
    </p:spTree>
    <p:extLst>
      <p:ext uri="{BB962C8B-B14F-4D97-AF65-F5344CB8AC3E}">
        <p14:creationId xmlns:p14="http://schemas.microsoft.com/office/powerpoint/2010/main" val="380214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358-2335-B389-E9D2-E21F12F4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Second type of notation – 2’s complement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D35F-7E62-8550-EDE5-0621F0C499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2675068"/>
            <a:ext cx="12095048" cy="1261800"/>
          </a:xfrm>
        </p:spPr>
        <p:txBody>
          <a:bodyPr>
            <a:normAutofit/>
          </a:bodyPr>
          <a:lstStyle/>
          <a:p>
            <a:r>
              <a:rPr lang="en-US" sz="3200" dirty="0"/>
              <a:t>It resolves the the limitation of the signed bit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501967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>
            <a:off x="6827575" y="579960"/>
            <a:ext cx="2948400" cy="6391800"/>
          </a:xfrm>
          <a:prstGeom prst="rect">
            <a:avLst/>
          </a:prstGeom>
          <a:ln w="12600">
            <a:noFill/>
          </a:ln>
        </p:spPr>
      </p:pic>
      <p:sp>
        <p:nvSpPr>
          <p:cNvPr id="1017" name="TextShape 1"/>
          <p:cNvSpPr txBox="1"/>
          <p:nvPr/>
        </p:nvSpPr>
        <p:spPr>
          <a:xfrm>
            <a:off x="2183575" y="1290960"/>
            <a:ext cx="4032000" cy="5477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spc="-1">
                <a:solidFill>
                  <a:srgbClr val="000000"/>
                </a:solidFill>
                <a:latin typeface="Arial"/>
              </a:rPr>
              <a:t>Negative binary numbers: 2’s complement</a:t>
            </a:r>
            <a:br/>
            <a:br/>
            <a:r>
              <a:rPr lang="en-IN" sz="4400" spc="-1">
                <a:solidFill>
                  <a:srgbClr val="000000"/>
                </a:solidFill>
                <a:latin typeface="Arial"/>
              </a:rPr>
              <a:t>Flip zeros and ones and add 1</a:t>
            </a:r>
            <a:endParaRPr lang="en-US" sz="4400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Picture 1018"/>
          <p:cNvPicPr/>
          <p:nvPr/>
        </p:nvPicPr>
        <p:blipFill>
          <a:blip r:embed="rId3"/>
          <a:stretch/>
        </p:blipFill>
        <p:spPr>
          <a:xfrm>
            <a:off x="2829775" y="360000"/>
            <a:ext cx="8065800" cy="712044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337773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Picture 1017"/>
          <p:cNvPicPr/>
          <p:nvPr/>
        </p:nvPicPr>
        <p:blipFill>
          <a:blip r:embed="rId3"/>
          <a:stretch/>
        </p:blipFill>
        <p:spPr>
          <a:xfrm>
            <a:off x="2327575" y="430200"/>
            <a:ext cx="8818200" cy="676980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2510535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80C0-500E-294B-9928-E47D881D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1101 into unsigned and signed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D9B5-0DD3-1141-A33B-9A91C55A50C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83575" y="1563120"/>
            <a:ext cx="9072000" cy="5558904"/>
          </a:xfrm>
        </p:spPr>
        <p:txBody>
          <a:bodyPr/>
          <a:lstStyle/>
          <a:p>
            <a:r>
              <a:rPr lang="en-US" sz="3600" i="1" dirty="0">
                <a:solidFill>
                  <a:schemeClr val="accent3">
                    <a:lumMod val="50000"/>
                  </a:schemeClr>
                </a:solidFill>
              </a:rPr>
              <a:t>Unsigned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(+): So 1101 = 13 in decimal</a:t>
            </a:r>
          </a:p>
          <a:p>
            <a:endParaRPr lang="en-US" sz="3600" dirty="0"/>
          </a:p>
          <a:p>
            <a:r>
              <a:rPr lang="en-US" sz="3600" i="1" dirty="0">
                <a:solidFill>
                  <a:schemeClr val="accent1">
                    <a:lumMod val="50000"/>
                  </a:schemeClr>
                </a:solidFill>
              </a:rPr>
              <a:t>Signed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(+/-): If the most significant bit (MSB) is 1 then number is negative. So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101 means a negative number. Then find its 2’s complement to find its value which is 0011.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So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101 = </a:t>
            </a:r>
            <a:r>
              <a:rPr lang="en-US" sz="3600" dirty="0">
                <a:solidFill>
                  <a:srgbClr val="FF0000"/>
                </a:solidFill>
              </a:rPr>
              <a:t>-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/>
              <a:t>Find </a:t>
            </a:r>
            <a:r>
              <a:rPr lang="en-US" sz="3600" i="1" dirty="0"/>
              <a:t>signed</a:t>
            </a:r>
            <a:r>
              <a:rPr lang="en-US" sz="3600" dirty="0"/>
              <a:t> decimal values for 10100101 and 01111111.</a:t>
            </a:r>
          </a:p>
        </p:txBody>
      </p:sp>
    </p:spTree>
    <p:extLst>
      <p:ext uri="{BB962C8B-B14F-4D97-AF65-F5344CB8AC3E}">
        <p14:creationId xmlns:p14="http://schemas.microsoft.com/office/powerpoint/2010/main" val="2163248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spc="-1">
                <a:solidFill>
                  <a:srgbClr val="000000"/>
                </a:solidFill>
                <a:latin typeface="Arial"/>
              </a:rPr>
              <a:t>Algorithm</a:t>
            </a:r>
            <a:endParaRPr lang="en-US" sz="4400" spc="-1">
              <a:latin typeface="Arial"/>
            </a:endParaRPr>
          </a:p>
        </p:txBody>
      </p:sp>
      <p:sp>
        <p:nvSpPr>
          <p:cNvPr id="1037" name="TextShape 2"/>
          <p:cNvSpPr txBox="1"/>
          <p:nvPr/>
        </p:nvSpPr>
        <p:spPr>
          <a:xfrm>
            <a:off x="2183575" y="1769040"/>
            <a:ext cx="9071640" cy="1969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>
              <a:spcBef>
                <a:spcPts val="1414"/>
              </a:spcBef>
            </a:pPr>
            <a:r>
              <a:rPr lang="en-IN" sz="3200" spc="-1">
                <a:solidFill>
                  <a:srgbClr val="000000"/>
                </a:solidFill>
                <a:latin typeface="Arial"/>
              </a:rPr>
              <a:t>Finite sequence  of  explicit  and unambiguous instructions, which  when  provided  with  a  set  of input values produces an output and then terminates.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3EB5-83B7-6039-0716-5D108E27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can be found on (Contact)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C5E5E-C8F2-DE3F-8809-24307834F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67999" indent="0">
              <a:buNone/>
            </a:pPr>
            <a:r>
              <a:rPr lang="en-US" sz="3600" dirty="0"/>
              <a:t>Preference on EMAILS: </a:t>
            </a:r>
          </a:p>
          <a:p>
            <a:pPr marL="682349" indent="-514350">
              <a:buAutoNum type="arabicPeriod"/>
            </a:pPr>
            <a:r>
              <a:rPr lang="en-US" sz="3600" dirty="0"/>
              <a:t>Email: </a:t>
            </a:r>
            <a:r>
              <a:rPr lang="en-US" sz="3600" b="1" dirty="0">
                <a:solidFill>
                  <a:srgbClr val="FF0000"/>
                </a:solidFill>
              </a:rPr>
              <a:t>saif.nalband@thapar.edu</a:t>
            </a:r>
            <a:r>
              <a:rPr lang="en-US" sz="3600" dirty="0"/>
              <a:t> </a:t>
            </a:r>
          </a:p>
          <a:p>
            <a:pPr marL="682349" indent="-514350">
              <a:buAutoNum type="arabicPeriod"/>
            </a:pPr>
            <a:r>
              <a:rPr lang="en-US" sz="3600" b="1" dirty="0"/>
              <a:t>Mob: 9322317570 </a:t>
            </a:r>
          </a:p>
          <a:p>
            <a:pPr marL="682349" indent="-514350">
              <a:buAutoNum type="arabicPeriod"/>
            </a:pPr>
            <a:r>
              <a:rPr lang="en-US" sz="4000" b="1" dirty="0">
                <a:solidFill>
                  <a:srgbClr val="FF0000"/>
                </a:solidFill>
              </a:rPr>
              <a:t>Avoid WhatsApp </a:t>
            </a:r>
            <a:r>
              <a:rPr lang="en-US" sz="3600" dirty="0"/>
              <a:t>unless its emergency!!! </a:t>
            </a:r>
          </a:p>
          <a:p>
            <a:pPr marL="682349" indent="-514350">
              <a:buAutoNum type="arabicPeriod"/>
            </a:pPr>
            <a:r>
              <a:rPr lang="en-US" sz="3600" dirty="0"/>
              <a:t>Chamber No: 710, CSED Building /</a:t>
            </a:r>
          </a:p>
          <a:p>
            <a:pPr marL="682349" indent="-514350">
              <a:buAutoNum type="arabicPeriod"/>
            </a:pPr>
            <a:r>
              <a:rPr lang="en-US" sz="3600" b="1" dirty="0"/>
              <a:t>Venue: Activity Space -1 </a:t>
            </a:r>
          </a:p>
        </p:txBody>
      </p:sp>
    </p:spTree>
    <p:extLst>
      <p:ext uri="{BB962C8B-B14F-4D97-AF65-F5344CB8AC3E}">
        <p14:creationId xmlns:p14="http://schemas.microsoft.com/office/powerpoint/2010/main" val="377325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pc="-1" dirty="0">
                <a:solidFill>
                  <a:srgbClr val="000000"/>
                </a:solidFill>
                <a:latin typeface="Arial"/>
              </a:rPr>
              <a:t>Pseudo code</a:t>
            </a:r>
            <a:endParaRPr lang="en-US" sz="4400" b="1" spc="-1" dirty="0">
              <a:latin typeface="Arial"/>
            </a:endParaRPr>
          </a:p>
        </p:txBody>
      </p:sp>
      <p:sp>
        <p:nvSpPr>
          <p:cNvPr id="1043" name="TextShape 2"/>
          <p:cNvSpPr txBox="1"/>
          <p:nvPr/>
        </p:nvSpPr>
        <p:spPr>
          <a:xfrm>
            <a:off x="2111935" y="1549440"/>
            <a:ext cx="9071640" cy="5477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spcBef>
                <a:spcPts val="1414"/>
              </a:spcBef>
            </a:pPr>
            <a:r>
              <a:rPr lang="en-IN" sz="3600" spc="-1">
                <a:solidFill>
                  <a:srgbClr val="000000"/>
                </a:solidFill>
                <a:latin typeface="Arial"/>
              </a:rPr>
              <a:t> </a:t>
            </a:r>
            <a:endParaRPr lang="en-US" sz="3600" spc="-1">
              <a:latin typeface="Arial"/>
            </a:endParaRPr>
          </a:p>
          <a:p>
            <a:pPr>
              <a:spcBef>
                <a:spcPts val="1414"/>
              </a:spcBef>
            </a:pPr>
            <a:r>
              <a:rPr lang="en-IN" sz="3600" spc="-1">
                <a:solidFill>
                  <a:srgbClr val="000000"/>
                </a:solidFill>
                <a:latin typeface="Arial"/>
              </a:rPr>
              <a:t>(1) Pseudo  code  is  a  generic  way  of describing  an  algorithm  without using  any  specific  programming language-related notations.</a:t>
            </a:r>
            <a:endParaRPr lang="en-US" sz="3600" spc="-1">
              <a:latin typeface="Arial"/>
            </a:endParaRPr>
          </a:p>
          <a:p>
            <a:pPr>
              <a:spcBef>
                <a:spcPts val="1414"/>
              </a:spcBef>
            </a:pPr>
            <a:r>
              <a:rPr lang="en-IN" sz="3600" spc="-1">
                <a:solidFill>
                  <a:srgbClr val="000000"/>
                </a:solidFill>
                <a:latin typeface="Arial"/>
              </a:rPr>
              <a:t> </a:t>
            </a:r>
            <a:endParaRPr lang="en-US" sz="3600" spc="-1">
              <a:latin typeface="Arial"/>
            </a:endParaRPr>
          </a:p>
          <a:p>
            <a:pPr>
              <a:spcBef>
                <a:spcPts val="1414"/>
              </a:spcBef>
            </a:pPr>
            <a:r>
              <a:rPr lang="en-IN" sz="3600" spc="-1">
                <a:solidFill>
                  <a:srgbClr val="000000"/>
                </a:solidFill>
                <a:latin typeface="Arial"/>
              </a:rPr>
              <a:t>(2) It is an outline of a program, written in  a  form,  which  can  easily  be  converted  into  real  programming statements.</a:t>
            </a:r>
            <a:endParaRPr lang="en-US" sz="3600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037"/>
          <p:cNvPicPr/>
          <p:nvPr/>
        </p:nvPicPr>
        <p:blipFill>
          <a:blip r:embed="rId3"/>
          <a:stretch/>
        </p:blipFill>
        <p:spPr>
          <a:xfrm>
            <a:off x="1846615" y="1296000"/>
            <a:ext cx="9768960" cy="46800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400" spc="-1">
                <a:solidFill>
                  <a:srgbClr val="000000"/>
                </a:solidFill>
                <a:latin typeface="Arial"/>
              </a:rPr>
              <a:t>Flowchart</a:t>
            </a:r>
            <a:endParaRPr lang="en-US" sz="4400" spc="-1">
              <a:latin typeface="Arial"/>
            </a:endParaRPr>
          </a:p>
        </p:txBody>
      </p:sp>
      <p:sp>
        <p:nvSpPr>
          <p:cNvPr id="10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spcBef>
                <a:spcPts val="1414"/>
              </a:spcBef>
            </a:pPr>
            <a:r>
              <a:rPr lang="en-IN" sz="3200" spc="-1">
                <a:solidFill>
                  <a:srgbClr val="000000"/>
                </a:solidFill>
                <a:latin typeface="Arial"/>
              </a:rPr>
              <a:t>It is a pictorial form of an algo</a:t>
            </a:r>
            <a:endParaRPr lang="en-US" sz="3200" spc="-1">
              <a:latin typeface="Arial"/>
            </a:endParaRPr>
          </a:p>
          <a:p>
            <a:pPr>
              <a:spcBef>
                <a:spcPts val="1414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1414"/>
              </a:spcBef>
            </a:pPr>
            <a:r>
              <a:rPr lang="en-IN" sz="3200" spc="-1">
                <a:solidFill>
                  <a:srgbClr val="000000"/>
                </a:solidFill>
                <a:latin typeface="Arial"/>
              </a:rPr>
              <a:t>Boxes represent operations and arrows represent  sequence in which the operations are executed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245A-0E8F-3FA7-8E79-1E09DF94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types of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A827C-E8FD-02F1-6DDC-73F297C7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5" y="1436686"/>
            <a:ext cx="7347857" cy="5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040"/>
          <p:cNvPicPr/>
          <p:nvPr/>
        </p:nvPicPr>
        <p:blipFill>
          <a:blip r:embed="rId3"/>
          <a:stretch/>
        </p:blipFill>
        <p:spPr>
          <a:xfrm>
            <a:off x="4436815" y="224280"/>
            <a:ext cx="4608000" cy="71931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88A0-FFD8-48CE-1D3F-F48AAC88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3D8F-AD6F-4874-F65C-CEB512F9B3B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035288"/>
            <a:ext cx="12095048" cy="1261800"/>
          </a:xfrm>
        </p:spPr>
        <p:txBody>
          <a:bodyPr/>
          <a:lstStyle/>
          <a:p>
            <a:r>
              <a:rPr lang="en-US" dirty="0"/>
              <a:t>Write and algorithm to input a positive integer and print its multiplication table from 1 to 10. For example if input n = 4 then the table should print 4 x 1 = 4 … 4 x 10 = 40.</a:t>
            </a:r>
          </a:p>
          <a:p>
            <a:endParaRPr lang="en-US" dirty="0"/>
          </a:p>
          <a:p>
            <a:r>
              <a:rPr lang="en-US" dirty="0"/>
              <a:t>Draw the flow chart for the above algorithm</a:t>
            </a:r>
          </a:p>
        </p:txBody>
      </p:sp>
    </p:spTree>
    <p:extLst>
      <p:ext uri="{BB962C8B-B14F-4D97-AF65-F5344CB8AC3E}">
        <p14:creationId xmlns:p14="http://schemas.microsoft.com/office/powerpoint/2010/main" val="15328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 b="1" dirty="0">
                <a:solidFill>
                  <a:srgbClr val="0000FF"/>
                </a:solidFill>
              </a:rPr>
              <a:t>OutCome of Course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58298" y="1693853"/>
            <a:ext cx="12523178" cy="5021264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Programming paradigm      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First Step </a:t>
            </a:r>
            <a:endParaRPr dirty="0"/>
          </a:p>
          <a:p>
            <a:pPr>
              <a:buAutoNum type="arabicPeriod"/>
            </a:pPr>
            <a:r>
              <a:rPr lang="en" dirty="0"/>
              <a:t>Initial Steps for Software development.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 b="1">
                <a:solidFill>
                  <a:srgbClr val="0000FF"/>
                </a:solidFill>
              </a:rPr>
              <a:t>How to pass this course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8298" y="1693853"/>
            <a:ext cx="12523178" cy="5021264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pPr indent="-541327">
              <a:buSzPts val="2200"/>
              <a:buAutoNum type="arabicPeriod"/>
            </a:pPr>
            <a:r>
              <a:rPr lang="en" sz="3234" dirty="0"/>
              <a:t>Will keep you update on this. Regarding the weightage of marking scheme </a:t>
            </a:r>
            <a:endParaRPr sz="3234" dirty="0"/>
          </a:p>
          <a:p>
            <a:pPr indent="-541327">
              <a:buSzPts val="2200"/>
              <a:buAutoNum type="arabicPeriod"/>
            </a:pPr>
            <a:r>
              <a:rPr lang="en" sz="3234" dirty="0"/>
              <a:t>Attendance is MUST!!!  </a:t>
            </a:r>
            <a:endParaRPr sz="3234" dirty="0"/>
          </a:p>
          <a:p>
            <a:pPr indent="-541327">
              <a:buSzPts val="2200"/>
              <a:buAutoNum type="arabicPeriod"/>
            </a:pPr>
            <a:r>
              <a:rPr lang="en" sz="3234" dirty="0"/>
              <a:t>DO NOT MUG THE PROGRAMS. </a:t>
            </a:r>
            <a:endParaRPr sz="3234" dirty="0"/>
          </a:p>
          <a:p>
            <a:pPr indent="-541327">
              <a:buSzPts val="2200"/>
              <a:buAutoNum type="arabicPeriod"/>
            </a:pPr>
            <a:r>
              <a:rPr lang="en" sz="3234" dirty="0"/>
              <a:t>PRACTICE CODING .. It’s FUN.</a:t>
            </a:r>
            <a:endParaRPr sz="323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58298" y="654076"/>
            <a:ext cx="12523178" cy="841728"/>
          </a:xfrm>
          <a:prstGeom prst="rect">
            <a:avLst/>
          </a:prstGeom>
        </p:spPr>
        <p:txBody>
          <a:bodyPr spcFirstLastPara="1" wrap="square" lIns="134372" tIns="134372" rIns="134372" bIns="134372" anchor="t" anchorCtr="0">
            <a:noAutofit/>
          </a:bodyPr>
          <a:lstStyle/>
          <a:p>
            <a:r>
              <a:rPr lang="en" b="1" dirty="0">
                <a:solidFill>
                  <a:srgbClr val="0000FF"/>
                </a:solidFill>
              </a:rPr>
              <a:t>Weightage Scheme : Theory : 100 marks</a:t>
            </a:r>
            <a:endParaRPr b="1" dirty="0">
              <a:solidFill>
                <a:srgbClr val="0000FF"/>
              </a:solidFill>
            </a:endParaRPr>
          </a:p>
        </p:txBody>
      </p:sp>
      <p:graphicFrame>
        <p:nvGraphicFramePr>
          <p:cNvPr id="107" name="Google Shape;107;p20"/>
          <p:cNvGraphicFramePr/>
          <p:nvPr>
            <p:extLst>
              <p:ext uri="{D42A27DB-BD31-4B8C-83A1-F6EECF244321}">
                <p14:modId xmlns:p14="http://schemas.microsoft.com/office/powerpoint/2010/main" val="957079053"/>
              </p:ext>
            </p:extLst>
          </p:nvPr>
        </p:nvGraphicFramePr>
        <p:xfrm>
          <a:off x="1400116" y="1819921"/>
          <a:ext cx="10639542" cy="26877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1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/>
                        <a:t>Modules</a:t>
                      </a:r>
                      <a:endParaRPr sz="2600" b="1"/>
                    </a:p>
                  </a:txBody>
                  <a:tcPr marL="134372" marR="134372" marT="134372" marB="134372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/>
                        <a:t>Weightage</a:t>
                      </a:r>
                      <a:endParaRPr sz="2600" b="1" dirty="0"/>
                    </a:p>
                  </a:txBody>
                  <a:tcPr marL="134372" marR="134372" marT="134372" marB="1343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MST</a:t>
                      </a:r>
                      <a:endParaRPr sz="2600" dirty="0"/>
                    </a:p>
                  </a:txBody>
                  <a:tcPr marL="134372" marR="134372" marT="134372" marB="134372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40*</a:t>
                      </a:r>
                      <a:endParaRPr sz="2600" dirty="0"/>
                    </a:p>
                  </a:txBody>
                  <a:tcPr marL="134372" marR="134372" marT="134372" marB="1343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EST</a:t>
                      </a:r>
                      <a:endParaRPr sz="2600" dirty="0"/>
                    </a:p>
                  </a:txBody>
                  <a:tcPr marL="134372" marR="134372" marT="134372" marB="134372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40*</a:t>
                      </a:r>
                      <a:endParaRPr sz="2600" dirty="0"/>
                    </a:p>
                  </a:txBody>
                  <a:tcPr marL="134372" marR="134372" marT="134372" marB="1343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Lab Sessional(x2)</a:t>
                      </a:r>
                      <a:endParaRPr sz="2600" dirty="0"/>
                    </a:p>
                  </a:txBody>
                  <a:tcPr marL="134372" marR="134372" marT="134372" marB="134372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/>
                        <a:t>(10+10) 20</a:t>
                      </a:r>
                      <a:endParaRPr sz="2600" dirty="0"/>
                    </a:p>
                  </a:txBody>
                  <a:tcPr marL="134372" marR="134372" marT="134372" marB="1343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0A8-EDE8-74AD-E8D1-509ADCC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(1A42 -- 46)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5F8C-D4A7-9053-1C70-F976054FA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Tuesday :-- 9:40 AM – 10:30 AM       </a:t>
            </a:r>
            <a:r>
              <a:rPr lang="en-US" sz="3600" dirty="0">
                <a:sym typeface="Wingdings" panose="05000000000000000000" pitchFamily="2" charset="2"/>
              </a:rPr>
              <a:t> LP103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Wednesday :-- 12:10 PM – 1:00 PM   LP102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Thursday :-- 10:30 AM – 11:20 AM  LP104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Office Hours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Monday – 3:30 PM  5:10 PM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Tuesday – Tuesday 2:40 PM  5:10 PM</a:t>
            </a:r>
          </a:p>
        </p:txBody>
      </p:sp>
    </p:spTree>
    <p:extLst>
      <p:ext uri="{BB962C8B-B14F-4D97-AF65-F5344CB8AC3E}">
        <p14:creationId xmlns:p14="http://schemas.microsoft.com/office/powerpoint/2010/main" val="418857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0A8-EDE8-74AD-E8D1-509ADCC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(1A27-- 31)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5F8C-D4A7-9053-1C70-F976054FA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Monday       :-- 2:40 PM   – 3:30 PM       </a:t>
            </a:r>
            <a:r>
              <a:rPr lang="en-US" sz="3600" dirty="0">
                <a:sym typeface="Wingdings" panose="05000000000000000000" pitchFamily="2" charset="2"/>
              </a:rPr>
              <a:t> LP102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Wednesday </a:t>
            </a:r>
            <a:r>
              <a:rPr lang="en-US" sz="3600">
                <a:sym typeface="Wingdings" panose="05000000000000000000" pitchFamily="2" charset="2"/>
              </a:rPr>
              <a:t>:-- 4:20 </a:t>
            </a:r>
            <a:r>
              <a:rPr lang="en-US" sz="3600" dirty="0">
                <a:sym typeface="Wingdings" panose="05000000000000000000" pitchFamily="2" charset="2"/>
              </a:rPr>
              <a:t>PM </a:t>
            </a:r>
            <a:r>
              <a:rPr lang="en-US" sz="3600">
                <a:sym typeface="Wingdings" panose="05000000000000000000" pitchFamily="2" charset="2"/>
              </a:rPr>
              <a:t>– 5:10 </a:t>
            </a:r>
            <a:r>
              <a:rPr lang="en-US" sz="3600" dirty="0">
                <a:sym typeface="Wingdings" panose="05000000000000000000" pitchFamily="2" charset="2"/>
              </a:rPr>
              <a:t>PM        LP102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Friday          :-- 8:00 AM   – 8:50 AM        LP102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Office Hours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Monday –  3:30 PM  5:10 PM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Tuesday – 2:40 PM  5:10 PM</a:t>
            </a:r>
          </a:p>
        </p:txBody>
      </p:sp>
    </p:spTree>
    <p:extLst>
      <p:ext uri="{BB962C8B-B14F-4D97-AF65-F5344CB8AC3E}">
        <p14:creationId xmlns:p14="http://schemas.microsoft.com/office/powerpoint/2010/main" val="590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1308</Words>
  <Application>Microsoft Office PowerPoint</Application>
  <PresentationFormat>Custom</PresentationFormat>
  <Paragraphs>209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__Source_Sans_Pro_fea366</vt:lpstr>
      <vt:lpstr>Arial</vt:lpstr>
      <vt:lpstr>Google Sans</vt:lpstr>
      <vt:lpstr>Symbol</vt:lpstr>
      <vt:lpstr>Times New Roman</vt:lpstr>
      <vt:lpstr>Times New Roman,Bold</vt:lpstr>
      <vt:lpstr>Wingdings</vt:lpstr>
      <vt:lpstr>Office Theme</vt:lpstr>
      <vt:lpstr>UES103  Programming for Problem Solving Saif Nalband, PhD 1A27-31/1A42-46 cslab768</vt:lpstr>
      <vt:lpstr>PowerPoint Presentation</vt:lpstr>
      <vt:lpstr>About Myself</vt:lpstr>
      <vt:lpstr>I can be found on (Contact)</vt:lpstr>
      <vt:lpstr>OutCome of Course</vt:lpstr>
      <vt:lpstr>How to pass this course</vt:lpstr>
      <vt:lpstr>Weightage Scheme : Theory : 100 marks</vt:lpstr>
      <vt:lpstr>Lecture (1A42 -- 46) </vt:lpstr>
      <vt:lpstr>Lecture (1A27-- 31) </vt:lpstr>
      <vt:lpstr>Lecture   </vt:lpstr>
      <vt:lpstr>Books</vt:lpstr>
      <vt:lpstr>Let Cook some codes</vt:lpstr>
      <vt:lpstr>Programming ? why </vt:lpstr>
      <vt:lpstr>Computer Memory</vt:lpstr>
      <vt:lpstr>Memory hierarchy </vt:lpstr>
      <vt:lpstr>PowerPoint Presentation</vt:lpstr>
      <vt:lpstr>The C Programming Language</vt:lpstr>
      <vt:lpstr>C: Details</vt:lpstr>
      <vt:lpstr>Types of Errors</vt:lpstr>
      <vt:lpstr>Computer Software</vt:lpstr>
      <vt:lpstr>Why !!</vt:lpstr>
      <vt:lpstr>Number Systems </vt:lpstr>
      <vt:lpstr>The Decimal Number System </vt:lpstr>
      <vt:lpstr>The Binary Number System</vt:lpstr>
      <vt:lpstr>Binary number system</vt:lpstr>
      <vt:lpstr>Decimal to binary</vt:lpstr>
      <vt:lpstr>Binary to decimal </vt:lpstr>
      <vt:lpstr>Notation</vt:lpstr>
      <vt:lpstr>PowerPoint Presentation</vt:lpstr>
      <vt:lpstr>Signed binary numbers</vt:lpstr>
      <vt:lpstr>First type of notation - sign bit</vt:lpstr>
      <vt:lpstr>Q: Use sign bit to find the range of 4-bit binary numbers</vt:lpstr>
      <vt:lpstr>Use sign bit to find the range of 4-bit binary numbers</vt:lpstr>
      <vt:lpstr>Second type of notation – 2’s complement</vt:lpstr>
      <vt:lpstr>PowerPoint Presentation</vt:lpstr>
      <vt:lpstr>PowerPoint Presentation</vt:lpstr>
      <vt:lpstr>PowerPoint Presentation</vt:lpstr>
      <vt:lpstr>1101 into unsigned and signed</vt:lpstr>
      <vt:lpstr>PowerPoint Presentation</vt:lpstr>
      <vt:lpstr>PowerPoint Presentation</vt:lpstr>
      <vt:lpstr>PowerPoint Presentation</vt:lpstr>
      <vt:lpstr>PowerPoint Presentation</vt:lpstr>
      <vt:lpstr>Flowchart – types of boxes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-</dc:title>
  <dc:subject/>
  <dc:creator/>
  <dc:description/>
  <cp:lastModifiedBy>Saif Nalband</cp:lastModifiedBy>
  <cp:revision>161</cp:revision>
  <dcterms:created xsi:type="dcterms:W3CDTF">2017-08-14T11:52:34Z</dcterms:created>
  <dcterms:modified xsi:type="dcterms:W3CDTF">2023-08-22T05:06:22Z</dcterms:modified>
  <dc:language>en-US</dc:language>
</cp:coreProperties>
</file>