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56" r:id="rId3"/>
    <p:sldId id="257" r:id="rId4"/>
    <p:sldId id="258" r:id="rId5"/>
    <p:sldId id="324" r:id="rId6"/>
    <p:sldId id="259" r:id="rId7"/>
    <p:sldId id="260" r:id="rId8"/>
    <p:sldId id="261" r:id="rId9"/>
    <p:sldId id="262" r:id="rId10"/>
    <p:sldId id="268" r:id="rId11"/>
    <p:sldId id="263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314" r:id="rId20"/>
    <p:sldId id="315" r:id="rId21"/>
    <p:sldId id="274" r:id="rId22"/>
    <p:sldId id="273" r:id="rId23"/>
    <p:sldId id="316" r:id="rId24"/>
    <p:sldId id="317" r:id="rId25"/>
    <p:sldId id="318" r:id="rId26"/>
    <p:sldId id="319" r:id="rId27"/>
    <p:sldId id="323" r:id="rId28"/>
    <p:sldId id="321" r:id="rId29"/>
    <p:sldId id="275" r:id="rId30"/>
    <p:sldId id="322" r:id="rId31"/>
    <p:sldId id="276" r:id="rId32"/>
    <p:sldId id="277" r:id="rId33"/>
    <p:sldId id="282" r:id="rId34"/>
    <p:sldId id="281" r:id="rId35"/>
    <p:sldId id="320" r:id="rId36"/>
    <p:sldId id="278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4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4DF3-05AD-4F90-AFA7-8F0D28507082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FE00-E53D-4E74-9A7E-C97E80DA8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F6F7C9-3B06-97B1-D7F8-AFC438F2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18" y="519579"/>
            <a:ext cx="10972120" cy="5077578"/>
          </a:xfrm>
        </p:spPr>
        <p:txBody>
          <a:bodyPr/>
          <a:lstStyle/>
          <a:p>
            <a:pPr algn="ctr"/>
            <a:r>
              <a:rPr lang="en-US" b="1" dirty="0"/>
              <a:t>UES103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Programming for Problem Solving</a:t>
            </a:r>
            <a:br>
              <a:rPr lang="en-US" dirty="0"/>
            </a:br>
            <a:r>
              <a:rPr lang="en-US" b="1" dirty="0"/>
              <a:t>Saif Nalband, PhD</a:t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1A27-31</a:t>
            </a:r>
            <a:r>
              <a:rPr lang="en-US" b="1" dirty="0"/>
              <a:t>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1A42-46 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Lab Password: cslab768</a:t>
            </a:r>
          </a:p>
        </p:txBody>
      </p:sp>
    </p:spTree>
    <p:extLst>
      <p:ext uri="{BB962C8B-B14F-4D97-AF65-F5344CB8AC3E}">
        <p14:creationId xmlns:p14="http://schemas.microsoft.com/office/powerpoint/2010/main" val="124837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constants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1524000"/>
            <a:ext cx="7092275" cy="430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statements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Input: </a:t>
            </a:r>
            <a:r>
              <a:rPr lang="en-US" dirty="0" err="1"/>
              <a:t>scanf</a:t>
            </a:r>
            <a:r>
              <a:rPr lang="en-US" dirty="0"/>
              <a:t>(), gets()</a:t>
            </a:r>
          </a:p>
          <a:p>
            <a:pPr>
              <a:buNone/>
            </a:pPr>
            <a:r>
              <a:rPr lang="en-US" dirty="0"/>
              <a:t>Output: </a:t>
            </a:r>
            <a:r>
              <a:rPr lang="en-US" dirty="0" err="1"/>
              <a:t>printf</a:t>
            </a:r>
            <a:r>
              <a:rPr lang="en-US" dirty="0"/>
              <a:t>(), puts()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main(){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 s[20];  //string is array of char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puts("Enter a string: "); gets(s);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puts("Here is your string"); puts(s);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01000" cy="792162"/>
          </a:xfrm>
        </p:spPr>
        <p:txBody>
          <a:bodyPr/>
          <a:lstStyle/>
          <a:p>
            <a:r>
              <a:rPr lang="en-US" dirty="0"/>
              <a:t>Operators in 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Uniary</a:t>
            </a:r>
            <a:r>
              <a:rPr lang="en-US" dirty="0">
                <a:solidFill>
                  <a:schemeClr val="tx2"/>
                </a:solidFill>
              </a:rPr>
              <a:t> (1 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) x = </a:t>
            </a:r>
            <a:r>
              <a:rPr lang="en-US" dirty="0" err="1">
                <a:solidFill>
                  <a:schemeClr val="tx2"/>
                </a:solidFill>
              </a:rPr>
              <a:t>x+1</a:t>
            </a:r>
            <a:r>
              <a:rPr lang="en-US" dirty="0">
                <a:solidFill>
                  <a:schemeClr val="tx2"/>
                </a:solidFill>
              </a:rPr>
              <a:t>; or x++;</a:t>
            </a:r>
          </a:p>
          <a:p>
            <a:r>
              <a:rPr lang="en-US" dirty="0">
                <a:solidFill>
                  <a:schemeClr val="tx2"/>
                </a:solidFill>
              </a:rPr>
              <a:t>Binary (2 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) a = b*c;</a:t>
            </a:r>
          </a:p>
          <a:p>
            <a:r>
              <a:rPr lang="en-US" dirty="0">
                <a:solidFill>
                  <a:schemeClr val="tx2"/>
                </a:solidFill>
              </a:rPr>
              <a:t>Ternary operator (3 </a:t>
            </a:r>
            <a:r>
              <a:rPr lang="en-US" dirty="0" err="1">
                <a:solidFill>
                  <a:schemeClr val="tx2"/>
                </a:solidFill>
              </a:rPr>
              <a:t>var</a:t>
            </a:r>
            <a:r>
              <a:rPr lang="en-US" dirty="0">
                <a:solidFill>
                  <a:schemeClr val="tx2"/>
                </a:solidFill>
              </a:rPr>
              <a:t>) ?: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main(){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a=</a:t>
            </a:r>
            <a:r>
              <a:rPr lang="en-US" dirty="0" err="1">
                <a:solidFill>
                  <a:srgbClr val="C00000"/>
                </a:solidFill>
              </a:rPr>
              <a:t>1,b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2,c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 = </a:t>
            </a:r>
            <a:r>
              <a:rPr lang="en-US" b="1" dirty="0">
                <a:solidFill>
                  <a:srgbClr val="00B050"/>
                </a:solidFill>
              </a:rPr>
              <a:t>a&gt;</a:t>
            </a:r>
            <a:r>
              <a:rPr lang="en-US" b="1" dirty="0" err="1">
                <a:solidFill>
                  <a:srgbClr val="00B050"/>
                </a:solidFill>
              </a:rPr>
              <a:t>b?a:b</a:t>
            </a:r>
            <a:r>
              <a:rPr lang="en-US" b="1" dirty="0">
                <a:solidFill>
                  <a:srgbClr val="00B050"/>
                </a:solidFill>
              </a:rPr>
              <a:t>;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dirty="0"/>
              <a:t>//</a:t>
            </a:r>
            <a:r>
              <a:rPr lang="en-US" dirty="0" err="1"/>
              <a:t>condition?option1:option2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("c = %d\</a:t>
            </a:r>
            <a:r>
              <a:rPr lang="en-US" dirty="0" err="1">
                <a:solidFill>
                  <a:srgbClr val="C00000"/>
                </a:solidFill>
              </a:rPr>
              <a:t>n",c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}  </a:t>
            </a:r>
            <a:r>
              <a:rPr lang="en-US" dirty="0"/>
              <a:t>//output is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752601"/>
            <a:ext cx="8619229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01000" cy="792162"/>
          </a:xfrm>
        </p:spPr>
        <p:txBody>
          <a:bodyPr/>
          <a:lstStyle/>
          <a:p>
            <a:r>
              <a:rPr lang="en-US" dirty="0"/>
              <a:t>Operators – 3 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ype conversion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0"/>
            <a:ext cx="6498400" cy="3352800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1" y="4038600"/>
            <a:ext cx="7208131" cy="248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and double are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n",sizeof</a:t>
            </a:r>
            <a:r>
              <a:rPr lang="en-US" dirty="0"/>
              <a:t>('x')); 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n",sizeof</a:t>
            </a:r>
            <a:r>
              <a:rPr lang="en-US" dirty="0"/>
              <a:t>(55));   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n",sizeof</a:t>
            </a:r>
            <a:r>
              <a:rPr lang="en-US" dirty="0"/>
              <a:t>(55.0));  </a:t>
            </a:r>
            <a:r>
              <a:rPr lang="en-US" dirty="0">
                <a:solidFill>
                  <a:srgbClr val="0070C0"/>
                </a:solidFill>
              </a:rPr>
              <a:t>//double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//Output will be 4 4 8 because ‘x’ will become integer for its ASCII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//implicit typecasting to float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float f = 10.0; 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f = %</a:t>
            </a:r>
            <a:r>
              <a:rPr lang="en-US" dirty="0" err="1"/>
              <a:t>f",f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nsize</a:t>
            </a:r>
            <a:r>
              <a:rPr lang="en-US" dirty="0"/>
              <a:t> of 10.0 = %</a:t>
            </a:r>
            <a:r>
              <a:rPr lang="en-US" dirty="0" err="1"/>
              <a:t>d",sizeof</a:t>
            </a:r>
            <a:r>
              <a:rPr lang="en-US" dirty="0"/>
              <a:t>(10.0));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nsize</a:t>
            </a:r>
            <a:r>
              <a:rPr lang="en-US" dirty="0"/>
              <a:t> of f = %</a:t>
            </a:r>
            <a:r>
              <a:rPr lang="en-US" dirty="0" err="1"/>
              <a:t>d",sizeof</a:t>
            </a:r>
            <a:r>
              <a:rPr lang="en-US" dirty="0"/>
              <a:t>(f));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59436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//output: f = 10.0000 size of 10.0 = 8 size of f =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//explicit typecasting to float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float f = (float)10.0; 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 value of  = %</a:t>
            </a:r>
            <a:r>
              <a:rPr lang="en-US" dirty="0" err="1"/>
              <a:t>f",f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branching statements</a:t>
            </a:r>
          </a:p>
        </p:txBody>
      </p:sp>
      <p:pic>
        <p:nvPicPr>
          <p:cNvPr id="25602" name="Picture 2" descr="Image result for Conditional branching statements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8981564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7870-EB73-2372-DD08-9BE3C5F8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4" name="AutoShape 2" descr="Flow Diagram of C If Statement">
            <a:extLst>
              <a:ext uri="{FF2B5EF4-FFF2-40B4-BE49-F238E27FC236}">
                <a16:creationId xmlns:a16="http://schemas.microsoft.com/office/drawing/2014/main" id="{B0F5925B-27C4-F263-8C67-2374D8F76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0D236B-D9F6-86FE-F88B-B5702C6C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05600" y="1676400"/>
            <a:ext cx="3702240" cy="29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9E06F4-D65F-02EC-8458-A9071E1ABAA2}"/>
              </a:ext>
            </a:extLst>
          </p:cNvPr>
          <p:cNvSpPr txBox="1"/>
          <p:nvPr/>
        </p:nvSpPr>
        <p:spPr>
          <a:xfrm>
            <a:off x="381000" y="1405169"/>
            <a:ext cx="6097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__Source_Sans_Pro_fea366"/>
              </a:rPr>
              <a:t>Types of If Statement</a:t>
            </a:r>
          </a:p>
          <a:p>
            <a:pPr algn="l"/>
            <a:r>
              <a:rPr lang="en-US" sz="3200" b="0" i="0" dirty="0">
                <a:solidFill>
                  <a:srgbClr val="61738E"/>
                </a:solidFill>
                <a:effectLst/>
                <a:latin typeface="__Source_Sans_Pro_fea366"/>
              </a:rPr>
              <a:t>if statement may be implemented in different forms depending on the complexity of testing conditions to be evaluated.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61738E"/>
                </a:solidFill>
                <a:effectLst/>
                <a:latin typeface="__Source_Sans_Pro_fea366"/>
              </a:rPr>
              <a:t>Simple if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61738E"/>
                </a:solidFill>
                <a:effectLst/>
                <a:latin typeface="__Source_Sans_Pro_fea366"/>
              </a:rPr>
              <a:t>if-else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61738E"/>
                </a:solidFill>
                <a:effectLst/>
                <a:latin typeface="__Source_Sans_Pro_fea366"/>
              </a:rPr>
              <a:t>Nested if-else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61738E"/>
                </a:solidFill>
                <a:effectLst/>
                <a:latin typeface="__Source_Sans_Pro_fea366"/>
              </a:rPr>
              <a:t>else-if Ladder</a:t>
            </a:r>
          </a:p>
        </p:txBody>
      </p:sp>
    </p:spTree>
    <p:extLst>
      <p:ext uri="{BB962C8B-B14F-4D97-AF65-F5344CB8AC3E}">
        <p14:creationId xmlns:p14="http://schemas.microsoft.com/office/powerpoint/2010/main" val="13246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1"/>
            <a:ext cx="7848600" cy="5714999"/>
          </a:xfrm>
        </p:spPr>
        <p:txBody>
          <a:bodyPr>
            <a:noAutofit/>
          </a:bodyPr>
          <a:lstStyle/>
          <a:p>
            <a:r>
              <a:rPr lang="en-US" sz="3600" b="1" dirty="0"/>
              <a:t>Topics covered</a:t>
            </a:r>
            <a:br>
              <a:rPr lang="en-US" sz="3200" dirty="0"/>
            </a:br>
            <a:r>
              <a:rPr lang="en-US" sz="3200" dirty="0"/>
              <a:t>Structure of C Program, Life Cycle of Program from Source code to Executable, Compiling and Executing C Code, Keywords, Identifiers, Primitive Data types in C, variables, constants, input/output statements in C, operators, type conversion and type casting. Conditional branching statements, iterative statements, nested loops, break and continue statements.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26C8-1B12-E40A-C0C5-D2B602E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870A79-9F72-6009-03E5-69B5F9D8A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295400"/>
            <a:ext cx="5486400" cy="49024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41BB6-503A-A680-7DD3-B95BA3DD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if(a&lt;20)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("a&lt;20\n");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if(a&gt;20)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("a&gt;20\n");</a:t>
            </a:r>
          </a:p>
          <a:p>
            <a:pPr>
              <a:buNone/>
            </a:pPr>
            <a:r>
              <a:rPr lang="en-US" dirty="0"/>
              <a:t>}}  </a:t>
            </a:r>
            <a:r>
              <a:rPr lang="en-US" dirty="0">
                <a:solidFill>
                  <a:schemeClr val="tx2"/>
                </a:solidFill>
              </a:rPr>
              <a:t>//output is a&lt;20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if(a&lt;20) 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("a&lt;20\n");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("a&gt;20\n");</a:t>
            </a:r>
          </a:p>
          <a:p>
            <a:pPr>
              <a:buNone/>
            </a:pPr>
            <a:r>
              <a:rPr lang="en-US" dirty="0"/>
              <a:t>}} </a:t>
            </a:r>
            <a:r>
              <a:rPr lang="en-US" dirty="0">
                <a:solidFill>
                  <a:schemeClr val="tx2"/>
                </a:solidFill>
              </a:rPr>
              <a:t> //output is a&lt;20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13BA-7F16-E186-10BE-C5A244DB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B09EB-3C7C-2EEF-2BE9-D0261EFCF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541"/>
          <a:stretch/>
        </p:blipFill>
        <p:spPr>
          <a:xfrm>
            <a:off x="304799" y="1828800"/>
            <a:ext cx="5105401" cy="396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910D0-D42C-E0D0-78D2-7E244EB1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99074"/>
            <a:ext cx="5664425" cy="45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A2A2-2E13-C95C-2EC8-62B2CC0E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ECBF-D1AB-CF1B-EF77-55039458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F66F1-7148-AD18-6847-E753DD8C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17638"/>
            <a:ext cx="5562600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2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6DAD-906A-71D1-70D7-A9449D52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__Source_Sans_Pro_fea366"/>
              </a:rPr>
              <a:t>Else-if Ladder: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472E6-C8BD-1436-4DC1-9BB7B79E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7638"/>
            <a:ext cx="5105400" cy="5211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5F624-0B31-29E2-2CF4-DDE9317CA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7" t="3519" r="6452" b="13514"/>
          <a:stretch/>
        </p:blipFill>
        <p:spPr>
          <a:xfrm>
            <a:off x="5410200" y="1524000"/>
            <a:ext cx="657398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698F-E97A-5AD8-3E42-FB739F4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__Source_Sans_Pro_fea366"/>
              </a:rPr>
              <a:t>Important Points Need to Remember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76BF-3098-930D-3D67-2F753456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1"/>
            <a:ext cx="11811000" cy="5181599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Never put semicolon just after the if(expression).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A </a:t>
            </a:r>
            <a:r>
              <a:rPr lang="en-US" b="1" i="0" dirty="0">
                <a:solidFill>
                  <a:srgbClr val="FF0000"/>
                </a:solidFill>
                <a:effectLst/>
                <a:latin typeface="__Source_Sans_Pro_fea366"/>
              </a:rPr>
              <a:t>non-zero value is considered as true </a:t>
            </a:r>
            <a:r>
              <a:rPr lang="en-US" b="1" i="0" dirty="0">
                <a:effectLst/>
                <a:latin typeface="__Source_Sans_Pro_fea366"/>
              </a:rPr>
              <a:t>and </a:t>
            </a:r>
            <a:r>
              <a:rPr lang="en-US" b="1" i="0" dirty="0">
                <a:solidFill>
                  <a:srgbClr val="FF0000"/>
                </a:solidFill>
                <a:effectLst/>
                <a:latin typeface="__Source_Sans_Pro_fea366"/>
              </a:rPr>
              <a:t>a zero(0) value is considered as false </a:t>
            </a:r>
            <a:r>
              <a:rPr lang="en-US" b="1" i="0" dirty="0">
                <a:effectLst/>
                <a:latin typeface="__Source_Sans_Pro_fea366"/>
              </a:rPr>
              <a:t>in 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We can use more than one condition inside the if statement using the logical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We should always use braces on separate lines to identify a block of statements.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We should always align the opening and closing braces.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Do not ignore placing parentheses for the if condition/expression.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Be aware of </a:t>
            </a:r>
            <a:r>
              <a:rPr lang="en-US" b="1" i="0" dirty="0">
                <a:solidFill>
                  <a:srgbClr val="FF0000"/>
                </a:solidFill>
                <a:effectLst/>
                <a:latin typeface="__Source_Sans_Pro_fea366"/>
              </a:rPr>
              <a:t>dangling else statements</a:t>
            </a:r>
            <a:r>
              <a:rPr lang="en-US" b="1" i="0" dirty="0">
                <a:effectLst/>
                <a:latin typeface="__Source_Sans_Pro_fea366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Source_Sans_Pro_fea366"/>
              </a:rPr>
              <a:t>Avoid using operands that have side effects in a logical binary expression such as (a-- &amp;&amp; ++b). The second operand may not be evaluated in any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9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AC4-3908-95EA-86E4-D4FF09E8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4" y="-76200"/>
            <a:ext cx="10972800" cy="1143000"/>
          </a:xfrm>
        </p:spPr>
        <p:txBody>
          <a:bodyPr/>
          <a:lstStyle/>
          <a:p>
            <a:r>
              <a:rPr lang="en-US" dirty="0"/>
              <a:t>Leap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767E-FC90-1071-8BED-15167441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10972800" cy="579120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a year: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leap year if perfectly divisible by 400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a leap year.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 a leap year if divisible by 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but not divisible by 400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not a leap year.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leap year if not divisible by 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but divisible by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a leap year.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 other years are not leap years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not a leap year.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2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6E61-6D44-45D2-8223-97202BD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7B5F0-238A-FAA5-CC17-894C4BEEB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89" y="1524000"/>
            <a:ext cx="5054860" cy="5059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51CB6-20B8-1AD2-989E-F5EE3370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638"/>
            <a:ext cx="5486400" cy="5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2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>
              <a:buNone/>
            </a:pPr>
            <a:r>
              <a:rPr lang="en-US" dirty="0"/>
              <a:t>switch(a) {</a:t>
            </a:r>
          </a:p>
          <a:p>
            <a:pPr>
              <a:buNone/>
            </a:pPr>
            <a:r>
              <a:rPr lang="en-US" dirty="0"/>
              <a:t> case 20: </a:t>
            </a:r>
            <a:r>
              <a:rPr lang="en-US" dirty="0" err="1"/>
              <a:t>printf</a:t>
            </a:r>
            <a:r>
              <a:rPr lang="en-US" dirty="0"/>
              <a:t>("a=20\n"); break;</a:t>
            </a:r>
          </a:p>
          <a:p>
            <a:pPr>
              <a:buNone/>
            </a:pPr>
            <a:r>
              <a:rPr lang="en-US" dirty="0"/>
              <a:t> case 10: </a:t>
            </a:r>
            <a:r>
              <a:rPr lang="en-US" dirty="0" err="1"/>
              <a:t>printf</a:t>
            </a:r>
            <a:r>
              <a:rPr lang="en-US" dirty="0"/>
              <a:t>("a=10\n"); break;</a:t>
            </a:r>
          </a:p>
          <a:p>
            <a:pPr>
              <a:buNone/>
            </a:pPr>
            <a:r>
              <a:rPr lang="en-US" dirty="0"/>
              <a:t> default: </a:t>
            </a:r>
            <a:r>
              <a:rPr lang="en-US" dirty="0" err="1"/>
              <a:t>printf</a:t>
            </a:r>
            <a:r>
              <a:rPr lang="en-US" dirty="0"/>
              <a:t>("unknown");</a:t>
            </a:r>
          </a:p>
          <a:p>
            <a:pPr>
              <a:buNone/>
            </a:pPr>
            <a:r>
              <a:rPr lang="en-US" dirty="0"/>
              <a:t>}}  //output is a=10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304800"/>
            <a:ext cx="885026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581-BD00-1D52-61F8-F13D732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1386"/>
            <a:ext cx="10972800" cy="11430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__Source_Sans_Pro_fea366"/>
              </a:rPr>
              <a:t>Rules for Switch Statement in C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0E5D-9CBA-FC5B-9FD1-3B052EAB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861218"/>
            <a:ext cx="10972800" cy="561578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__Source_Sans_Pro_fea366"/>
              </a:rPr>
              <a:t>The expression provided in the switch statement should always be either an integer value or a char value.</a:t>
            </a:r>
          </a:p>
          <a:p>
            <a:pPr marL="0" indent="0">
              <a:buNone/>
            </a:pPr>
            <a:endParaRPr lang="en-US" b="0" i="0" dirty="0">
              <a:effectLst/>
              <a:latin typeface="__Source_Sans_Pro_fea366"/>
            </a:endParaRPr>
          </a:p>
          <a:p>
            <a:r>
              <a:rPr lang="en-US" b="0" i="0" dirty="0">
                <a:effectLst/>
                <a:latin typeface="__Source_Sans_Pro_fea366"/>
              </a:rPr>
              <a:t>You can't use two case labels with the same value. Duplicate case values would throw an error. </a:t>
            </a:r>
          </a:p>
          <a:p>
            <a:endParaRPr lang="en-US" b="0" i="0" dirty="0">
              <a:effectLst/>
              <a:latin typeface="__Source_Sans_Pro_fea366"/>
            </a:endParaRPr>
          </a:p>
          <a:p>
            <a:endParaRPr lang="en-US" dirty="0">
              <a:latin typeface="__Source_Sans_Pro_fea366"/>
            </a:endParaRPr>
          </a:p>
          <a:p>
            <a:r>
              <a:rPr lang="en-US" b="0" i="0" dirty="0">
                <a:effectLst/>
                <a:latin typeface="__Source_Sans_Pro_fea366"/>
              </a:rPr>
              <a:t>You can't define ranges within a case statement, nor can you use a single case label for more than one value.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1F684-79DB-0188-5AF7-EA2B2788A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72"/>
          <a:stretch/>
        </p:blipFill>
        <p:spPr>
          <a:xfrm>
            <a:off x="3124200" y="1839493"/>
            <a:ext cx="46482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0793A-CFEE-1B33-DE76-65078000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519" y="3108959"/>
            <a:ext cx="4864350" cy="1739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89094-F6AE-5CD9-0F41-4AC4F1CF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269" y="5699760"/>
            <a:ext cx="708660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66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6596"/>
            <a:ext cx="9144000" cy="639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statements - </a:t>
            </a:r>
            <a:r>
              <a:rPr lang="en-US" i="1" dirty="0"/>
              <a:t>repetitions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1"/>
            <a:ext cx="7924800" cy="394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81137"/>
            <a:ext cx="68294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F85F7-7AE8-BDE6-F799-552C300DF72C}"/>
              </a:ext>
            </a:extLst>
          </p:cNvPr>
          <p:cNvSpPr txBox="1"/>
          <p:nvPr/>
        </p:nvSpPr>
        <p:spPr>
          <a:xfrm>
            <a:off x="228600" y="457200"/>
            <a:ext cx="1173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61738E"/>
                </a:solidFill>
                <a:effectLst/>
                <a:latin typeface="__Source_Sans_Pro_fea366"/>
              </a:rPr>
              <a:t>A </a:t>
            </a:r>
            <a:r>
              <a:rPr lang="en-US" sz="2400" b="1" i="0" dirty="0">
                <a:effectLst/>
                <a:latin typeface="__Source_Sans_Pro_fea366"/>
              </a:rPr>
              <a:t>for loop</a:t>
            </a:r>
            <a:r>
              <a:rPr lang="en-US" sz="2400" b="1" i="0" dirty="0">
                <a:solidFill>
                  <a:srgbClr val="61738E"/>
                </a:solidFill>
                <a:effectLst/>
                <a:latin typeface="__Source_Sans_Pro_fea366"/>
              </a:rPr>
              <a:t> is a </a:t>
            </a:r>
            <a:r>
              <a:rPr lang="en-US" sz="2400" b="1" i="0" dirty="0">
                <a:effectLst/>
                <a:latin typeface="__Source_Sans_Pro_fea366"/>
              </a:rPr>
              <a:t>control structure</a:t>
            </a:r>
            <a:r>
              <a:rPr lang="en-US" sz="2400" b="1" i="0" dirty="0">
                <a:solidFill>
                  <a:srgbClr val="61738E"/>
                </a:solidFill>
                <a:effectLst/>
                <a:latin typeface="__Source_Sans_Pro_fea366"/>
              </a:rPr>
              <a:t> that is used to run a block of instructions multiple times until a certain condition fails.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B5449-A400-84C2-1D2E-7EE4C9A2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143000"/>
            <a:ext cx="3638737" cy="504850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"/>
            <a:ext cx="4953000" cy="6651173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91400" y="274638"/>
            <a:ext cx="2743200" cy="178276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i="1" dirty="0">
                <a:latin typeface="+mj-lt"/>
                <a:ea typeface="+mj-ea"/>
                <a:cs typeface="+mj-cs"/>
              </a:rPr>
              <a:t>for</a:t>
            </a:r>
            <a:r>
              <a:rPr lang="en-US" sz="4400" dirty="0">
                <a:latin typeface="+mj-lt"/>
                <a:ea typeface="+mj-ea"/>
                <a:cs typeface="+mj-cs"/>
              </a:rPr>
              <a:t> loop</a:t>
            </a:r>
            <a:endParaRPr lang="en-US" sz="4400" i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6BAC-BFA2-B22E-66B4-72FE80FA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__Source_Sans_Pro_fea366"/>
              </a:rPr>
              <a:t>Forms of for loop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06693-F184-D861-37E9-16A74124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76400"/>
            <a:ext cx="6400800" cy="49069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D99F0-7A44-A4FF-4B32-A6C3D89D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09800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7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33400"/>
            <a:ext cx="8605838" cy="557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using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1,n</a:t>
            </a:r>
            <a:r>
              <a:rPr lang="en-US" dirty="0"/>
              <a:t>=</a:t>
            </a:r>
            <a:r>
              <a:rPr lang="en-US" dirty="0" err="1"/>
              <a:t>5,f</a:t>
            </a:r>
            <a:r>
              <a:rPr lang="en-US" dirty="0"/>
              <a:t>=1;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while(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&lt;=n)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 = f*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}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using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1,n</a:t>
            </a:r>
            <a:r>
              <a:rPr lang="en-US" dirty="0"/>
              <a:t>=</a:t>
            </a:r>
            <a:r>
              <a:rPr lang="en-US" dirty="0" err="1"/>
              <a:t>5,f</a:t>
            </a:r>
            <a:r>
              <a:rPr lang="en-US" dirty="0"/>
              <a:t>=1;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 = f*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while(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&lt;=n);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using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i,n</a:t>
            </a:r>
            <a:r>
              <a:rPr lang="en-US" dirty="0"/>
              <a:t>=</a:t>
            </a:r>
            <a:r>
              <a:rPr lang="en-US" dirty="0" err="1"/>
              <a:t>5,f</a:t>
            </a:r>
            <a:r>
              <a:rPr lang="en-US" dirty="0"/>
              <a:t>=1;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1;i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 err="1">
                <a:solidFill>
                  <a:srgbClr val="FF0000"/>
                </a:solidFill>
              </a:rPr>
              <a:t>n;i</a:t>
            </a:r>
            <a:r>
              <a:rPr lang="en-US" dirty="0">
                <a:solidFill>
                  <a:srgbClr val="FF0000"/>
                </a:solidFill>
              </a:rPr>
              <a:t>++)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 = f*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9" y="528639"/>
            <a:ext cx="88868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loops – loop </a:t>
            </a:r>
            <a:r>
              <a:rPr lang="en-US" i="1" dirty="0"/>
              <a:t>within</a:t>
            </a:r>
            <a:r>
              <a:rPr lang="en-US" dirty="0"/>
              <a:t> loop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524000"/>
            <a:ext cx="4800600" cy="49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i,j,n</a:t>
            </a:r>
            <a:r>
              <a:rPr lang="en-US" dirty="0"/>
              <a:t>=6;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1;i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(j=</a:t>
            </a:r>
            <a:r>
              <a:rPr lang="en-US" dirty="0" err="1"/>
              <a:t>1;j</a:t>
            </a:r>
            <a:r>
              <a:rPr lang="en-US" dirty="0"/>
              <a:t>&lt;=</a:t>
            </a:r>
            <a:r>
              <a:rPr lang="en-US" dirty="0" err="1"/>
              <a:t>i;j</a:t>
            </a:r>
            <a:r>
              <a:rPr lang="en-US" dirty="0"/>
              <a:t>++){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("*");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/>
              <a:t>}}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 statement helps to break from the immediate local loop for certain condition.</a:t>
            </a:r>
          </a:p>
          <a:p>
            <a:endParaRPr lang="en-US" dirty="0"/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main(){</a:t>
            </a:r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int i,j;</a:t>
            </a:r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for(i=1;i&lt;=10;i++){</a:t>
            </a:r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  if(i%6==0) </a:t>
            </a:r>
            <a:r>
              <a:rPr lang="nn-NO" b="1" i="1" dirty="0">
                <a:solidFill>
                  <a:srgbClr val="C00000"/>
                </a:solidFill>
              </a:rPr>
              <a:t>break</a:t>
            </a:r>
            <a:r>
              <a:rPr lang="nn-NO" dirty="0">
                <a:solidFill>
                  <a:srgbClr val="C00000"/>
                </a:solidFill>
              </a:rPr>
              <a:t>;    </a:t>
            </a:r>
            <a:r>
              <a:rPr lang="nn-NO" dirty="0"/>
              <a:t>//if the number is div by 6</a:t>
            </a:r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printf("i=%d",i);   </a:t>
            </a:r>
            <a:r>
              <a:rPr lang="nn-NO" dirty="0"/>
              <a:t>//output i=6</a:t>
            </a:r>
          </a:p>
          <a:p>
            <a:pPr>
              <a:buNone/>
            </a:pPr>
            <a:r>
              <a:rPr lang="nn-NO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– skip to next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main(){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1;i</a:t>
            </a:r>
            <a:r>
              <a:rPr lang="en-US" dirty="0"/>
              <a:t>&lt;=</a:t>
            </a:r>
            <a:r>
              <a:rPr lang="en-US" dirty="0" err="1"/>
              <a:t>10;i</a:t>
            </a:r>
            <a:r>
              <a:rPr lang="en-US" dirty="0"/>
              <a:t>++){</a:t>
            </a:r>
          </a:p>
          <a:p>
            <a:pPr>
              <a:buNone/>
            </a:pPr>
            <a:r>
              <a:rPr lang="en-US" dirty="0"/>
              <a:t>  if(</a:t>
            </a:r>
            <a:r>
              <a:rPr lang="en-US" dirty="0" err="1"/>
              <a:t>i%3</a:t>
            </a:r>
            <a:r>
              <a:rPr lang="en-US" dirty="0"/>
              <a:t>!=0)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=%d\</a:t>
            </a:r>
            <a:r>
              <a:rPr lang="en-US" dirty="0" err="1"/>
              <a:t>n",i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else </a:t>
            </a:r>
            <a:r>
              <a:rPr lang="en-US" b="1" i="1" dirty="0"/>
              <a:t>continue</a:t>
            </a:r>
            <a:r>
              <a:rPr lang="en-US" dirty="0"/>
              <a:t>;  </a:t>
            </a:r>
            <a:r>
              <a:rPr lang="en-US" dirty="0">
                <a:solidFill>
                  <a:srgbClr val="FF0000"/>
                </a:solidFill>
              </a:rPr>
              <a:t>//skip to next iteration</a:t>
            </a:r>
          </a:p>
          <a:p>
            <a:pPr>
              <a:buNone/>
            </a:pPr>
            <a:r>
              <a:rPr lang="en-US" dirty="0"/>
              <a:t>}}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//output – 1 2 4 5 7 8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BF77-C329-1555-D5C1-F494D164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BFBD-1234-CA0F-B505-7C736D30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C Tokens are of 6 types, and they are classified as: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__Source_Sans_Pro_fea366"/>
              </a:rPr>
              <a:t>Identifiers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,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__Source_Sans_Pro_fea366"/>
              </a:rPr>
              <a:t>Keywords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,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__Source_Sans_Pro_fea366"/>
              </a:rPr>
              <a:t>Constants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,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__Source_Sans_Pro_fea366"/>
              </a:rPr>
              <a:t>Operators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,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__Source_Sans_Pro_fea366"/>
              </a:rPr>
              <a:t>Special Characters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and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__Source_Sans_Pro_fea366"/>
              </a:rPr>
              <a:t>Strings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or reserved words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731167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33601" y="5638800"/>
            <a:ext cx="6039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You cannot use them for variable names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–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must start with an alphabet</a:t>
            </a:r>
          </a:p>
          <a:p>
            <a:r>
              <a:rPr lang="en-US" dirty="0"/>
              <a:t>May contain digits or alphabets.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abc123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abc_123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  //valid identifiers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C</a:t>
            </a:r>
          </a:p>
        </p:txBody>
      </p:sp>
      <p:pic>
        <p:nvPicPr>
          <p:cNvPr id="9218" name="Picture 2" descr="Image result for Primitive Data types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133600"/>
            <a:ext cx="7820025" cy="4429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219200"/>
            <a:ext cx="848266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1405</Words>
  <Application>Microsoft Office PowerPoint</Application>
  <PresentationFormat>Widescreen</PresentationFormat>
  <Paragraphs>203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__Source_Sans_Pro_fea366</vt:lpstr>
      <vt:lpstr>Arial</vt:lpstr>
      <vt:lpstr>Calibri</vt:lpstr>
      <vt:lpstr>Consolas</vt:lpstr>
      <vt:lpstr>Office Theme</vt:lpstr>
      <vt:lpstr>UES103  Programming for Problem Solving Saif Nalband, PhD 1A27-31/1A42-46  Lab Password: cslab768</vt:lpstr>
      <vt:lpstr>Topics covered Structure of C Program, Life Cycle of Program from Source code to Executable, Compiling and Executing C Code, Keywords, Identifiers, Primitive Data types in C, variables, constants, input/output statements in C, operators, type conversion and type casting. Conditional branching statements, iterative statements, nested loops, break and continue statements.</vt:lpstr>
      <vt:lpstr>PowerPoint Presentation</vt:lpstr>
      <vt:lpstr>PowerPoint Presentation</vt:lpstr>
      <vt:lpstr>C Tokens</vt:lpstr>
      <vt:lpstr>Keywords or reserved words</vt:lpstr>
      <vt:lpstr>Identifiers – variable names</vt:lpstr>
      <vt:lpstr>Datatypes in C</vt:lpstr>
      <vt:lpstr>Primitive Data types in C</vt:lpstr>
      <vt:lpstr>Variables and constants</vt:lpstr>
      <vt:lpstr>I/O statements in C</vt:lpstr>
      <vt:lpstr>Operators in C</vt:lpstr>
      <vt:lpstr>Operators – 3 types</vt:lpstr>
      <vt:lpstr>PowerPoint Presentation</vt:lpstr>
      <vt:lpstr>Integer and double are default</vt:lpstr>
      <vt:lpstr>Type conversion - implicit</vt:lpstr>
      <vt:lpstr>Type conversion - explicit</vt:lpstr>
      <vt:lpstr>Conditional branching statements</vt:lpstr>
      <vt:lpstr>if</vt:lpstr>
      <vt:lpstr>Simple If</vt:lpstr>
      <vt:lpstr>If statement</vt:lpstr>
      <vt:lpstr>If-else</vt:lpstr>
      <vt:lpstr>If-else</vt:lpstr>
      <vt:lpstr>Nested if else</vt:lpstr>
      <vt:lpstr>Else-if Ladder:</vt:lpstr>
      <vt:lpstr>Important Points Need to Remember</vt:lpstr>
      <vt:lpstr>Leap Year?</vt:lpstr>
      <vt:lpstr>Switch Case</vt:lpstr>
      <vt:lpstr>Switch statement</vt:lpstr>
      <vt:lpstr>Rules for Switch Statement in C Language</vt:lpstr>
      <vt:lpstr>PowerPoint Presentation</vt:lpstr>
      <vt:lpstr>Iterative statements - repetitions</vt:lpstr>
      <vt:lpstr>PowerPoint Presentation</vt:lpstr>
      <vt:lpstr>PowerPoint Presentation</vt:lpstr>
      <vt:lpstr>Forms of for loop</vt:lpstr>
      <vt:lpstr>PowerPoint Presentation</vt:lpstr>
      <vt:lpstr>Factorial using while</vt:lpstr>
      <vt:lpstr>Factorial using while</vt:lpstr>
      <vt:lpstr>Factorial using for</vt:lpstr>
      <vt:lpstr>Nested loops – loop within loop</vt:lpstr>
      <vt:lpstr>What is the output?</vt:lpstr>
      <vt:lpstr>break and continue</vt:lpstr>
      <vt:lpstr>Continue – skip to next iteration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 Program, Life Cycle of Program from Source code to Executable, Compiling and Executing C Code, Keywords, Identifiers, Primitive Data types in C, variables, constants, input/output statements in C, operators, type conversion and type casting. Conditional branching statements, iterative statements, nested loops, break and continue statements.</dc:title>
  <dc:creator>pannu</dc:creator>
  <cp:lastModifiedBy>Saif Nalband</cp:lastModifiedBy>
  <cp:revision>78</cp:revision>
  <dcterms:created xsi:type="dcterms:W3CDTF">2018-08-27T06:34:43Z</dcterms:created>
  <dcterms:modified xsi:type="dcterms:W3CDTF">2023-08-22T05:06:30Z</dcterms:modified>
</cp:coreProperties>
</file>