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sldIdLst>
    <p:sldId id="256" r:id="rId3"/>
    <p:sldId id="843" r:id="rId4"/>
    <p:sldId id="622" r:id="rId5"/>
    <p:sldId id="544" r:id="rId6"/>
    <p:sldId id="545" r:id="rId7"/>
    <p:sldId id="546" r:id="rId8"/>
    <p:sldId id="547" r:id="rId9"/>
    <p:sldId id="548" r:id="rId10"/>
    <p:sldId id="549" r:id="rId11"/>
    <p:sldId id="551" r:id="rId12"/>
    <p:sldId id="550" r:id="rId13"/>
    <p:sldId id="552" r:id="rId14"/>
    <p:sldId id="554" r:id="rId15"/>
    <p:sldId id="555" r:id="rId16"/>
    <p:sldId id="553" r:id="rId17"/>
    <p:sldId id="557" r:id="rId18"/>
    <p:sldId id="556" r:id="rId19"/>
    <p:sldId id="559" r:id="rId20"/>
    <p:sldId id="560" r:id="rId21"/>
    <p:sldId id="561" r:id="rId22"/>
    <p:sldId id="563" r:id="rId23"/>
    <p:sldId id="565" r:id="rId24"/>
    <p:sldId id="564" r:id="rId25"/>
    <p:sldId id="569" r:id="rId26"/>
    <p:sldId id="566" r:id="rId27"/>
    <p:sldId id="571" r:id="rId28"/>
    <p:sldId id="570" r:id="rId29"/>
    <p:sldId id="573" r:id="rId30"/>
    <p:sldId id="572" r:id="rId31"/>
    <p:sldId id="574" r:id="rId32"/>
    <p:sldId id="575" r:id="rId33"/>
    <p:sldId id="576" r:id="rId34"/>
    <p:sldId id="577" r:id="rId35"/>
    <p:sldId id="578" r:id="rId36"/>
    <p:sldId id="579" r:id="rId37"/>
    <p:sldId id="580" r:id="rId38"/>
    <p:sldId id="769" r:id="rId39"/>
    <p:sldId id="770" r:id="rId40"/>
    <p:sldId id="789" r:id="rId41"/>
    <p:sldId id="776" r:id="rId42"/>
    <p:sldId id="790" r:id="rId43"/>
    <p:sldId id="778" r:id="rId44"/>
    <p:sldId id="791" r:id="rId45"/>
    <p:sldId id="780" r:id="rId46"/>
    <p:sldId id="616" r:id="rId47"/>
    <p:sldId id="610" r:id="rId48"/>
    <p:sldId id="792" r:id="rId49"/>
    <p:sldId id="618" r:id="rId50"/>
    <p:sldId id="628" r:id="rId51"/>
    <p:sldId id="793" r:id="rId52"/>
    <p:sldId id="782" r:id="rId53"/>
    <p:sldId id="787" r:id="rId54"/>
    <p:sldId id="794" r:id="rId55"/>
    <p:sldId id="801" r:id="rId56"/>
    <p:sldId id="645" r:id="rId57"/>
    <p:sldId id="842" r:id="rId58"/>
    <p:sldId id="390" r:id="rId59"/>
    <p:sldId id="391" r:id="rId60"/>
    <p:sldId id="392" r:id="rId61"/>
    <p:sldId id="393" r:id="rId62"/>
    <p:sldId id="394" r:id="rId63"/>
    <p:sldId id="395" r:id="rId64"/>
    <p:sldId id="396" r:id="rId65"/>
    <p:sldId id="397" r:id="rId66"/>
    <p:sldId id="398" r:id="rId67"/>
    <p:sldId id="39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8C30A-5085-43A8-990A-DA6C69BCD302}" type="datetimeFigureOut">
              <a:rPr lang="en-IN" smtClean="0"/>
              <a:t>17-12-2022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D7949-440A-416F-A77E-34E1F02286ED}" type="slidenum">
              <a:rPr lang="en-IN" smtClean="0"/>
              <a:t>‹#›</a:t>
            </a:fld>
            <a:endParaRPr lang="en-IN"/>
          </a:p>
        </p:txBody>
      </p:sp>
    </p:spTree>
    <p:extLst>
      <p:ext uri="{BB962C8B-B14F-4D97-AF65-F5344CB8AC3E}">
        <p14:creationId xmlns:p14="http://schemas.microsoft.com/office/powerpoint/2010/main" val="186051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control the lifetime of how they meet in the middle</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37</a:t>
            </a:fld>
            <a:endParaRPr lang="en-US" altLang="x-none"/>
          </a:p>
        </p:txBody>
      </p:sp>
    </p:spTree>
    <p:extLst>
      <p:ext uri="{BB962C8B-B14F-4D97-AF65-F5344CB8AC3E}">
        <p14:creationId xmlns:p14="http://schemas.microsoft.com/office/powerpoint/2010/main" val="158686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13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24" name="Google Shape;1424;p13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p13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30" name="Google Shape;1430;p1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13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36" name="Google Shape;1436;p13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13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42" name="Google Shape;1442;p13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p13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48" name="Google Shape;1448;p1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p14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54" name="Google Shape;1454;p14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14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60" name="Google Shape;1460;p14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14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66" name="Google Shape;1466;p14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14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72" name="Google Shape;1472;p14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p14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78" name="Google Shape;1478;p14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latin typeface="Consolas" panose="020B0609020204030204" pitchFamily="49" charset="0"/>
                <a:cs typeface="Consolas" panose="020B0609020204030204" pitchFamily="49" charset="0"/>
              </a:rPr>
              <a:t>malloc</a:t>
            </a:r>
            <a:r>
              <a:rPr lang="en-US" dirty="0">
                <a:cs typeface="Courier New" panose="02070309020205020404" pitchFamily="49" charset="0"/>
              </a:rPr>
              <a:t> returns a pointer to a certain number of allocated bytes.  It doesn’t know or care whether it will be used as an array, a single block of memory, etc.  It just allocates and returns bytes for you.</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cs typeface="Courier New" panose="02070309020205020404" pitchFamily="49"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cs typeface="Courier New" panose="02070309020205020404" pitchFamily="49" charset="0"/>
              </a:rPr>
              <a:t>contiguous</a:t>
            </a:r>
            <a:endParaRPr lang="en-US" dirty="0"/>
          </a:p>
          <a:p>
            <a:endParaRPr lang="en-US" dirty="0"/>
          </a:p>
          <a:p>
            <a:r>
              <a:rPr lang="en-US" dirty="0"/>
              <a:t>Make the name as short as possible</a:t>
            </a:r>
          </a:p>
          <a:p>
            <a:r>
              <a:rPr lang="en-US" dirty="0"/>
              <a:t>This is new</a:t>
            </a:r>
          </a:p>
          <a:p>
            <a:endParaRPr lang="en-US" dirty="0"/>
          </a:p>
          <a:p>
            <a:r>
              <a:rPr lang="en-US" dirty="0"/>
              <a:t>Star in a type? That means pointer. Pointer to what? A void? What?</a:t>
            </a:r>
          </a:p>
          <a:p>
            <a:endParaRPr lang="en-US" dirty="0"/>
          </a:p>
          <a:p>
            <a:r>
              <a:rPr lang="en-US" dirty="0"/>
              <a:t>In the same way as stack memory</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38</a:t>
            </a:fld>
            <a:endParaRPr lang="en-US" altLang="x-none"/>
          </a:p>
        </p:txBody>
      </p:sp>
    </p:spTree>
    <p:extLst>
      <p:ext uri="{BB962C8B-B14F-4D97-AF65-F5344CB8AC3E}">
        <p14:creationId xmlns:p14="http://schemas.microsoft.com/office/powerpoint/2010/main" val="420178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cs typeface="Courier New" panose="02070309020205020404" pitchFamily="49" charset="0"/>
              </a:rPr>
              <a:t>We always put an assert here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cs typeface="Courier New" panose="02070309020205020404" pitchFamily="49"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cs typeface="Courier New" panose="02070309020205020404" pitchFamily="49" charset="0"/>
              </a:rPr>
              <a:t>in cs107 you might not run out of memory</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cs typeface="Courier New" panose="02070309020205020404" pitchFamily="49" charset="0"/>
            </a:endParaRP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dirty="0">
                <a:cs typeface="Courier New" panose="02070309020205020404" pitchFamily="49" charset="0"/>
              </a:rPr>
              <a:t>Do you need assert for any other reason? Not for the purposes of this class</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dirty="0">
                <a:cs typeface="Courier New" panose="02070309020205020404" pitchFamily="49" charset="0"/>
              </a:rPr>
              <a:t>Why doesn’t malloc handle this itself? There can be cases where you handle it gracefully</a:t>
            </a:r>
          </a:p>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41</a:t>
            </a:fld>
            <a:endParaRPr lang="en-US" altLang="x-none"/>
          </a:p>
        </p:txBody>
      </p:sp>
    </p:spTree>
    <p:extLst>
      <p:ext uri="{BB962C8B-B14F-4D97-AF65-F5344CB8AC3E}">
        <p14:creationId xmlns:p14="http://schemas.microsoft.com/office/powerpoint/2010/main" val="264276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this function was created for just arrays, which is why it has </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42</a:t>
            </a:fld>
            <a:endParaRPr lang="en-US" altLang="x-none"/>
          </a:p>
        </p:txBody>
      </p:sp>
    </p:spTree>
    <p:extLst>
      <p:ext uri="{BB962C8B-B14F-4D97-AF65-F5344CB8AC3E}">
        <p14:creationId xmlns:p14="http://schemas.microsoft.com/office/powerpoint/2010/main" val="1953823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delete</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43</a:t>
            </a:fld>
            <a:endParaRPr lang="en-US" altLang="x-none"/>
          </a:p>
        </p:txBody>
      </p:sp>
    </p:spTree>
    <p:extLst>
      <p:ext uri="{BB962C8B-B14F-4D97-AF65-F5344CB8AC3E}">
        <p14:creationId xmlns:p14="http://schemas.microsoft.com/office/powerpoint/2010/main" val="193814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Another advantage of heap memory is that you can request more for an existing allocation if you need it.</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47</a:t>
            </a:fld>
            <a:endParaRPr lang="en-US" altLang="x-none"/>
          </a:p>
        </p:txBody>
      </p:sp>
    </p:spTree>
    <p:extLst>
      <p:ext uri="{BB962C8B-B14F-4D97-AF65-F5344CB8AC3E}">
        <p14:creationId xmlns:p14="http://schemas.microsoft.com/office/powerpoint/2010/main" val="82491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change overflow to different word to avoid ambiguity with numeric overflow</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52</a:t>
            </a:fld>
            <a:endParaRPr lang="en-US" altLang="x-none"/>
          </a:p>
        </p:txBody>
      </p:sp>
    </p:spTree>
    <p:extLst>
      <p:ext uri="{BB962C8B-B14F-4D97-AF65-F5344CB8AC3E}">
        <p14:creationId xmlns:p14="http://schemas.microsoft.com/office/powerpoint/2010/main" val="207539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fast: reserved at compile-time</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53</a:t>
            </a:fld>
            <a:endParaRPr lang="en-US" altLang="x-none"/>
          </a:p>
        </p:txBody>
      </p:sp>
    </p:spTree>
    <p:extLst>
      <p:ext uri="{BB962C8B-B14F-4D97-AF65-F5344CB8AC3E}">
        <p14:creationId xmlns:p14="http://schemas.microsoft.com/office/powerpoint/2010/main" val="138489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stack if possible, go to heap only when you must </a:t>
            </a:r>
          </a:p>
          <a:p>
            <a:r>
              <a:rPr lang="en-US" dirty="0"/>
              <a:t>Stack is safer, more efficient, more convenient </a:t>
            </a:r>
          </a:p>
          <a:p>
            <a:r>
              <a:rPr lang="en-US" dirty="0"/>
              <a:t>What requires heap? </a:t>
            </a:r>
          </a:p>
          <a:p>
            <a:r>
              <a:rPr lang="en-US" dirty="0"/>
              <a:t>Very large allocation that could blow out stack</a:t>
            </a:r>
            <a:br>
              <a:rPr lang="en-US" dirty="0"/>
            </a:br>
            <a:r>
              <a:rPr lang="en-US" dirty="0"/>
              <a:t>Dynamic construction, not known at compile-time what declarations will be needed Need to control lifetime — memory must persist outside of function call</a:t>
            </a:r>
            <a:br>
              <a:rPr lang="en-US" dirty="0"/>
            </a:br>
            <a:r>
              <a:rPr lang="en-US" dirty="0"/>
              <a:t>Need to resize memory after initial allocation </a:t>
            </a:r>
          </a:p>
          <a:p>
            <a:r>
              <a:rPr lang="en-US" dirty="0"/>
              <a:t>With heap, comes responsibility </a:t>
            </a:r>
          </a:p>
          <a:p>
            <a:r>
              <a:rPr lang="en-US" dirty="0"/>
              <a:t>Your responsibility for correct allocation at right time and right size</a:t>
            </a:r>
            <a:br>
              <a:rPr lang="en-US" dirty="0"/>
            </a:br>
            <a:r>
              <a:rPr lang="en-US" dirty="0"/>
              <a:t>Your responsibility to manage the </a:t>
            </a:r>
            <a:r>
              <a:rPr lang="en-US" dirty="0" err="1"/>
              <a:t>pointee</a:t>
            </a:r>
            <a:r>
              <a:rPr lang="en-US" dirty="0"/>
              <a:t> type and size</a:t>
            </a:r>
            <a:br>
              <a:rPr lang="en-US" dirty="0"/>
            </a:br>
            <a:r>
              <a:rPr lang="en-US" dirty="0"/>
              <a:t>Your responsibility for correct deallocation at right time, once and only once </a:t>
            </a:r>
            <a:r>
              <a:rPr lang="en-US" dirty="0" err="1"/>
              <a:t>Valgrind</a:t>
            </a:r>
            <a:r>
              <a:rPr lang="en-US" dirty="0"/>
              <a:t> is your friend! </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54</a:t>
            </a:fld>
            <a:endParaRPr lang="en-US" altLang="x-none"/>
          </a:p>
        </p:txBody>
      </p:sp>
    </p:spTree>
    <p:extLst>
      <p:ext uri="{BB962C8B-B14F-4D97-AF65-F5344CB8AC3E}">
        <p14:creationId xmlns:p14="http://schemas.microsoft.com/office/powerpoint/2010/main" val="299597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128D-55ED-DA92-0E89-9E8F843A8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A07701-A4E4-97BA-F340-B4365AD15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85CA20-D7CD-73E9-1341-0D27490A1886}"/>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5" name="Footer Placeholder 4">
            <a:extLst>
              <a:ext uri="{FF2B5EF4-FFF2-40B4-BE49-F238E27FC236}">
                <a16:creationId xmlns:a16="http://schemas.microsoft.com/office/drawing/2014/main" id="{CEE87E5B-8987-855C-F4E3-FD91F7D77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F64C1-A2E9-EF28-54AC-64872AB087AD}"/>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172443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F731-A4AB-8AEA-AF41-F0E43B4D9E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A6489-5566-1252-B954-90E8E8E1E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CDFA8-D644-B42E-168E-A73562F79235}"/>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5" name="Footer Placeholder 4">
            <a:extLst>
              <a:ext uri="{FF2B5EF4-FFF2-40B4-BE49-F238E27FC236}">
                <a16:creationId xmlns:a16="http://schemas.microsoft.com/office/drawing/2014/main" id="{9F9282D1-F345-2507-471D-2438B4287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DA280-3ABF-1AAE-43CD-6118015539D0}"/>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179359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5554B-705A-4D15-E755-88265661A9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B40CA-06BE-ABAC-4B69-1DAFDF5AC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7DC30-D8C2-ABC2-EA24-C2DC865E4352}"/>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5" name="Footer Placeholder 4">
            <a:extLst>
              <a:ext uri="{FF2B5EF4-FFF2-40B4-BE49-F238E27FC236}">
                <a16:creationId xmlns:a16="http://schemas.microsoft.com/office/drawing/2014/main" id="{1C8DFA5C-5187-F1BF-3E37-7C80B52CB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099CD-D835-9009-76BA-7F8B57986D01}"/>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225967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78340356-4F82-7642-8E61-31438DC79571}"/>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Calibri" charset="0"/>
              <a:ea typeface="Arial" charset="0"/>
              <a:cs typeface="Arial" charset="0"/>
            </a:endParaRPr>
          </a:p>
        </p:txBody>
      </p:sp>
      <p:sp>
        <p:nvSpPr>
          <p:cNvPr id="10" name="Rectangle 3">
            <a:extLst>
              <a:ext uri="{FF2B5EF4-FFF2-40B4-BE49-F238E27FC236}">
                <a16:creationId xmlns:a16="http://schemas.microsoft.com/office/drawing/2014/main" id="{F175B182-7757-2B4B-B49F-0C8D09282976}"/>
              </a:ext>
            </a:extLst>
          </p:cNvPr>
          <p:cNvSpPr>
            <a:spLocks noGrp="1" noChangeArrowheads="1"/>
          </p:cNvSpPr>
          <p:nvPr>
            <p:ph type="ctrTitle"/>
          </p:nvPr>
        </p:nvSpPr>
        <p:spPr>
          <a:xfrm>
            <a:off x="914400" y="1600200"/>
            <a:ext cx="10363200" cy="2057400"/>
          </a:xfrm>
          <a:prstGeom prst="rect">
            <a:avLst/>
          </a:prstGeom>
        </p:spPr>
        <p:txBody>
          <a:bodyPr anchor="ctr"/>
          <a:lstStyle>
            <a:lvl1pPr algn="ctr">
              <a:defRPr b="1">
                <a:solidFill>
                  <a:schemeClr val="tx1"/>
                </a:solidFill>
                <a:latin typeface="Calibri" charset="0"/>
              </a:defRPr>
            </a:lvl1pPr>
          </a:lstStyle>
          <a:p>
            <a:pPr lvl="0"/>
            <a:endParaRPr lang="x-none" altLang="x-none" noProof="0"/>
          </a:p>
        </p:txBody>
      </p:sp>
      <p:sp>
        <p:nvSpPr>
          <p:cNvPr id="11" name="Rectangle 4">
            <a:extLst>
              <a:ext uri="{FF2B5EF4-FFF2-40B4-BE49-F238E27FC236}">
                <a16:creationId xmlns:a16="http://schemas.microsoft.com/office/drawing/2014/main" id="{5481B511-27D1-E445-A6E2-A51E87B26D65}"/>
              </a:ext>
            </a:extLst>
          </p:cNvPr>
          <p:cNvSpPr>
            <a:spLocks noGrp="1" noChangeArrowheads="1"/>
          </p:cNvSpPr>
          <p:nvPr>
            <p:ph type="subTitle" idx="1"/>
          </p:nvPr>
        </p:nvSpPr>
        <p:spPr>
          <a:xfrm>
            <a:off x="2895600" y="4114800"/>
            <a:ext cx="6400800" cy="1524000"/>
          </a:xfrm>
        </p:spPr>
        <p:txBody>
          <a:bodyPr/>
          <a:lstStyle>
            <a:lvl1pPr marL="0" indent="0" algn="ctr">
              <a:buFontTx/>
              <a:buNone/>
              <a:defRPr sz="2400"/>
            </a:lvl1pPr>
          </a:lstStyle>
          <a:p>
            <a:pPr lvl="0"/>
            <a:r>
              <a:rPr lang="en-US" altLang="x-none" noProof="0" dirty="0"/>
              <a:t>Click to edit Master subtitle style</a:t>
            </a:r>
          </a:p>
        </p:txBody>
      </p:sp>
      <p:sp>
        <p:nvSpPr>
          <p:cNvPr id="12" name="Text Box 11">
            <a:extLst>
              <a:ext uri="{FF2B5EF4-FFF2-40B4-BE49-F238E27FC236}">
                <a16:creationId xmlns:a16="http://schemas.microsoft.com/office/drawing/2014/main" id="{2CD5DE72-E8AC-D645-BD88-5BA018B04863}"/>
              </a:ext>
            </a:extLst>
          </p:cNvPr>
          <p:cNvSpPr txBox="1">
            <a:spLocks noChangeArrowheads="1"/>
          </p:cNvSpPr>
          <p:nvPr userDrawn="1"/>
        </p:nvSpPr>
        <p:spPr bwMode="auto">
          <a:xfrm>
            <a:off x="2209800" y="6306297"/>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dirty="0">
                <a:latin typeface="Calibri" charset="0"/>
              </a:rPr>
              <a:t>This document is copyright (C) Stanford Computer Science, Lisa Yan, and Nick Troccoli and Katie Creel, licensed under Creative Commons Attribution 2.5 License.  All rights reserved.</a:t>
            </a:r>
            <a:br>
              <a:rPr lang="en-US" altLang="x-none" sz="800" dirty="0">
                <a:latin typeface="Calibri" charset="0"/>
              </a:rPr>
            </a:br>
            <a:r>
              <a:rPr lang="en-US" altLang="x-none" sz="800" dirty="0">
                <a:latin typeface="Calibri" charset="0"/>
              </a:rPr>
              <a:t>Based on slides created by Marty Stepp, Cynthia Lee, Chris Gregg, Lisa Yan, Jerry Cain and others.</a:t>
            </a:r>
          </a:p>
        </p:txBody>
      </p:sp>
    </p:spTree>
    <p:extLst>
      <p:ext uri="{BB962C8B-B14F-4D97-AF65-F5344CB8AC3E}">
        <p14:creationId xmlns:p14="http://schemas.microsoft.com/office/powerpoint/2010/main" val="38589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B736492-65D5-7A4F-80A3-31C72A12AB1B}"/>
              </a:ext>
            </a:extLst>
          </p:cNvPr>
          <p:cNvSpPr>
            <a:spLocks noGrp="1"/>
          </p:cNvSpPr>
          <p:nvPr>
            <p:ph type="title"/>
          </p:nvPr>
        </p:nvSpPr>
        <p:spPr>
          <a:xfrm>
            <a:off x="457200" y="0"/>
            <a:ext cx="11277600" cy="1143000"/>
          </a:xfrm>
          <a:prstGeom prst="rect">
            <a:avLst/>
          </a:prstGeom>
        </p:spPr>
        <p:txBody>
          <a:bodyPr anchor="ctr"/>
          <a:lstStyle>
            <a:lvl1pPr algn="ctr">
              <a:defRPr b="1"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Content Placeholder 2">
            <a:extLst>
              <a:ext uri="{FF2B5EF4-FFF2-40B4-BE49-F238E27FC236}">
                <a16:creationId xmlns:a16="http://schemas.microsoft.com/office/drawing/2014/main" id="{B7C47DD1-735B-0D4F-9D32-27E3EDDC71FA}"/>
              </a:ext>
            </a:extLst>
          </p:cNvPr>
          <p:cNvSpPr>
            <a:spLocks noGrp="1"/>
          </p:cNvSpPr>
          <p:nvPr>
            <p:ph idx="1"/>
          </p:nvPr>
        </p:nvSpPr>
        <p:spPr>
          <a:xfrm>
            <a:off x="152400" y="1295400"/>
            <a:ext cx="11811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033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BA9953C-E887-5F4C-9DD0-4F107760DE90}"/>
              </a:ext>
            </a:extLst>
          </p:cNvPr>
          <p:cNvSpPr>
            <a:spLocks noGrp="1"/>
          </p:cNvSpPr>
          <p:nvPr>
            <p:ph type="title"/>
          </p:nvPr>
        </p:nvSpPr>
        <p:spPr>
          <a:xfrm>
            <a:off x="623888" y="1736730"/>
            <a:ext cx="10958512" cy="2852737"/>
          </a:xfrm>
          <a:prstGeom prst="rect">
            <a:avLst/>
          </a:prstGeom>
        </p:spPr>
        <p:txBody>
          <a:bodyPr anchor="ctr"/>
          <a:lstStyle>
            <a:lvl1pPr algn="ct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id="{75DDC236-00E5-2A48-8790-05E2F1718C51}"/>
              </a:ext>
            </a:extLst>
          </p:cNvPr>
          <p:cNvSpPr>
            <a:spLocks noGrp="1"/>
          </p:cNvSpPr>
          <p:nvPr>
            <p:ph type="body" idx="1"/>
          </p:nvPr>
        </p:nvSpPr>
        <p:spPr>
          <a:xfrm>
            <a:off x="623888" y="4589467"/>
            <a:ext cx="1095851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39841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A560C6-A739-2049-B91E-DFEB262D8051}"/>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66053172-13CE-2343-B369-1A8A92D7D9A6}"/>
              </a:ext>
            </a:extLst>
          </p:cNvPr>
          <p:cNvSpPr>
            <a:spLocks noGrp="1"/>
          </p:cNvSpPr>
          <p:nvPr>
            <p:ph sz="half" idx="1"/>
          </p:nvPr>
        </p:nvSpPr>
        <p:spPr>
          <a:xfrm>
            <a:off x="152400" y="1295400"/>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2D86B485-66BF-7341-A676-CCAF29FCB1DA}"/>
              </a:ext>
            </a:extLst>
          </p:cNvPr>
          <p:cNvSpPr>
            <a:spLocks noGrp="1"/>
          </p:cNvSpPr>
          <p:nvPr>
            <p:ph sz="half" idx="10"/>
          </p:nvPr>
        </p:nvSpPr>
        <p:spPr>
          <a:xfrm>
            <a:off x="6172200" y="1299882"/>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931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8FD81F-A890-1E4F-B50C-FA58B0FE31DB}"/>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2EA21BD5-23D0-9A4C-8FB5-C2A851AD2CD3}"/>
              </a:ext>
            </a:extLst>
          </p:cNvPr>
          <p:cNvSpPr>
            <a:spLocks noGrp="1"/>
          </p:cNvSpPr>
          <p:nvPr>
            <p:ph sz="half" idx="1"/>
          </p:nvPr>
        </p:nvSpPr>
        <p:spPr>
          <a:xfrm>
            <a:off x="152400" y="2316956"/>
            <a:ext cx="5833872" cy="4160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5FAFCA5F-2182-4F49-BA8A-15432F96A26B}"/>
              </a:ext>
            </a:extLst>
          </p:cNvPr>
          <p:cNvSpPr>
            <a:spLocks noGrp="1"/>
          </p:cNvSpPr>
          <p:nvPr>
            <p:ph sz="half" idx="10"/>
          </p:nvPr>
        </p:nvSpPr>
        <p:spPr>
          <a:xfrm>
            <a:off x="6172200" y="2316956"/>
            <a:ext cx="5833872" cy="416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22B291DF-3599-8746-A039-AF3E6FA7DB5C}"/>
              </a:ext>
            </a:extLst>
          </p:cNvPr>
          <p:cNvSpPr>
            <a:spLocks noGrp="1"/>
          </p:cNvSpPr>
          <p:nvPr>
            <p:ph type="body" idx="11"/>
          </p:nvPr>
        </p:nvSpPr>
        <p:spPr>
          <a:xfrm>
            <a:off x="1524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2">
            <a:extLst>
              <a:ext uri="{FF2B5EF4-FFF2-40B4-BE49-F238E27FC236}">
                <a16:creationId xmlns:a16="http://schemas.microsoft.com/office/drawing/2014/main" id="{D0D46F08-21FE-D846-93BD-BD73EF536E36}"/>
              </a:ext>
            </a:extLst>
          </p:cNvPr>
          <p:cNvSpPr>
            <a:spLocks noGrp="1"/>
          </p:cNvSpPr>
          <p:nvPr>
            <p:ph type="body" idx="12"/>
          </p:nvPr>
        </p:nvSpPr>
        <p:spPr>
          <a:xfrm>
            <a:off x="61722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710541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15EFE8-1D4D-3341-ABA9-3C476C845AB6}"/>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277498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5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5AFA63-4AC5-A544-B0C8-BCA9F9986FF7}"/>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595D5EC6-7C9A-704C-B040-4E8BFC2DC90C}"/>
              </a:ext>
            </a:extLst>
          </p:cNvPr>
          <p:cNvSpPr>
            <a:spLocks noGrp="1"/>
          </p:cNvSpPr>
          <p:nvPr>
            <p:ph idx="1"/>
          </p:nvPr>
        </p:nvSpPr>
        <p:spPr>
          <a:xfrm>
            <a:off x="4343400" y="1524000"/>
            <a:ext cx="76009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4F2C3107-306B-114F-B302-3E7C93CBDAAE}"/>
              </a:ext>
            </a:extLst>
          </p:cNvPr>
          <p:cNvSpPr>
            <a:spLocks noGrp="1"/>
          </p:cNvSpPr>
          <p:nvPr>
            <p:ph type="body" sz="half" idx="2"/>
          </p:nvPr>
        </p:nvSpPr>
        <p:spPr>
          <a:xfrm>
            <a:off x="152400" y="1523999"/>
            <a:ext cx="41910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60519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B5C5-7A91-B886-BFF1-74ECDB71E4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8D466-297C-CA52-571D-EC09232E84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0F3D4-C44E-A963-C0CD-9F2F6D0EDEE3}"/>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5" name="Footer Placeholder 4">
            <a:extLst>
              <a:ext uri="{FF2B5EF4-FFF2-40B4-BE49-F238E27FC236}">
                <a16:creationId xmlns:a16="http://schemas.microsoft.com/office/drawing/2014/main" id="{482C3426-876B-41BF-C815-BEBD697C8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45DC2-3042-285A-A00C-0B14CD5F57A4}"/>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3313449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E60B452-E427-004F-BA7B-F57002120B68}"/>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DCBBB664-6680-4947-9DFB-6AAFC2FF45B1}"/>
              </a:ext>
            </a:extLst>
          </p:cNvPr>
          <p:cNvSpPr>
            <a:spLocks noGrp="1"/>
          </p:cNvSpPr>
          <p:nvPr>
            <p:ph type="body" sz="half" idx="2"/>
          </p:nvPr>
        </p:nvSpPr>
        <p:spPr>
          <a:xfrm>
            <a:off x="228600" y="1523999"/>
            <a:ext cx="41148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Picture Placeholder 2">
            <a:extLst>
              <a:ext uri="{FF2B5EF4-FFF2-40B4-BE49-F238E27FC236}">
                <a16:creationId xmlns:a16="http://schemas.microsoft.com/office/drawing/2014/main" id="{70EBC0EC-CB7F-8E41-B709-6B10FCE8C4AA}"/>
              </a:ext>
            </a:extLst>
          </p:cNvPr>
          <p:cNvSpPr>
            <a:spLocks noGrp="1"/>
          </p:cNvSpPr>
          <p:nvPr>
            <p:ph type="pic" idx="1"/>
          </p:nvPr>
        </p:nvSpPr>
        <p:spPr>
          <a:xfrm>
            <a:off x="4343400" y="1523999"/>
            <a:ext cx="76200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475190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4EB059-4C62-3143-8431-5E430186071C}"/>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Vertical Text Placeholder 2">
            <a:extLst>
              <a:ext uri="{FF2B5EF4-FFF2-40B4-BE49-F238E27FC236}">
                <a16:creationId xmlns:a16="http://schemas.microsoft.com/office/drawing/2014/main" id="{59AEACB6-59D2-4E47-BE1E-F7C225C461AA}"/>
              </a:ext>
            </a:extLst>
          </p:cNvPr>
          <p:cNvSpPr>
            <a:spLocks noGrp="1"/>
          </p:cNvSpPr>
          <p:nvPr>
            <p:ph type="body" orient="vert" idx="1"/>
          </p:nvPr>
        </p:nvSpPr>
        <p:spPr>
          <a:xfrm>
            <a:off x="152400" y="1295400"/>
            <a:ext cx="118110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90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D6D9-96F5-CD47-1078-50A71B6997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343E61-8EF3-83F6-8D32-5F2AE7E13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BE0BBB-684D-E0FB-650A-F9C7B536DF46}"/>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5" name="Footer Placeholder 4">
            <a:extLst>
              <a:ext uri="{FF2B5EF4-FFF2-40B4-BE49-F238E27FC236}">
                <a16:creationId xmlns:a16="http://schemas.microsoft.com/office/drawing/2014/main" id="{59FFC091-904B-2EDD-CE8A-E7C14E7B1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3F67-F9AA-0BE5-338A-C4534B25E61B}"/>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270139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57F-20EC-4A4F-8E3D-87C646F1F1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133E6-BB30-8FD5-A9D8-815E82C5D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3322D8-1104-8CB2-A49D-BC636D771F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72E384-D8FF-9A8E-10FC-B14228FCA762}"/>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6" name="Footer Placeholder 5">
            <a:extLst>
              <a:ext uri="{FF2B5EF4-FFF2-40B4-BE49-F238E27FC236}">
                <a16:creationId xmlns:a16="http://schemas.microsoft.com/office/drawing/2014/main" id="{40F2CEE0-7DA7-F87E-CD88-EE809FD91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82C81E-16E5-8794-F666-9EB93C0BC6EE}"/>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269207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4036-241D-D4DF-79B9-64DD74F05E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B25B0E-520E-6B2D-7C9D-DD2D62623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57EB-75F9-D1FD-5EE6-A9DDBB440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8D3016-BAC8-D656-46DB-1FD42E758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1DE69-A842-37AA-AB29-A5098793DF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BCD9E3-B9BC-D39B-9E97-4849E81E83FC}"/>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8" name="Footer Placeholder 7">
            <a:extLst>
              <a:ext uri="{FF2B5EF4-FFF2-40B4-BE49-F238E27FC236}">
                <a16:creationId xmlns:a16="http://schemas.microsoft.com/office/drawing/2014/main" id="{3A9E9F50-BBC3-E49E-8F49-9E9C249284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893919-6013-4A8D-6F19-CF2B0704D4EF}"/>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95937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8E83-773C-A01F-34FB-700FE27A0C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B70A11-17DA-188E-2409-0AE7386A6E9C}"/>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4" name="Footer Placeholder 3">
            <a:extLst>
              <a:ext uri="{FF2B5EF4-FFF2-40B4-BE49-F238E27FC236}">
                <a16:creationId xmlns:a16="http://schemas.microsoft.com/office/drawing/2014/main" id="{EE82AC6B-720A-9CD3-F845-A9F636E7AD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A84EB0-1708-35E0-3E10-C0A8B68E5BF4}"/>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417820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1FFD-D7F8-C6A7-6C44-3F8C75246849}"/>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3" name="Footer Placeholder 2">
            <a:extLst>
              <a:ext uri="{FF2B5EF4-FFF2-40B4-BE49-F238E27FC236}">
                <a16:creationId xmlns:a16="http://schemas.microsoft.com/office/drawing/2014/main" id="{1A4878A7-6844-830C-4E68-26B513C950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6A5DE5-92F0-06FC-6C12-0B7F8C1D242D}"/>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170126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2283-C8BD-78CC-C984-B5A90A9F1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FBD9D8-D247-E948-89BA-D76F12905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59C8C0-1B10-5502-5215-CBD194971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7C44D-1E9F-9763-CC73-577C40559F63}"/>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6" name="Footer Placeholder 5">
            <a:extLst>
              <a:ext uri="{FF2B5EF4-FFF2-40B4-BE49-F238E27FC236}">
                <a16:creationId xmlns:a16="http://schemas.microsoft.com/office/drawing/2014/main" id="{BC6DD439-77AF-0CB2-BD5D-A84D524ED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544FE-3BA5-5C5B-7EC1-B24E7D68D4F1}"/>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425651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8B85-27DE-7BEE-A65F-CFFF5B631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65AF39-E559-E794-5E5D-3AFDFA78F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687526-1B2F-2CBE-B812-F70476AA7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E3775-2853-2B68-B49A-7056065028D5}"/>
              </a:ext>
            </a:extLst>
          </p:cNvPr>
          <p:cNvSpPr>
            <a:spLocks noGrp="1"/>
          </p:cNvSpPr>
          <p:nvPr>
            <p:ph type="dt" sz="half" idx="10"/>
          </p:nvPr>
        </p:nvSpPr>
        <p:spPr/>
        <p:txBody>
          <a:bodyPr/>
          <a:lstStyle/>
          <a:p>
            <a:fld id="{4A75A8EB-445C-4C84-8E70-8CFDEF781617}" type="datetimeFigureOut">
              <a:rPr lang="en-IN" smtClean="0"/>
              <a:t>17-12-2022</a:t>
            </a:fld>
            <a:endParaRPr lang="en-IN"/>
          </a:p>
        </p:txBody>
      </p:sp>
      <p:sp>
        <p:nvSpPr>
          <p:cNvPr id="6" name="Footer Placeholder 5">
            <a:extLst>
              <a:ext uri="{FF2B5EF4-FFF2-40B4-BE49-F238E27FC236}">
                <a16:creationId xmlns:a16="http://schemas.microsoft.com/office/drawing/2014/main" id="{E954A065-6D9E-FE07-2C7C-F2A96BCE30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1F9461-F144-4328-643E-0245F32F1C5A}"/>
              </a:ext>
            </a:extLst>
          </p:cNvPr>
          <p:cNvSpPr>
            <a:spLocks noGrp="1"/>
          </p:cNvSpPr>
          <p:nvPr>
            <p:ph type="sldNum" sz="quarter" idx="12"/>
          </p:nvPr>
        </p:nvSpPr>
        <p:spPr/>
        <p:txBody>
          <a:bodyPr/>
          <a:lstStyle/>
          <a:p>
            <a:fld id="{18818763-F875-48F5-AB48-4A285AB8CD8E}" type="slidenum">
              <a:rPr lang="en-IN" smtClean="0"/>
              <a:t>‹#›</a:t>
            </a:fld>
            <a:endParaRPr lang="en-IN"/>
          </a:p>
        </p:txBody>
      </p:sp>
    </p:spTree>
    <p:extLst>
      <p:ext uri="{BB962C8B-B14F-4D97-AF65-F5344CB8AC3E}">
        <p14:creationId xmlns:p14="http://schemas.microsoft.com/office/powerpoint/2010/main" val="79640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BDD7C6-0563-03F9-CEBE-443841C1F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A49366-EE29-71E2-346B-12F0579C9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7AA817-40ED-3751-26CD-72816D2C2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5A8EB-445C-4C84-8E70-8CFDEF781617}" type="datetimeFigureOut">
              <a:rPr lang="en-IN" smtClean="0"/>
              <a:t>17-12-2022</a:t>
            </a:fld>
            <a:endParaRPr lang="en-IN"/>
          </a:p>
        </p:txBody>
      </p:sp>
      <p:sp>
        <p:nvSpPr>
          <p:cNvPr id="5" name="Footer Placeholder 4">
            <a:extLst>
              <a:ext uri="{FF2B5EF4-FFF2-40B4-BE49-F238E27FC236}">
                <a16:creationId xmlns:a16="http://schemas.microsoft.com/office/drawing/2014/main" id="{DD8A4C56-E2F9-869D-55CD-D45521632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1FFAFC-9DCD-6879-8BF2-AF511F6CB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18763-F875-48F5-AB48-4A285AB8CD8E}" type="slidenum">
              <a:rPr lang="en-IN" smtClean="0"/>
              <a:t>‹#›</a:t>
            </a:fld>
            <a:endParaRPr lang="en-IN"/>
          </a:p>
        </p:txBody>
      </p:sp>
    </p:spTree>
    <p:extLst>
      <p:ext uri="{BB962C8B-B14F-4D97-AF65-F5344CB8AC3E}">
        <p14:creationId xmlns:p14="http://schemas.microsoft.com/office/powerpoint/2010/main" val="723706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BAC2715-7B69-034F-ADD4-FCB4F1C9EE1C}"/>
              </a:ext>
            </a:extLst>
          </p:cNvPr>
          <p:cNvSpPr txBox="1">
            <a:spLocks noGrp="1"/>
          </p:cNvSpPr>
          <p:nvPr userDrawn="1"/>
        </p:nvSpPr>
        <p:spPr>
          <a:xfrm>
            <a:off x="10972800" y="6356355"/>
            <a:ext cx="1016000" cy="365125"/>
          </a:xfrm>
          <a:prstGeom prst="rect">
            <a:avLst/>
          </a:prstGeom>
          <a:noFill/>
        </p:spPr>
        <p:txBody>
          <a:bodyPr lIns="0" tIns="0" rIns="0" bIns="0" anchor="b"/>
          <a:lstStyle/>
          <a:p>
            <a:pPr>
              <a:spcBef>
                <a:spcPts val="500"/>
              </a:spcBef>
            </a:pPr>
            <a:fld id="{6B0F97DD-C0E0-384C-93CD-7A62F824A3DE}" type="slidenum">
              <a:rPr lang="en-US" altLang="x-none" sz="1200">
                <a:solidFill>
                  <a:srgbClr val="424242"/>
                </a:solidFill>
                <a:latin typeface="Verdana" charset="0"/>
              </a:rPr>
              <a:pPr>
                <a:spcBef>
                  <a:spcPts val="500"/>
                </a:spcBef>
              </a:pPr>
              <a:t>‹#›</a:t>
            </a:fld>
            <a:endParaRPr lang="en-US" altLang="x-none"/>
          </a:p>
        </p:txBody>
      </p:sp>
      <p:sp>
        <p:nvSpPr>
          <p:cNvPr id="8" name="AutoShape 3">
            <a:extLst>
              <a:ext uri="{FF2B5EF4-FFF2-40B4-BE49-F238E27FC236}">
                <a16:creationId xmlns:a16="http://schemas.microsoft.com/office/drawing/2014/main" id="{85DF6712-59E7-BE4D-938E-10F7141D2A47}"/>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Tahoma" charset="0"/>
              <a:ea typeface="Arial" charset="0"/>
              <a:cs typeface="Arial" charset="0"/>
            </a:endParaRPr>
          </a:p>
        </p:txBody>
      </p:sp>
      <p:sp>
        <p:nvSpPr>
          <p:cNvPr id="9" name="Rectangle 3">
            <a:extLst>
              <a:ext uri="{FF2B5EF4-FFF2-40B4-BE49-F238E27FC236}">
                <a16:creationId xmlns:a16="http://schemas.microsoft.com/office/drawing/2014/main" id="{6DCD2242-3A48-6A44-9897-F959BCA692CF}"/>
              </a:ext>
            </a:extLst>
          </p:cNvPr>
          <p:cNvSpPr>
            <a:spLocks noGrp="1" noChangeArrowheads="1"/>
          </p:cNvSpPr>
          <p:nvPr>
            <p:ph type="body" idx="1"/>
          </p:nvPr>
        </p:nvSpPr>
        <p:spPr bwMode="auto">
          <a:xfrm>
            <a:off x="152400" y="1295400"/>
            <a:ext cx="11836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Tree>
    <p:extLst>
      <p:ext uri="{BB962C8B-B14F-4D97-AF65-F5344CB8AC3E}">
        <p14:creationId xmlns:p14="http://schemas.microsoft.com/office/powerpoint/2010/main" val="194424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A0F6-A7A2-D04A-5641-CF5634AEBA7F}"/>
              </a:ext>
            </a:extLst>
          </p:cNvPr>
          <p:cNvSpPr>
            <a:spLocks noGrp="1"/>
          </p:cNvSpPr>
          <p:nvPr>
            <p:ph type="ctrTitle"/>
          </p:nvPr>
        </p:nvSpPr>
        <p:spPr/>
        <p:txBody>
          <a:bodyPr/>
          <a:lstStyle/>
          <a:p>
            <a:r>
              <a:rPr lang="en-US" dirty="0"/>
              <a:t>Dynamic Allocation </a:t>
            </a:r>
            <a:r>
              <a:rPr lang="en-US"/>
              <a:t>&amp; Structures</a:t>
            </a:r>
            <a:endParaRPr lang="en-IN" dirty="0"/>
          </a:p>
        </p:txBody>
      </p:sp>
      <p:sp>
        <p:nvSpPr>
          <p:cNvPr id="3" name="Subtitle 2">
            <a:extLst>
              <a:ext uri="{FF2B5EF4-FFF2-40B4-BE49-F238E27FC236}">
                <a16:creationId xmlns:a16="http://schemas.microsoft.com/office/drawing/2014/main" id="{7CD04AC6-0876-73D4-1E76-943B03BEF3B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096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57223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395864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190431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12806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344624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425355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38097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("Done.");</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368318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844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04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342957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6B3E-ABEC-914F-A969-7E12EDDB1BF9}"/>
              </a:ext>
            </a:extLst>
          </p:cNvPr>
          <p:cNvSpPr>
            <a:spLocks noGrp="1"/>
          </p:cNvSpPr>
          <p:nvPr>
            <p:ph type="title"/>
          </p:nvPr>
        </p:nvSpPr>
        <p:spPr/>
        <p:txBody>
          <a:bodyPr/>
          <a:lstStyle/>
          <a:p>
            <a:r>
              <a:rPr lang="en-US" dirty="0"/>
              <a:t>Dynamic Memory Allocation</a:t>
            </a:r>
          </a:p>
        </p:txBody>
      </p:sp>
    </p:spTree>
    <p:extLst>
      <p:ext uri="{BB962C8B-B14F-4D97-AF65-F5344CB8AC3E}">
        <p14:creationId xmlns:p14="http://schemas.microsoft.com/office/powerpoint/2010/main" val="181822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88022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18380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74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76349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333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Tree>
    <p:extLst>
      <p:ext uri="{BB962C8B-B14F-4D97-AF65-F5344CB8AC3E}">
        <p14:creationId xmlns:p14="http://schemas.microsoft.com/office/powerpoint/2010/main" val="202239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82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a:t>
            </a:r>
          </a:p>
        </p:txBody>
      </p:sp>
    </p:spTree>
    <p:extLst>
      <p:ext uri="{BB962C8B-B14F-4D97-AF65-F5344CB8AC3E}">
        <p14:creationId xmlns:p14="http://schemas.microsoft.com/office/powerpoint/2010/main" val="141532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953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chemeClr val="tx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a:t>
            </a:r>
          </a:p>
        </p:txBody>
      </p:sp>
    </p:spTree>
    <p:extLst>
      <p:ext uri="{BB962C8B-B14F-4D97-AF65-F5344CB8AC3E}">
        <p14:creationId xmlns:p14="http://schemas.microsoft.com/office/powerpoint/2010/main" val="44265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AA2-ED41-564C-B7EA-73F700A62EDC}"/>
              </a:ext>
            </a:extLst>
          </p:cNvPr>
          <p:cNvSpPr>
            <a:spLocks noGrp="1"/>
          </p:cNvSpPr>
          <p:nvPr>
            <p:ph type="title"/>
          </p:nvPr>
        </p:nvSpPr>
        <p:spPr/>
        <p:txBody>
          <a:bodyPr/>
          <a:lstStyle/>
          <a:p>
            <a:r>
              <a:rPr lang="en-US" dirty="0"/>
              <a:t>Memory Layout</a:t>
            </a:r>
          </a:p>
        </p:txBody>
      </p:sp>
      <p:pic>
        <p:nvPicPr>
          <p:cNvPr id="31" name="Content Placeholder 30" descr="This diagram shows the memory layout on the computer.  The space in memory for the stack is near the top (higher addresses) and grows downwards.  The area for the heap is near the bottom (lower addresses) and grows upwards.  Other areas of memory such has &quot;Global Data&quot; and &quot;Text Segment&quot; have their own space, but we will not worry about these for now.">
            <a:extLst>
              <a:ext uri="{FF2B5EF4-FFF2-40B4-BE49-F238E27FC236}">
                <a16:creationId xmlns:a16="http://schemas.microsoft.com/office/drawing/2014/main" id="{7114982A-2E5B-154C-98E6-C1D69F291589}"/>
              </a:ext>
            </a:extLst>
          </p:cNvPr>
          <p:cNvPicPr>
            <a:picLocks noGrp="1" noChangeAspect="1"/>
          </p:cNvPicPr>
          <p:nvPr>
            <p:ph idx="1"/>
          </p:nvPr>
        </p:nvPicPr>
        <p:blipFill>
          <a:blip r:embed="rId2"/>
          <a:stretch>
            <a:fillRect/>
          </a:stretch>
        </p:blipFill>
        <p:spPr>
          <a:xfrm>
            <a:off x="8991600" y="1371600"/>
            <a:ext cx="2631664" cy="5181600"/>
          </a:xfrm>
        </p:spPr>
      </p:pic>
      <p:sp>
        <p:nvSpPr>
          <p:cNvPr id="32" name="Content Placeholder 2">
            <a:extLst>
              <a:ext uri="{FF2B5EF4-FFF2-40B4-BE49-F238E27FC236}">
                <a16:creationId xmlns:a16="http://schemas.microsoft.com/office/drawing/2014/main" id="{B6053DC0-A802-9641-AFB2-D56637D7920F}"/>
              </a:ext>
            </a:extLst>
          </p:cNvPr>
          <p:cNvSpPr txBox="1">
            <a:spLocks/>
          </p:cNvSpPr>
          <p:nvPr/>
        </p:nvSpPr>
        <p:spPr bwMode="auto">
          <a:xfrm>
            <a:off x="152400" y="12954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 are going to dive deeper into different areas of memory used by our programs.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The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stack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is the place where all local variables and parameters live for each function.  A function’s stack “frame” goes away when the function returns.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stack grows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downwards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when a new function is called and shrinks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upwards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when the function is finished.</a:t>
            </a:r>
          </a:p>
        </p:txBody>
      </p:sp>
    </p:spTree>
    <p:extLst>
      <p:ext uri="{BB962C8B-B14F-4D97-AF65-F5344CB8AC3E}">
        <p14:creationId xmlns:p14="http://schemas.microsoft.com/office/powerpoint/2010/main" val="26173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chemeClr val="tx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mn-ea"/>
                <a:cs typeface="+mn-cs"/>
              </a:rPr>
              <a:t>Returns 1</a:t>
            </a:r>
          </a:p>
        </p:txBody>
      </p:sp>
    </p:spTree>
    <p:extLst>
      <p:ext uri="{BB962C8B-B14F-4D97-AF65-F5344CB8AC3E}">
        <p14:creationId xmlns:p14="http://schemas.microsoft.com/office/powerpoint/2010/main" val="5982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mn-ea"/>
                <a:cs typeface="+mn-cs"/>
              </a:rPr>
              <a:t>Returns 2</a:t>
            </a:r>
          </a:p>
        </p:txBody>
      </p:sp>
    </p:spTree>
    <p:extLst>
      <p:ext uri="{BB962C8B-B14F-4D97-AF65-F5344CB8AC3E}">
        <p14:creationId xmlns:p14="http://schemas.microsoft.com/office/powerpoint/2010/main" val="1595019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mn-ea"/>
                <a:cs typeface="+mn-cs"/>
              </a:rPr>
              <a:t>Returns 6</a:t>
            </a:r>
          </a:p>
        </p:txBody>
      </p:sp>
    </p:spTree>
    <p:extLst>
      <p:ext uri="{BB962C8B-B14F-4D97-AF65-F5344CB8AC3E}">
        <p14:creationId xmlns:p14="http://schemas.microsoft.com/office/powerpoint/2010/main" val="1376960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factorial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mn-ea"/>
                <a:cs typeface="+mn-cs"/>
              </a:rPr>
              <a:t>Returns 24</a:t>
            </a:r>
          </a:p>
        </p:txBody>
      </p:sp>
    </p:spTree>
    <p:extLst>
      <p:ext uri="{BB962C8B-B14F-4D97-AF65-F5344CB8AC3E}">
        <p14:creationId xmlns:p14="http://schemas.microsoft.com/office/powerpoint/2010/main" val="3224334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 factorial(4));</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156896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0" fontAlgn="base" latinLnBrk="0" hangingPunct="0">
              <a:lnSpc>
                <a:spcPct val="70000"/>
              </a:lnSpc>
              <a:spcBef>
                <a:spcPct val="2000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Each function</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call</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has its own </a:t>
            </a:r>
            <a:r>
              <a:rPr kumimoji="0" lang="en-US" sz="2200" b="0" i="1" u="none" strike="noStrike" kern="1200" cap="none" spc="0" normalizeH="0" baseline="0" noProof="0" dirty="0">
                <a:ln>
                  <a:noFill/>
                </a:ln>
                <a:solidFill>
                  <a:prstClr val="black"/>
                </a:solidFill>
                <a:effectLst/>
                <a:uLnTx/>
                <a:uFillTx/>
                <a:latin typeface="Calibri" panose="020F0502020204030204"/>
                <a:ea typeface="+mn-ea"/>
                <a:cs typeface="+mn-cs"/>
              </a:rPr>
              <a:t>stack frame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for its own copy of variables.</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factorial(int n)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(n == 1)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else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n * factorial(n – 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factorial(4));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309957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1D0B-C0B4-2C49-A2B2-91B160D3F533}"/>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3A6E0621-BC4C-DC4B-80FF-9F34429B1BD2}"/>
              </a:ext>
            </a:extLst>
          </p:cNvPr>
          <p:cNvSpPr>
            <a:spLocks noGrp="1"/>
          </p:cNvSpPr>
          <p:nvPr>
            <p:ph idx="1"/>
          </p:nvPr>
        </p:nvSpPr>
        <p:spPr/>
        <p:txBody>
          <a:bodyPr/>
          <a:lstStyle/>
          <a:p>
            <a:r>
              <a:rPr lang="en-US" dirty="0"/>
              <a:t>The stack behaves like a…well…stack!  A new function call </a:t>
            </a:r>
            <a:r>
              <a:rPr lang="en-US" b="1" dirty="0"/>
              <a:t>pushes</a:t>
            </a:r>
            <a:r>
              <a:rPr lang="en-US" dirty="0"/>
              <a:t> on a new frame.  A completed function call </a:t>
            </a:r>
            <a:r>
              <a:rPr lang="en-US" b="1" dirty="0"/>
              <a:t>pops</a:t>
            </a:r>
            <a:r>
              <a:rPr lang="en-US" dirty="0"/>
              <a:t> off the most recent frame.</a:t>
            </a:r>
          </a:p>
          <a:p>
            <a:r>
              <a:rPr lang="en-US" i="1" dirty="0"/>
              <a:t>Interesting fact:</a:t>
            </a:r>
            <a:r>
              <a:rPr lang="en-US" dirty="0"/>
              <a:t> C does not clear out memory when a function’s frame is removed.  Instead, it just marks that memory as usable for the next function call.  This is more efficient!</a:t>
            </a:r>
            <a:endParaRPr lang="en-US" i="1" dirty="0"/>
          </a:p>
          <a:p>
            <a:r>
              <a:rPr lang="en-US" dirty="0"/>
              <a:t>A </a:t>
            </a:r>
            <a:r>
              <a:rPr lang="en-US" i="1" dirty="0"/>
              <a:t>stack overflow</a:t>
            </a:r>
            <a:r>
              <a:rPr lang="en-US" dirty="0"/>
              <a:t> is when you use up all stack memory.  E.g. a recursive call with too many function calls.</a:t>
            </a:r>
          </a:p>
          <a:p>
            <a:r>
              <a:rPr lang="en-US" dirty="0"/>
              <a:t>What are the limitations of the stack?</a:t>
            </a:r>
          </a:p>
        </p:txBody>
      </p:sp>
    </p:spTree>
    <p:extLst>
      <p:ext uri="{BB962C8B-B14F-4D97-AF65-F5344CB8AC3E}">
        <p14:creationId xmlns:p14="http://schemas.microsoft.com/office/powerpoint/2010/main" val="404434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2F47-66B8-324E-B890-673C3CFED83F}"/>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8FB6AF7D-575A-744F-B84C-67E1C2CAD23C}"/>
              </a:ext>
            </a:extLst>
          </p:cNvPr>
          <p:cNvSpPr>
            <a:spLocks noGrp="1"/>
          </p:cNvSpPr>
          <p:nvPr>
            <p:ph idx="1"/>
          </p:nvPr>
        </p:nvSpPr>
        <p:spPr>
          <a:xfrm>
            <a:off x="152400" y="1295400"/>
            <a:ext cx="7315200" cy="5181600"/>
          </a:xfrm>
        </p:spPr>
        <p:txBody>
          <a:bodyPr/>
          <a:lstStyle/>
          <a:p>
            <a:r>
              <a:rPr lang="en-US" dirty="0">
                <a:cs typeface="Courier New" panose="02070309020205020404" pitchFamily="49" charset="0"/>
              </a:rPr>
              <a:t>The </a:t>
            </a:r>
            <a:r>
              <a:rPr lang="en-US" b="1" dirty="0">
                <a:cs typeface="Courier New" panose="02070309020205020404" pitchFamily="49" charset="0"/>
              </a:rPr>
              <a:t>heap</a:t>
            </a:r>
            <a:r>
              <a:rPr lang="en-US" dirty="0">
                <a:cs typeface="Courier New" panose="02070309020205020404" pitchFamily="49" charset="0"/>
              </a:rPr>
              <a:t> is a part of memory that you can manage yourself.</a:t>
            </a:r>
          </a:p>
          <a:p>
            <a:r>
              <a:rPr lang="en-US" dirty="0">
                <a:cs typeface="Courier New" panose="02070309020205020404" pitchFamily="49" charset="0"/>
              </a:rPr>
              <a:t>The </a:t>
            </a:r>
            <a:r>
              <a:rPr lang="en-US" b="1" dirty="0">
                <a:cs typeface="Courier New" panose="02070309020205020404" pitchFamily="49" charset="0"/>
              </a:rPr>
              <a:t>heap</a:t>
            </a:r>
            <a:r>
              <a:rPr lang="en-US" dirty="0">
                <a:cs typeface="Courier New" panose="02070309020205020404" pitchFamily="49" charset="0"/>
              </a:rPr>
              <a:t> is a part of memory below the stack that you can manage yourself.  Unlike the stack, the memory only goes away when you delete it yourself.</a:t>
            </a:r>
          </a:p>
          <a:p>
            <a:r>
              <a:rPr lang="en-US" dirty="0">
                <a:cs typeface="Courier New" panose="02070309020205020404" pitchFamily="49" charset="0"/>
              </a:rPr>
              <a:t>Unlike the stack, the heap grows </a:t>
            </a:r>
            <a:r>
              <a:rPr lang="en-US" b="1" dirty="0">
                <a:cs typeface="Courier New" panose="02070309020205020404" pitchFamily="49" charset="0"/>
              </a:rPr>
              <a:t>upwards</a:t>
            </a:r>
            <a:r>
              <a:rPr lang="en-US" dirty="0">
                <a:cs typeface="Courier New" panose="02070309020205020404" pitchFamily="49" charset="0"/>
              </a:rPr>
              <a:t> as more memory is allocated.</a:t>
            </a:r>
          </a:p>
          <a:p>
            <a:endParaRPr lang="en-US" dirty="0">
              <a:cs typeface="Courier New" panose="02070309020205020404" pitchFamily="49" charset="0"/>
            </a:endParaRPr>
          </a:p>
          <a:p>
            <a:pPr marL="0" indent="0">
              <a:buNone/>
            </a:pPr>
            <a:r>
              <a:rPr lang="en-US" dirty="0">
                <a:cs typeface="Courier New" panose="02070309020205020404" pitchFamily="49" charset="0"/>
              </a:rPr>
              <a:t>The heap is </a:t>
            </a:r>
            <a:r>
              <a:rPr lang="en-US" b="1" dirty="0">
                <a:cs typeface="Courier New" panose="02070309020205020404" pitchFamily="49" charset="0"/>
              </a:rPr>
              <a:t>dynamic memory</a:t>
            </a:r>
            <a:r>
              <a:rPr lang="en-US" dirty="0">
                <a:cs typeface="Courier New" panose="02070309020205020404" pitchFamily="49" charset="0"/>
              </a:rPr>
              <a:t> – memory that can be allocated, resized, and freed during </a:t>
            </a:r>
            <a:r>
              <a:rPr lang="en-US" b="1" dirty="0">
                <a:cs typeface="Courier New" panose="02070309020205020404" pitchFamily="49" charset="0"/>
              </a:rPr>
              <a:t>program runtime</a:t>
            </a:r>
            <a:r>
              <a:rPr lang="en-US" dirty="0">
                <a:cs typeface="Courier New" panose="02070309020205020404" pitchFamily="49" charset="0"/>
              </a:rPr>
              <a:t>.</a:t>
            </a:r>
          </a:p>
          <a:p>
            <a:pPr marL="0" indent="0">
              <a:buNone/>
            </a:pPr>
            <a:endParaRPr lang="en-US" b="1" dirty="0">
              <a:cs typeface="Courier New" panose="02070309020205020404" pitchFamily="49" charset="0"/>
            </a:endParaRPr>
          </a:p>
          <a:p>
            <a:pPr marL="0" indent="0">
              <a:buNone/>
            </a:pPr>
            <a:endParaRPr lang="en-US" b="1" dirty="0">
              <a:cs typeface="Courier New" panose="02070309020205020404" pitchFamily="49" charset="0"/>
            </a:endParaRPr>
          </a:p>
        </p:txBody>
      </p:sp>
      <p:pic>
        <p:nvPicPr>
          <p:cNvPr id="5" name="Content Placeholder 30" descr="This diagram shows the memory layout on the computer.  The space in memory for the stack is near the top (higher addresses) and grows downwards.  The area for the heap is near the bottom (lower addresses) and grows upwards.  Other areas of memory such has &quot;Global Data&quot; and &quot;Text Segment&quot; have their own space, but we will not worry about these for now.">
            <a:extLst>
              <a:ext uri="{FF2B5EF4-FFF2-40B4-BE49-F238E27FC236}">
                <a16:creationId xmlns:a16="http://schemas.microsoft.com/office/drawing/2014/main" id="{421FC7CC-753F-2946-AB54-DF20F5CE6DDB}"/>
              </a:ext>
            </a:extLst>
          </p:cNvPr>
          <p:cNvPicPr>
            <a:picLocks noChangeAspect="1"/>
          </p:cNvPicPr>
          <p:nvPr/>
        </p:nvPicPr>
        <p:blipFill>
          <a:blip r:embed="rId3"/>
          <a:stretch>
            <a:fillRect/>
          </a:stretch>
        </p:blipFill>
        <p:spPr bwMode="auto">
          <a:xfrm>
            <a:off x="8889334" y="1295400"/>
            <a:ext cx="2733930" cy="538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423983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5B13-08DF-A643-88DB-64353DF9FDF6}"/>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malloc</a:t>
            </a:r>
          </a:p>
        </p:txBody>
      </p:sp>
      <p:sp>
        <p:nvSpPr>
          <p:cNvPr id="3" name="Content Placeholder 2">
            <a:extLst>
              <a:ext uri="{FF2B5EF4-FFF2-40B4-BE49-F238E27FC236}">
                <a16:creationId xmlns:a16="http://schemas.microsoft.com/office/drawing/2014/main" id="{DCADFA28-61CA-8344-907A-B0C91B90E95D}"/>
              </a:ext>
            </a:extLst>
          </p:cNvPr>
          <p:cNvSpPr>
            <a:spLocks noGrp="1"/>
          </p:cNvSpPr>
          <p:nvPr>
            <p:ph idx="1"/>
          </p:nvPr>
        </p:nvSpPr>
        <p:spPr/>
        <p:txBody>
          <a:bodyPr/>
          <a:lstStyle/>
          <a:p>
            <a:pPr marL="0" indent="0">
              <a:buNone/>
            </a:pPr>
            <a:r>
              <a:rPr lang="en-US" dirty="0">
                <a:solidFill>
                  <a:srgbClr val="00B05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0432FF"/>
                </a:solidFill>
                <a:latin typeface="Consolas" panose="020B0609020204030204" pitchFamily="49" charset="0"/>
                <a:cs typeface="Consolas" panose="020B0609020204030204" pitchFamily="49" charset="0"/>
              </a:rPr>
              <a:t>malloc</a:t>
            </a:r>
            <a:r>
              <a:rPr lang="en-US" dirty="0">
                <a:latin typeface="Consolas" panose="020B0609020204030204" pitchFamily="49" charset="0"/>
                <a:cs typeface="Consolas" panose="020B0609020204030204" pitchFamily="49" charset="0"/>
              </a:rPr>
              <a:t>(</a:t>
            </a:r>
            <a:r>
              <a:rPr lang="en-US" dirty="0" err="1">
                <a:solidFill>
                  <a:srgbClr val="00B050"/>
                </a:solidFill>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a:t>
            </a:r>
            <a:r>
              <a:rPr lang="en-US" dirty="0">
                <a:solidFill>
                  <a:schemeClr val="accent2">
                    <a:lumMod val="75000"/>
                  </a:schemeClr>
                </a:solidFill>
                <a:latin typeface="Consolas" panose="020B0609020204030204" pitchFamily="49" charset="0"/>
                <a:cs typeface="Consolas" panose="020B0609020204030204" pitchFamily="49" charset="0"/>
              </a:rPr>
              <a:t>size</a:t>
            </a:r>
            <a:r>
              <a:rPr lang="en-US" dirty="0">
                <a:latin typeface="Consolas" panose="020B0609020204030204" pitchFamily="49" charset="0"/>
                <a:cs typeface="Consolas" panose="020B0609020204030204" pitchFamily="49" charset="0"/>
              </a:rPr>
              <a:t>);</a:t>
            </a:r>
          </a:p>
          <a:p>
            <a:pPr marL="0" indent="0">
              <a:buNone/>
            </a:pPr>
            <a:r>
              <a:rPr lang="en-US" dirty="0"/>
              <a:t>To allocate memory on the heap, use the </a:t>
            </a:r>
            <a:r>
              <a:rPr lang="en-US" b="1" dirty="0">
                <a:latin typeface="Consolas" panose="020B0609020204030204" pitchFamily="49" charset="0"/>
                <a:cs typeface="Consolas" panose="020B0609020204030204" pitchFamily="49" charset="0"/>
              </a:rPr>
              <a:t>malloc</a:t>
            </a:r>
            <a:r>
              <a:rPr lang="en-US" dirty="0">
                <a:cs typeface="Courier New" panose="02070309020205020404" pitchFamily="49" charset="0"/>
              </a:rPr>
              <a:t> function (“memory allocate”) and specify the number of bytes you’d like. </a:t>
            </a:r>
          </a:p>
          <a:p>
            <a:endParaRPr lang="en-US" dirty="0">
              <a:cs typeface="Courier New" panose="02070309020205020404" pitchFamily="49" charset="0"/>
            </a:endParaRPr>
          </a:p>
          <a:p>
            <a:r>
              <a:rPr lang="en-US" dirty="0">
                <a:cs typeface="Courier New" panose="02070309020205020404" pitchFamily="49" charset="0"/>
              </a:rPr>
              <a:t>This function returns a pointer to </a:t>
            </a:r>
            <a:r>
              <a:rPr lang="en-US" i="1" dirty="0">
                <a:cs typeface="Courier New" panose="02070309020205020404" pitchFamily="49" charset="0"/>
              </a:rPr>
              <a:t>the </a:t>
            </a:r>
            <a:r>
              <a:rPr lang="en-US" b="1" i="1" dirty="0">
                <a:cs typeface="Courier New" panose="02070309020205020404" pitchFamily="49" charset="0"/>
              </a:rPr>
              <a:t>starting address</a:t>
            </a:r>
            <a:r>
              <a:rPr lang="en-US" i="1" dirty="0">
                <a:cs typeface="Courier New" panose="02070309020205020404" pitchFamily="49" charset="0"/>
              </a:rPr>
              <a:t> of the new memory</a:t>
            </a:r>
            <a:r>
              <a:rPr lang="en-US" dirty="0">
                <a:cs typeface="Courier New" panose="02070309020205020404" pitchFamily="49" charset="0"/>
              </a:rPr>
              <a:t>. It doesn’t know or care whether it will be used as an array, a single block of memory, etc. </a:t>
            </a:r>
          </a:p>
          <a:p>
            <a:r>
              <a:rPr lang="en-US" b="1" dirty="0">
                <a:latin typeface="Consolas" panose="020B0609020204030204" pitchFamily="49" charset="0"/>
                <a:cs typeface="Consolas" panose="020B0609020204030204" pitchFamily="49" charset="0"/>
              </a:rPr>
              <a:t>void *</a:t>
            </a:r>
            <a:r>
              <a:rPr lang="en-US" dirty="0">
                <a:cs typeface="Courier New" panose="02070309020205020404" pitchFamily="49" charset="0"/>
              </a:rPr>
              <a:t>means a pointer to generic memory.  You can set another pointer equal to it without any casting.</a:t>
            </a:r>
          </a:p>
          <a:p>
            <a:r>
              <a:rPr lang="en-US" dirty="0">
                <a:cs typeface="Courier New" panose="02070309020205020404" pitchFamily="49" charset="0"/>
              </a:rPr>
              <a:t>The memory is </a:t>
            </a:r>
            <a:r>
              <a:rPr lang="en-US" i="1" dirty="0">
                <a:cs typeface="Courier New" panose="02070309020205020404" pitchFamily="49" charset="0"/>
              </a:rPr>
              <a:t>not</a:t>
            </a:r>
            <a:r>
              <a:rPr lang="en-US" dirty="0">
                <a:cs typeface="Courier New" panose="02070309020205020404" pitchFamily="49" charset="0"/>
              </a:rPr>
              <a:t> cleared out before being allocated to you!</a:t>
            </a:r>
          </a:p>
          <a:p>
            <a:r>
              <a:rPr lang="en-US" dirty="0">
                <a:cs typeface="Courier New" panose="02070309020205020404" pitchFamily="49" charset="0"/>
              </a:rPr>
              <a:t>If </a:t>
            </a:r>
            <a:r>
              <a:rPr lang="en-US" dirty="0">
                <a:latin typeface="Consolas" panose="020B0609020204030204" pitchFamily="49" charset="0"/>
                <a:cs typeface="Consolas" panose="020B0609020204030204" pitchFamily="49" charset="0"/>
              </a:rPr>
              <a:t>malloc</a:t>
            </a:r>
            <a:r>
              <a:rPr lang="en-US" dirty="0">
                <a:cs typeface="Courier New" panose="02070309020205020404" pitchFamily="49" charset="0"/>
              </a:rPr>
              <a:t> returns </a:t>
            </a:r>
            <a:r>
              <a:rPr lang="en-US" dirty="0">
                <a:latin typeface="Consolas" panose="020B0609020204030204" pitchFamily="49" charset="0"/>
                <a:cs typeface="Consolas" panose="020B0609020204030204" pitchFamily="49" charset="0"/>
              </a:rPr>
              <a:t>NULL</a:t>
            </a:r>
            <a:r>
              <a:rPr lang="en-US" dirty="0">
                <a:cs typeface="Courier New" panose="02070309020205020404" pitchFamily="49" charset="0"/>
              </a:rPr>
              <a:t>, then there wasn’t enough memory for this request.</a:t>
            </a:r>
            <a:r>
              <a:rPr lang="en-US" dirty="0">
                <a:cs typeface="Courier New" panose="02070309020205020404" pitchFamily="49" charset="0"/>
                <a:sym typeface="Wingdings" pitchFamily="2" charset="2"/>
              </a:rPr>
              <a:t> </a:t>
            </a:r>
          </a:p>
        </p:txBody>
      </p:sp>
    </p:spTree>
    <p:extLst>
      <p:ext uri="{BB962C8B-B14F-4D97-AF65-F5344CB8AC3E}">
        <p14:creationId xmlns:p14="http://schemas.microsoft.com/office/powerpoint/2010/main" val="297042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194-8C28-CB48-905D-1BD5ED89025F}"/>
              </a:ext>
            </a:extLst>
          </p:cNvPr>
          <p:cNvSpPr>
            <a:spLocks noGrp="1"/>
          </p:cNvSpPr>
          <p:nvPr>
            <p:ph type="title"/>
          </p:nvPr>
        </p:nvSpPr>
        <p:spPr/>
        <p:txBody>
          <a:bodyPr/>
          <a:lstStyle/>
          <a:p>
            <a:r>
              <a:rPr lang="en-US" dirty="0"/>
              <a:t>Exercise: </a:t>
            </a:r>
            <a:r>
              <a:rPr lang="en-US" dirty="0">
                <a:latin typeface="Consolas" panose="020B0609020204030204" pitchFamily="49" charset="0"/>
                <a:cs typeface="Consolas" panose="020B0609020204030204" pitchFamily="49" charset="0"/>
              </a:rPr>
              <a:t>malloc</a:t>
            </a:r>
            <a:r>
              <a:rPr lang="en-US" dirty="0"/>
              <a:t> multiples</a:t>
            </a:r>
          </a:p>
        </p:txBody>
      </p:sp>
      <p:sp>
        <p:nvSpPr>
          <p:cNvPr id="3" name="Content Placeholder 2">
            <a:extLst>
              <a:ext uri="{FF2B5EF4-FFF2-40B4-BE49-F238E27FC236}">
                <a16:creationId xmlns:a16="http://schemas.microsoft.com/office/drawing/2014/main" id="{208DF9A3-3F22-9447-B6FD-86D91D6C2E4F}"/>
              </a:ext>
            </a:extLst>
          </p:cNvPr>
          <p:cNvSpPr>
            <a:spLocks noGrp="1"/>
          </p:cNvSpPr>
          <p:nvPr>
            <p:ph idx="1"/>
          </p:nvPr>
        </p:nvSpPr>
        <p:spPr>
          <a:xfrm>
            <a:off x="152400" y="1295400"/>
            <a:ext cx="11811000" cy="5181600"/>
          </a:xfrm>
        </p:spPr>
        <p:txBody>
          <a:bodyPr/>
          <a:lstStyle/>
          <a:p>
            <a:pPr marL="0" indent="0">
              <a:spcAft>
                <a:spcPts val="600"/>
              </a:spcAft>
              <a:buNone/>
            </a:pPr>
            <a:r>
              <a:rPr lang="en-US" dirty="0"/>
              <a:t>Let’s write a function that returns an array of the first </a:t>
            </a:r>
            <a:r>
              <a:rPr lang="en-US" b="1" dirty="0" err="1"/>
              <a:t>len</a:t>
            </a:r>
            <a:r>
              <a:rPr lang="en-US" dirty="0"/>
              <a:t> multiples of </a:t>
            </a:r>
            <a:r>
              <a:rPr lang="en-US" b="1" dirty="0" err="1"/>
              <a:t>mult</a:t>
            </a:r>
            <a:r>
              <a:rPr lang="en-US" dirty="0"/>
              <a:t>.</a:t>
            </a:r>
          </a:p>
          <a:p>
            <a:pPr marL="582613" indent="0">
              <a:spcBef>
                <a:spcPts val="0"/>
              </a:spcBef>
              <a:buNone/>
            </a:pP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array_of_multiples</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mult</a:t>
            </a: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 TODO: </a:t>
            </a:r>
            <a:r>
              <a:rPr lang="en-US" sz="2400" dirty="0" err="1">
                <a:solidFill>
                  <a:srgbClr val="C00000"/>
                </a:solidFill>
                <a:latin typeface="Consolas" panose="020B0609020204030204" pitchFamily="49" charset="0"/>
                <a:cs typeface="Consolas" panose="020B0609020204030204" pitchFamily="49" charset="0"/>
              </a:rPr>
              <a:t>arr</a:t>
            </a:r>
            <a:r>
              <a:rPr lang="en-US" sz="2400" dirty="0">
                <a:solidFill>
                  <a:srgbClr val="C00000"/>
                </a:solidFill>
                <a:latin typeface="Consolas" panose="020B0609020204030204" pitchFamily="49" charset="0"/>
                <a:cs typeface="Consolas" panose="020B0609020204030204" pitchFamily="49" charset="0"/>
              </a:rPr>
              <a:t> declaration here */</a:t>
            </a:r>
          </a:p>
          <a:p>
            <a:pPr marL="582613" indent="0">
              <a:spcBef>
                <a:spcPts val="0"/>
              </a:spcBef>
              <a:buNone/>
            </a:pPr>
            <a:endParaRPr lang="en-US" sz="2400" dirty="0">
              <a:latin typeface="Consolas" panose="020B0609020204030204" pitchFamily="49" charset="0"/>
              <a:cs typeface="Consolas" panose="020B0609020204030204" pitchFamily="49" charset="0"/>
            </a:endParaRP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D234D4"/>
                </a:solidFill>
                <a:latin typeface="Consolas" panose="020B0609020204030204" pitchFamily="49" charset="0"/>
                <a:cs typeface="Consolas" panose="020B0609020204030204" pitchFamily="49" charset="0"/>
              </a:rPr>
              <a:t>for</a:t>
            </a: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mult</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+ 1);</a:t>
            </a:r>
          </a:p>
          <a:p>
            <a:pPr marL="582613" indent="0">
              <a:spcBef>
                <a:spcPts val="0"/>
              </a:spcBef>
              <a:buNone/>
            </a:pP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D234D4"/>
                </a:solidFill>
                <a:latin typeface="Consolas" panose="020B0609020204030204" pitchFamily="49" charset="0"/>
                <a:cs typeface="Consolas" panose="020B0609020204030204" pitchFamily="49" charset="0"/>
              </a:rPr>
              <a:t>return</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a:t>
            </a:r>
          </a:p>
          <a:p>
            <a:pPr marL="582613" indent="0">
              <a:spcBef>
                <a:spcPts val="0"/>
              </a:spcBef>
              <a:buNone/>
            </a:pPr>
            <a:r>
              <a:rPr lang="en-US" sz="2400" dirty="0">
                <a:latin typeface="Consolas" panose="020B0609020204030204" pitchFamily="49" charset="0"/>
                <a:cs typeface="Consolas" panose="020B0609020204030204" pitchFamily="49" charset="0"/>
              </a:rPr>
              <a:t>}</a:t>
            </a:r>
          </a:p>
          <a:p>
            <a:pPr marL="0" indent="0">
              <a:buNone/>
            </a:pPr>
            <a:r>
              <a:rPr lang="en-US" dirty="0">
                <a:latin typeface="Calibri" panose="020F0502020204030204" pitchFamily="34" charset="0"/>
                <a:cs typeface="Calibri" panose="020F0502020204030204" pitchFamily="34" charset="0"/>
              </a:rPr>
              <a:t>Line 2: How should we declare </a:t>
            </a:r>
            <a:r>
              <a:rPr lang="en-US" dirty="0" err="1">
                <a:latin typeface="Consolas" panose="020B0609020204030204" pitchFamily="49" charset="0"/>
                <a:cs typeface="Consolas" panose="020B0609020204030204" pitchFamily="49" charset="0"/>
              </a:rPr>
              <a:t>arr</a:t>
            </a:r>
            <a:r>
              <a:rPr lang="en-US" dirty="0">
                <a:latin typeface="Calibri" panose="020F0502020204030204" pitchFamily="34" charset="0"/>
                <a:cs typeface="Calibri" panose="020F0502020204030204" pitchFamily="34" charset="0"/>
              </a:rPr>
              <a:t>?</a:t>
            </a:r>
          </a:p>
        </p:txBody>
      </p:sp>
      <p:sp>
        <p:nvSpPr>
          <p:cNvPr id="5" name="// file: strcmp_ex.c…">
            <a:extLst>
              <a:ext uri="{FF2B5EF4-FFF2-40B4-BE49-F238E27FC236}">
                <a16:creationId xmlns:a16="http://schemas.microsoft.com/office/drawing/2014/main" id="{4A5384CC-AC09-0B4B-B425-9AD25E860646}"/>
              </a:ext>
            </a:extLst>
          </p:cNvPr>
          <p:cNvSpPr txBox="1"/>
          <p:nvPr/>
        </p:nvSpPr>
        <p:spPr>
          <a:xfrm flipH="1">
            <a:off x="152400" y="1752600"/>
            <a:ext cx="615462" cy="2761782"/>
          </a:xfrm>
          <a:prstGeom prst="rect">
            <a:avLst/>
          </a:prstGeom>
          <a:solidFill>
            <a:schemeClr val="bg1">
              <a:lumMod val="85000"/>
            </a:schemeClr>
          </a:solidFill>
          <a:ln w="635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1</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2</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3</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4</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5</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6</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7</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8</a:t>
            </a:r>
          </a:p>
        </p:txBody>
      </p:sp>
      <p:sp>
        <p:nvSpPr>
          <p:cNvPr id="7" name="TextBox 6">
            <a:extLst>
              <a:ext uri="{FF2B5EF4-FFF2-40B4-BE49-F238E27FC236}">
                <a16:creationId xmlns:a16="http://schemas.microsoft.com/office/drawing/2014/main" id="{651ED2F5-EDC0-4547-BAF1-62DFC2DB422C}"/>
              </a:ext>
            </a:extLst>
          </p:cNvPr>
          <p:cNvSpPr txBox="1"/>
          <p:nvPr/>
        </p:nvSpPr>
        <p:spPr>
          <a:xfrm>
            <a:off x="152400" y="4953000"/>
            <a:ext cx="8079456" cy="1754326"/>
          </a:xfrm>
          <a:prstGeom prst="rect">
            <a:avLst/>
          </a:prstGeom>
          <a:noFill/>
        </p:spPr>
        <p:txBody>
          <a:bodyPr wrap="none" rtlCol="0">
            <a:spAutoFit/>
          </a:bodyPr>
          <a:lstStyle/>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solidFill>
                  <a:prstClr val="black"/>
                </a:solidFill>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a:t>
            </a:r>
            <a:r>
              <a:rPr lang="en-US" sz="2400" dirty="0" err="1">
                <a:solidFill>
                  <a:prstClr val="black"/>
                </a:solidFill>
                <a:latin typeface="Consolas" panose="020B0609020204030204" pitchFamily="49" charset="0"/>
                <a:cs typeface="Consolas" panose="020B0609020204030204" pitchFamily="49" charset="0"/>
              </a:rPr>
              <a:t>len</a:t>
            </a:r>
            <a:r>
              <a:rPr lang="en-US" sz="2400" dirty="0">
                <a:solidFill>
                  <a:prstClr val="black"/>
                </a:solidFill>
                <a:latin typeface="Consolas" panose="020B0609020204030204" pitchFamily="49" charset="0"/>
                <a:cs typeface="Consolas" panose="020B0609020204030204" pitchFamily="49" charset="0"/>
              </a:rPr>
              <a:t>];</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 = malloc(</a:t>
            </a:r>
            <a:r>
              <a:rPr lang="en-US" sz="2400" dirty="0" err="1">
                <a:solidFill>
                  <a:prstClr val="black"/>
                </a:solidFill>
                <a:latin typeface="Consolas" panose="020B0609020204030204" pitchFamily="49" charset="0"/>
                <a:cs typeface="Consolas" panose="020B0609020204030204" pitchFamily="49" charset="0"/>
              </a:rPr>
              <a:t>sizeof</a:t>
            </a:r>
            <a:r>
              <a:rPr lang="en-US" sz="2400" dirty="0">
                <a:solidFill>
                  <a:prstClr val="black"/>
                </a:solidFill>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 = malloc(</a:t>
            </a:r>
            <a:r>
              <a:rPr lang="en-US" sz="2400" dirty="0" err="1">
                <a:solidFill>
                  <a:prstClr val="black"/>
                </a:solidFill>
                <a:latin typeface="Consolas" panose="020B0609020204030204" pitchFamily="49" charset="0"/>
                <a:cs typeface="Consolas" panose="020B0609020204030204" pitchFamily="49" charset="0"/>
              </a:rPr>
              <a:t>sizeof</a:t>
            </a:r>
            <a:r>
              <a:rPr lang="en-US" sz="2400" dirty="0">
                <a:solidFill>
                  <a:prstClr val="black"/>
                </a:solidFill>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 </a:t>
            </a:r>
            <a:r>
              <a:rPr lang="en-US" sz="2400" dirty="0" err="1">
                <a:solidFill>
                  <a:prstClr val="black"/>
                </a:solidFill>
                <a:latin typeface="Consolas" panose="020B0609020204030204" pitchFamily="49" charset="0"/>
                <a:cs typeface="Consolas" panose="020B0609020204030204" pitchFamily="49" charset="0"/>
              </a:rPr>
              <a:t>len</a:t>
            </a:r>
            <a:r>
              <a:rPr lang="en-US" sz="2400" dirty="0">
                <a:solidFill>
                  <a:prstClr val="black"/>
                </a:solidFill>
                <a:latin typeface="Consolas" panose="020B0609020204030204" pitchFamily="49" charset="0"/>
                <a:cs typeface="Consolas" panose="020B0609020204030204" pitchFamily="49" charset="0"/>
              </a:rPr>
              <a:t>);</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 = malloc(</a:t>
            </a:r>
            <a:r>
              <a:rPr lang="en-US" sz="2400" dirty="0" err="1">
                <a:solidFill>
                  <a:prstClr val="black"/>
                </a:solidFill>
                <a:latin typeface="Consolas" panose="020B0609020204030204" pitchFamily="49" charset="0"/>
                <a:cs typeface="Consolas" panose="020B0609020204030204" pitchFamily="49" charset="0"/>
              </a:rPr>
              <a:t>sizeof</a:t>
            </a:r>
            <a:r>
              <a:rPr lang="en-US" sz="2400" dirty="0">
                <a:solidFill>
                  <a:prstClr val="black"/>
                </a:solidFill>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 (</a:t>
            </a:r>
            <a:r>
              <a:rPr lang="en-US" sz="2400" dirty="0" err="1">
                <a:solidFill>
                  <a:prstClr val="black"/>
                </a:solidFill>
                <a:latin typeface="Consolas" panose="020B0609020204030204" pitchFamily="49" charset="0"/>
                <a:cs typeface="Consolas" panose="020B0609020204030204" pitchFamily="49" charset="0"/>
              </a:rPr>
              <a:t>len</a:t>
            </a:r>
            <a:r>
              <a:rPr lang="en-US" sz="2400" dirty="0">
                <a:solidFill>
                  <a:prstClr val="black"/>
                </a:solidFill>
                <a:latin typeface="Consolas" panose="020B0609020204030204" pitchFamily="49" charset="0"/>
                <a:cs typeface="Consolas" panose="020B0609020204030204" pitchFamily="49" charset="0"/>
              </a:rPr>
              <a:t> + 1));</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prstClr val="black"/>
                </a:solidFill>
                <a:latin typeface="Calibri" panose="020F0502020204030204" pitchFamily="34" charset="0"/>
                <a:cs typeface="Calibri" panose="020F0502020204030204" pitchFamily="34" charset="0"/>
              </a:rPr>
              <a:t>Something else</a:t>
            </a:r>
          </a:p>
        </p:txBody>
      </p:sp>
      <p:sp>
        <p:nvSpPr>
          <p:cNvPr id="11" name="TextBox 10">
            <a:extLst>
              <a:ext uri="{FF2B5EF4-FFF2-40B4-BE49-F238E27FC236}">
                <a16:creationId xmlns:a16="http://schemas.microsoft.com/office/drawing/2014/main" id="{D699D919-882F-8F4F-B44B-7780A44B1FE5}"/>
              </a:ext>
            </a:extLst>
          </p:cNvPr>
          <p:cNvSpPr txBox="1"/>
          <p:nvPr/>
        </p:nvSpPr>
        <p:spPr>
          <a:xfrm>
            <a:off x="11152945" y="5658504"/>
            <a:ext cx="781549" cy="923330"/>
          </a:xfrm>
          <a:prstGeom prst="rect">
            <a:avLst/>
          </a:prstGeom>
          <a:noFill/>
        </p:spPr>
        <p:txBody>
          <a:bodyPr wrap="square" rtlCol="0">
            <a:spAutoFit/>
          </a:bodyPr>
          <a:lstStyle/>
          <a:p>
            <a:r>
              <a:rPr lang="en-US" sz="5400" dirty="0">
                <a:solidFill>
                  <a:schemeClr val="tx1">
                    <a:lumMod val="75000"/>
                    <a:lumOff val="25000"/>
                  </a:schemeClr>
                </a:solidFill>
                <a:latin typeface="+mj-lt"/>
              </a:rPr>
              <a:t>🤔</a:t>
            </a:r>
          </a:p>
        </p:txBody>
      </p:sp>
    </p:spTree>
    <p:extLst>
      <p:ext uri="{BB962C8B-B14F-4D97-AF65-F5344CB8AC3E}">
        <p14:creationId xmlns:p14="http://schemas.microsoft.com/office/powerpoint/2010/main" val="126609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endPar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4D3D372-26E4-9446-A972-52EB0F397A86}"/>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860934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194-8C28-CB48-905D-1BD5ED89025F}"/>
              </a:ext>
            </a:extLst>
          </p:cNvPr>
          <p:cNvSpPr>
            <a:spLocks noGrp="1"/>
          </p:cNvSpPr>
          <p:nvPr>
            <p:ph type="title"/>
          </p:nvPr>
        </p:nvSpPr>
        <p:spPr/>
        <p:txBody>
          <a:bodyPr/>
          <a:lstStyle/>
          <a:p>
            <a:r>
              <a:rPr lang="en-US" dirty="0"/>
              <a:t>Exercise: </a:t>
            </a:r>
            <a:r>
              <a:rPr lang="en-US" dirty="0">
                <a:latin typeface="Consolas" panose="020B0609020204030204" pitchFamily="49" charset="0"/>
                <a:cs typeface="Consolas" panose="020B0609020204030204" pitchFamily="49" charset="0"/>
              </a:rPr>
              <a:t>malloc</a:t>
            </a:r>
            <a:r>
              <a:rPr lang="en-US" dirty="0"/>
              <a:t> multiples</a:t>
            </a:r>
          </a:p>
        </p:txBody>
      </p:sp>
      <p:sp>
        <p:nvSpPr>
          <p:cNvPr id="3" name="Content Placeholder 2">
            <a:extLst>
              <a:ext uri="{FF2B5EF4-FFF2-40B4-BE49-F238E27FC236}">
                <a16:creationId xmlns:a16="http://schemas.microsoft.com/office/drawing/2014/main" id="{208DF9A3-3F22-9447-B6FD-86D91D6C2E4F}"/>
              </a:ext>
            </a:extLst>
          </p:cNvPr>
          <p:cNvSpPr>
            <a:spLocks noGrp="1"/>
          </p:cNvSpPr>
          <p:nvPr>
            <p:ph idx="1"/>
          </p:nvPr>
        </p:nvSpPr>
        <p:spPr>
          <a:xfrm>
            <a:off x="152400" y="1295400"/>
            <a:ext cx="11811000" cy="5181600"/>
          </a:xfrm>
        </p:spPr>
        <p:txBody>
          <a:bodyPr/>
          <a:lstStyle/>
          <a:p>
            <a:pPr marL="0" indent="0">
              <a:spcAft>
                <a:spcPts val="600"/>
              </a:spcAft>
              <a:buNone/>
            </a:pPr>
            <a:r>
              <a:rPr lang="en-US" dirty="0"/>
              <a:t>Let’s write a function that returns an array of the first </a:t>
            </a:r>
            <a:r>
              <a:rPr lang="en-US" b="1" dirty="0" err="1"/>
              <a:t>len</a:t>
            </a:r>
            <a:r>
              <a:rPr lang="en-US" dirty="0"/>
              <a:t> multiples of </a:t>
            </a:r>
            <a:r>
              <a:rPr lang="en-US" b="1" dirty="0" err="1"/>
              <a:t>mult</a:t>
            </a:r>
            <a:r>
              <a:rPr lang="en-US" dirty="0"/>
              <a:t>.</a:t>
            </a:r>
          </a:p>
          <a:p>
            <a:pPr marL="582613" indent="0">
              <a:spcBef>
                <a:spcPts val="0"/>
              </a:spcBef>
              <a:buNone/>
            </a:pP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array_of_multiples</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mult</a:t>
            </a: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 TODO: </a:t>
            </a:r>
            <a:r>
              <a:rPr lang="en-US" sz="2400" dirty="0" err="1">
                <a:solidFill>
                  <a:srgbClr val="C00000"/>
                </a:solidFill>
                <a:latin typeface="Consolas" panose="020B0609020204030204" pitchFamily="49" charset="0"/>
                <a:cs typeface="Consolas" panose="020B0609020204030204" pitchFamily="49" charset="0"/>
              </a:rPr>
              <a:t>arr</a:t>
            </a:r>
            <a:r>
              <a:rPr lang="en-US" sz="2400" dirty="0">
                <a:solidFill>
                  <a:srgbClr val="C00000"/>
                </a:solidFill>
                <a:latin typeface="Consolas" panose="020B0609020204030204" pitchFamily="49" charset="0"/>
                <a:cs typeface="Consolas" panose="020B0609020204030204" pitchFamily="49" charset="0"/>
              </a:rPr>
              <a:t> declaration here */</a:t>
            </a:r>
          </a:p>
          <a:p>
            <a:pPr marL="582613" indent="0">
              <a:spcBef>
                <a:spcPts val="0"/>
              </a:spcBef>
              <a:buNone/>
            </a:pPr>
            <a:endParaRPr lang="en-US" sz="2400" dirty="0">
              <a:latin typeface="Consolas" panose="020B0609020204030204" pitchFamily="49" charset="0"/>
              <a:cs typeface="Consolas" panose="020B0609020204030204" pitchFamily="49" charset="0"/>
            </a:endParaRP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D234D4"/>
                </a:solidFill>
                <a:latin typeface="Consolas" panose="020B0609020204030204" pitchFamily="49" charset="0"/>
                <a:cs typeface="Consolas" panose="020B0609020204030204" pitchFamily="49" charset="0"/>
              </a:rPr>
              <a:t>for</a:t>
            </a: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mult</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+ 1);</a:t>
            </a:r>
          </a:p>
          <a:p>
            <a:pPr marL="582613" indent="0">
              <a:spcBef>
                <a:spcPts val="0"/>
              </a:spcBef>
              <a:buNone/>
            </a:pP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D234D4"/>
                </a:solidFill>
                <a:latin typeface="Consolas" panose="020B0609020204030204" pitchFamily="49" charset="0"/>
                <a:cs typeface="Consolas" panose="020B0609020204030204" pitchFamily="49" charset="0"/>
              </a:rPr>
              <a:t>return</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a:t>
            </a:r>
          </a:p>
          <a:p>
            <a:pPr marL="582613" indent="0">
              <a:spcBef>
                <a:spcPts val="0"/>
              </a:spcBef>
              <a:buNone/>
            </a:pPr>
            <a:r>
              <a:rPr lang="en-US" sz="2400" dirty="0">
                <a:latin typeface="Consolas" panose="020B0609020204030204" pitchFamily="49" charset="0"/>
                <a:cs typeface="Consolas" panose="020B0609020204030204" pitchFamily="49" charset="0"/>
              </a:rPr>
              <a:t>}</a:t>
            </a:r>
          </a:p>
          <a:p>
            <a:pPr marL="0" indent="0">
              <a:buNone/>
            </a:pPr>
            <a:r>
              <a:rPr lang="en-US" dirty="0">
                <a:latin typeface="Calibri" panose="020F0502020204030204" pitchFamily="34" charset="0"/>
                <a:cs typeface="Calibri" panose="020F0502020204030204" pitchFamily="34" charset="0"/>
              </a:rPr>
              <a:t>Line 2: How should we declare </a:t>
            </a:r>
            <a:r>
              <a:rPr lang="en-US" dirty="0" err="1">
                <a:latin typeface="Consolas" panose="020B0609020204030204" pitchFamily="49" charset="0"/>
                <a:cs typeface="Consolas" panose="020B0609020204030204" pitchFamily="49" charset="0"/>
              </a:rPr>
              <a:t>arr</a:t>
            </a:r>
            <a:r>
              <a:rPr lang="en-US" dirty="0">
                <a:latin typeface="Calibri" panose="020F0502020204030204" pitchFamily="34" charset="0"/>
                <a:cs typeface="Calibri" panose="020F0502020204030204" pitchFamily="34" charset="0"/>
              </a:rPr>
              <a:t>?</a:t>
            </a:r>
          </a:p>
        </p:txBody>
      </p:sp>
      <p:sp>
        <p:nvSpPr>
          <p:cNvPr id="5" name="// file: strcmp_ex.c…">
            <a:extLst>
              <a:ext uri="{FF2B5EF4-FFF2-40B4-BE49-F238E27FC236}">
                <a16:creationId xmlns:a16="http://schemas.microsoft.com/office/drawing/2014/main" id="{4A5384CC-AC09-0B4B-B425-9AD25E860646}"/>
              </a:ext>
            </a:extLst>
          </p:cNvPr>
          <p:cNvSpPr txBox="1"/>
          <p:nvPr/>
        </p:nvSpPr>
        <p:spPr>
          <a:xfrm flipH="1">
            <a:off x="152400" y="1752600"/>
            <a:ext cx="615462" cy="2761782"/>
          </a:xfrm>
          <a:prstGeom prst="rect">
            <a:avLst/>
          </a:prstGeom>
          <a:solidFill>
            <a:schemeClr val="bg1">
              <a:lumMod val="85000"/>
            </a:schemeClr>
          </a:solidFill>
          <a:ln w="635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1</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2</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3</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4</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5</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6</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7</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8</a:t>
            </a:r>
          </a:p>
        </p:txBody>
      </p:sp>
      <p:sp>
        <p:nvSpPr>
          <p:cNvPr id="7" name="TextBox 6">
            <a:extLst>
              <a:ext uri="{FF2B5EF4-FFF2-40B4-BE49-F238E27FC236}">
                <a16:creationId xmlns:a16="http://schemas.microsoft.com/office/drawing/2014/main" id="{651ED2F5-EDC0-4547-BAF1-62DFC2DB422C}"/>
              </a:ext>
            </a:extLst>
          </p:cNvPr>
          <p:cNvSpPr txBox="1"/>
          <p:nvPr/>
        </p:nvSpPr>
        <p:spPr>
          <a:xfrm>
            <a:off x="152400" y="4953000"/>
            <a:ext cx="8079456" cy="1754326"/>
          </a:xfrm>
          <a:prstGeom prst="rect">
            <a:avLst/>
          </a:prstGeom>
          <a:noFill/>
        </p:spPr>
        <p:txBody>
          <a:bodyPr wrap="none" rtlCol="0">
            <a:spAutoFit/>
          </a:bodyPr>
          <a:lstStyle/>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solidFill>
                  <a:prstClr val="black"/>
                </a:solidFill>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a:t>
            </a:r>
            <a:r>
              <a:rPr lang="en-US" sz="2400" dirty="0" err="1">
                <a:solidFill>
                  <a:prstClr val="black"/>
                </a:solidFill>
                <a:latin typeface="Consolas" panose="020B0609020204030204" pitchFamily="49" charset="0"/>
                <a:cs typeface="Consolas" panose="020B0609020204030204" pitchFamily="49" charset="0"/>
              </a:rPr>
              <a:t>len</a:t>
            </a:r>
            <a:r>
              <a:rPr lang="en-US" sz="2400" dirty="0">
                <a:solidFill>
                  <a:prstClr val="black"/>
                </a:solidFill>
                <a:latin typeface="Consolas" panose="020B0609020204030204" pitchFamily="49" charset="0"/>
                <a:cs typeface="Consolas" panose="020B0609020204030204" pitchFamily="49" charset="0"/>
              </a:rPr>
              <a:t>];</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 = malloc(</a:t>
            </a:r>
            <a:r>
              <a:rPr lang="en-US" sz="2400" dirty="0" err="1">
                <a:solidFill>
                  <a:prstClr val="black"/>
                </a:solidFill>
                <a:latin typeface="Consolas" panose="020B0609020204030204" pitchFamily="49" charset="0"/>
                <a:cs typeface="Consolas" panose="020B0609020204030204" pitchFamily="49" charset="0"/>
              </a:rPr>
              <a:t>sizeof</a:t>
            </a:r>
            <a:r>
              <a:rPr lang="en-US" sz="2400" dirty="0">
                <a:solidFill>
                  <a:prstClr val="black"/>
                </a:solidFill>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 = malloc(</a:t>
            </a:r>
            <a:r>
              <a:rPr lang="en-US" sz="2400" dirty="0" err="1">
                <a:solidFill>
                  <a:prstClr val="black"/>
                </a:solidFill>
                <a:latin typeface="Consolas" panose="020B0609020204030204" pitchFamily="49" charset="0"/>
                <a:cs typeface="Consolas" panose="020B0609020204030204" pitchFamily="49" charset="0"/>
              </a:rPr>
              <a:t>sizeof</a:t>
            </a:r>
            <a:r>
              <a:rPr lang="en-US" sz="2400" dirty="0">
                <a:solidFill>
                  <a:prstClr val="black"/>
                </a:solidFill>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 </a:t>
            </a:r>
            <a:r>
              <a:rPr lang="en-US" sz="2400" dirty="0" err="1">
                <a:solidFill>
                  <a:prstClr val="black"/>
                </a:solidFill>
                <a:latin typeface="Consolas" panose="020B0609020204030204" pitchFamily="49" charset="0"/>
                <a:cs typeface="Consolas" panose="020B0609020204030204" pitchFamily="49" charset="0"/>
              </a:rPr>
              <a:t>len</a:t>
            </a:r>
            <a:r>
              <a:rPr lang="en-US" sz="2400" dirty="0">
                <a:solidFill>
                  <a:prstClr val="black"/>
                </a:solidFill>
                <a:latin typeface="Consolas" panose="020B0609020204030204" pitchFamily="49" charset="0"/>
                <a:cs typeface="Consolas" panose="020B0609020204030204" pitchFamily="49" charset="0"/>
              </a:rPr>
              <a:t>);</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 = malloc(</a:t>
            </a:r>
            <a:r>
              <a:rPr lang="en-US" sz="2400" dirty="0" err="1">
                <a:solidFill>
                  <a:prstClr val="black"/>
                </a:solidFill>
                <a:latin typeface="Consolas" panose="020B0609020204030204" pitchFamily="49" charset="0"/>
                <a:cs typeface="Consolas" panose="020B0609020204030204" pitchFamily="49" charset="0"/>
              </a:rPr>
              <a:t>sizeof</a:t>
            </a:r>
            <a:r>
              <a:rPr lang="en-US" sz="2400" dirty="0">
                <a:solidFill>
                  <a:prstClr val="black"/>
                </a:solidFill>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 (</a:t>
            </a:r>
            <a:r>
              <a:rPr lang="en-US" sz="2400" dirty="0" err="1">
                <a:solidFill>
                  <a:prstClr val="black"/>
                </a:solidFill>
                <a:latin typeface="Consolas" panose="020B0609020204030204" pitchFamily="49" charset="0"/>
                <a:cs typeface="Consolas" panose="020B0609020204030204" pitchFamily="49" charset="0"/>
              </a:rPr>
              <a:t>len</a:t>
            </a:r>
            <a:r>
              <a:rPr lang="en-US" sz="2400" dirty="0">
                <a:solidFill>
                  <a:prstClr val="black"/>
                </a:solidFill>
                <a:latin typeface="Consolas" panose="020B0609020204030204" pitchFamily="49" charset="0"/>
                <a:cs typeface="Consolas" panose="020B0609020204030204" pitchFamily="49" charset="0"/>
              </a:rPr>
              <a:t> + 1));</a:t>
            </a:r>
          </a:p>
          <a:p>
            <a:pPr marL="514350" lvl="0" indent="-514350" algn="l" fontAlgn="auto">
              <a:lnSpc>
                <a:spcPct val="90000"/>
              </a:lnSpc>
              <a:spcBef>
                <a:spcPts val="0"/>
              </a:spcBef>
              <a:spcAft>
                <a:spcPts val="0"/>
              </a:spcAft>
              <a:buClr>
                <a:srgbClr val="ED7D31"/>
              </a:buClr>
              <a:buFont typeface="+mj-lt"/>
              <a:buAutoNum type="alphaUcPeriod"/>
              <a:tabLst>
                <a:tab pos="5934075" algn="l"/>
              </a:tabLst>
            </a:pPr>
            <a:r>
              <a:rPr lang="en-US" sz="2400" dirty="0">
                <a:latin typeface="Calibri" panose="020F0502020204030204" pitchFamily="34" charset="0"/>
                <a:cs typeface="Calibri" panose="020F0502020204030204" pitchFamily="34" charset="0"/>
              </a:rPr>
              <a:t> </a:t>
            </a:r>
            <a:r>
              <a:rPr lang="en-US" sz="2400" dirty="0">
                <a:solidFill>
                  <a:prstClr val="black"/>
                </a:solidFill>
                <a:latin typeface="Calibri" panose="020F0502020204030204" pitchFamily="34" charset="0"/>
                <a:cs typeface="Calibri" panose="020F0502020204030204" pitchFamily="34" charset="0"/>
              </a:rPr>
              <a:t>Something else</a:t>
            </a:r>
          </a:p>
        </p:txBody>
      </p:sp>
      <p:sp>
        <p:nvSpPr>
          <p:cNvPr id="8" name="Oval 7">
            <a:extLst>
              <a:ext uri="{FF2B5EF4-FFF2-40B4-BE49-F238E27FC236}">
                <a16:creationId xmlns:a16="http://schemas.microsoft.com/office/drawing/2014/main" id="{E72AE983-2F7D-8F45-9459-79ED70D91589}"/>
              </a:ext>
            </a:extLst>
          </p:cNvPr>
          <p:cNvSpPr/>
          <p:nvPr/>
        </p:nvSpPr>
        <p:spPr>
          <a:xfrm>
            <a:off x="76200" y="5626171"/>
            <a:ext cx="539262" cy="370820"/>
          </a:xfrm>
          <a:prstGeom prst="ellipse">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4E3BCB-88B2-F14A-BE80-0F15E0F639A7}"/>
              </a:ext>
            </a:extLst>
          </p:cNvPr>
          <p:cNvSpPr/>
          <p:nvPr/>
        </p:nvSpPr>
        <p:spPr bwMode="auto">
          <a:xfrm>
            <a:off x="6907306" y="3352800"/>
            <a:ext cx="5029200" cy="204771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39713" lvl="0" indent="-239713" algn="l" fontAlgn="auto">
              <a:lnSpc>
                <a:spcPct val="90000"/>
              </a:lnSpc>
              <a:spcBef>
                <a:spcPts val="1000"/>
              </a:spcBef>
              <a:spcAft>
                <a:spcPts val="0"/>
              </a:spcAft>
              <a:buFont typeface="Arial" panose="020B0604020202020204" pitchFamily="34" charset="0"/>
              <a:buChar char="•"/>
            </a:pPr>
            <a:r>
              <a:rPr lang="en-US" sz="2400" dirty="0">
                <a:solidFill>
                  <a:prstClr val="black"/>
                </a:solidFill>
                <a:latin typeface="Calibri" panose="020F0502020204030204"/>
              </a:rPr>
              <a:t>Use a pointer to store the address returned by malloc.</a:t>
            </a:r>
          </a:p>
          <a:p>
            <a:pPr marL="239713" lvl="0" indent="-239713" algn="l" fontAlgn="auto">
              <a:lnSpc>
                <a:spcPct val="90000"/>
              </a:lnSpc>
              <a:spcBef>
                <a:spcPts val="1000"/>
              </a:spcBef>
              <a:spcAft>
                <a:spcPts val="0"/>
              </a:spcAft>
              <a:buFont typeface="Arial" panose="020B0604020202020204" pitchFamily="34" charset="0"/>
              <a:buChar char="•"/>
            </a:pPr>
            <a:r>
              <a:rPr lang="en-US" sz="2400" dirty="0" err="1">
                <a:solidFill>
                  <a:prstClr val="black"/>
                </a:solidFill>
                <a:latin typeface="Calibri" panose="020F0502020204030204"/>
                <a:cs typeface="Consolas" panose="020B0609020204030204" pitchFamily="49" charset="0"/>
              </a:rPr>
              <a:t>Malloc’s</a:t>
            </a:r>
            <a:r>
              <a:rPr lang="en-US" sz="2400" dirty="0">
                <a:solidFill>
                  <a:prstClr val="black"/>
                </a:solidFill>
                <a:latin typeface="Calibri" panose="020F0502020204030204"/>
                <a:cs typeface="Consolas" panose="020B0609020204030204" pitchFamily="49" charset="0"/>
              </a:rPr>
              <a:t> argument is the </a:t>
            </a:r>
            <a:r>
              <a:rPr lang="en-US" sz="2400" b="1" dirty="0">
                <a:solidFill>
                  <a:prstClr val="black"/>
                </a:solidFill>
                <a:latin typeface="Calibri" panose="020F0502020204030204"/>
                <a:cs typeface="Consolas" panose="020B0609020204030204" pitchFamily="49" charset="0"/>
              </a:rPr>
              <a:t>number of bytes</a:t>
            </a:r>
            <a:r>
              <a:rPr lang="en-US" sz="2400" dirty="0">
                <a:solidFill>
                  <a:prstClr val="black"/>
                </a:solidFill>
                <a:latin typeface="Calibri" panose="020F0502020204030204"/>
                <a:cs typeface="Consolas" panose="020B0609020204030204" pitchFamily="49" charset="0"/>
              </a:rPr>
              <a:t> to allocate.</a:t>
            </a:r>
          </a:p>
          <a:p>
            <a:pPr marL="342900" lvl="0" indent="-342900" algn="l" fontAlgn="auto">
              <a:lnSpc>
                <a:spcPct val="90000"/>
              </a:lnSpc>
              <a:spcBef>
                <a:spcPts val="1000"/>
              </a:spcBef>
              <a:spcAft>
                <a:spcPts val="0"/>
              </a:spcAft>
              <a:buFont typeface=".Apple Color Emoji UI"/>
              <a:buChar char="⚠️"/>
            </a:pPr>
            <a:r>
              <a:rPr lang="en-US" sz="2400" b="1" dirty="0">
                <a:solidFill>
                  <a:prstClr val="black"/>
                </a:solidFill>
                <a:latin typeface="Calibri" panose="020F0502020204030204"/>
                <a:cs typeface="Consolas" panose="020B0609020204030204" pitchFamily="49" charset="0"/>
              </a:rPr>
              <a:t>This code is missing an assertion.</a:t>
            </a:r>
          </a:p>
        </p:txBody>
      </p:sp>
    </p:spTree>
    <p:extLst>
      <p:ext uri="{BB962C8B-B14F-4D97-AF65-F5344CB8AC3E}">
        <p14:creationId xmlns:p14="http://schemas.microsoft.com/office/powerpoint/2010/main" val="36669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194-8C28-CB48-905D-1BD5ED89025F}"/>
              </a:ext>
            </a:extLst>
          </p:cNvPr>
          <p:cNvSpPr>
            <a:spLocks noGrp="1"/>
          </p:cNvSpPr>
          <p:nvPr>
            <p:ph type="title"/>
          </p:nvPr>
        </p:nvSpPr>
        <p:spPr/>
        <p:txBody>
          <a:bodyPr/>
          <a:lstStyle/>
          <a:p>
            <a:r>
              <a:rPr lang="en-US" dirty="0"/>
              <a:t>Always </a:t>
            </a:r>
            <a:r>
              <a:rPr lang="en-US" dirty="0">
                <a:latin typeface="Consolas" panose="020B0609020204030204" pitchFamily="49" charset="0"/>
                <a:cs typeface="Consolas" panose="020B0609020204030204" pitchFamily="49" charset="0"/>
              </a:rPr>
              <a:t>assert</a:t>
            </a:r>
            <a:r>
              <a:rPr lang="en-US" dirty="0"/>
              <a:t> with the heap</a:t>
            </a:r>
          </a:p>
        </p:txBody>
      </p:sp>
      <p:sp>
        <p:nvSpPr>
          <p:cNvPr id="3" name="Content Placeholder 2">
            <a:extLst>
              <a:ext uri="{FF2B5EF4-FFF2-40B4-BE49-F238E27FC236}">
                <a16:creationId xmlns:a16="http://schemas.microsoft.com/office/drawing/2014/main" id="{208DF9A3-3F22-9447-B6FD-86D91D6C2E4F}"/>
              </a:ext>
            </a:extLst>
          </p:cNvPr>
          <p:cNvSpPr>
            <a:spLocks noGrp="1"/>
          </p:cNvSpPr>
          <p:nvPr>
            <p:ph idx="1"/>
          </p:nvPr>
        </p:nvSpPr>
        <p:spPr>
          <a:xfrm>
            <a:off x="152400" y="1295400"/>
            <a:ext cx="11811000" cy="5181600"/>
          </a:xfrm>
        </p:spPr>
        <p:txBody>
          <a:bodyPr/>
          <a:lstStyle/>
          <a:p>
            <a:pPr marL="0" indent="0">
              <a:spcAft>
                <a:spcPts val="600"/>
              </a:spcAft>
              <a:buNone/>
            </a:pPr>
            <a:r>
              <a:rPr lang="en-US" dirty="0"/>
              <a:t>Let’s write a function that returns an array of the first </a:t>
            </a:r>
            <a:r>
              <a:rPr lang="en-US" b="1" dirty="0" err="1"/>
              <a:t>len</a:t>
            </a:r>
            <a:r>
              <a:rPr lang="en-US" dirty="0"/>
              <a:t> multiples of </a:t>
            </a:r>
            <a:r>
              <a:rPr lang="en-US" b="1" dirty="0" err="1"/>
              <a:t>mult</a:t>
            </a:r>
            <a:r>
              <a:rPr lang="en-US" dirty="0"/>
              <a:t>.</a:t>
            </a:r>
          </a:p>
          <a:p>
            <a:pPr marL="582613" indent="0">
              <a:spcBef>
                <a:spcPts val="0"/>
              </a:spcBef>
              <a:buNone/>
            </a:pP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array_of_multiples</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mult</a:t>
            </a: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solidFill>
                  <a:srgbClr val="00B050"/>
                </a:solidFill>
                <a:latin typeface="Consolas" panose="020B0609020204030204" pitchFamily="49" charset="0"/>
                <a:cs typeface="Consolas" panose="020B0609020204030204" pitchFamily="49" charset="0"/>
              </a:rPr>
              <a:t>    int</a:t>
            </a:r>
            <a:r>
              <a:rPr lang="en-US" sz="2400" dirty="0">
                <a:solidFill>
                  <a:prstClr val="black"/>
                </a:solidFill>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arr</a:t>
            </a:r>
            <a:r>
              <a:rPr lang="en-US" sz="2400" dirty="0">
                <a:solidFill>
                  <a:prstClr val="black"/>
                </a:solidFill>
                <a:latin typeface="Consolas" panose="020B0609020204030204" pitchFamily="49" charset="0"/>
                <a:cs typeface="Consolas" panose="020B0609020204030204" pitchFamily="49" charset="0"/>
              </a:rPr>
              <a:t> = malloc(</a:t>
            </a:r>
            <a:r>
              <a:rPr lang="en-US" sz="2400" dirty="0" err="1">
                <a:solidFill>
                  <a:prstClr val="black"/>
                </a:solidFill>
                <a:latin typeface="Consolas" panose="020B0609020204030204" pitchFamily="49" charset="0"/>
                <a:cs typeface="Consolas" panose="020B0609020204030204" pitchFamily="49" charset="0"/>
              </a:rPr>
              <a:t>sizeof</a:t>
            </a:r>
            <a:r>
              <a:rPr lang="en-US" sz="2400" dirty="0">
                <a:solidFill>
                  <a:prstClr val="black"/>
                </a:solidFill>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int</a:t>
            </a:r>
            <a:r>
              <a:rPr lang="en-US" sz="2400" dirty="0">
                <a:solidFill>
                  <a:prstClr val="black"/>
                </a:solidFill>
                <a:latin typeface="Consolas" panose="020B0609020204030204" pitchFamily="49" charset="0"/>
                <a:cs typeface="Consolas" panose="020B0609020204030204" pitchFamily="49" charset="0"/>
              </a:rPr>
              <a:t>) * </a:t>
            </a:r>
            <a:r>
              <a:rPr lang="en-US" sz="2400" dirty="0" err="1">
                <a:solidFill>
                  <a:prstClr val="black"/>
                </a:solidFill>
                <a:latin typeface="Consolas" panose="020B0609020204030204" pitchFamily="49" charset="0"/>
                <a:cs typeface="Consolas" panose="020B0609020204030204" pitchFamily="49" charset="0"/>
              </a:rPr>
              <a:t>len</a:t>
            </a:r>
            <a:r>
              <a:rPr lang="en-US" sz="2400" dirty="0">
                <a:solidFill>
                  <a:prstClr val="black"/>
                </a:solidFill>
                <a:latin typeface="Consolas" panose="020B0609020204030204" pitchFamily="49" charset="0"/>
                <a:cs typeface="Consolas" panose="020B0609020204030204" pitchFamily="49" charset="0"/>
              </a:rPr>
              <a:t>);</a:t>
            </a:r>
          </a:p>
          <a:p>
            <a:pPr marL="582613" indent="0">
              <a:spcBef>
                <a:spcPts val="0"/>
              </a:spcBef>
              <a:buNone/>
            </a:pPr>
            <a:r>
              <a:rPr lang="en-US" sz="2400" dirty="0">
                <a:solidFill>
                  <a:prstClr val="black"/>
                </a:solidFill>
                <a:latin typeface="Consolas" panose="020B0609020204030204" pitchFamily="49" charset="0"/>
                <a:cs typeface="Consolas" panose="020B0609020204030204" pitchFamily="49" charset="0"/>
              </a:rPr>
              <a:t>    </a:t>
            </a:r>
            <a:r>
              <a:rPr lang="en-US" sz="2400" b="1" dirty="0">
                <a:solidFill>
                  <a:srgbClr val="C00000"/>
                </a:solidFill>
                <a:latin typeface="Consolas" panose="020B0609020204030204" pitchFamily="49" charset="0"/>
                <a:cs typeface="Consolas" panose="020B0609020204030204" pitchFamily="49" charset="0"/>
              </a:rPr>
              <a:t>assert(</a:t>
            </a:r>
            <a:r>
              <a:rPr lang="en-US" sz="2400" b="1" dirty="0" err="1">
                <a:solidFill>
                  <a:srgbClr val="C00000"/>
                </a:solidFill>
                <a:latin typeface="Consolas" panose="020B0609020204030204" pitchFamily="49" charset="0"/>
                <a:cs typeface="Consolas" panose="020B0609020204030204" pitchFamily="49" charset="0"/>
              </a:rPr>
              <a:t>arr</a:t>
            </a:r>
            <a:r>
              <a:rPr lang="en-US" sz="2400" b="1" dirty="0">
                <a:solidFill>
                  <a:srgbClr val="C00000"/>
                </a:solidFill>
                <a:latin typeface="Consolas" panose="020B0609020204030204" pitchFamily="49" charset="0"/>
                <a:cs typeface="Consolas" panose="020B0609020204030204" pitchFamily="49" charset="0"/>
              </a:rPr>
              <a:t> != NULL);</a:t>
            </a:r>
            <a:endParaRPr lang="en-US" sz="2400" dirty="0">
              <a:latin typeface="Consolas" panose="020B0609020204030204" pitchFamily="49" charset="0"/>
              <a:cs typeface="Consolas" panose="020B0609020204030204" pitchFamily="49" charset="0"/>
            </a:endParaRP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D234D4"/>
                </a:solidFill>
                <a:latin typeface="Consolas" panose="020B0609020204030204" pitchFamily="49" charset="0"/>
                <a:cs typeface="Consolas" panose="020B0609020204030204" pitchFamily="49" charset="0"/>
              </a:rPr>
              <a:t>for</a:t>
            </a:r>
            <a:r>
              <a:rPr lang="en-US" sz="2400" dirty="0">
                <a:latin typeface="Consolas" panose="020B0609020204030204" pitchFamily="49" charset="0"/>
                <a:cs typeface="Consolas" panose="020B0609020204030204" pitchFamily="49" charset="0"/>
              </a:rPr>
              <a:t> (</a:t>
            </a:r>
            <a:r>
              <a:rPr lang="en-US" sz="2400" dirty="0">
                <a:solidFill>
                  <a:srgbClr val="00B050"/>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mult</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+ 1);</a:t>
            </a:r>
          </a:p>
          <a:p>
            <a:pPr marL="582613" indent="0">
              <a:spcBef>
                <a:spcPts val="0"/>
              </a:spcBef>
              <a:buNone/>
            </a:pPr>
            <a:r>
              <a:rPr lang="en-US" sz="2400" dirty="0">
                <a:latin typeface="Consolas" panose="020B0609020204030204" pitchFamily="49" charset="0"/>
                <a:cs typeface="Consolas" panose="020B0609020204030204" pitchFamily="49" charset="0"/>
              </a:rPr>
              <a:t>    }</a:t>
            </a:r>
          </a:p>
          <a:p>
            <a:pPr marL="582613" indent="0">
              <a:spcBef>
                <a:spcPts val="0"/>
              </a:spcBef>
              <a:buNone/>
            </a:pPr>
            <a:r>
              <a:rPr lang="en-US" sz="2400" dirty="0">
                <a:latin typeface="Consolas" panose="020B0609020204030204" pitchFamily="49" charset="0"/>
                <a:cs typeface="Consolas" panose="020B0609020204030204" pitchFamily="49" charset="0"/>
              </a:rPr>
              <a:t>    </a:t>
            </a:r>
            <a:r>
              <a:rPr lang="en-US" sz="2400" dirty="0">
                <a:solidFill>
                  <a:srgbClr val="D234D4"/>
                </a:solidFill>
                <a:latin typeface="Consolas" panose="020B0609020204030204" pitchFamily="49" charset="0"/>
                <a:cs typeface="Consolas" panose="020B0609020204030204" pitchFamily="49" charset="0"/>
              </a:rPr>
              <a:t>return</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a:t>
            </a:r>
          </a:p>
          <a:p>
            <a:pPr marL="582613" indent="0">
              <a:spcBef>
                <a:spcPts val="0"/>
              </a:spcBef>
              <a:buNone/>
            </a:pPr>
            <a:r>
              <a:rPr lang="en-US" sz="2400" dirty="0">
                <a:latin typeface="Consolas" panose="020B0609020204030204" pitchFamily="49" charset="0"/>
                <a:cs typeface="Consolas" panose="020B0609020204030204" pitchFamily="49" charset="0"/>
              </a:rPr>
              <a:t>}</a:t>
            </a:r>
            <a:br>
              <a:rPr lang="en-US" sz="2400" dirty="0">
                <a:latin typeface="Consolas" panose="020B0609020204030204" pitchFamily="49" charset="0"/>
                <a:cs typeface="Consolas" panose="020B0609020204030204" pitchFamily="49" charset="0"/>
              </a:rPr>
            </a:br>
            <a:endParaRPr lang="en-US" sz="2400" dirty="0">
              <a:latin typeface="Consolas" panose="020B0609020204030204" pitchFamily="49" charset="0"/>
              <a:cs typeface="Consolas" panose="020B0609020204030204" pitchFamily="49" charset="0"/>
            </a:endParaRPr>
          </a:p>
          <a:p>
            <a:pPr lvl="0"/>
            <a:r>
              <a:rPr lang="en-US" dirty="0">
                <a:solidFill>
                  <a:prstClr val="black"/>
                </a:solidFill>
                <a:cs typeface="Courier New" panose="02070309020205020404" pitchFamily="49" charset="0"/>
              </a:rPr>
              <a:t>If an allocation error occurs (e.g. out of heap memory!), malloc will return NULL.  This is an important case to check </a:t>
            </a:r>
            <a:r>
              <a:rPr lang="en-US" b="1" dirty="0">
                <a:solidFill>
                  <a:prstClr val="black"/>
                </a:solidFill>
                <a:cs typeface="Courier New" panose="02070309020205020404" pitchFamily="49" charset="0"/>
              </a:rPr>
              <a:t>for robustness</a:t>
            </a:r>
            <a:r>
              <a:rPr lang="en-US" dirty="0">
                <a:solidFill>
                  <a:prstClr val="black"/>
                </a:solidFill>
                <a:cs typeface="Courier New" panose="02070309020205020404" pitchFamily="49" charset="0"/>
              </a:rPr>
              <a:t>.</a:t>
            </a:r>
          </a:p>
          <a:p>
            <a:pPr lvl="0"/>
            <a:r>
              <a:rPr lang="en-US" b="1" dirty="0">
                <a:solidFill>
                  <a:prstClr val="black"/>
                </a:solidFill>
                <a:cs typeface="Courier New" panose="02070309020205020404" pitchFamily="49" charset="0"/>
              </a:rPr>
              <a:t>assert</a:t>
            </a:r>
            <a:r>
              <a:rPr lang="en-US" dirty="0">
                <a:solidFill>
                  <a:prstClr val="black"/>
                </a:solidFill>
                <a:cs typeface="Courier New" panose="02070309020205020404" pitchFamily="49" charset="0"/>
              </a:rPr>
              <a:t> will crash the program if the provided condition is false.  A memory allocation error is significant, and we should terminate the program.</a:t>
            </a:r>
            <a:endParaRPr lang="en-US" b="1" dirty="0">
              <a:solidFill>
                <a:prstClr val="black"/>
              </a:solidFill>
              <a:cs typeface="Courier New" panose="02070309020205020404" pitchFamily="49" charset="0"/>
            </a:endParaRPr>
          </a:p>
        </p:txBody>
      </p:sp>
      <p:sp>
        <p:nvSpPr>
          <p:cNvPr id="5" name="// file: strcmp_ex.c…">
            <a:extLst>
              <a:ext uri="{FF2B5EF4-FFF2-40B4-BE49-F238E27FC236}">
                <a16:creationId xmlns:a16="http://schemas.microsoft.com/office/drawing/2014/main" id="{4A5384CC-AC09-0B4B-B425-9AD25E860646}"/>
              </a:ext>
            </a:extLst>
          </p:cNvPr>
          <p:cNvSpPr txBox="1"/>
          <p:nvPr/>
        </p:nvSpPr>
        <p:spPr>
          <a:xfrm flipH="1">
            <a:off x="152400" y="1752600"/>
            <a:ext cx="615462" cy="2761782"/>
          </a:xfrm>
          <a:prstGeom prst="rect">
            <a:avLst/>
          </a:prstGeom>
          <a:solidFill>
            <a:schemeClr val="bg1">
              <a:lumMod val="85000"/>
            </a:schemeClr>
          </a:solidFill>
          <a:ln w="635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1</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2</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3</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4</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5</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6</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7</a:t>
            </a:r>
          </a:p>
          <a:p>
            <a:pPr>
              <a:lnSpc>
                <a:spcPct val="90000"/>
              </a:lnSpc>
              <a:spcBef>
                <a:spcPts val="0"/>
              </a:spcBef>
              <a:defRPr sz="2700">
                <a:latin typeface="Courier"/>
                <a:ea typeface="Courier"/>
                <a:cs typeface="Courier"/>
                <a:sym typeface="Courier"/>
              </a:defRPr>
            </a:pPr>
            <a:r>
              <a:rPr lang="en-US" sz="2400" dirty="0">
                <a:latin typeface="Consolas" panose="020B0609020204030204" pitchFamily="49" charset="0"/>
                <a:cs typeface="Consolas" panose="020B0609020204030204" pitchFamily="49" charset="0"/>
              </a:rPr>
              <a:t>8</a:t>
            </a:r>
          </a:p>
        </p:txBody>
      </p:sp>
      <p:sp>
        <p:nvSpPr>
          <p:cNvPr id="6" name="Right Arrow 5">
            <a:extLst>
              <a:ext uri="{FF2B5EF4-FFF2-40B4-BE49-F238E27FC236}">
                <a16:creationId xmlns:a16="http://schemas.microsoft.com/office/drawing/2014/main" id="{9C2D1FF0-193F-C644-AA0D-866E7DF9EDF9}"/>
              </a:ext>
            </a:extLst>
          </p:cNvPr>
          <p:cNvSpPr/>
          <p:nvPr/>
        </p:nvSpPr>
        <p:spPr>
          <a:xfrm>
            <a:off x="76200" y="2362200"/>
            <a:ext cx="234156" cy="45720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778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2C47-4B30-A646-9A8B-C83F755BB659}"/>
              </a:ext>
            </a:extLst>
          </p:cNvPr>
          <p:cNvSpPr>
            <a:spLocks noGrp="1"/>
          </p:cNvSpPr>
          <p:nvPr>
            <p:ph type="title"/>
          </p:nvPr>
        </p:nvSpPr>
        <p:spPr/>
        <p:txBody>
          <a:bodyPr/>
          <a:lstStyle/>
          <a:p>
            <a:r>
              <a:rPr lang="en-US" dirty="0"/>
              <a:t>Other heap allocations: </a:t>
            </a:r>
            <a:r>
              <a:rPr lang="en-US" dirty="0" err="1">
                <a:latin typeface="Consolas" panose="020B0609020204030204" pitchFamily="49" charset="0"/>
                <a:cs typeface="Consolas" panose="020B0609020204030204" pitchFamily="49" charset="0"/>
              </a:rPr>
              <a:t>calloc</a:t>
            </a:r>
            <a:endParaRPr lang="en-US"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313AA05C-2F1A-F542-B183-8701C9131758}"/>
              </a:ext>
            </a:extLst>
          </p:cNvPr>
          <p:cNvSpPr>
            <a:spLocks noGrp="1"/>
          </p:cNvSpPr>
          <p:nvPr>
            <p:ph idx="1"/>
          </p:nvPr>
        </p:nvSpPr>
        <p:spPr/>
        <p:txBody>
          <a:bodyPr/>
          <a:lstStyle/>
          <a:p>
            <a:pPr marL="0" indent="0">
              <a:spcAft>
                <a:spcPts val="600"/>
              </a:spcAft>
              <a:buNone/>
            </a:pPr>
            <a:r>
              <a:rPr lang="en-US" dirty="0">
                <a:solidFill>
                  <a:srgbClr val="00B05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err="1">
                <a:solidFill>
                  <a:srgbClr val="0432FF"/>
                </a:solidFill>
                <a:latin typeface="Consolas" panose="020B0609020204030204" pitchFamily="49" charset="0"/>
                <a:cs typeface="Consolas" panose="020B0609020204030204" pitchFamily="49" charset="0"/>
              </a:rPr>
              <a:t>calloc</a:t>
            </a:r>
            <a:r>
              <a:rPr lang="en-US" dirty="0">
                <a:latin typeface="Consolas" panose="020B0609020204030204" pitchFamily="49" charset="0"/>
                <a:cs typeface="Consolas" panose="020B0609020204030204" pitchFamily="49" charset="0"/>
              </a:rPr>
              <a:t>(</a:t>
            </a:r>
            <a:r>
              <a:rPr lang="en-US" dirty="0" err="1">
                <a:solidFill>
                  <a:srgbClr val="00B050"/>
                </a:solidFill>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a:t>
            </a:r>
            <a:r>
              <a:rPr lang="en-US" dirty="0" err="1">
                <a:solidFill>
                  <a:schemeClr val="accent2">
                    <a:lumMod val="75000"/>
                  </a:schemeClr>
                </a:solidFill>
                <a:latin typeface="Consolas" panose="020B0609020204030204" pitchFamily="49" charset="0"/>
                <a:cs typeface="Consolas" panose="020B0609020204030204" pitchFamily="49" charset="0"/>
              </a:rPr>
              <a:t>nmemb</a:t>
            </a:r>
            <a:r>
              <a:rPr lang="en-US" dirty="0">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a:t>
            </a:r>
            <a:r>
              <a:rPr lang="en-US" dirty="0">
                <a:solidFill>
                  <a:schemeClr val="accent2">
                    <a:lumMod val="75000"/>
                  </a:schemeClr>
                </a:solidFill>
                <a:latin typeface="Consolas" panose="020B0609020204030204" pitchFamily="49" charset="0"/>
                <a:cs typeface="Consolas" panose="020B0609020204030204" pitchFamily="49" charset="0"/>
              </a:rPr>
              <a:t>size</a:t>
            </a:r>
            <a:r>
              <a:rPr lang="en-US" dirty="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a:p>
            <a:pPr marL="0" indent="0">
              <a:buNone/>
            </a:pPr>
            <a:r>
              <a:rPr lang="en-US" b="1" dirty="0" err="1">
                <a:latin typeface="Consolas" panose="020B0609020204030204" pitchFamily="49" charset="0"/>
                <a:cs typeface="Consolas" panose="020B0609020204030204" pitchFamily="49" charset="0"/>
              </a:rPr>
              <a:t>calloc</a:t>
            </a:r>
            <a:r>
              <a:rPr lang="en-US" dirty="0"/>
              <a:t> is like </a:t>
            </a:r>
            <a:r>
              <a:rPr lang="en-US" dirty="0">
                <a:latin typeface="Consolas" panose="020B0609020204030204" pitchFamily="49" charset="0"/>
                <a:cs typeface="Consolas" panose="020B0609020204030204" pitchFamily="49" charset="0"/>
              </a:rPr>
              <a:t>malloc</a:t>
            </a:r>
            <a:r>
              <a:rPr lang="en-US" dirty="0"/>
              <a:t> that </a:t>
            </a:r>
            <a:r>
              <a:rPr lang="en-US" b="1" dirty="0"/>
              <a:t>zeros out</a:t>
            </a:r>
            <a:r>
              <a:rPr lang="en-US" dirty="0"/>
              <a:t> the memory for you—thanks, </a:t>
            </a:r>
            <a:r>
              <a:rPr lang="en-US" dirty="0" err="1">
                <a:latin typeface="Consolas" panose="020B0609020204030204" pitchFamily="49" charset="0"/>
                <a:cs typeface="Consolas" panose="020B0609020204030204" pitchFamily="49" charset="0"/>
              </a:rPr>
              <a:t>calloc</a:t>
            </a:r>
            <a:r>
              <a:rPr lang="en-US" dirty="0"/>
              <a:t>!</a:t>
            </a:r>
            <a:br>
              <a:rPr lang="en-US" dirty="0">
                <a:solidFill>
                  <a:srgbClr val="00B050"/>
                </a:solidFill>
                <a:latin typeface="Consolas" panose="020B0609020204030204" pitchFamily="49" charset="0"/>
                <a:cs typeface="Consolas" panose="020B0609020204030204" pitchFamily="49" charset="0"/>
              </a:rPr>
            </a:br>
            <a:endParaRPr lang="en-US" dirty="0"/>
          </a:p>
          <a:p>
            <a:r>
              <a:rPr lang="en-US" dirty="0"/>
              <a:t>You might notice its interface is also a little different—it takes two parameters, which are multiplied to calculate the number of bytes (</a:t>
            </a:r>
            <a:r>
              <a:rPr lang="en-US" dirty="0" err="1">
                <a:latin typeface="Consolas" panose="020B0609020204030204" pitchFamily="49" charset="0"/>
                <a:cs typeface="Consolas" panose="020B0609020204030204" pitchFamily="49" charset="0"/>
              </a:rPr>
              <a:t>nmemb</a:t>
            </a:r>
            <a:r>
              <a:rPr lang="en-US" dirty="0">
                <a:latin typeface="Consolas" panose="020B0609020204030204" pitchFamily="49" charset="0"/>
                <a:cs typeface="Consolas" panose="020B0609020204030204" pitchFamily="49" charset="0"/>
              </a:rPr>
              <a:t> * size</a:t>
            </a:r>
            <a:r>
              <a:rPr lang="en-US" dirty="0"/>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r>
              <a:rPr lang="en-US" dirty="0" err="1"/>
              <a:t>calloc</a:t>
            </a:r>
            <a:r>
              <a:rPr lang="en-US" dirty="0"/>
              <a:t> is more expensive than malloc because it zeros out memory.  Use only when necessary!</a:t>
            </a:r>
          </a:p>
        </p:txBody>
      </p:sp>
      <p:sp>
        <p:nvSpPr>
          <p:cNvPr id="4" name="TextBox 3">
            <a:extLst>
              <a:ext uri="{FF2B5EF4-FFF2-40B4-BE49-F238E27FC236}">
                <a16:creationId xmlns:a16="http://schemas.microsoft.com/office/drawing/2014/main" id="{CE7C13D6-1DC8-8746-B26F-546EFE0BD2D7}"/>
              </a:ext>
            </a:extLst>
          </p:cNvPr>
          <p:cNvSpPr txBox="1"/>
          <p:nvPr/>
        </p:nvSpPr>
        <p:spPr>
          <a:xfrm>
            <a:off x="717819" y="3505200"/>
            <a:ext cx="7491153" cy="2067233"/>
          </a:xfrm>
          <a:prstGeom prst="rect">
            <a:avLst/>
          </a:prstGeom>
          <a:noFill/>
        </p:spPr>
        <p:txBody>
          <a:bodyPr wrap="none" rtlCol="0">
            <a:spAutoFit/>
          </a:bodyPr>
          <a:lstStyle/>
          <a:p>
            <a:pPr algn="l">
              <a:buClr>
                <a:schemeClr val="accent2"/>
              </a:buClr>
            </a:pPr>
            <a:r>
              <a:rPr lang="en-US" sz="2400" dirty="0">
                <a:solidFill>
                  <a:srgbClr val="C00000"/>
                </a:solidFill>
                <a:latin typeface="Consolas" panose="020B0609020204030204" pitchFamily="49" charset="0"/>
                <a:cs typeface="Consolas" panose="020B0609020204030204" pitchFamily="49" charset="0"/>
              </a:rPr>
              <a:t>// allocate and zero 20 </a:t>
            </a:r>
            <a:r>
              <a:rPr lang="en-US" sz="2400" dirty="0" err="1">
                <a:solidFill>
                  <a:srgbClr val="C00000"/>
                </a:solidFill>
                <a:latin typeface="Consolas" panose="020B0609020204030204" pitchFamily="49" charset="0"/>
                <a:cs typeface="Consolas" panose="020B0609020204030204" pitchFamily="49" charset="0"/>
              </a:rPr>
              <a:t>ints</a:t>
            </a:r>
            <a:endParaRPr lang="en-US" sz="2400" dirty="0">
              <a:solidFill>
                <a:srgbClr val="C00000"/>
              </a:solidFill>
              <a:latin typeface="Consolas" panose="020B0609020204030204" pitchFamily="49" charset="0"/>
              <a:cs typeface="Consolas" panose="020B0609020204030204" pitchFamily="49" charset="0"/>
            </a:endParaRPr>
          </a:p>
          <a:p>
            <a:pPr algn="l">
              <a:buClr>
                <a:schemeClr val="accent2"/>
              </a:buClr>
            </a:pPr>
            <a:r>
              <a:rPr lang="en-US" sz="2400" dirty="0">
                <a:latin typeface="Consolas" panose="020B0609020204030204" pitchFamily="49" charset="0"/>
                <a:cs typeface="Consolas" panose="020B0609020204030204" pitchFamily="49" charset="0"/>
              </a:rPr>
              <a:t>int *scores = </a:t>
            </a:r>
            <a:r>
              <a:rPr lang="en-US" sz="2400" b="1" dirty="0" err="1">
                <a:latin typeface="Consolas" panose="020B0609020204030204" pitchFamily="49" charset="0"/>
                <a:cs typeface="Consolas" panose="020B0609020204030204" pitchFamily="49" charset="0"/>
              </a:rPr>
              <a:t>calloc</a:t>
            </a:r>
            <a:r>
              <a:rPr lang="en-US" sz="2400" dirty="0">
                <a:latin typeface="Consolas" panose="020B0609020204030204" pitchFamily="49" charset="0"/>
                <a:cs typeface="Consolas" panose="020B0609020204030204" pitchFamily="49" charset="0"/>
              </a:rPr>
              <a:t>(20, </a:t>
            </a:r>
            <a:r>
              <a:rPr lang="en-US" sz="2400" dirty="0" err="1">
                <a:latin typeface="Consolas" panose="020B0609020204030204" pitchFamily="49" charset="0"/>
                <a:cs typeface="Consolas" panose="020B0609020204030204" pitchFamily="49" charset="0"/>
              </a:rPr>
              <a:t>sizeof</a:t>
            </a:r>
            <a:r>
              <a:rPr lang="en-US" sz="2400" dirty="0">
                <a:latin typeface="Consolas" panose="020B0609020204030204" pitchFamily="49" charset="0"/>
                <a:cs typeface="Consolas" panose="020B0609020204030204" pitchFamily="49" charset="0"/>
              </a:rPr>
              <a:t>(int));</a:t>
            </a:r>
          </a:p>
          <a:p>
            <a:pPr marL="0" indent="0" algn="l">
              <a:spcBef>
                <a:spcPts val="1000"/>
              </a:spcBef>
              <a:buNone/>
            </a:pPr>
            <a:r>
              <a:rPr lang="en-US" sz="2400" dirty="0">
                <a:solidFill>
                  <a:srgbClr val="C00000"/>
                </a:solidFill>
                <a:latin typeface="Consolas" panose="020B0609020204030204" pitchFamily="49" charset="0"/>
                <a:cs typeface="Consolas" panose="020B0609020204030204" pitchFamily="49" charset="0"/>
              </a:rPr>
              <a:t>// alternate (but slower)</a:t>
            </a:r>
          </a:p>
          <a:p>
            <a:pPr marL="0" indent="0" algn="l">
              <a:buNone/>
            </a:pPr>
            <a:r>
              <a:rPr lang="en-US" sz="2400" dirty="0">
                <a:latin typeface="Consolas" panose="020B0609020204030204" pitchFamily="49" charset="0"/>
                <a:cs typeface="Consolas" panose="020B0609020204030204" pitchFamily="49" charset="0"/>
              </a:rPr>
              <a:t>int *scores = </a:t>
            </a:r>
            <a:r>
              <a:rPr lang="en-US" sz="2400" b="1" dirty="0">
                <a:latin typeface="Consolas" panose="020B0609020204030204" pitchFamily="49" charset="0"/>
                <a:cs typeface="Consolas" panose="020B0609020204030204" pitchFamily="49" charset="0"/>
              </a:rPr>
              <a:t>malloc</a:t>
            </a:r>
            <a:r>
              <a:rPr lang="en-US" sz="2400" dirty="0">
                <a:latin typeface="Consolas" panose="020B0609020204030204" pitchFamily="49" charset="0"/>
                <a:cs typeface="Consolas" panose="020B0609020204030204" pitchFamily="49" charset="0"/>
              </a:rPr>
              <a:t>(20 * </a:t>
            </a:r>
            <a:r>
              <a:rPr lang="en-US" sz="2400" dirty="0" err="1">
                <a:latin typeface="Consolas" panose="020B0609020204030204" pitchFamily="49" charset="0"/>
                <a:cs typeface="Consolas" panose="020B0609020204030204" pitchFamily="49" charset="0"/>
              </a:rPr>
              <a:t>sizeof</a:t>
            </a:r>
            <a:r>
              <a:rPr lang="en-US" sz="2400" dirty="0">
                <a:latin typeface="Consolas" panose="020B0609020204030204" pitchFamily="49" charset="0"/>
                <a:cs typeface="Consolas" panose="020B0609020204030204" pitchFamily="49" charset="0"/>
              </a:rPr>
              <a:t>(int));</a:t>
            </a:r>
          </a:p>
          <a:p>
            <a:pPr marL="0" indent="0" algn="l">
              <a:buNone/>
            </a:pPr>
            <a:r>
              <a:rPr lang="en-US" sz="2400" dirty="0">
                <a:latin typeface="Consolas" panose="020B0609020204030204" pitchFamily="49" charset="0"/>
                <a:cs typeface="Consolas" panose="020B0609020204030204" pitchFamily="49" charset="0"/>
              </a:rPr>
              <a:t>for (int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20;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scores[</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a:t>
            </a:r>
          </a:p>
        </p:txBody>
      </p:sp>
    </p:spTree>
    <p:extLst>
      <p:ext uri="{BB962C8B-B14F-4D97-AF65-F5344CB8AC3E}">
        <p14:creationId xmlns:p14="http://schemas.microsoft.com/office/powerpoint/2010/main" val="323323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3C38-F07F-144A-9DF0-9ACA77B14C92}"/>
              </a:ext>
            </a:extLst>
          </p:cNvPr>
          <p:cNvSpPr>
            <a:spLocks noGrp="1"/>
          </p:cNvSpPr>
          <p:nvPr>
            <p:ph type="title"/>
          </p:nvPr>
        </p:nvSpPr>
        <p:spPr/>
        <p:txBody>
          <a:bodyPr/>
          <a:lstStyle/>
          <a:p>
            <a:r>
              <a:rPr lang="en-US" dirty="0"/>
              <a:t>Cleaning Up with </a:t>
            </a:r>
            <a:r>
              <a:rPr lang="en-US" dirty="0">
                <a:latin typeface="Consolas" panose="020B0609020204030204" pitchFamily="49" charset="0"/>
                <a:cs typeface="Consolas" panose="020B0609020204030204" pitchFamily="49" charset="0"/>
              </a:rPr>
              <a:t>free</a:t>
            </a:r>
          </a:p>
        </p:txBody>
      </p:sp>
      <p:sp>
        <p:nvSpPr>
          <p:cNvPr id="3" name="Content Placeholder 2">
            <a:extLst>
              <a:ext uri="{FF2B5EF4-FFF2-40B4-BE49-F238E27FC236}">
                <a16:creationId xmlns:a16="http://schemas.microsoft.com/office/drawing/2014/main" id="{6FA8BE9D-3CBB-A144-AF55-EDEAB3F75C83}"/>
              </a:ext>
            </a:extLst>
          </p:cNvPr>
          <p:cNvSpPr>
            <a:spLocks noGrp="1"/>
          </p:cNvSpPr>
          <p:nvPr>
            <p:ph idx="1"/>
          </p:nvPr>
        </p:nvSpPr>
        <p:spPr>
          <a:xfrm>
            <a:off x="152400" y="1295400"/>
            <a:ext cx="11811000" cy="5486400"/>
          </a:xfrm>
        </p:spPr>
        <p:txBody>
          <a:bodyPr/>
          <a:lstStyle/>
          <a:p>
            <a:pPr marL="0" indent="0">
              <a:spcAft>
                <a:spcPts val="600"/>
              </a:spcAft>
              <a:buNone/>
            </a:pPr>
            <a:r>
              <a:rPr lang="en-US" dirty="0">
                <a:solidFill>
                  <a:srgbClr val="00B05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0432FF"/>
                </a:solidFill>
                <a:latin typeface="Consolas" panose="020B0609020204030204" pitchFamily="49" charset="0"/>
                <a:cs typeface="Consolas" panose="020B0609020204030204" pitchFamily="49" charset="0"/>
              </a:rPr>
              <a:t>free</a:t>
            </a:r>
            <a:r>
              <a:rPr lang="en-US" dirty="0">
                <a:latin typeface="Consolas" panose="020B0609020204030204" pitchFamily="49" charset="0"/>
                <a:cs typeface="Consolas" panose="020B0609020204030204" pitchFamily="49" charset="0"/>
              </a:rPr>
              <a:t>(</a:t>
            </a:r>
            <a:r>
              <a:rPr lang="en-US" dirty="0">
                <a:solidFill>
                  <a:srgbClr val="00B05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err="1">
                <a:solidFill>
                  <a:schemeClr val="accent2">
                    <a:lumMod val="75000"/>
                  </a:schemeClr>
                </a:solidFill>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a:t>
            </a:r>
            <a:endParaRPr lang="en-US" dirty="0"/>
          </a:p>
          <a:p>
            <a:r>
              <a:rPr lang="en-US" dirty="0"/>
              <a:t>If we allocated memory on the heap and no longer need it, it is our responsibility to </a:t>
            </a:r>
            <a:r>
              <a:rPr lang="en-US" b="1" dirty="0"/>
              <a:t>delete </a:t>
            </a:r>
            <a:r>
              <a:rPr lang="en-US" dirty="0"/>
              <a:t>it.</a:t>
            </a:r>
          </a:p>
          <a:p>
            <a:r>
              <a:rPr lang="en-US" dirty="0"/>
              <a:t>To do this, use the </a:t>
            </a:r>
            <a:r>
              <a:rPr lang="en-US" b="1" dirty="0">
                <a:latin typeface="Consolas" panose="020B0609020204030204" pitchFamily="49" charset="0"/>
                <a:cs typeface="Consolas" panose="020B0609020204030204" pitchFamily="49" charset="0"/>
              </a:rPr>
              <a:t>free</a:t>
            </a:r>
            <a:r>
              <a:rPr lang="en-US" dirty="0"/>
              <a:t> command and pass in the </a:t>
            </a:r>
            <a:r>
              <a:rPr lang="en-US" i="1" dirty="0"/>
              <a:t>starting address on the heap for the memory you no longer need.</a:t>
            </a:r>
          </a:p>
          <a:p>
            <a:r>
              <a:rPr lang="en-US" dirty="0"/>
              <a:t>Example:</a:t>
            </a:r>
          </a:p>
          <a:p>
            <a:pPr marL="0" indent="0">
              <a:buNone/>
            </a:pP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a:solidFill>
                  <a:schemeClr val="accent2">
                    <a:lumMod val="75000"/>
                  </a:schemeClr>
                </a:solidFill>
                <a:latin typeface="Consolas" panose="020B0609020204030204" pitchFamily="49" charset="0"/>
                <a:cs typeface="Consolas" panose="020B0609020204030204" pitchFamily="49" charset="0"/>
              </a:rPr>
              <a:t>bytes</a:t>
            </a:r>
            <a:r>
              <a:rPr lang="en-US" dirty="0">
                <a:latin typeface="Consolas" panose="020B0609020204030204" pitchFamily="49" charset="0"/>
                <a:cs typeface="Consolas" panose="020B0609020204030204" pitchFamily="49" charset="0"/>
              </a:rPr>
              <a:t> = malloc(4);</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free(bytes);</a:t>
            </a:r>
          </a:p>
        </p:txBody>
      </p:sp>
    </p:spTree>
    <p:extLst>
      <p:ext uri="{BB962C8B-B14F-4D97-AF65-F5344CB8AC3E}">
        <p14:creationId xmlns:p14="http://schemas.microsoft.com/office/powerpoint/2010/main" val="265116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F020-1B02-2341-BEEE-40D207B0949B}"/>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free</a:t>
            </a:r>
            <a:r>
              <a:rPr lang="en-US" dirty="0"/>
              <a:t> details</a:t>
            </a:r>
          </a:p>
        </p:txBody>
      </p:sp>
      <p:sp>
        <p:nvSpPr>
          <p:cNvPr id="3" name="Content Placeholder 2">
            <a:extLst>
              <a:ext uri="{FF2B5EF4-FFF2-40B4-BE49-F238E27FC236}">
                <a16:creationId xmlns:a16="http://schemas.microsoft.com/office/drawing/2014/main" id="{C0855BF9-5F8F-9B4C-B4F3-22AB4FFDC466}"/>
              </a:ext>
            </a:extLst>
          </p:cNvPr>
          <p:cNvSpPr>
            <a:spLocks noGrp="1"/>
          </p:cNvSpPr>
          <p:nvPr>
            <p:ph sz="half" idx="1"/>
          </p:nvPr>
        </p:nvSpPr>
        <p:spPr>
          <a:xfrm>
            <a:off x="152400" y="1295400"/>
            <a:ext cx="6096000" cy="5181600"/>
          </a:xfrm>
        </p:spPr>
        <p:txBody>
          <a:bodyPr/>
          <a:lstStyle/>
          <a:p>
            <a:pPr marL="0" indent="0">
              <a:buNone/>
            </a:pPr>
            <a:r>
              <a:rPr lang="en-US" dirty="0"/>
              <a:t>Even if you have multiple pointers to the same block of memory, each memory block should only be freed </a:t>
            </a:r>
            <a:r>
              <a:rPr lang="en-US" b="1" u="sng" dirty="0"/>
              <a:t>once</a:t>
            </a:r>
            <a:r>
              <a:rPr lang="en-US" dirty="0"/>
              <a:t>.</a:t>
            </a:r>
          </a:p>
        </p:txBody>
      </p:sp>
      <p:sp>
        <p:nvSpPr>
          <p:cNvPr id="5" name="Content Placeholder 4">
            <a:extLst>
              <a:ext uri="{FF2B5EF4-FFF2-40B4-BE49-F238E27FC236}">
                <a16:creationId xmlns:a16="http://schemas.microsoft.com/office/drawing/2014/main" id="{8A444524-FD1D-B448-B8FF-C2EEEFF87D33}"/>
              </a:ext>
            </a:extLst>
          </p:cNvPr>
          <p:cNvSpPr>
            <a:spLocks noGrp="1"/>
          </p:cNvSpPr>
          <p:nvPr>
            <p:ph sz="half" idx="10"/>
          </p:nvPr>
        </p:nvSpPr>
        <p:spPr>
          <a:xfrm>
            <a:off x="6662928" y="1299882"/>
            <a:ext cx="5224272" cy="5181600"/>
          </a:xfrm>
        </p:spPr>
        <p:txBody>
          <a:bodyPr/>
          <a:lstStyle/>
          <a:p>
            <a:pPr marL="0" indent="0">
              <a:buNone/>
            </a:pPr>
            <a:r>
              <a:rPr lang="en-US" dirty="0"/>
              <a:t>You must free the address you received in the previous allocation call; you cannot free just part of a previous allocation.</a:t>
            </a:r>
          </a:p>
          <a:p>
            <a:endParaRPr lang="en-US" dirty="0"/>
          </a:p>
        </p:txBody>
      </p:sp>
      <p:sp>
        <p:nvSpPr>
          <p:cNvPr id="4" name="TextBox 3">
            <a:extLst>
              <a:ext uri="{FF2B5EF4-FFF2-40B4-BE49-F238E27FC236}">
                <a16:creationId xmlns:a16="http://schemas.microsoft.com/office/drawing/2014/main" id="{D8556655-A24D-1946-860A-CA9863F0D47B}"/>
              </a:ext>
            </a:extLst>
          </p:cNvPr>
          <p:cNvSpPr txBox="1"/>
          <p:nvPr/>
        </p:nvSpPr>
        <p:spPr>
          <a:xfrm>
            <a:off x="152400" y="3429000"/>
            <a:ext cx="4262705" cy="2677656"/>
          </a:xfrm>
          <a:prstGeom prst="rect">
            <a:avLst/>
          </a:prstGeom>
          <a:noFill/>
        </p:spPr>
        <p:txBody>
          <a:bodyPr wrap="none" rtlCol="0">
            <a:spAutoFit/>
          </a:bodyPr>
          <a:lstStyle/>
          <a:p>
            <a:pPr marL="0" indent="0" algn="l">
              <a:buNone/>
            </a:pP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bytes</a:t>
            </a:r>
            <a:r>
              <a:rPr lang="en-US" sz="2400" dirty="0">
                <a:latin typeface="Consolas" panose="020B0609020204030204" pitchFamily="49" charset="0"/>
                <a:cs typeface="Consolas" panose="020B0609020204030204" pitchFamily="49" charset="0"/>
              </a:rPr>
              <a:t> = malloc(4);</a:t>
            </a:r>
            <a:endParaRPr lang="en-US" sz="2400" dirty="0">
              <a:solidFill>
                <a:srgbClr val="00B050"/>
              </a:solidFill>
              <a:latin typeface="Consolas" panose="020B0609020204030204" pitchFamily="49" charset="0"/>
              <a:cs typeface="Consolas" panose="020B0609020204030204" pitchFamily="49" charset="0"/>
            </a:endParaRPr>
          </a:p>
          <a:p>
            <a:pPr marL="0" indent="0" algn="l">
              <a:buNone/>
            </a:pP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 = bytes;</a:t>
            </a:r>
            <a:endParaRPr lang="en-US" sz="2400" dirty="0">
              <a:solidFill>
                <a:srgbClr val="00B050"/>
              </a:solidFill>
              <a:latin typeface="Consolas" panose="020B0609020204030204" pitchFamily="49" charset="0"/>
              <a:cs typeface="Consolas" panose="020B0609020204030204" pitchFamily="49" charset="0"/>
            </a:endParaRPr>
          </a:p>
          <a:p>
            <a:pPr marL="0" indent="0" algn="l">
              <a:buNone/>
            </a:pPr>
            <a:r>
              <a:rPr lang="en-US" sz="2400" dirty="0">
                <a:latin typeface="Consolas" panose="020B0609020204030204" pitchFamily="49" charset="0"/>
                <a:cs typeface="Consolas" panose="020B0609020204030204" pitchFamily="49" charset="0"/>
              </a:rPr>
              <a:t>…</a:t>
            </a:r>
          </a:p>
          <a:p>
            <a:pPr marL="0" indent="0" algn="l">
              <a:buNone/>
            </a:pPr>
            <a:r>
              <a:rPr lang="en-US" sz="2400" dirty="0">
                <a:latin typeface="Consolas" panose="020B0609020204030204" pitchFamily="49" charset="0"/>
                <a:cs typeface="Consolas" panose="020B0609020204030204" pitchFamily="49" charset="0"/>
              </a:rPr>
              <a:t>free(bytes);</a:t>
            </a:r>
            <a:endParaRPr lang="en-US" sz="2400" dirty="0">
              <a:solidFill>
                <a:srgbClr val="00B050"/>
              </a:solidFill>
              <a:latin typeface="Consolas" panose="020B0609020204030204" pitchFamily="49" charset="0"/>
              <a:cs typeface="Consolas" panose="020B0609020204030204" pitchFamily="49" charset="0"/>
            </a:endParaRPr>
          </a:p>
          <a:p>
            <a:pPr marL="0" indent="0" algn="l">
              <a:buNone/>
            </a:pPr>
            <a:r>
              <a:rPr lang="en-US" sz="2400" dirty="0">
                <a:latin typeface="Consolas" panose="020B0609020204030204" pitchFamily="49" charset="0"/>
                <a:cs typeface="Consolas" panose="020B0609020204030204" pitchFamily="49" charset="0"/>
              </a:rPr>
              <a:t>…</a:t>
            </a:r>
          </a:p>
          <a:p>
            <a:pPr marL="0" indent="0" algn="l">
              <a:buNone/>
            </a:pPr>
            <a:r>
              <a:rPr lang="en-US" sz="2400" dirty="0">
                <a:latin typeface="Consolas" panose="020B0609020204030204" pitchFamily="49" charset="0"/>
                <a:cs typeface="Consolas" panose="020B0609020204030204" pitchFamily="49" charset="0"/>
              </a:rPr>
              <a:t>free(</a:t>
            </a:r>
            <a:r>
              <a:rPr lang="en-US" sz="2400" dirty="0" err="1">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a:t>
            </a:r>
            <a:endParaRPr lang="en-US" sz="2400" dirty="0">
              <a:solidFill>
                <a:srgbClr val="00B050"/>
              </a:solidFill>
              <a:latin typeface="Consolas" panose="020B0609020204030204" pitchFamily="49" charset="0"/>
              <a:cs typeface="Consolas" panose="020B0609020204030204" pitchFamily="49" charset="0"/>
            </a:endParaRPr>
          </a:p>
          <a:p>
            <a:pPr algn="l">
              <a:buClr>
                <a:schemeClr val="accent2"/>
              </a:buClr>
            </a:pPr>
            <a:endParaRPr lang="en-US"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B232CF5-234B-6D4E-B7D5-DE07AB2F931A}"/>
              </a:ext>
            </a:extLst>
          </p:cNvPr>
          <p:cNvSpPr txBox="1"/>
          <p:nvPr/>
        </p:nvSpPr>
        <p:spPr>
          <a:xfrm>
            <a:off x="2819401" y="5331767"/>
            <a:ext cx="2743200" cy="1200329"/>
          </a:xfrm>
          <a:prstGeom prst="rect">
            <a:avLst/>
          </a:prstGeom>
          <a:noFill/>
          <a:ln w="38100">
            <a:solidFill>
              <a:schemeClr val="accent2">
                <a:lumMod val="75000"/>
              </a:schemeClr>
            </a:solidFill>
          </a:ln>
        </p:spPr>
        <p:txBody>
          <a:bodyPr wrap="square" rtlCol="0">
            <a:spAutoFit/>
          </a:bodyPr>
          <a:lstStyle/>
          <a:p>
            <a:pPr algn="l">
              <a:buClr>
                <a:schemeClr val="accent2"/>
              </a:buClr>
            </a:pPr>
            <a:r>
              <a:rPr lang="en-US" sz="2400" dirty="0">
                <a:latin typeface="Calibri" panose="020F0502020204030204" pitchFamily="34" charset="0"/>
                <a:cs typeface="Calibri" panose="020F0502020204030204" pitchFamily="34" charset="0"/>
              </a:rPr>
              <a:t>❌ Memory at this address was already freed!</a:t>
            </a:r>
          </a:p>
        </p:txBody>
      </p:sp>
      <p:sp>
        <p:nvSpPr>
          <p:cNvPr id="8" name="TextBox 7">
            <a:extLst>
              <a:ext uri="{FF2B5EF4-FFF2-40B4-BE49-F238E27FC236}">
                <a16:creationId xmlns:a16="http://schemas.microsoft.com/office/drawing/2014/main" id="{68983026-7361-1F40-9C0E-74697D6D076A}"/>
              </a:ext>
            </a:extLst>
          </p:cNvPr>
          <p:cNvSpPr txBox="1"/>
          <p:nvPr/>
        </p:nvSpPr>
        <p:spPr>
          <a:xfrm>
            <a:off x="6662928" y="3429000"/>
            <a:ext cx="4500295" cy="2308324"/>
          </a:xfrm>
          <a:prstGeom prst="rect">
            <a:avLst/>
          </a:prstGeom>
          <a:noFill/>
        </p:spPr>
        <p:txBody>
          <a:bodyPr wrap="square" rtlCol="0">
            <a:spAutoFit/>
          </a:bodyPr>
          <a:lstStyle/>
          <a:p>
            <a:pPr marL="0" indent="0" algn="l">
              <a:buNone/>
            </a:pP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bytes</a:t>
            </a:r>
            <a:r>
              <a:rPr lang="en-US" sz="2400" dirty="0">
                <a:latin typeface="Consolas" panose="020B0609020204030204" pitchFamily="49" charset="0"/>
                <a:cs typeface="Consolas" panose="020B0609020204030204" pitchFamily="49" charset="0"/>
              </a:rPr>
              <a:t> = malloc(4);</a:t>
            </a:r>
          </a:p>
          <a:p>
            <a:pPr marL="0" indent="0" algn="l">
              <a:buNone/>
            </a:pP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   = malloc(10);</a:t>
            </a:r>
          </a:p>
          <a:p>
            <a:pPr marL="0" indent="0" algn="l">
              <a:buNone/>
            </a:pPr>
            <a:r>
              <a:rPr lang="en-US" sz="2400" dirty="0">
                <a:latin typeface="Consolas" panose="020B0609020204030204" pitchFamily="49" charset="0"/>
                <a:cs typeface="Consolas" panose="020B0609020204030204" pitchFamily="49" charset="0"/>
              </a:rPr>
              <a:t>…</a:t>
            </a:r>
          </a:p>
          <a:p>
            <a:pPr marL="0" indent="0" algn="l">
              <a:buNone/>
            </a:pPr>
            <a:r>
              <a:rPr lang="en-US" sz="2400" dirty="0">
                <a:latin typeface="Consolas" panose="020B0609020204030204" pitchFamily="49" charset="0"/>
                <a:cs typeface="Consolas" panose="020B0609020204030204" pitchFamily="49" charset="0"/>
              </a:rPr>
              <a:t>free(bytes);		</a:t>
            </a:r>
          </a:p>
          <a:p>
            <a:pPr marL="0" indent="0" algn="l">
              <a:buNone/>
            </a:pPr>
            <a:r>
              <a:rPr lang="en-US" sz="2400" dirty="0">
                <a:latin typeface="Consolas" panose="020B0609020204030204" pitchFamily="49" charset="0"/>
                <a:cs typeface="Consolas" panose="020B0609020204030204" pitchFamily="49" charset="0"/>
              </a:rPr>
              <a:t>…</a:t>
            </a:r>
          </a:p>
          <a:p>
            <a:pPr marL="0" indent="0" algn="l">
              <a:buNone/>
            </a:pPr>
            <a:r>
              <a:rPr lang="en-US" sz="2400" dirty="0">
                <a:latin typeface="Consolas" panose="020B0609020204030204" pitchFamily="49" charset="0"/>
                <a:cs typeface="Consolas" panose="020B0609020204030204" pitchFamily="49" charset="0"/>
              </a:rPr>
              <a:t>free(</a:t>
            </a:r>
            <a:r>
              <a:rPr lang="en-US" sz="2400" dirty="0" err="1">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 + 1);</a:t>
            </a:r>
            <a:endParaRPr lang="en-US" sz="2400" dirty="0">
              <a:latin typeface="Calibri" panose="020F0502020204030204" pitchFamily="34" charset="0"/>
              <a:cs typeface="Calibri" panose="020F0502020204030204" pitchFamily="34" charset="0"/>
            </a:endParaRPr>
          </a:p>
        </p:txBody>
      </p:sp>
      <p:sp>
        <p:nvSpPr>
          <p:cNvPr id="10" name="Left Arrow 9">
            <a:extLst>
              <a:ext uri="{FF2B5EF4-FFF2-40B4-BE49-F238E27FC236}">
                <a16:creationId xmlns:a16="http://schemas.microsoft.com/office/drawing/2014/main" id="{29FF691E-753A-BA4B-A4DD-3BC6BBE33420}"/>
              </a:ext>
            </a:extLst>
          </p:cNvPr>
          <p:cNvSpPr/>
          <p:nvPr/>
        </p:nvSpPr>
        <p:spPr>
          <a:xfrm>
            <a:off x="2362200" y="5331767"/>
            <a:ext cx="381000" cy="383233"/>
          </a:xfrm>
          <a:prstGeom prst="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AFA995F-59F9-214B-BDAB-E2B3F7610E6E}"/>
              </a:ext>
            </a:extLst>
          </p:cNvPr>
          <p:cNvSpPr txBox="1"/>
          <p:nvPr/>
        </p:nvSpPr>
        <p:spPr>
          <a:xfrm>
            <a:off x="10015728" y="4579203"/>
            <a:ext cx="492443" cy="461665"/>
          </a:xfrm>
          <a:prstGeom prst="rect">
            <a:avLst/>
          </a:prstGeom>
          <a:noFill/>
          <a:ln w="38100">
            <a:solidFill>
              <a:schemeClr val="accent2">
                <a:lumMod val="75000"/>
              </a:schemeClr>
            </a:solidFill>
          </a:ln>
        </p:spPr>
        <p:txBody>
          <a:bodyPr wrap="none" rtlCol="0">
            <a:spAutoFit/>
          </a:bodyPr>
          <a:lstStyle/>
          <a:p>
            <a:pPr algn="l">
              <a:buClr>
                <a:schemeClr val="accent2"/>
              </a:buClr>
            </a:pPr>
            <a:r>
              <a:rPr lang="en-US" sz="2400" dirty="0">
                <a:latin typeface="Calibri" panose="020F0502020204030204" pitchFamily="34" charset="0"/>
                <a:cs typeface="Calibri" panose="020F0502020204030204" pitchFamily="34" charset="0"/>
              </a:rPr>
              <a:t>✅</a:t>
            </a:r>
          </a:p>
        </p:txBody>
      </p:sp>
      <p:sp>
        <p:nvSpPr>
          <p:cNvPr id="12" name="Left Arrow 11">
            <a:extLst>
              <a:ext uri="{FF2B5EF4-FFF2-40B4-BE49-F238E27FC236}">
                <a16:creationId xmlns:a16="http://schemas.microsoft.com/office/drawing/2014/main" id="{BF6A2B01-F2DA-FD43-835B-E17EEB0D37F9}"/>
              </a:ext>
            </a:extLst>
          </p:cNvPr>
          <p:cNvSpPr/>
          <p:nvPr/>
        </p:nvSpPr>
        <p:spPr>
          <a:xfrm>
            <a:off x="9558528" y="4579203"/>
            <a:ext cx="381000" cy="383233"/>
          </a:xfrm>
          <a:prstGeom prst="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616E0C9-F4F6-AE4E-9EAF-853547A1DB5B}"/>
              </a:ext>
            </a:extLst>
          </p:cNvPr>
          <p:cNvSpPr txBox="1"/>
          <p:nvPr/>
        </p:nvSpPr>
        <p:spPr>
          <a:xfrm>
            <a:off x="10015728" y="5334000"/>
            <a:ext cx="492443" cy="461665"/>
          </a:xfrm>
          <a:prstGeom prst="rect">
            <a:avLst/>
          </a:prstGeom>
          <a:noFill/>
          <a:ln w="38100">
            <a:solidFill>
              <a:schemeClr val="accent2">
                <a:lumMod val="75000"/>
              </a:schemeClr>
            </a:solidFill>
          </a:ln>
        </p:spPr>
        <p:txBody>
          <a:bodyPr wrap="none" rtlCol="0">
            <a:spAutoFit/>
          </a:bodyPr>
          <a:lstStyle/>
          <a:p>
            <a:pPr algn="l">
              <a:buClr>
                <a:schemeClr val="accent2"/>
              </a:buClr>
            </a:pPr>
            <a:r>
              <a:rPr lang="en-US" sz="2400" dirty="0">
                <a:latin typeface="Calibri" panose="020F0502020204030204" pitchFamily="34" charset="0"/>
                <a:cs typeface="Calibri" panose="020F0502020204030204" pitchFamily="34" charset="0"/>
              </a:rPr>
              <a:t>❌</a:t>
            </a:r>
          </a:p>
        </p:txBody>
      </p:sp>
      <p:sp>
        <p:nvSpPr>
          <p:cNvPr id="14" name="Left Arrow 13">
            <a:extLst>
              <a:ext uri="{FF2B5EF4-FFF2-40B4-BE49-F238E27FC236}">
                <a16:creationId xmlns:a16="http://schemas.microsoft.com/office/drawing/2014/main" id="{BA638522-FD67-434B-99F2-5A267B264826}"/>
              </a:ext>
            </a:extLst>
          </p:cNvPr>
          <p:cNvSpPr/>
          <p:nvPr/>
        </p:nvSpPr>
        <p:spPr>
          <a:xfrm>
            <a:off x="9558528" y="5334000"/>
            <a:ext cx="381000" cy="383233"/>
          </a:xfrm>
          <a:prstGeom prst="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13A1EFE-FCB7-574E-86BA-D1ED7BDE62F0}"/>
              </a:ext>
            </a:extLst>
          </p:cNvPr>
          <p:cNvSpPr txBox="1"/>
          <p:nvPr/>
        </p:nvSpPr>
        <p:spPr>
          <a:xfrm>
            <a:off x="2819400" y="4563070"/>
            <a:ext cx="492443" cy="461665"/>
          </a:xfrm>
          <a:prstGeom prst="rect">
            <a:avLst/>
          </a:prstGeom>
          <a:noFill/>
          <a:ln w="38100">
            <a:solidFill>
              <a:schemeClr val="accent2">
                <a:lumMod val="75000"/>
              </a:schemeClr>
            </a:solidFill>
          </a:ln>
        </p:spPr>
        <p:txBody>
          <a:bodyPr wrap="none" rtlCol="0">
            <a:spAutoFit/>
          </a:bodyPr>
          <a:lstStyle/>
          <a:p>
            <a:pPr algn="l">
              <a:buClr>
                <a:schemeClr val="accent2"/>
              </a:buClr>
            </a:pPr>
            <a:r>
              <a:rPr lang="en-US" sz="2400" dirty="0">
                <a:latin typeface="Calibri" panose="020F0502020204030204" pitchFamily="34" charset="0"/>
                <a:cs typeface="Calibri" panose="020F0502020204030204" pitchFamily="34" charset="0"/>
              </a:rPr>
              <a:t>✅</a:t>
            </a:r>
          </a:p>
        </p:txBody>
      </p:sp>
      <p:sp>
        <p:nvSpPr>
          <p:cNvPr id="16" name="Left Arrow 15">
            <a:extLst>
              <a:ext uri="{FF2B5EF4-FFF2-40B4-BE49-F238E27FC236}">
                <a16:creationId xmlns:a16="http://schemas.microsoft.com/office/drawing/2014/main" id="{E087864C-C07B-374B-AA0A-919306DE0A18}"/>
              </a:ext>
            </a:extLst>
          </p:cNvPr>
          <p:cNvSpPr/>
          <p:nvPr/>
        </p:nvSpPr>
        <p:spPr>
          <a:xfrm>
            <a:off x="2362200" y="4563070"/>
            <a:ext cx="381000" cy="383233"/>
          </a:xfrm>
          <a:prstGeom prst="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62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3C38-F07F-144A-9DF0-9ACA77B14C92}"/>
              </a:ext>
            </a:extLst>
          </p:cNvPr>
          <p:cNvSpPr>
            <a:spLocks noGrp="1"/>
          </p:cNvSpPr>
          <p:nvPr>
            <p:ph type="title"/>
          </p:nvPr>
        </p:nvSpPr>
        <p:spPr/>
        <p:txBody>
          <a:bodyPr/>
          <a:lstStyle/>
          <a:p>
            <a:r>
              <a:rPr lang="en-US" dirty="0"/>
              <a:t>Cleaning Up</a:t>
            </a:r>
          </a:p>
        </p:txBody>
      </p:sp>
      <p:sp>
        <p:nvSpPr>
          <p:cNvPr id="3" name="Content Placeholder 2">
            <a:extLst>
              <a:ext uri="{FF2B5EF4-FFF2-40B4-BE49-F238E27FC236}">
                <a16:creationId xmlns:a16="http://schemas.microsoft.com/office/drawing/2014/main" id="{6FA8BE9D-3CBB-A144-AF55-EDEAB3F75C83}"/>
              </a:ext>
            </a:extLst>
          </p:cNvPr>
          <p:cNvSpPr>
            <a:spLocks noGrp="1"/>
          </p:cNvSpPr>
          <p:nvPr>
            <p:ph idx="1"/>
          </p:nvPr>
        </p:nvSpPr>
        <p:spPr>
          <a:xfrm>
            <a:off x="152400" y="1295400"/>
            <a:ext cx="11811000" cy="5486400"/>
          </a:xfrm>
        </p:spPr>
        <p:txBody>
          <a:bodyPr/>
          <a:lstStyle/>
          <a:p>
            <a:pPr marL="0" indent="0">
              <a:buNone/>
            </a:pPr>
            <a:r>
              <a:rPr lang="en-US" dirty="0"/>
              <a:t>You may need to free memory allocated by other functions if that function expects the caller to handle memory cleanup.</a:t>
            </a:r>
            <a:endParaRPr lang="en-US" i="1" dirty="0"/>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strdup</a:t>
            </a:r>
            <a:r>
              <a:rPr lang="en-US" dirty="0">
                <a:latin typeface="Consolas" panose="020B0609020204030204" pitchFamily="49" charset="0"/>
                <a:cs typeface="Consolas" panose="020B0609020204030204" pitchFamily="49" charset="0"/>
              </a:rPr>
              <a:t>(</a:t>
            </a:r>
            <a:r>
              <a:rPr lang="en-US" dirty="0">
                <a:solidFill>
                  <a:srgbClr val="0432FF"/>
                </a:solidFill>
                <a:latin typeface="Consolas" panose="020B0609020204030204" pitchFamily="49" charset="0"/>
                <a:cs typeface="Consolas" panose="020B0609020204030204" pitchFamily="49" charset="0"/>
              </a:rPr>
              <a:t>"Hello!"</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our responsibility to free!</a:t>
            </a:r>
          </a:p>
        </p:txBody>
      </p:sp>
    </p:spTree>
    <p:extLst>
      <p:ext uri="{BB962C8B-B14F-4D97-AF65-F5344CB8AC3E}">
        <p14:creationId xmlns:p14="http://schemas.microsoft.com/office/powerpoint/2010/main" val="499056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DD50-14EE-D04A-9C17-8BF4157147C3}"/>
              </a:ext>
            </a:extLst>
          </p:cNvPr>
          <p:cNvSpPr>
            <a:spLocks noGrp="1"/>
          </p:cNvSpPr>
          <p:nvPr>
            <p:ph type="title"/>
          </p:nvPr>
        </p:nvSpPr>
        <p:spPr/>
        <p:txBody>
          <a:bodyPr/>
          <a:lstStyle/>
          <a:p>
            <a:r>
              <a:rPr lang="en-US" dirty="0"/>
              <a:t>Memory Leaks</a:t>
            </a:r>
          </a:p>
        </p:txBody>
      </p:sp>
      <p:sp>
        <p:nvSpPr>
          <p:cNvPr id="3" name="Content Placeholder 2">
            <a:extLst>
              <a:ext uri="{FF2B5EF4-FFF2-40B4-BE49-F238E27FC236}">
                <a16:creationId xmlns:a16="http://schemas.microsoft.com/office/drawing/2014/main" id="{B3099D31-7EDD-6B41-9535-F73968AC5995}"/>
              </a:ext>
            </a:extLst>
          </p:cNvPr>
          <p:cNvSpPr>
            <a:spLocks noGrp="1"/>
          </p:cNvSpPr>
          <p:nvPr>
            <p:ph idx="1"/>
          </p:nvPr>
        </p:nvSpPr>
        <p:spPr/>
        <p:txBody>
          <a:bodyPr/>
          <a:lstStyle/>
          <a:p>
            <a:r>
              <a:rPr lang="en-US" dirty="0"/>
              <a:t>A memory leak is when you allocate memory on the heap, but do not free it.</a:t>
            </a:r>
          </a:p>
          <a:p>
            <a:r>
              <a:rPr lang="en-US" dirty="0"/>
              <a:t>Your program should be responsible for cleaning up any memory it allocates but no longer needs. </a:t>
            </a:r>
          </a:p>
          <a:p>
            <a:r>
              <a:rPr lang="en-US" dirty="0"/>
              <a:t>If you never free any memory and allocate an extremely large amount, you may run out of memory in the heap!</a:t>
            </a:r>
          </a:p>
          <a:p>
            <a:pPr marL="0" indent="0">
              <a:buNone/>
            </a:pPr>
            <a:r>
              <a:rPr lang="en-US" dirty="0"/>
              <a:t>However, memory leaks rarely (if ever) cause crashes.  </a:t>
            </a:r>
          </a:p>
          <a:p>
            <a:r>
              <a:rPr lang="en-US" dirty="0"/>
              <a:t>We recommend not to worry about freeing memory until your program is written. Then, go back and free memory as appropriate.</a:t>
            </a:r>
          </a:p>
          <a:p>
            <a:r>
              <a:rPr lang="en-US" dirty="0" err="1"/>
              <a:t>Valgrind</a:t>
            </a:r>
            <a:r>
              <a:rPr lang="en-US" dirty="0"/>
              <a:t> is a very helpful tool for finding memory leaks!</a:t>
            </a:r>
          </a:p>
          <a:p>
            <a:endParaRPr lang="en-US" dirty="0"/>
          </a:p>
          <a:p>
            <a:endParaRPr lang="en-US" dirty="0"/>
          </a:p>
        </p:txBody>
      </p:sp>
    </p:spTree>
    <p:extLst>
      <p:ext uri="{BB962C8B-B14F-4D97-AF65-F5344CB8AC3E}">
        <p14:creationId xmlns:p14="http://schemas.microsoft.com/office/powerpoint/2010/main" val="52430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3A0A-613B-AF4D-9A65-80B7DE3ED947}"/>
              </a:ext>
            </a:extLst>
          </p:cNvPr>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realloc</a:t>
            </a:r>
            <a:endParaRPr lang="en-US"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F9DC5028-8136-E544-95EA-1CC1CC12C3FD}"/>
              </a:ext>
            </a:extLst>
          </p:cNvPr>
          <p:cNvSpPr>
            <a:spLocks noGrp="1"/>
          </p:cNvSpPr>
          <p:nvPr>
            <p:ph idx="1"/>
          </p:nvPr>
        </p:nvSpPr>
        <p:spPr/>
        <p:txBody>
          <a:bodyPr/>
          <a:lstStyle/>
          <a:p>
            <a:pPr marL="0" indent="0">
              <a:spcAft>
                <a:spcPts val="600"/>
              </a:spcAft>
              <a:buNone/>
            </a:pPr>
            <a:r>
              <a:rPr lang="en-US" dirty="0">
                <a:solidFill>
                  <a:srgbClr val="00B05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err="1">
                <a:solidFill>
                  <a:srgbClr val="0432FF"/>
                </a:solidFill>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a:t>
            </a:r>
            <a:r>
              <a:rPr lang="en-US" dirty="0">
                <a:solidFill>
                  <a:srgbClr val="00B05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err="1">
                <a:solidFill>
                  <a:schemeClr val="accent2">
                    <a:lumMod val="75000"/>
                  </a:schemeClr>
                </a:solidFill>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a:t>
            </a:r>
            <a:r>
              <a:rPr lang="en-US" dirty="0">
                <a:solidFill>
                  <a:schemeClr val="accent2">
                    <a:lumMod val="75000"/>
                  </a:schemeClr>
                </a:solidFill>
                <a:latin typeface="Consolas" panose="020B0609020204030204" pitchFamily="49" charset="0"/>
                <a:cs typeface="Consolas" panose="020B0609020204030204" pitchFamily="49" charset="0"/>
              </a:rPr>
              <a:t>size</a:t>
            </a:r>
            <a:r>
              <a:rPr lang="en-US" dirty="0">
                <a:latin typeface="Consolas" panose="020B0609020204030204" pitchFamily="49" charset="0"/>
                <a:cs typeface="Consolas" panose="020B0609020204030204" pitchFamily="49" charset="0"/>
              </a:rPr>
              <a:t>);</a:t>
            </a:r>
            <a:endParaRPr lang="en-US" dirty="0"/>
          </a:p>
          <a:p>
            <a:r>
              <a:rPr lang="en-US" dirty="0"/>
              <a:t>The </a:t>
            </a:r>
            <a:r>
              <a:rPr lang="en-US" b="1" dirty="0" err="1"/>
              <a:t>realloc</a:t>
            </a:r>
            <a:r>
              <a:rPr lang="en-US" dirty="0"/>
              <a:t> function takes an existing allocation pointer and enlarges to a new requested size.  It returns the new pointer.</a:t>
            </a:r>
          </a:p>
          <a:p>
            <a:r>
              <a:rPr lang="en-US" dirty="0"/>
              <a:t>If there is enough space after the existing memory block on the heap for the new size, </a:t>
            </a:r>
            <a:r>
              <a:rPr lang="en-US" b="1" dirty="0" err="1"/>
              <a:t>realloc</a:t>
            </a:r>
            <a:r>
              <a:rPr lang="en-US" dirty="0"/>
              <a:t> simply adds that space to the allocation.</a:t>
            </a:r>
          </a:p>
          <a:p>
            <a:r>
              <a:rPr lang="en-US" dirty="0"/>
              <a:t>If there is not enough space, </a:t>
            </a:r>
            <a:r>
              <a:rPr lang="en-US" b="1" dirty="0" err="1"/>
              <a:t>realloc</a:t>
            </a:r>
            <a:r>
              <a:rPr lang="en-US" dirty="0"/>
              <a:t> </a:t>
            </a:r>
            <a:r>
              <a:rPr lang="en-US" i="1" dirty="0"/>
              <a:t>moves the memory to a larger location</a:t>
            </a:r>
            <a:r>
              <a:rPr lang="en-US" dirty="0"/>
              <a:t>, frees the old memory for you, and </a:t>
            </a:r>
            <a:r>
              <a:rPr lang="en-US" i="1" dirty="0"/>
              <a:t>returns a pointer to the new location</a:t>
            </a:r>
            <a:r>
              <a:rPr lang="en-US" dirty="0"/>
              <a:t>.</a:t>
            </a:r>
          </a:p>
          <a:p>
            <a:pPr marL="0" indent="0">
              <a:buNone/>
            </a:pPr>
            <a:endParaRPr lang="en-US" dirty="0"/>
          </a:p>
        </p:txBody>
      </p:sp>
    </p:spTree>
    <p:extLst>
      <p:ext uri="{BB962C8B-B14F-4D97-AF65-F5344CB8AC3E}">
        <p14:creationId xmlns:p14="http://schemas.microsoft.com/office/powerpoint/2010/main" val="161783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8966-0F07-4C40-ABBD-DA3E8E190F66}"/>
              </a:ext>
            </a:extLst>
          </p:cNvPr>
          <p:cNvSpPr>
            <a:spLocks noGrp="1"/>
          </p:cNvSpPr>
          <p:nvPr>
            <p:ph type="title"/>
          </p:nvPr>
        </p:nvSpPr>
        <p:spPr/>
        <p:txBody>
          <a:bodyPr/>
          <a:lstStyle/>
          <a:p>
            <a:r>
              <a:rPr lang="en-US" dirty="0" err="1"/>
              <a:t>realloc</a:t>
            </a:r>
            <a:endParaRPr lang="en-US" dirty="0"/>
          </a:p>
        </p:txBody>
      </p:sp>
      <p:sp>
        <p:nvSpPr>
          <p:cNvPr id="3" name="Content Placeholder 2">
            <a:extLst>
              <a:ext uri="{FF2B5EF4-FFF2-40B4-BE49-F238E27FC236}">
                <a16:creationId xmlns:a16="http://schemas.microsoft.com/office/drawing/2014/main" id="{630AE47E-F607-BB43-8AC0-826565E31D33}"/>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strdup</a:t>
            </a:r>
            <a:r>
              <a:rPr lang="en-US" dirty="0">
                <a:latin typeface="Consolas" panose="020B0609020204030204" pitchFamily="49" charset="0"/>
                <a:cs typeface="Consolas" panose="020B0609020204030204" pitchFamily="49" charset="0"/>
              </a:rPr>
              <a:t>(</a:t>
            </a:r>
            <a:r>
              <a:rPr lang="en-US" dirty="0">
                <a:solidFill>
                  <a:srgbClr val="0432FF"/>
                </a:solidFill>
                <a:latin typeface="Consolas" panose="020B0609020204030204" pitchFamily="49" charset="0"/>
                <a:cs typeface="Consolas" panose="020B0609020204030204" pitchFamily="49" charset="0"/>
              </a:rPr>
              <a:t>"Hello"</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assert(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NULL);</a:t>
            </a:r>
          </a:p>
          <a:p>
            <a:pPr marL="0" indent="0">
              <a:spcBef>
                <a:spcPts val="0"/>
              </a:spcBef>
              <a:buNone/>
            </a:pP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want to make </a:t>
            </a:r>
            <a:r>
              <a:rPr lang="en-US" dirty="0" err="1">
                <a:solidFill>
                  <a:srgbClr val="00B050"/>
                </a:solidFill>
                <a:latin typeface="Consolas" panose="020B0609020204030204" pitchFamily="49" charset="0"/>
                <a:cs typeface="Consolas" panose="020B0609020204030204" pitchFamily="49" charset="0"/>
              </a:rPr>
              <a:t>str</a:t>
            </a:r>
            <a:r>
              <a:rPr lang="en-US" dirty="0">
                <a:solidFill>
                  <a:srgbClr val="00B050"/>
                </a:solidFill>
                <a:latin typeface="Consolas" panose="020B0609020204030204" pitchFamily="49" charset="0"/>
                <a:cs typeface="Consolas" panose="020B0609020204030204" pitchFamily="49" charset="0"/>
              </a:rPr>
              <a:t> longer to hold "Hello world!"</a:t>
            </a:r>
          </a:p>
          <a:p>
            <a:pPr marL="0" indent="0">
              <a:spcBef>
                <a:spcPts val="0"/>
              </a:spcBef>
              <a:buNone/>
            </a:pPr>
            <a:r>
              <a:rPr lang="en-US" dirty="0">
                <a:latin typeface="Consolas" panose="020B0609020204030204" pitchFamily="49" charset="0"/>
                <a:cs typeface="Consolas" panose="020B0609020204030204" pitchFamily="49" charset="0"/>
              </a:rPr>
              <a:t>char *addition = </a:t>
            </a:r>
            <a:r>
              <a:rPr lang="en-US" dirty="0">
                <a:solidFill>
                  <a:srgbClr val="0432FF"/>
                </a:solidFill>
                <a:latin typeface="Consolas" panose="020B0609020204030204" pitchFamily="49" charset="0"/>
                <a:cs typeface="Consolas" panose="020B0609020204030204" pitchFamily="49" charset="0"/>
              </a:rPr>
              <a:t>" world!"</a:t>
            </a:r>
            <a:r>
              <a:rPr lang="en-US" dirty="0">
                <a:latin typeface="Consolas" panose="020B0609020204030204" pitchFamily="49" charset="0"/>
                <a:cs typeface="Consolas" panose="020B0609020204030204" pitchFamily="49" charset="0"/>
              </a:rPr>
              <a:t>;</a:t>
            </a:r>
          </a:p>
          <a:p>
            <a:pPr marL="0" indent="0">
              <a:spcBef>
                <a:spcPts val="0"/>
              </a:spcBef>
              <a:buNone/>
            </a:pP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strlen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strlen</a:t>
            </a:r>
            <a:r>
              <a:rPr lang="en-US" dirty="0">
                <a:latin typeface="Consolas" panose="020B0609020204030204" pitchFamily="49" charset="0"/>
                <a:cs typeface="Consolas" panose="020B0609020204030204" pitchFamily="49" charset="0"/>
              </a:rPr>
              <a:t>(addition) + 1);</a:t>
            </a:r>
          </a:p>
          <a:p>
            <a:pPr marL="0" indent="0">
              <a:spcBef>
                <a:spcPts val="0"/>
              </a:spcBef>
              <a:buNone/>
            </a:pPr>
            <a:r>
              <a:rPr lang="en-US" dirty="0">
                <a:latin typeface="Consolas" panose="020B0609020204030204" pitchFamily="49" charset="0"/>
                <a:cs typeface="Consolas" panose="020B0609020204030204" pitchFamily="49" charset="0"/>
              </a:rPr>
              <a:t>assert(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NULL);</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err="1">
                <a:latin typeface="Consolas" panose="020B0609020204030204" pitchFamily="49" charset="0"/>
                <a:cs typeface="Consolas" panose="020B0609020204030204" pitchFamily="49" charset="0"/>
              </a:rPr>
              <a:t>strcat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addition);</a:t>
            </a:r>
          </a:p>
          <a:p>
            <a:pPr marL="0" indent="0">
              <a:spcBef>
                <a:spcPts val="0"/>
              </a:spcBef>
              <a:buNone/>
            </a:pP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a:t>
            </a:r>
            <a:r>
              <a:rPr lang="en-US" dirty="0">
                <a:solidFill>
                  <a:srgbClr val="0432FF"/>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free(</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78028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3A0A-613B-AF4D-9A65-80B7DE3ED947}"/>
              </a:ext>
            </a:extLst>
          </p:cNvPr>
          <p:cNvSpPr>
            <a:spLocks noGrp="1"/>
          </p:cNvSpPr>
          <p:nvPr>
            <p:ph type="title"/>
          </p:nvPr>
        </p:nvSpPr>
        <p:spPr/>
        <p:txBody>
          <a:bodyPr/>
          <a:lstStyle/>
          <a:p>
            <a:r>
              <a:rPr lang="en-US" dirty="0" err="1"/>
              <a:t>realloc</a:t>
            </a:r>
            <a:endParaRPr lang="en-US" dirty="0"/>
          </a:p>
        </p:txBody>
      </p:sp>
      <p:sp>
        <p:nvSpPr>
          <p:cNvPr id="3" name="Content Placeholder 2">
            <a:extLst>
              <a:ext uri="{FF2B5EF4-FFF2-40B4-BE49-F238E27FC236}">
                <a16:creationId xmlns:a16="http://schemas.microsoft.com/office/drawing/2014/main" id="{F9DC5028-8136-E544-95EA-1CC1CC12C3FD}"/>
              </a:ext>
            </a:extLst>
          </p:cNvPr>
          <p:cNvSpPr>
            <a:spLocks noGrp="1"/>
          </p:cNvSpPr>
          <p:nvPr>
            <p:ph idx="1"/>
          </p:nvPr>
        </p:nvSpPr>
        <p:spPr/>
        <p:txBody>
          <a:bodyPr/>
          <a:lstStyle/>
          <a:p>
            <a:r>
              <a:rPr lang="en-US" dirty="0" err="1"/>
              <a:t>realloc</a:t>
            </a:r>
            <a:r>
              <a:rPr lang="en-US" dirty="0"/>
              <a:t> only accepts pointers that were previously returned by malloc/etc.</a:t>
            </a:r>
          </a:p>
          <a:p>
            <a:r>
              <a:rPr lang="en-US" dirty="0"/>
              <a:t>Make sure to not pass pointers to the middle of heap-allocated memory.</a:t>
            </a:r>
          </a:p>
          <a:p>
            <a:r>
              <a:rPr lang="en-US" dirty="0"/>
              <a:t>Make sure to not pass pointers to stack memory.</a:t>
            </a:r>
          </a:p>
        </p:txBody>
      </p:sp>
    </p:spTree>
    <p:extLst>
      <p:ext uri="{BB962C8B-B14F-4D97-AF65-F5344CB8AC3E}">
        <p14:creationId xmlns:p14="http://schemas.microsoft.com/office/powerpoint/2010/main" val="322854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4076379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3C38-F07F-144A-9DF0-9ACA77B14C92}"/>
              </a:ext>
            </a:extLst>
          </p:cNvPr>
          <p:cNvSpPr>
            <a:spLocks noGrp="1"/>
          </p:cNvSpPr>
          <p:nvPr>
            <p:ph type="title"/>
          </p:nvPr>
        </p:nvSpPr>
        <p:spPr/>
        <p:txBody>
          <a:bodyPr/>
          <a:lstStyle/>
          <a:p>
            <a:r>
              <a:rPr lang="en-US" dirty="0"/>
              <a:t>Cleaning Up with </a:t>
            </a:r>
            <a:r>
              <a:rPr lang="en-US" dirty="0">
                <a:latin typeface="Consolas" panose="020B0609020204030204" pitchFamily="49" charset="0"/>
                <a:cs typeface="Consolas" panose="020B0609020204030204" pitchFamily="49" charset="0"/>
              </a:rPr>
              <a:t>free</a:t>
            </a:r>
            <a:r>
              <a:rPr lang="en-US" dirty="0">
                <a:latin typeface="+mn-lt"/>
                <a:cs typeface="Consolas" panose="020B0609020204030204" pitchFamily="49" charset="0"/>
              </a:rPr>
              <a:t> and </a:t>
            </a:r>
            <a:r>
              <a:rPr lang="en-US" dirty="0" err="1">
                <a:latin typeface="Consolas" panose="020B0609020204030204" pitchFamily="49" charset="0"/>
                <a:cs typeface="Consolas" panose="020B0609020204030204" pitchFamily="49" charset="0"/>
              </a:rPr>
              <a:t>realloc</a:t>
            </a:r>
            <a:endParaRPr lang="en-US" dirty="0"/>
          </a:p>
        </p:txBody>
      </p:sp>
      <p:sp>
        <p:nvSpPr>
          <p:cNvPr id="3" name="Content Placeholder 2">
            <a:extLst>
              <a:ext uri="{FF2B5EF4-FFF2-40B4-BE49-F238E27FC236}">
                <a16:creationId xmlns:a16="http://schemas.microsoft.com/office/drawing/2014/main" id="{6FA8BE9D-3CBB-A144-AF55-EDEAB3F75C83}"/>
              </a:ext>
            </a:extLst>
          </p:cNvPr>
          <p:cNvSpPr>
            <a:spLocks noGrp="1"/>
          </p:cNvSpPr>
          <p:nvPr>
            <p:ph idx="1"/>
          </p:nvPr>
        </p:nvSpPr>
        <p:spPr>
          <a:xfrm>
            <a:off x="152400" y="1295400"/>
            <a:ext cx="11811000" cy="5486400"/>
          </a:xfrm>
        </p:spPr>
        <p:txBody>
          <a:bodyPr/>
          <a:lstStyle/>
          <a:p>
            <a:pPr marL="0" indent="0">
              <a:buNone/>
            </a:pPr>
            <a:r>
              <a:rPr lang="en-US" dirty="0"/>
              <a:t>You only need to free the new memory coming out of </a:t>
            </a:r>
            <a:r>
              <a:rPr lang="en-US" dirty="0" err="1">
                <a:latin typeface="Consolas" panose="020B0609020204030204" pitchFamily="49" charset="0"/>
                <a:cs typeface="Consolas" panose="020B0609020204030204" pitchFamily="49" charset="0"/>
              </a:rPr>
              <a:t>realloc</a:t>
            </a:r>
            <a:r>
              <a:rPr lang="en-US" dirty="0"/>
              <a:t>—the previous (smaller) one was already reclaimed by </a:t>
            </a:r>
            <a:r>
              <a:rPr lang="en-US" dirty="0" err="1">
                <a:latin typeface="Consolas" panose="020B0609020204030204" pitchFamily="49" charset="0"/>
                <a:cs typeface="Consolas" panose="020B0609020204030204" pitchFamily="49" charset="0"/>
              </a:rPr>
              <a:t>realloc</a:t>
            </a:r>
            <a:r>
              <a:rPr lang="en-US" dirty="0"/>
              <a:t>.</a:t>
            </a:r>
          </a:p>
          <a:p>
            <a:pPr marL="0" indent="0">
              <a:spcBef>
                <a:spcPts val="0"/>
              </a:spcBef>
              <a:buNone/>
            </a:pPr>
            <a:endParaRPr lang="en-US" sz="2400" dirty="0">
              <a:latin typeface="Consolas" panose="020B0609020204030204" pitchFamily="49" charset="0"/>
              <a:cs typeface="Consolas" panose="020B0609020204030204" pitchFamily="49" charset="0"/>
            </a:endParaRPr>
          </a:p>
          <a:p>
            <a:pPr marL="460375" indent="0">
              <a:spcBef>
                <a:spcPts val="0"/>
              </a:spcBef>
              <a:buNone/>
            </a:pP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str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strdup</a:t>
            </a:r>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"Hello"</a:t>
            </a:r>
            <a:r>
              <a:rPr lang="en-US" sz="2400" dirty="0">
                <a:latin typeface="Consolas" panose="020B0609020204030204" pitchFamily="49" charset="0"/>
                <a:cs typeface="Consolas" panose="020B0609020204030204" pitchFamily="49" charset="0"/>
              </a:rPr>
              <a:t>);</a:t>
            </a:r>
          </a:p>
          <a:p>
            <a:pPr marL="460375" indent="0">
              <a:spcBef>
                <a:spcPts val="0"/>
              </a:spcBef>
              <a:buNone/>
            </a:pPr>
            <a:r>
              <a:rPr lang="en-US" sz="2400" dirty="0">
                <a:latin typeface="Consolas" panose="020B0609020204030204" pitchFamily="49" charset="0"/>
                <a:cs typeface="Consolas" panose="020B0609020204030204" pitchFamily="49" charset="0"/>
              </a:rPr>
              <a:t>assert(str != </a:t>
            </a:r>
            <a:r>
              <a:rPr lang="en-US" sz="2400" dirty="0">
                <a:solidFill>
                  <a:srgbClr val="0070C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a:t>
            </a:r>
          </a:p>
          <a:p>
            <a:pPr marL="460375" indent="0">
              <a:spcBef>
                <a:spcPts val="0"/>
              </a:spcBef>
              <a:buNone/>
            </a:pPr>
            <a:r>
              <a:rPr lang="en-US" sz="2400" dirty="0">
                <a:latin typeface="Consolas" panose="020B0609020204030204" pitchFamily="49" charset="0"/>
                <a:cs typeface="Consolas" panose="020B0609020204030204" pitchFamily="49" charset="0"/>
              </a:rPr>
              <a:t>…</a:t>
            </a:r>
          </a:p>
          <a:p>
            <a:pPr marL="460375" indent="0">
              <a:spcBef>
                <a:spcPts val="0"/>
              </a:spcBef>
              <a:buNone/>
            </a:pPr>
            <a:r>
              <a:rPr lang="en-US" sz="2400" dirty="0">
                <a:solidFill>
                  <a:srgbClr val="C00000"/>
                </a:solidFill>
                <a:latin typeface="Consolas" panose="020B0609020204030204" pitchFamily="49" charset="0"/>
                <a:cs typeface="Consolas" panose="020B0609020204030204" pitchFamily="49" charset="0"/>
              </a:rPr>
              <a:t>// want to make str longer to hold "Hello world!"</a:t>
            </a:r>
          </a:p>
          <a:p>
            <a:pPr marL="460375" indent="0">
              <a:spcBef>
                <a:spcPts val="0"/>
              </a:spcBef>
              <a:buNone/>
            </a:pP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addition</a:t>
            </a:r>
            <a:r>
              <a:rPr lang="en-US" sz="2400" dirty="0">
                <a:latin typeface="Consolas" panose="020B0609020204030204" pitchFamily="49" charset="0"/>
                <a:cs typeface="Consolas" panose="020B0609020204030204" pitchFamily="49" charset="0"/>
              </a:rPr>
              <a:t> = </a:t>
            </a:r>
            <a:r>
              <a:rPr lang="en-US" sz="2400" dirty="0">
                <a:solidFill>
                  <a:srgbClr val="7030A0"/>
                </a:solidFill>
                <a:latin typeface="Consolas" panose="020B0609020204030204" pitchFamily="49" charset="0"/>
                <a:cs typeface="Consolas" panose="020B0609020204030204" pitchFamily="49" charset="0"/>
              </a:rPr>
              <a:t>" world!"</a:t>
            </a:r>
            <a:r>
              <a:rPr lang="en-US" sz="2400" dirty="0">
                <a:latin typeface="Consolas" panose="020B0609020204030204" pitchFamily="49" charset="0"/>
                <a:cs typeface="Consolas" panose="020B0609020204030204" pitchFamily="49" charset="0"/>
              </a:rPr>
              <a:t>;</a:t>
            </a:r>
          </a:p>
          <a:p>
            <a:pPr marL="460375" indent="0">
              <a:spcBef>
                <a:spcPts val="0"/>
              </a:spcBef>
              <a:buNone/>
            </a:pPr>
            <a:r>
              <a:rPr lang="en-US" sz="2400" dirty="0">
                <a:latin typeface="Consolas" panose="020B0609020204030204" pitchFamily="49" charset="0"/>
                <a:cs typeface="Consolas" panose="020B0609020204030204" pitchFamily="49" charset="0"/>
              </a:rPr>
              <a:t>str = </a:t>
            </a:r>
            <a:r>
              <a:rPr lang="en-US" sz="2400" b="1" dirty="0" err="1">
                <a:latin typeface="Consolas" panose="020B0609020204030204" pitchFamily="49" charset="0"/>
                <a:cs typeface="Consolas" panose="020B0609020204030204" pitchFamily="49" charset="0"/>
              </a:rPr>
              <a:t>realloc</a:t>
            </a:r>
            <a:r>
              <a:rPr lang="en-US" sz="2400" dirty="0">
                <a:latin typeface="Consolas" panose="020B0609020204030204" pitchFamily="49" charset="0"/>
                <a:cs typeface="Consolas" panose="020B0609020204030204" pitchFamily="49" charset="0"/>
              </a:rPr>
              <a:t>(str, </a:t>
            </a:r>
            <a:r>
              <a:rPr lang="en-US" sz="2400" dirty="0" err="1">
                <a:latin typeface="Consolas" panose="020B0609020204030204" pitchFamily="49" charset="0"/>
                <a:cs typeface="Consolas" panose="020B0609020204030204" pitchFamily="49" charset="0"/>
              </a:rPr>
              <a:t>strlen</a:t>
            </a:r>
            <a:r>
              <a:rPr lang="en-US" sz="2400" dirty="0">
                <a:latin typeface="Consolas" panose="020B0609020204030204" pitchFamily="49" charset="0"/>
                <a:cs typeface="Consolas" panose="020B0609020204030204" pitchFamily="49" charset="0"/>
              </a:rPr>
              <a:t>(str) + </a:t>
            </a:r>
            <a:r>
              <a:rPr lang="en-US" sz="2400" dirty="0" err="1">
                <a:latin typeface="Consolas" panose="020B0609020204030204" pitchFamily="49" charset="0"/>
                <a:cs typeface="Consolas" panose="020B0609020204030204" pitchFamily="49" charset="0"/>
              </a:rPr>
              <a:t>strlen</a:t>
            </a:r>
            <a:r>
              <a:rPr lang="en-US" sz="2400" dirty="0">
                <a:latin typeface="Consolas" panose="020B0609020204030204" pitchFamily="49" charset="0"/>
                <a:cs typeface="Consolas" panose="020B0609020204030204" pitchFamily="49" charset="0"/>
              </a:rPr>
              <a:t>(addition) + 1);</a:t>
            </a:r>
          </a:p>
          <a:p>
            <a:pPr marL="460375" indent="0">
              <a:spcBef>
                <a:spcPts val="0"/>
              </a:spcBef>
              <a:buNone/>
            </a:pPr>
            <a:r>
              <a:rPr lang="en-US" sz="2400" dirty="0">
                <a:latin typeface="Consolas" panose="020B0609020204030204" pitchFamily="49" charset="0"/>
                <a:cs typeface="Consolas" panose="020B0609020204030204" pitchFamily="49" charset="0"/>
              </a:rPr>
              <a:t>assert(str != </a:t>
            </a:r>
            <a:r>
              <a:rPr lang="en-US" sz="2400" dirty="0">
                <a:solidFill>
                  <a:srgbClr val="0070C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a:t>
            </a:r>
          </a:p>
          <a:p>
            <a:pPr marL="460375" indent="0">
              <a:spcBef>
                <a:spcPts val="0"/>
              </a:spcBef>
              <a:buNone/>
            </a:pPr>
            <a:r>
              <a:rPr lang="en-US" sz="2400" dirty="0" err="1">
                <a:latin typeface="Consolas" panose="020B0609020204030204" pitchFamily="49" charset="0"/>
                <a:cs typeface="Consolas" panose="020B0609020204030204" pitchFamily="49" charset="0"/>
              </a:rPr>
              <a:t>strcat</a:t>
            </a:r>
            <a:r>
              <a:rPr lang="en-US" sz="2400" dirty="0">
                <a:latin typeface="Consolas" panose="020B0609020204030204" pitchFamily="49" charset="0"/>
                <a:cs typeface="Consolas" panose="020B0609020204030204" pitchFamily="49" charset="0"/>
              </a:rPr>
              <a:t>(str, addition);</a:t>
            </a:r>
          </a:p>
          <a:p>
            <a:pPr marL="460375" indent="0">
              <a:spcBef>
                <a:spcPts val="0"/>
              </a:spcBef>
              <a:buNone/>
            </a:pPr>
            <a:r>
              <a:rPr lang="en-US" sz="2400" dirty="0" err="1">
                <a:latin typeface="Consolas" panose="020B0609020204030204" pitchFamily="49" charset="0"/>
                <a:cs typeface="Consolas" panose="020B0609020204030204" pitchFamily="49" charset="0"/>
              </a:rPr>
              <a:t>printf</a:t>
            </a:r>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"%s"</a:t>
            </a:r>
            <a:r>
              <a:rPr lang="en-US" sz="2400" dirty="0">
                <a:latin typeface="Consolas" panose="020B0609020204030204" pitchFamily="49" charset="0"/>
                <a:cs typeface="Consolas" panose="020B0609020204030204" pitchFamily="49" charset="0"/>
              </a:rPr>
              <a:t>, str);</a:t>
            </a:r>
          </a:p>
          <a:p>
            <a:pPr marL="460375" indent="0">
              <a:spcBef>
                <a:spcPts val="0"/>
              </a:spcBef>
              <a:buNone/>
            </a:pPr>
            <a:r>
              <a:rPr lang="en-US" sz="2400" b="1" dirty="0">
                <a:latin typeface="Consolas" panose="020B0609020204030204" pitchFamily="49" charset="0"/>
                <a:cs typeface="Consolas" panose="020B0609020204030204" pitchFamily="49" charset="0"/>
              </a:rPr>
              <a:t>free</a:t>
            </a:r>
            <a:r>
              <a:rPr lang="en-US" sz="2400" dirty="0">
                <a:latin typeface="Consolas" panose="020B0609020204030204" pitchFamily="49" charset="0"/>
                <a:cs typeface="Consolas" panose="020B0609020204030204" pitchFamily="49" charset="0"/>
              </a:rPr>
              <a:t>(str);</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63880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3963-79A8-354A-9746-90240663F4AB}"/>
              </a:ext>
            </a:extLst>
          </p:cNvPr>
          <p:cNvSpPr>
            <a:spLocks noGrp="1"/>
          </p:cNvSpPr>
          <p:nvPr>
            <p:ph type="title"/>
          </p:nvPr>
        </p:nvSpPr>
        <p:spPr/>
        <p:txBody>
          <a:bodyPr/>
          <a:lstStyle/>
          <a:p>
            <a:r>
              <a:rPr lang="en-US" dirty="0"/>
              <a:t>Heap allocation interface: A summary</a:t>
            </a:r>
          </a:p>
        </p:txBody>
      </p:sp>
      <p:sp>
        <p:nvSpPr>
          <p:cNvPr id="3" name="Content Placeholder 2">
            <a:extLst>
              <a:ext uri="{FF2B5EF4-FFF2-40B4-BE49-F238E27FC236}">
                <a16:creationId xmlns:a16="http://schemas.microsoft.com/office/drawing/2014/main" id="{9DD3F7D9-98ED-C64B-BE21-9BE21B495992}"/>
              </a:ext>
            </a:extLst>
          </p:cNvPr>
          <p:cNvSpPr>
            <a:spLocks noGrp="1"/>
          </p:cNvSpPr>
          <p:nvPr>
            <p:ph idx="1"/>
          </p:nvPr>
        </p:nvSpPr>
        <p:spPr/>
        <p:txBody>
          <a:bodyPr/>
          <a:lstStyle/>
          <a:p>
            <a:pPr marL="0" indent="0">
              <a:spcBef>
                <a:spcPts val="0"/>
              </a:spcBef>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malloc</a:t>
            </a:r>
            <a:r>
              <a:rPr lang="en-US" sz="2400" dirty="0">
                <a:latin typeface="Consolas" panose="020B0609020204030204" pitchFamily="49" charset="0"/>
                <a:cs typeface="Consolas" panose="020B0609020204030204" pitchFamily="49" charset="0"/>
              </a:rPr>
              <a:t>(</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size</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calloc</a:t>
            </a:r>
            <a:r>
              <a:rPr lang="en-US" sz="2400" dirty="0">
                <a:latin typeface="Consolas" panose="020B0609020204030204" pitchFamily="49" charset="0"/>
                <a:cs typeface="Consolas" panose="020B0609020204030204" pitchFamily="49" charset="0"/>
              </a:rPr>
              <a:t>(</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nmemb</a:t>
            </a:r>
            <a:r>
              <a:rPr lang="en-US" sz="2400" dirty="0">
                <a:latin typeface="Consolas" panose="020B0609020204030204" pitchFamily="49" charset="0"/>
                <a:cs typeface="Consolas" panose="020B0609020204030204" pitchFamily="49" charset="0"/>
              </a:rPr>
              <a:t>, </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size</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realloc</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 </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size</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free</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buNone/>
            </a:pPr>
            <a:r>
              <a:rPr lang="en-US" dirty="0"/>
              <a:t>Compare and contrast the heap memory functions we’ve learned about.</a:t>
            </a:r>
          </a:p>
          <a:p>
            <a:pPr marL="0" indent="0">
              <a:buNone/>
            </a:pPr>
            <a:endParaRPr lang="en-US"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1FD06ABA-BB8F-D640-AB1F-9A346F954E23}"/>
              </a:ext>
            </a:extLst>
          </p:cNvPr>
          <p:cNvSpPr txBox="1"/>
          <p:nvPr/>
        </p:nvSpPr>
        <p:spPr>
          <a:xfrm>
            <a:off x="11152945" y="5658504"/>
            <a:ext cx="781549" cy="923330"/>
          </a:xfrm>
          <a:prstGeom prst="rect">
            <a:avLst/>
          </a:prstGeom>
          <a:noFill/>
        </p:spPr>
        <p:txBody>
          <a:bodyPr wrap="square" rtlCol="0">
            <a:spAutoFit/>
          </a:bodyPr>
          <a:lstStyle/>
          <a:p>
            <a:r>
              <a:rPr lang="en-US" sz="5400" dirty="0">
                <a:solidFill>
                  <a:schemeClr val="tx1">
                    <a:lumMod val="75000"/>
                    <a:lumOff val="25000"/>
                  </a:schemeClr>
                </a:solidFill>
                <a:latin typeface="+mj-lt"/>
              </a:rPr>
              <a:t>🤔</a:t>
            </a:r>
          </a:p>
        </p:txBody>
      </p:sp>
    </p:spTree>
    <p:extLst>
      <p:ext uri="{BB962C8B-B14F-4D97-AF65-F5344CB8AC3E}">
        <p14:creationId xmlns:p14="http://schemas.microsoft.com/office/powerpoint/2010/main" val="3442350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3963-79A8-354A-9746-90240663F4AB}"/>
              </a:ext>
            </a:extLst>
          </p:cNvPr>
          <p:cNvSpPr>
            <a:spLocks noGrp="1"/>
          </p:cNvSpPr>
          <p:nvPr>
            <p:ph type="title"/>
          </p:nvPr>
        </p:nvSpPr>
        <p:spPr/>
        <p:txBody>
          <a:bodyPr/>
          <a:lstStyle/>
          <a:p>
            <a:r>
              <a:rPr lang="en-US" dirty="0"/>
              <a:t>Heap allocation interface: A summary</a:t>
            </a:r>
          </a:p>
        </p:txBody>
      </p:sp>
      <p:sp>
        <p:nvSpPr>
          <p:cNvPr id="3" name="Content Placeholder 2">
            <a:extLst>
              <a:ext uri="{FF2B5EF4-FFF2-40B4-BE49-F238E27FC236}">
                <a16:creationId xmlns:a16="http://schemas.microsoft.com/office/drawing/2014/main" id="{9DD3F7D9-98ED-C64B-BE21-9BE21B495992}"/>
              </a:ext>
            </a:extLst>
          </p:cNvPr>
          <p:cNvSpPr>
            <a:spLocks noGrp="1"/>
          </p:cNvSpPr>
          <p:nvPr>
            <p:ph sz="half" idx="1"/>
          </p:nvPr>
        </p:nvSpPr>
        <p:spPr>
          <a:xfrm>
            <a:off x="152400" y="3116996"/>
            <a:ext cx="6248400" cy="3360003"/>
          </a:xfrm>
        </p:spPr>
        <p:txBody>
          <a:bodyPr/>
          <a:lstStyle/>
          <a:p>
            <a:pPr marL="0" indent="0">
              <a:buNone/>
            </a:pPr>
            <a:r>
              <a:rPr lang="en-US" dirty="0"/>
              <a:t>Heap </a:t>
            </a:r>
            <a:r>
              <a:rPr lang="en-US" b="1" dirty="0"/>
              <a:t>memory allocation</a:t>
            </a:r>
            <a:r>
              <a:rPr lang="en-US" dirty="0"/>
              <a:t> guarantee:</a:t>
            </a:r>
          </a:p>
          <a:p>
            <a:r>
              <a:rPr lang="en-US" dirty="0">
                <a:latin typeface="Consolas" panose="020B0609020204030204" pitchFamily="49" charset="0"/>
                <a:cs typeface="Consolas" panose="020B0609020204030204" pitchFamily="49" charset="0"/>
              </a:rPr>
              <a:t>NULL</a:t>
            </a:r>
            <a:r>
              <a:rPr lang="en-US" dirty="0"/>
              <a:t> on failure, so check with </a:t>
            </a:r>
            <a:r>
              <a:rPr lang="en-US" dirty="0">
                <a:latin typeface="Consolas" panose="020B0609020204030204" pitchFamily="49" charset="0"/>
                <a:cs typeface="Consolas" panose="020B0609020204030204" pitchFamily="49" charset="0"/>
              </a:rPr>
              <a:t>assert</a:t>
            </a:r>
          </a:p>
          <a:p>
            <a:r>
              <a:rPr lang="en-US" dirty="0"/>
              <a:t>Memory is contiguous; it is not recycled unless you call free</a:t>
            </a:r>
          </a:p>
          <a:p>
            <a:r>
              <a:rPr lang="en-US" dirty="0" err="1">
                <a:latin typeface="Consolas" panose="020B0609020204030204" pitchFamily="49" charset="0"/>
                <a:cs typeface="Consolas" panose="020B0609020204030204" pitchFamily="49" charset="0"/>
              </a:rPr>
              <a:t>realloc</a:t>
            </a:r>
            <a:r>
              <a:rPr lang="en-US" dirty="0"/>
              <a:t> preserves existing data</a:t>
            </a:r>
          </a:p>
          <a:p>
            <a:r>
              <a:rPr lang="en-US" dirty="0" err="1">
                <a:latin typeface="Consolas" panose="020B0609020204030204" pitchFamily="49" charset="0"/>
                <a:cs typeface="Consolas" panose="020B0609020204030204" pitchFamily="49" charset="0"/>
              </a:rPr>
              <a:t>calloc</a:t>
            </a:r>
            <a:r>
              <a:rPr lang="en-US" dirty="0"/>
              <a:t> zero-initializes bytes, </a:t>
            </a:r>
            <a:r>
              <a:rPr lang="en-US" dirty="0">
                <a:latin typeface="Consolas" panose="020B0609020204030204" pitchFamily="49" charset="0"/>
                <a:cs typeface="Consolas" panose="020B0609020204030204" pitchFamily="49" charset="0"/>
              </a:rPr>
              <a:t>malloc</a:t>
            </a:r>
            <a:r>
              <a:rPr lang="en-US" dirty="0"/>
              <a:t> and </a:t>
            </a:r>
            <a:r>
              <a:rPr lang="en-US" dirty="0" err="1">
                <a:latin typeface="Consolas" panose="020B0609020204030204" pitchFamily="49" charset="0"/>
                <a:cs typeface="Consolas" panose="020B0609020204030204" pitchFamily="49" charset="0"/>
              </a:rPr>
              <a:t>realloc</a:t>
            </a:r>
            <a:r>
              <a:rPr lang="en-US" dirty="0"/>
              <a:t> do not </a:t>
            </a:r>
          </a:p>
          <a:p>
            <a:pPr marL="0" indent="0">
              <a:buNone/>
            </a:pPr>
            <a:endParaRPr lang="en-US"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8DCBC7B3-7B52-6141-ABCF-D82D128B2EA7}"/>
              </a:ext>
            </a:extLst>
          </p:cNvPr>
          <p:cNvSpPr>
            <a:spLocks noGrp="1"/>
          </p:cNvSpPr>
          <p:nvPr>
            <p:ph sz="half" idx="10"/>
          </p:nvPr>
        </p:nvSpPr>
        <p:spPr>
          <a:xfrm>
            <a:off x="6781800" y="3116996"/>
            <a:ext cx="5224272" cy="3364486"/>
          </a:xfrm>
        </p:spPr>
        <p:txBody>
          <a:bodyPr/>
          <a:lstStyle/>
          <a:p>
            <a:pPr marL="0" indent="0">
              <a:buNone/>
            </a:pPr>
            <a:r>
              <a:rPr lang="en-US" b="1" dirty="0"/>
              <a:t>Undefined behavior</a:t>
            </a:r>
            <a:r>
              <a:rPr lang="en-US" dirty="0"/>
              <a:t> occurs: </a:t>
            </a:r>
          </a:p>
          <a:p>
            <a:r>
              <a:rPr lang="en-US" dirty="0"/>
              <a:t>If you overflow (i.e., you access beyond bytes allocated) </a:t>
            </a:r>
          </a:p>
          <a:p>
            <a:r>
              <a:rPr lang="en-US" dirty="0"/>
              <a:t>If you use after </a:t>
            </a:r>
            <a:r>
              <a:rPr lang="en-US" dirty="0">
                <a:latin typeface="Consolas" panose="020B0609020204030204" pitchFamily="49" charset="0"/>
                <a:cs typeface="Consolas" panose="020B0609020204030204" pitchFamily="49" charset="0"/>
              </a:rPr>
              <a:t>free</a:t>
            </a:r>
            <a:r>
              <a:rPr lang="en-US" dirty="0"/>
              <a:t>, or if </a:t>
            </a:r>
            <a:r>
              <a:rPr lang="en-US" dirty="0">
                <a:latin typeface="Consolas" panose="020B0609020204030204" pitchFamily="49" charset="0"/>
                <a:cs typeface="Consolas" panose="020B0609020204030204" pitchFamily="49" charset="0"/>
              </a:rPr>
              <a:t>free</a:t>
            </a:r>
            <a:r>
              <a:rPr lang="en-US" dirty="0"/>
              <a:t> is called twice on a location. </a:t>
            </a:r>
          </a:p>
          <a:p>
            <a:r>
              <a:rPr lang="en-US" dirty="0"/>
              <a:t>If you </a:t>
            </a:r>
            <a:r>
              <a:rPr lang="en-US" dirty="0" err="1">
                <a:latin typeface="Consolas" panose="020B0609020204030204" pitchFamily="49" charset="0"/>
                <a:cs typeface="Consolas" panose="020B0609020204030204" pitchFamily="49" charset="0"/>
              </a:rPr>
              <a:t>realloc</a:t>
            </a:r>
            <a:r>
              <a:rPr lang="en-US" dirty="0"/>
              <a:t>/</a:t>
            </a:r>
            <a:r>
              <a:rPr lang="en-US" dirty="0">
                <a:latin typeface="Consolas" panose="020B0609020204030204" pitchFamily="49" charset="0"/>
                <a:cs typeface="Consolas" panose="020B0609020204030204" pitchFamily="49" charset="0"/>
              </a:rPr>
              <a:t>free</a:t>
            </a:r>
            <a:r>
              <a:rPr lang="en-US" dirty="0"/>
              <a:t> non-heap address </a:t>
            </a:r>
          </a:p>
        </p:txBody>
      </p:sp>
      <p:sp>
        <p:nvSpPr>
          <p:cNvPr id="6" name="Content Placeholder 2">
            <a:extLst>
              <a:ext uri="{FF2B5EF4-FFF2-40B4-BE49-F238E27FC236}">
                <a16:creationId xmlns:a16="http://schemas.microsoft.com/office/drawing/2014/main" id="{E0AB252E-3D8A-4340-8444-406B89B9A986}"/>
              </a:ext>
            </a:extLst>
          </p:cNvPr>
          <p:cNvSpPr txBox="1">
            <a:spLocks/>
          </p:cNvSpPr>
          <p:nvPr/>
        </p:nvSpPr>
        <p:spPr bwMode="auto">
          <a:xfrm>
            <a:off x="152400" y="1295400"/>
            <a:ext cx="11811000" cy="182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malloc</a:t>
            </a:r>
            <a:r>
              <a:rPr lang="en-US" sz="2400" dirty="0">
                <a:latin typeface="Consolas" panose="020B0609020204030204" pitchFamily="49" charset="0"/>
                <a:cs typeface="Consolas" panose="020B0609020204030204" pitchFamily="49" charset="0"/>
              </a:rPr>
              <a:t>(</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size</a:t>
            </a:r>
            <a:r>
              <a:rPr lang="en-US" sz="2400" dirty="0">
                <a:latin typeface="Consolas" panose="020B0609020204030204" pitchFamily="49" charset="0"/>
                <a:cs typeface="Consolas" panose="020B0609020204030204" pitchFamily="49" charset="0"/>
              </a:rPr>
              <a:t>);</a:t>
            </a:r>
          </a:p>
          <a:p>
            <a:pPr marL="0" indent="0" fontAlgn="auto">
              <a:spcBef>
                <a:spcPts val="0"/>
              </a:spcBef>
              <a:spcAft>
                <a:spcPts val="0"/>
              </a:spcAft>
              <a:buFont typeface="Arial" panose="020B0604020202020204" pitchFamily="34" charset="0"/>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calloc</a:t>
            </a:r>
            <a:r>
              <a:rPr lang="en-US" sz="2400" dirty="0">
                <a:latin typeface="Consolas" panose="020B0609020204030204" pitchFamily="49" charset="0"/>
                <a:cs typeface="Consolas" panose="020B0609020204030204" pitchFamily="49" charset="0"/>
              </a:rPr>
              <a:t>(</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nmemb</a:t>
            </a:r>
            <a:r>
              <a:rPr lang="en-US" sz="2400" dirty="0">
                <a:latin typeface="Consolas" panose="020B0609020204030204" pitchFamily="49" charset="0"/>
                <a:cs typeface="Consolas" panose="020B0609020204030204" pitchFamily="49" charset="0"/>
              </a:rPr>
              <a:t>, </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size</a:t>
            </a:r>
            <a:r>
              <a:rPr lang="en-US" sz="2400" dirty="0">
                <a:latin typeface="Consolas" panose="020B0609020204030204" pitchFamily="49" charset="0"/>
                <a:cs typeface="Consolas" panose="020B0609020204030204" pitchFamily="49" charset="0"/>
              </a:rPr>
              <a:t>);</a:t>
            </a:r>
          </a:p>
          <a:p>
            <a:pPr marL="0" indent="0" fontAlgn="auto">
              <a:spcBef>
                <a:spcPts val="0"/>
              </a:spcBef>
              <a:spcAft>
                <a:spcPts val="0"/>
              </a:spcAft>
              <a:buFont typeface="Arial" panose="020B0604020202020204" pitchFamily="34" charset="0"/>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realloc</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 </a:t>
            </a:r>
            <a:r>
              <a:rPr lang="en-US" sz="2400" dirty="0" err="1">
                <a:solidFill>
                  <a:srgbClr val="00B050"/>
                </a:solidFill>
                <a:latin typeface="Consolas" panose="020B0609020204030204" pitchFamily="49" charset="0"/>
                <a:cs typeface="Consolas" panose="020B0609020204030204" pitchFamily="49" charset="0"/>
              </a:rPr>
              <a:t>size_t</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size</a:t>
            </a:r>
            <a:r>
              <a:rPr lang="en-US" sz="2400" dirty="0">
                <a:latin typeface="Consolas" panose="020B0609020204030204" pitchFamily="49" charset="0"/>
                <a:cs typeface="Consolas" panose="020B0609020204030204" pitchFamily="49" charset="0"/>
              </a:rPr>
              <a:t>);</a:t>
            </a:r>
          </a:p>
          <a:p>
            <a:pPr marL="0" indent="0" fontAlgn="auto">
              <a:spcBef>
                <a:spcPts val="0"/>
              </a:spcBef>
              <a:spcAft>
                <a:spcPts val="0"/>
              </a:spcAft>
              <a:buFont typeface="Arial" panose="020B0604020202020204" pitchFamily="34" charset="0"/>
              <a:buNone/>
            </a:pP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err="1">
                <a:solidFill>
                  <a:srgbClr val="0432FF"/>
                </a:solidFill>
                <a:latin typeface="Consolas" panose="020B0609020204030204" pitchFamily="49" charset="0"/>
                <a:cs typeface="Consolas" panose="020B0609020204030204" pitchFamily="49" charset="0"/>
              </a:rPr>
              <a:t>strdup</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char</a:t>
            </a:r>
            <a:r>
              <a:rPr lang="en-US" sz="2400" dirty="0">
                <a:latin typeface="Consolas" panose="020B0609020204030204" pitchFamily="49" charset="0"/>
                <a:cs typeface="Consolas" panose="020B0609020204030204" pitchFamily="49" charset="0"/>
              </a:rPr>
              <a:t> *</a:t>
            </a:r>
            <a:r>
              <a:rPr lang="en-US" sz="2400" dirty="0">
                <a:solidFill>
                  <a:schemeClr val="accent2">
                    <a:lumMod val="75000"/>
                  </a:schemeClr>
                </a:solidFill>
                <a:latin typeface="Consolas" panose="020B0609020204030204" pitchFamily="49" charset="0"/>
                <a:cs typeface="Consolas" panose="020B0609020204030204" pitchFamily="49" charset="0"/>
              </a:rPr>
              <a:t>s</a:t>
            </a:r>
            <a:r>
              <a:rPr lang="en-US" sz="2400" dirty="0">
                <a:latin typeface="Consolas" panose="020B0609020204030204" pitchFamily="49" charset="0"/>
                <a:cs typeface="Consolas" panose="020B0609020204030204" pitchFamily="49" charset="0"/>
              </a:rPr>
              <a:t>);</a:t>
            </a:r>
          </a:p>
          <a:p>
            <a:pPr marL="0" indent="0" fontAlgn="auto">
              <a:spcBef>
                <a:spcPts val="0"/>
              </a:spcBef>
              <a:spcAft>
                <a:spcPts val="0"/>
              </a:spcAft>
              <a:buFont typeface="Arial" panose="020B0604020202020204" pitchFamily="34" charset="0"/>
              <a:buNone/>
            </a:pP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a:solidFill>
                  <a:srgbClr val="0432FF"/>
                </a:solidFill>
                <a:latin typeface="Consolas" panose="020B0609020204030204" pitchFamily="49" charset="0"/>
                <a:cs typeface="Consolas" panose="020B0609020204030204" pitchFamily="49" charset="0"/>
              </a:rPr>
              <a:t>free</a:t>
            </a:r>
            <a:r>
              <a:rPr lang="en-US" sz="2400" dirty="0">
                <a:latin typeface="Consolas" panose="020B0609020204030204" pitchFamily="49" charset="0"/>
                <a:cs typeface="Consolas" panose="020B0609020204030204" pitchFamily="49" charset="0"/>
              </a:rPr>
              <a:t>(</a:t>
            </a:r>
            <a:r>
              <a:rPr lang="en-US" sz="2400" dirty="0">
                <a:solidFill>
                  <a:srgbClr val="00B050"/>
                </a:solidFill>
                <a:latin typeface="Consolas" panose="020B0609020204030204" pitchFamily="49" charset="0"/>
                <a:cs typeface="Consolas" panose="020B0609020204030204" pitchFamily="49" charset="0"/>
              </a:rPr>
              <a:t>void</a:t>
            </a:r>
            <a:r>
              <a:rPr lang="en-US" sz="2400" dirty="0">
                <a:latin typeface="Consolas" panose="020B0609020204030204" pitchFamily="49" charset="0"/>
                <a:cs typeface="Consolas" panose="020B0609020204030204" pitchFamily="49" charset="0"/>
              </a:rPr>
              <a:t> *</a:t>
            </a:r>
            <a:r>
              <a:rPr lang="en-US" sz="2400" dirty="0" err="1">
                <a:solidFill>
                  <a:schemeClr val="accent2">
                    <a:lumMod val="75000"/>
                  </a:schemeClr>
                </a:solidFill>
                <a:latin typeface="Consolas" panose="020B0609020204030204" pitchFamily="49" charset="0"/>
                <a:cs typeface="Consolas" panose="020B0609020204030204" pitchFamily="49" charset="0"/>
              </a:rPr>
              <a:t>ptr</a:t>
            </a: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945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6F13-0969-D541-AF4D-F9C400CE2356}"/>
              </a:ext>
            </a:extLst>
          </p:cNvPr>
          <p:cNvSpPr>
            <a:spLocks noGrp="1"/>
          </p:cNvSpPr>
          <p:nvPr>
            <p:ph type="title"/>
          </p:nvPr>
        </p:nvSpPr>
        <p:spPr/>
        <p:txBody>
          <a:bodyPr/>
          <a:lstStyle/>
          <a:p>
            <a:r>
              <a:rPr lang="en-US" dirty="0"/>
              <a:t>Engineering principles: stack vs heap</a:t>
            </a:r>
          </a:p>
        </p:txBody>
      </p:sp>
      <p:sp>
        <p:nvSpPr>
          <p:cNvPr id="3" name="Content Placeholder 2">
            <a:extLst>
              <a:ext uri="{FF2B5EF4-FFF2-40B4-BE49-F238E27FC236}">
                <a16:creationId xmlns:a16="http://schemas.microsoft.com/office/drawing/2014/main" id="{6F504D98-68FF-8F42-8290-4A8C393ED4A7}"/>
              </a:ext>
            </a:extLst>
          </p:cNvPr>
          <p:cNvSpPr>
            <a:spLocks noGrp="1"/>
          </p:cNvSpPr>
          <p:nvPr>
            <p:ph sz="half" idx="1"/>
          </p:nvPr>
        </p:nvSpPr>
        <p:spPr/>
        <p:txBody>
          <a:bodyPr/>
          <a:lstStyle/>
          <a:p>
            <a:pPr marL="0" indent="0" algn="ctr">
              <a:buNone/>
            </a:pPr>
            <a:r>
              <a:rPr lang="en-US" b="1" u="sng" dirty="0"/>
              <a:t>Stack</a:t>
            </a:r>
            <a:r>
              <a:rPr lang="en-US" dirty="0"/>
              <a:t> (“local variables”)</a:t>
            </a:r>
          </a:p>
          <a:p>
            <a:r>
              <a:rPr lang="en-US" b="1" dirty="0"/>
              <a:t>Fast</a:t>
            </a:r>
            <a:br>
              <a:rPr lang="en-US" dirty="0"/>
            </a:br>
            <a:r>
              <a:rPr lang="en-US" sz="2400" dirty="0"/>
              <a:t>Fast to allocate/deallocate; okay to oversize</a:t>
            </a:r>
          </a:p>
          <a:p>
            <a:r>
              <a:rPr lang="en-US" b="1" dirty="0"/>
              <a:t>Convenient</a:t>
            </a:r>
            <a:r>
              <a:rPr lang="en-US" dirty="0"/>
              <a:t>.</a:t>
            </a:r>
            <a:br>
              <a:rPr lang="en-US" dirty="0"/>
            </a:br>
            <a:r>
              <a:rPr lang="en-US" sz="2400" dirty="0"/>
              <a:t>Automatic allocation/ deallocation; declare/initialize in one step</a:t>
            </a:r>
          </a:p>
          <a:p>
            <a:r>
              <a:rPr lang="en-US" b="1" dirty="0"/>
              <a:t>Reasonable type safety</a:t>
            </a:r>
            <a:br>
              <a:rPr lang="en-US" sz="2400" dirty="0"/>
            </a:br>
            <a:r>
              <a:rPr lang="en-US" sz="2400" dirty="0"/>
              <a:t>Thanks to the compiler</a:t>
            </a:r>
            <a:endParaRPr lang="en-US" sz="2400" dirty="0">
              <a:solidFill>
                <a:prstClr val="black"/>
              </a:solidFill>
            </a:endParaRPr>
          </a:p>
          <a:p>
            <a:pPr lvl="0">
              <a:buFont typeface=".Apple Color Emoji UI"/>
              <a:buChar char="⚠️"/>
            </a:pPr>
            <a:r>
              <a:rPr lang="en-US" b="1" dirty="0">
                <a:solidFill>
                  <a:prstClr val="black"/>
                </a:solidFill>
              </a:rPr>
              <a:t> Not especially plentiful</a:t>
            </a:r>
            <a:br>
              <a:rPr lang="en-US" dirty="0">
                <a:solidFill>
                  <a:prstClr val="black"/>
                </a:solidFill>
              </a:rPr>
            </a:br>
            <a:r>
              <a:rPr lang="en-US" sz="2400" dirty="0">
                <a:solidFill>
                  <a:prstClr val="black"/>
                </a:solidFill>
              </a:rPr>
              <a:t>Total stack size fixed, default 8MB</a:t>
            </a:r>
            <a:endParaRPr lang="en-US" sz="2400" dirty="0"/>
          </a:p>
          <a:p>
            <a:pPr>
              <a:buFont typeface=".Apple Color Emoji UI"/>
              <a:buChar char="⚠️"/>
            </a:pPr>
            <a:r>
              <a:rPr lang="en-US" b="1" dirty="0"/>
              <a:t> Somewhat inflexible</a:t>
            </a:r>
            <a:br>
              <a:rPr lang="en-US" dirty="0"/>
            </a:br>
            <a:r>
              <a:rPr lang="en-US" sz="2400" dirty="0"/>
              <a:t>Cannot add/resize at runtime, scope dictated by control flow in/out of functions</a:t>
            </a:r>
            <a:endParaRPr lang="en-US" b="1" dirty="0"/>
          </a:p>
        </p:txBody>
      </p:sp>
      <p:sp>
        <p:nvSpPr>
          <p:cNvPr id="4" name="Content Placeholder 3">
            <a:extLst>
              <a:ext uri="{FF2B5EF4-FFF2-40B4-BE49-F238E27FC236}">
                <a16:creationId xmlns:a16="http://schemas.microsoft.com/office/drawing/2014/main" id="{558577B2-7D4A-4248-B953-709A6C3E2A5D}"/>
              </a:ext>
            </a:extLst>
          </p:cNvPr>
          <p:cNvSpPr>
            <a:spLocks noGrp="1"/>
          </p:cNvSpPr>
          <p:nvPr>
            <p:ph sz="half" idx="10"/>
          </p:nvPr>
        </p:nvSpPr>
        <p:spPr>
          <a:xfrm>
            <a:off x="6096000" y="1299882"/>
            <a:ext cx="6019800" cy="5181600"/>
          </a:xfrm>
        </p:spPr>
        <p:txBody>
          <a:bodyPr/>
          <a:lstStyle/>
          <a:p>
            <a:pPr marL="0" indent="0" algn="ctr">
              <a:buNone/>
            </a:pPr>
            <a:r>
              <a:rPr lang="en-US" b="1" u="sng" dirty="0">
                <a:solidFill>
                  <a:schemeClr val="bg1">
                    <a:lumMod val="65000"/>
                  </a:schemeClr>
                </a:solidFill>
              </a:rPr>
              <a:t>Heap</a:t>
            </a:r>
            <a:r>
              <a:rPr lang="en-US" dirty="0">
                <a:solidFill>
                  <a:schemeClr val="bg1">
                    <a:lumMod val="65000"/>
                  </a:schemeClr>
                </a:solidFill>
              </a:rPr>
              <a:t> (dynamic memory)</a:t>
            </a:r>
            <a:endParaRPr lang="en-US" b="1" u="sng" dirty="0">
              <a:solidFill>
                <a:schemeClr val="bg1">
                  <a:lumMod val="65000"/>
                </a:schemeClr>
              </a:solidFill>
            </a:endParaRPr>
          </a:p>
        </p:txBody>
      </p:sp>
    </p:spTree>
    <p:extLst>
      <p:ext uri="{BB962C8B-B14F-4D97-AF65-F5344CB8AC3E}">
        <p14:creationId xmlns:p14="http://schemas.microsoft.com/office/powerpoint/2010/main" val="2053231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6F13-0969-D541-AF4D-F9C400CE2356}"/>
              </a:ext>
            </a:extLst>
          </p:cNvPr>
          <p:cNvSpPr>
            <a:spLocks noGrp="1"/>
          </p:cNvSpPr>
          <p:nvPr>
            <p:ph type="title"/>
          </p:nvPr>
        </p:nvSpPr>
        <p:spPr/>
        <p:txBody>
          <a:bodyPr/>
          <a:lstStyle/>
          <a:p>
            <a:r>
              <a:rPr lang="en-US" dirty="0"/>
              <a:t>Engineering principles: stack vs heap</a:t>
            </a:r>
          </a:p>
        </p:txBody>
      </p:sp>
      <p:sp>
        <p:nvSpPr>
          <p:cNvPr id="3" name="Content Placeholder 2">
            <a:extLst>
              <a:ext uri="{FF2B5EF4-FFF2-40B4-BE49-F238E27FC236}">
                <a16:creationId xmlns:a16="http://schemas.microsoft.com/office/drawing/2014/main" id="{6F504D98-68FF-8F42-8290-4A8C393ED4A7}"/>
              </a:ext>
            </a:extLst>
          </p:cNvPr>
          <p:cNvSpPr>
            <a:spLocks noGrp="1"/>
          </p:cNvSpPr>
          <p:nvPr>
            <p:ph sz="half" idx="1"/>
          </p:nvPr>
        </p:nvSpPr>
        <p:spPr/>
        <p:txBody>
          <a:bodyPr/>
          <a:lstStyle/>
          <a:p>
            <a:pPr marL="0" indent="0" algn="ctr">
              <a:buNone/>
            </a:pPr>
            <a:r>
              <a:rPr lang="en-US" b="1" u="sng" dirty="0">
                <a:solidFill>
                  <a:schemeClr val="bg1">
                    <a:lumMod val="65000"/>
                  </a:schemeClr>
                </a:solidFill>
              </a:rPr>
              <a:t>Stack</a:t>
            </a:r>
            <a:r>
              <a:rPr lang="en-US" dirty="0">
                <a:solidFill>
                  <a:schemeClr val="bg1">
                    <a:lumMod val="65000"/>
                  </a:schemeClr>
                </a:solidFill>
              </a:rPr>
              <a:t> (“local variables”)</a:t>
            </a:r>
          </a:p>
          <a:p>
            <a:r>
              <a:rPr lang="en-US" b="1" dirty="0">
                <a:solidFill>
                  <a:schemeClr val="bg1">
                    <a:lumMod val="65000"/>
                  </a:schemeClr>
                </a:solidFill>
              </a:rPr>
              <a:t>Fast</a:t>
            </a:r>
            <a:br>
              <a:rPr lang="en-US" dirty="0">
                <a:solidFill>
                  <a:schemeClr val="bg1">
                    <a:lumMod val="65000"/>
                  </a:schemeClr>
                </a:solidFill>
              </a:rPr>
            </a:br>
            <a:r>
              <a:rPr lang="en-US" sz="2400" dirty="0">
                <a:solidFill>
                  <a:schemeClr val="bg1">
                    <a:lumMod val="65000"/>
                  </a:schemeClr>
                </a:solidFill>
              </a:rPr>
              <a:t>Fast to allocate/deallocate; okay to oversize</a:t>
            </a:r>
          </a:p>
          <a:p>
            <a:r>
              <a:rPr lang="en-US" b="1" dirty="0">
                <a:solidFill>
                  <a:schemeClr val="bg1">
                    <a:lumMod val="65000"/>
                  </a:schemeClr>
                </a:solidFill>
              </a:rPr>
              <a:t>Convenient</a:t>
            </a:r>
            <a:r>
              <a:rPr lang="en-US" dirty="0">
                <a:solidFill>
                  <a:schemeClr val="bg1">
                    <a:lumMod val="65000"/>
                  </a:schemeClr>
                </a:solidFill>
              </a:rPr>
              <a:t>.</a:t>
            </a:r>
            <a:br>
              <a:rPr lang="en-US" dirty="0">
                <a:solidFill>
                  <a:schemeClr val="bg1">
                    <a:lumMod val="65000"/>
                  </a:schemeClr>
                </a:solidFill>
              </a:rPr>
            </a:br>
            <a:r>
              <a:rPr lang="en-US" sz="2400" dirty="0">
                <a:solidFill>
                  <a:schemeClr val="bg1">
                    <a:lumMod val="65000"/>
                  </a:schemeClr>
                </a:solidFill>
              </a:rPr>
              <a:t>Automatic allocation/ deallocation; declare/initialize in one step</a:t>
            </a:r>
          </a:p>
          <a:p>
            <a:r>
              <a:rPr lang="en-US" b="1" dirty="0">
                <a:solidFill>
                  <a:schemeClr val="bg1">
                    <a:lumMod val="65000"/>
                  </a:schemeClr>
                </a:solidFill>
              </a:rPr>
              <a:t>Reasonable type safety</a:t>
            </a:r>
            <a:br>
              <a:rPr lang="en-US" sz="2400" dirty="0">
                <a:solidFill>
                  <a:schemeClr val="bg1">
                    <a:lumMod val="65000"/>
                  </a:schemeClr>
                </a:solidFill>
              </a:rPr>
            </a:br>
            <a:r>
              <a:rPr lang="en-US" sz="2400" dirty="0">
                <a:solidFill>
                  <a:schemeClr val="bg1">
                    <a:lumMod val="65000"/>
                  </a:schemeClr>
                </a:solidFill>
              </a:rPr>
              <a:t>Thanks to the compiler</a:t>
            </a:r>
          </a:p>
          <a:p>
            <a:pPr lvl="0">
              <a:buFont typeface=".Apple Color Emoji UI"/>
              <a:buChar char="⚠️"/>
            </a:pPr>
            <a:r>
              <a:rPr lang="en-US" b="1" dirty="0">
                <a:solidFill>
                  <a:schemeClr val="bg1">
                    <a:lumMod val="65000"/>
                  </a:schemeClr>
                </a:solidFill>
              </a:rPr>
              <a:t> Not especially plentiful</a:t>
            </a:r>
            <a:br>
              <a:rPr lang="en-US" dirty="0">
                <a:solidFill>
                  <a:schemeClr val="bg1">
                    <a:lumMod val="65000"/>
                  </a:schemeClr>
                </a:solidFill>
              </a:rPr>
            </a:br>
            <a:r>
              <a:rPr lang="en-US" sz="2400" dirty="0">
                <a:solidFill>
                  <a:schemeClr val="bg1">
                    <a:lumMod val="65000"/>
                  </a:schemeClr>
                </a:solidFill>
              </a:rPr>
              <a:t>Total stack size fixed, default 8MB</a:t>
            </a:r>
          </a:p>
          <a:p>
            <a:pPr>
              <a:buFont typeface=".Apple Color Emoji UI"/>
              <a:buChar char="⚠️"/>
            </a:pPr>
            <a:r>
              <a:rPr lang="en-US" b="1" dirty="0">
                <a:solidFill>
                  <a:schemeClr val="bg1">
                    <a:lumMod val="65000"/>
                  </a:schemeClr>
                </a:solidFill>
              </a:rPr>
              <a:t> Somewhat inflexible</a:t>
            </a:r>
            <a:br>
              <a:rPr lang="en-US" dirty="0">
                <a:solidFill>
                  <a:schemeClr val="bg1">
                    <a:lumMod val="65000"/>
                  </a:schemeClr>
                </a:solidFill>
              </a:rPr>
            </a:br>
            <a:r>
              <a:rPr lang="en-US" sz="2400" dirty="0">
                <a:solidFill>
                  <a:schemeClr val="bg1">
                    <a:lumMod val="65000"/>
                  </a:schemeClr>
                </a:solidFill>
              </a:rPr>
              <a:t>Cannot add/resize at runtime, scope dictated by control flow in/out of functions</a:t>
            </a:r>
            <a:endParaRPr lang="en-US" b="1" dirty="0">
              <a:solidFill>
                <a:schemeClr val="bg1">
                  <a:lumMod val="65000"/>
                </a:schemeClr>
              </a:solidFill>
            </a:endParaRPr>
          </a:p>
        </p:txBody>
      </p:sp>
      <p:sp>
        <p:nvSpPr>
          <p:cNvPr id="4" name="Content Placeholder 3">
            <a:extLst>
              <a:ext uri="{FF2B5EF4-FFF2-40B4-BE49-F238E27FC236}">
                <a16:creationId xmlns:a16="http://schemas.microsoft.com/office/drawing/2014/main" id="{558577B2-7D4A-4248-B953-709A6C3E2A5D}"/>
              </a:ext>
            </a:extLst>
          </p:cNvPr>
          <p:cNvSpPr>
            <a:spLocks noGrp="1"/>
          </p:cNvSpPr>
          <p:nvPr>
            <p:ph sz="half" idx="10"/>
          </p:nvPr>
        </p:nvSpPr>
        <p:spPr>
          <a:xfrm>
            <a:off x="6096000" y="1299882"/>
            <a:ext cx="6019800" cy="5181600"/>
          </a:xfrm>
        </p:spPr>
        <p:txBody>
          <a:bodyPr/>
          <a:lstStyle/>
          <a:p>
            <a:pPr marL="0" indent="0" algn="ctr">
              <a:buNone/>
            </a:pPr>
            <a:r>
              <a:rPr lang="en-US" b="1" u="sng" dirty="0"/>
              <a:t>Heap</a:t>
            </a:r>
            <a:r>
              <a:rPr lang="en-US" dirty="0"/>
              <a:t> (dynamic memory)</a:t>
            </a:r>
            <a:endParaRPr lang="en-US" b="1" u="sng" dirty="0"/>
          </a:p>
          <a:p>
            <a:r>
              <a:rPr lang="en-US" b="1" dirty="0"/>
              <a:t>Plentiful</a:t>
            </a:r>
            <a:r>
              <a:rPr lang="en-US" dirty="0"/>
              <a:t>.</a:t>
            </a:r>
            <a:br>
              <a:rPr lang="en-US" dirty="0"/>
            </a:br>
            <a:r>
              <a:rPr lang="en-US" sz="2400" dirty="0"/>
              <a:t>Can provide more memory on demand!</a:t>
            </a:r>
          </a:p>
          <a:p>
            <a:r>
              <a:rPr lang="en-US" b="1" dirty="0"/>
              <a:t>Very flexible. </a:t>
            </a:r>
            <a:br>
              <a:rPr lang="en-US" b="1" dirty="0"/>
            </a:br>
            <a:r>
              <a:rPr lang="en-US" sz="2400" dirty="0"/>
              <a:t>Runtime decisions about how much/when to allocate, can resize easily with </a:t>
            </a:r>
            <a:r>
              <a:rPr lang="en-US" sz="2400" dirty="0" err="1"/>
              <a:t>realloc</a:t>
            </a:r>
            <a:endParaRPr lang="en-US" dirty="0"/>
          </a:p>
          <a:p>
            <a:r>
              <a:rPr lang="en-US" b="1" dirty="0"/>
              <a:t>Scope under programmer control</a:t>
            </a:r>
            <a:br>
              <a:rPr lang="en-US" b="1" dirty="0"/>
            </a:br>
            <a:r>
              <a:rPr lang="en-US" sz="2400" dirty="0"/>
              <a:t>Can precisely determine lifetime</a:t>
            </a:r>
          </a:p>
          <a:p>
            <a:pPr>
              <a:buFont typeface=".Apple Color Emoji UI"/>
              <a:buChar char="⚠️"/>
            </a:pPr>
            <a:r>
              <a:rPr lang="en-US" b="1" dirty="0"/>
              <a:t> Lots of opportunity for error</a:t>
            </a:r>
            <a:br>
              <a:rPr lang="en-US" dirty="0"/>
            </a:br>
            <a:r>
              <a:rPr lang="en-US" sz="2400" dirty="0"/>
              <a:t>Low type safety, forget to allocate/free before done, allocate wrong size, etc.,</a:t>
            </a:r>
            <a:br>
              <a:rPr lang="en-US" sz="2400" dirty="0"/>
            </a:br>
            <a:r>
              <a:rPr lang="en-US" sz="2400" dirty="0"/>
              <a:t>Memory leaks (much less critical)</a:t>
            </a:r>
            <a:endParaRPr lang="en-US" dirty="0"/>
          </a:p>
        </p:txBody>
      </p:sp>
    </p:spTree>
    <p:extLst>
      <p:ext uri="{BB962C8B-B14F-4D97-AF65-F5344CB8AC3E}">
        <p14:creationId xmlns:p14="http://schemas.microsoft.com/office/powerpoint/2010/main" val="4146510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BD2C-4DF4-4B44-8197-4C3D0F5A314E}"/>
              </a:ext>
            </a:extLst>
          </p:cNvPr>
          <p:cNvSpPr>
            <a:spLocks noGrp="1"/>
          </p:cNvSpPr>
          <p:nvPr>
            <p:ph type="title"/>
          </p:nvPr>
        </p:nvSpPr>
        <p:spPr/>
        <p:txBody>
          <a:bodyPr/>
          <a:lstStyle/>
          <a:p>
            <a:r>
              <a:rPr lang="en-US" dirty="0"/>
              <a:t>Stack and Heap</a:t>
            </a:r>
          </a:p>
        </p:txBody>
      </p:sp>
      <p:sp>
        <p:nvSpPr>
          <p:cNvPr id="3" name="Content Placeholder 2">
            <a:extLst>
              <a:ext uri="{FF2B5EF4-FFF2-40B4-BE49-F238E27FC236}">
                <a16:creationId xmlns:a16="http://schemas.microsoft.com/office/drawing/2014/main" id="{7025EA1F-C805-8942-8667-6B6F8EBC2F18}"/>
              </a:ext>
            </a:extLst>
          </p:cNvPr>
          <p:cNvSpPr>
            <a:spLocks noGrp="1"/>
          </p:cNvSpPr>
          <p:nvPr>
            <p:ph idx="1"/>
          </p:nvPr>
        </p:nvSpPr>
        <p:spPr/>
        <p:txBody>
          <a:bodyPr/>
          <a:lstStyle/>
          <a:p>
            <a:r>
              <a:rPr lang="en-US" dirty="0"/>
              <a:t>Generally, unless a situation requires dynamic allocation, stack allocation is preferred. Often both techniques are used together in a program.</a:t>
            </a:r>
          </a:p>
          <a:p>
            <a:r>
              <a:rPr lang="en-US" dirty="0"/>
              <a:t>Heap allocation is a necessity when:</a:t>
            </a:r>
          </a:p>
          <a:p>
            <a:pPr lvl="1"/>
            <a:r>
              <a:rPr lang="en-US" dirty="0"/>
              <a:t>you have a very large allocation that could blow out the stack </a:t>
            </a:r>
          </a:p>
          <a:p>
            <a:pPr lvl="1"/>
            <a:r>
              <a:rPr lang="en-US" dirty="0"/>
              <a:t>you need to control the memory lifetime, or memory must persist outside of a function call </a:t>
            </a:r>
          </a:p>
          <a:p>
            <a:pPr lvl="1"/>
            <a:r>
              <a:rPr lang="en-US" dirty="0"/>
              <a:t>you need to resize memory after its initial allocation</a:t>
            </a:r>
          </a:p>
          <a:p>
            <a:endParaRPr lang="en-US" dirty="0"/>
          </a:p>
        </p:txBody>
      </p:sp>
    </p:spTree>
    <p:extLst>
      <p:ext uri="{BB962C8B-B14F-4D97-AF65-F5344CB8AC3E}">
        <p14:creationId xmlns:p14="http://schemas.microsoft.com/office/powerpoint/2010/main" val="2234400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6B3E-ABEC-914F-A969-7E12EDDB1BF9}"/>
              </a:ext>
            </a:extLst>
          </p:cNvPr>
          <p:cNvSpPr>
            <a:spLocks noGrp="1"/>
          </p:cNvSpPr>
          <p:nvPr>
            <p:ph type="title"/>
          </p:nvPr>
        </p:nvSpPr>
        <p:spPr/>
        <p:txBody>
          <a:bodyPr/>
          <a:lstStyle/>
          <a:p>
            <a:r>
              <a:rPr lang="en-US" dirty="0"/>
              <a:t>Structures</a:t>
            </a:r>
          </a:p>
        </p:txBody>
      </p:sp>
    </p:spTree>
    <p:extLst>
      <p:ext uri="{BB962C8B-B14F-4D97-AF65-F5344CB8AC3E}">
        <p14:creationId xmlns:p14="http://schemas.microsoft.com/office/powerpoint/2010/main" val="619093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135"/>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Structs</a:t>
            </a:r>
            <a:endParaRPr/>
          </a:p>
        </p:txBody>
      </p:sp>
      <p:sp>
        <p:nvSpPr>
          <p:cNvPr id="1427" name="Google Shape;1427;p135"/>
          <p:cNvSpPr txBox="1">
            <a:spLocks noGrp="1"/>
          </p:cNvSpPr>
          <p:nvPr>
            <p:ph type="body" idx="1"/>
          </p:nvPr>
        </p:nvSpPr>
        <p:spPr>
          <a:xfrm>
            <a:off x="152400" y="1295400"/>
            <a:ext cx="11811000" cy="518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A </a:t>
            </a:r>
            <a:r>
              <a:rPr lang="en-US" i="1"/>
              <a:t>struct</a:t>
            </a:r>
            <a:r>
              <a:rPr lang="en-US"/>
              <a:t> is a way to define a new variable type that is a group of other variables.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400"/>
              <a:buNone/>
            </a:pPr>
            <a:r>
              <a:rPr lang="en-US" sz="2400" b="1">
                <a:latin typeface="Consolas"/>
                <a:ea typeface="Consolas"/>
                <a:cs typeface="Consolas"/>
                <a:sym typeface="Consolas"/>
              </a:rPr>
              <a:t>struct</a:t>
            </a:r>
            <a:r>
              <a:rPr lang="en-US" sz="2400">
                <a:latin typeface="Consolas"/>
                <a:ea typeface="Consolas"/>
                <a:cs typeface="Consolas"/>
                <a:sym typeface="Consolas"/>
              </a:rPr>
              <a:t> date {		</a:t>
            </a:r>
            <a:r>
              <a:rPr lang="en-US" sz="2400">
                <a:solidFill>
                  <a:srgbClr val="00B050"/>
                </a:solidFill>
                <a:latin typeface="Consolas"/>
                <a:ea typeface="Consolas"/>
                <a:cs typeface="Consolas"/>
                <a:sym typeface="Consolas"/>
              </a:rPr>
              <a:t>// declaring a struct type</a:t>
            </a:r>
            <a:endParaRPr/>
          </a:p>
          <a:p>
            <a:pPr marL="0" lvl="0" indent="0" algn="l" rtl="0">
              <a:lnSpc>
                <a:spcPct val="90000"/>
              </a:lnSpc>
              <a:spcBef>
                <a:spcPts val="0"/>
              </a:spcBef>
              <a:spcAft>
                <a:spcPts val="0"/>
              </a:spcAft>
              <a:buClr>
                <a:schemeClr val="dk1"/>
              </a:buClr>
              <a:buSzPts val="2400"/>
              <a:buNone/>
            </a:pPr>
            <a:r>
              <a:rPr lang="en-US" sz="2400" b="1">
                <a:latin typeface="Consolas"/>
                <a:ea typeface="Consolas"/>
                <a:cs typeface="Consolas"/>
                <a:sym typeface="Consolas"/>
              </a:rPr>
              <a:t>    </a:t>
            </a:r>
            <a:r>
              <a:rPr lang="en-US" sz="2400">
                <a:latin typeface="Consolas"/>
                <a:ea typeface="Consolas"/>
                <a:cs typeface="Consolas"/>
                <a:sym typeface="Consolas"/>
              </a:rPr>
              <a:t>int month;</a:t>
            </a:r>
            <a:endParaRPr/>
          </a:p>
          <a:p>
            <a:pPr marL="0" lvl="0" indent="0" algn="l" rtl="0">
              <a:lnSpc>
                <a:spcPct val="90000"/>
              </a:lnSpc>
              <a:spcBef>
                <a:spcPts val="0"/>
              </a:spcBef>
              <a:spcAft>
                <a:spcPts val="0"/>
              </a:spcAft>
              <a:buClr>
                <a:schemeClr val="dk1"/>
              </a:buClr>
              <a:buSzPts val="2400"/>
              <a:buNone/>
            </a:pPr>
            <a:r>
              <a:rPr lang="en-US" sz="2400" b="1">
                <a:latin typeface="Consolas"/>
                <a:ea typeface="Consolas"/>
                <a:cs typeface="Consolas"/>
                <a:sym typeface="Consolas"/>
              </a:rPr>
              <a:t>    </a:t>
            </a:r>
            <a:r>
              <a:rPr lang="en-US" sz="2400">
                <a:latin typeface="Consolas"/>
                <a:ea typeface="Consolas"/>
                <a:cs typeface="Consolas"/>
                <a:sym typeface="Consolas"/>
              </a:rPr>
              <a:t>int day;		</a:t>
            </a:r>
            <a:r>
              <a:rPr lang="en-US" sz="2400">
                <a:solidFill>
                  <a:srgbClr val="00B050"/>
                </a:solidFill>
                <a:latin typeface="Consolas"/>
                <a:ea typeface="Consolas"/>
                <a:cs typeface="Consolas"/>
                <a:sym typeface="Consolas"/>
              </a:rPr>
              <a:t>// members of each date structure</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struct date today;	               </a:t>
            </a:r>
            <a:r>
              <a:rPr lang="en-US" sz="2400">
                <a:solidFill>
                  <a:srgbClr val="00B050"/>
                </a:solidFill>
                <a:latin typeface="Consolas"/>
                <a:ea typeface="Consolas"/>
                <a:cs typeface="Consolas"/>
                <a:sym typeface="Consolas"/>
              </a:rPr>
              <a:t>// construct structure instances</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today.month = 1;</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today.day = 28;</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struct date new_years_eve = {12, 31};   </a:t>
            </a:r>
            <a:r>
              <a:rPr lang="en-US" sz="2400">
                <a:solidFill>
                  <a:srgbClr val="00B050"/>
                </a:solidFill>
                <a:latin typeface="Consolas"/>
                <a:ea typeface="Consolas"/>
                <a:cs typeface="Consolas"/>
                <a:sym typeface="Consolas"/>
              </a:rPr>
              <a:t>// shorter initializer syntax</a:t>
            </a:r>
            <a:endParaRPr sz="2000">
              <a:solidFill>
                <a:srgbClr val="00B050"/>
              </a:solidFill>
              <a:latin typeface="Consolas"/>
              <a:ea typeface="Consolas"/>
              <a:cs typeface="Consolas"/>
              <a:sym typeface="Consolas"/>
            </a:endParaRPr>
          </a:p>
          <a:p>
            <a:pPr marL="685800" lvl="1" indent="-228600" algn="l" rtl="0">
              <a:lnSpc>
                <a:spcPct val="80000"/>
              </a:lnSpc>
              <a:spcBef>
                <a:spcPts val="500"/>
              </a:spcBef>
              <a:spcAft>
                <a:spcPts val="0"/>
              </a:spcAft>
              <a:buClr>
                <a:schemeClr val="dk1"/>
              </a:buClr>
              <a:buSzPts val="2000"/>
              <a:buFont typeface="Consolas"/>
              <a:buNone/>
            </a:pPr>
            <a:r>
              <a:rPr lang="en-US" sz="2000">
                <a:latin typeface="Consolas"/>
                <a:ea typeface="Consolas"/>
                <a:cs typeface="Consolas"/>
                <a:sym typeface="Consolas"/>
              </a:rPr>
              <a:t>	</a:t>
            </a:r>
            <a:endParaRPr sz="2000">
              <a:solidFill>
                <a:srgbClr val="008000"/>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136"/>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Structs</a:t>
            </a:r>
            <a:endParaRPr/>
          </a:p>
        </p:txBody>
      </p:sp>
      <p:sp>
        <p:nvSpPr>
          <p:cNvPr id="1433" name="Google Shape;1433;p136"/>
          <p:cNvSpPr txBox="1">
            <a:spLocks noGrp="1"/>
          </p:cNvSpPr>
          <p:nvPr>
            <p:ph type="body" idx="1"/>
          </p:nvPr>
        </p:nvSpPr>
        <p:spPr>
          <a:xfrm>
            <a:off x="152400" y="1295400"/>
            <a:ext cx="11811000" cy="518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Wrap the struct definition in a </a:t>
            </a:r>
            <a:r>
              <a:rPr lang="en-US" b="1"/>
              <a:t>typedef </a:t>
            </a:r>
            <a:r>
              <a:rPr lang="en-US"/>
              <a:t>to avoid having to include the word </a:t>
            </a:r>
            <a:r>
              <a:rPr lang="en-US" b="1"/>
              <a:t>struct</a:t>
            </a:r>
            <a:r>
              <a:rPr lang="en-US"/>
              <a:t> every time you make a new variable of that type.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0"/>
              </a:spcBef>
              <a:spcAft>
                <a:spcPts val="0"/>
              </a:spcAft>
              <a:buClr>
                <a:srgbClr val="FF0000"/>
              </a:buClr>
              <a:buSzPts val="2400"/>
              <a:buNone/>
            </a:pPr>
            <a:r>
              <a:rPr lang="en-US" sz="2400" b="1">
                <a:solidFill>
                  <a:srgbClr val="FF0000"/>
                </a:solidFill>
                <a:latin typeface="Consolas"/>
                <a:ea typeface="Consolas"/>
                <a:cs typeface="Consolas"/>
                <a:sym typeface="Consolas"/>
              </a:rPr>
              <a:t>typedef</a:t>
            </a:r>
            <a:r>
              <a:rPr lang="en-US" sz="2400" b="1">
                <a:latin typeface="Consolas"/>
                <a:ea typeface="Consolas"/>
                <a:cs typeface="Consolas"/>
                <a:sym typeface="Consolas"/>
              </a:rPr>
              <a:t> struct</a:t>
            </a:r>
            <a:r>
              <a:rPr lang="en-US" sz="2400">
                <a:latin typeface="Consolas"/>
                <a:ea typeface="Consolas"/>
                <a:cs typeface="Consolas"/>
                <a:sym typeface="Consolas"/>
              </a:rPr>
              <a:t> date {		</a:t>
            </a:r>
            <a:endParaRPr sz="2400">
              <a:solidFill>
                <a:srgbClr val="00B050"/>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b="1">
                <a:latin typeface="Consolas"/>
                <a:ea typeface="Consolas"/>
                <a:cs typeface="Consolas"/>
                <a:sym typeface="Consolas"/>
              </a:rPr>
              <a:t>    </a:t>
            </a:r>
            <a:r>
              <a:rPr lang="en-US" sz="2400">
                <a:latin typeface="Consolas"/>
                <a:ea typeface="Consolas"/>
                <a:cs typeface="Consolas"/>
                <a:sym typeface="Consolas"/>
              </a:rPr>
              <a:t>int month;</a:t>
            </a:r>
            <a:endParaRPr/>
          </a:p>
          <a:p>
            <a:pPr marL="0" lvl="0" indent="0" algn="l" rtl="0">
              <a:lnSpc>
                <a:spcPct val="90000"/>
              </a:lnSpc>
              <a:spcBef>
                <a:spcPts val="0"/>
              </a:spcBef>
              <a:spcAft>
                <a:spcPts val="0"/>
              </a:spcAft>
              <a:buClr>
                <a:schemeClr val="dk1"/>
              </a:buClr>
              <a:buSzPts val="2400"/>
              <a:buNone/>
            </a:pPr>
            <a:r>
              <a:rPr lang="en-US" sz="2400" b="1">
                <a:latin typeface="Consolas"/>
                <a:ea typeface="Consolas"/>
                <a:cs typeface="Consolas"/>
                <a:sym typeface="Consolas"/>
              </a:rPr>
              <a:t>    </a:t>
            </a:r>
            <a:r>
              <a:rPr lang="en-US" sz="2400">
                <a:latin typeface="Consolas"/>
                <a:ea typeface="Consolas"/>
                <a:cs typeface="Consolas"/>
                <a:sym typeface="Consolas"/>
              </a:rPr>
              <a:t>int day;		</a:t>
            </a:r>
            <a:endParaRPr sz="2400">
              <a:solidFill>
                <a:srgbClr val="00B050"/>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a:t>
            </a:r>
            <a:r>
              <a:rPr lang="en-US" sz="2400">
                <a:solidFill>
                  <a:srgbClr val="FF0000"/>
                </a:solidFill>
                <a:latin typeface="Consolas"/>
                <a:ea typeface="Consolas"/>
                <a:cs typeface="Consolas"/>
                <a:sym typeface="Consolas"/>
              </a:rPr>
              <a:t>date</a:t>
            </a: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rgbClr val="FF0000"/>
              </a:buClr>
              <a:buSzPts val="2400"/>
              <a:buNone/>
            </a:pPr>
            <a:r>
              <a:rPr lang="en-US" sz="2400">
                <a:solidFill>
                  <a:srgbClr val="FF0000"/>
                </a:solidFill>
                <a:latin typeface="Consolas"/>
                <a:ea typeface="Consolas"/>
                <a:cs typeface="Consolas"/>
                <a:sym typeface="Consolas"/>
              </a:rPr>
              <a:t>date</a:t>
            </a:r>
            <a:r>
              <a:rPr lang="en-US" sz="2400">
                <a:latin typeface="Consolas"/>
                <a:ea typeface="Consolas"/>
                <a:cs typeface="Consolas"/>
                <a:sym typeface="Consolas"/>
              </a:rPr>
              <a:t> today;	</a:t>
            </a:r>
            <a:endParaRPr sz="2400">
              <a:solidFill>
                <a:srgbClr val="00B050"/>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today.month = 1;</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today.day = 28;</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rgbClr val="FF0000"/>
              </a:buClr>
              <a:buSzPts val="2400"/>
              <a:buNone/>
            </a:pPr>
            <a:r>
              <a:rPr lang="en-US" sz="2400">
                <a:solidFill>
                  <a:srgbClr val="FF0000"/>
                </a:solidFill>
                <a:latin typeface="Consolas"/>
                <a:ea typeface="Consolas"/>
                <a:cs typeface="Consolas"/>
                <a:sym typeface="Consolas"/>
              </a:rPr>
              <a:t>date </a:t>
            </a:r>
            <a:r>
              <a:rPr lang="en-US" sz="2400">
                <a:latin typeface="Consolas"/>
                <a:ea typeface="Consolas"/>
                <a:cs typeface="Consolas"/>
                <a:sym typeface="Consolas"/>
              </a:rPr>
              <a:t>new_years_eve = {12, 31};   </a:t>
            </a:r>
            <a:endParaRPr sz="2400">
              <a:solidFill>
                <a:srgbClr val="00B050"/>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137"/>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Structs</a:t>
            </a:r>
            <a:endParaRPr/>
          </a:p>
        </p:txBody>
      </p:sp>
      <p:sp>
        <p:nvSpPr>
          <p:cNvPr id="1439" name="Google Shape;1439;p137"/>
          <p:cNvSpPr txBox="1">
            <a:spLocks noGrp="1"/>
          </p:cNvSpPr>
          <p:nvPr>
            <p:ph type="body" idx="1"/>
          </p:nvPr>
        </p:nvSpPr>
        <p:spPr>
          <a:xfrm>
            <a:off x="152400" y="1295400"/>
            <a:ext cx="11811000" cy="5410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If you pass a struct as a parameter, like for other parameters, C passes a </a:t>
            </a:r>
            <a:r>
              <a:rPr lang="en-US" b="1"/>
              <a:t>copy</a:t>
            </a:r>
            <a:r>
              <a:rPr lang="en-US"/>
              <a:t> of the entire struct. </a:t>
            </a:r>
            <a:endParaRPr sz="2400"/>
          </a:p>
          <a:p>
            <a:pPr marL="0" lvl="0" indent="0" algn="l" rtl="0">
              <a:lnSpc>
                <a:spcPct val="90000"/>
              </a:lnSpc>
              <a:spcBef>
                <a:spcPts val="100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void advance_day(date d) {</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d.day++;</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int main(int argc, char *argv[]) {</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date my_date = {1, 28};</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advance_day(my_date);</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printf(</a:t>
            </a:r>
            <a:r>
              <a:rPr lang="en-US" sz="2400">
                <a:solidFill>
                  <a:srgbClr val="0432FF"/>
                </a:solidFill>
                <a:latin typeface="Consolas"/>
                <a:ea typeface="Consolas"/>
                <a:cs typeface="Consolas"/>
                <a:sym typeface="Consolas"/>
              </a:rPr>
              <a:t>"%d"</a:t>
            </a:r>
            <a:r>
              <a:rPr lang="en-US" sz="2400">
                <a:latin typeface="Consolas"/>
                <a:ea typeface="Consolas"/>
                <a:cs typeface="Consolas"/>
                <a:sym typeface="Consolas"/>
              </a:rPr>
              <a:t>, my_date.day);	</a:t>
            </a:r>
            <a:r>
              <a:rPr lang="en-US" sz="2400">
                <a:solidFill>
                  <a:srgbClr val="00B050"/>
                </a:solidFill>
                <a:latin typeface="Consolas"/>
                <a:ea typeface="Consolas"/>
                <a:cs typeface="Consolas"/>
                <a:sym typeface="Consolas"/>
              </a:rPr>
              <a:t>// 28</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return 0;</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594078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138"/>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Structs</a:t>
            </a:r>
            <a:endParaRPr/>
          </a:p>
        </p:txBody>
      </p:sp>
      <p:sp>
        <p:nvSpPr>
          <p:cNvPr id="1445" name="Google Shape;1445;p138"/>
          <p:cNvSpPr txBox="1">
            <a:spLocks noGrp="1"/>
          </p:cNvSpPr>
          <p:nvPr>
            <p:ph type="body" idx="1"/>
          </p:nvPr>
        </p:nvSpPr>
        <p:spPr>
          <a:xfrm>
            <a:off x="152400" y="1295400"/>
            <a:ext cx="11811000" cy="556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dirty="0"/>
              <a:t>If you pass a struct as a parameter, like for other parameters, C passes a </a:t>
            </a:r>
            <a:r>
              <a:rPr lang="en-US" b="1" dirty="0"/>
              <a:t>copy</a:t>
            </a:r>
            <a:r>
              <a:rPr lang="en-US" dirty="0"/>
              <a:t> of the entire struct.   </a:t>
            </a:r>
            <a:r>
              <a:rPr lang="en-US" b="1" dirty="0"/>
              <a:t>Use a pointer to modify a specific instance.</a:t>
            </a:r>
            <a:endParaRPr sz="2400" dirty="0"/>
          </a:p>
          <a:p>
            <a:pPr marL="0" lvl="0" indent="0" algn="l" rtl="0">
              <a:lnSpc>
                <a:spcPct val="90000"/>
              </a:lnSpc>
              <a:spcBef>
                <a:spcPts val="1000"/>
              </a:spcBef>
              <a:spcAft>
                <a:spcPts val="0"/>
              </a:spcAft>
              <a:buClr>
                <a:schemeClr val="dk1"/>
              </a:buClr>
              <a:buSzPts val="2400"/>
              <a:buNone/>
            </a:pPr>
            <a:endParaRPr sz="2400" dirty="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void </a:t>
            </a:r>
            <a:r>
              <a:rPr lang="en-US" sz="2400" dirty="0" err="1">
                <a:latin typeface="Consolas"/>
                <a:ea typeface="Consolas"/>
                <a:cs typeface="Consolas"/>
                <a:sym typeface="Consolas"/>
              </a:rPr>
              <a:t>advance_day</a:t>
            </a:r>
            <a:r>
              <a:rPr lang="en-US" sz="2400" dirty="0">
                <a:latin typeface="Consolas"/>
                <a:ea typeface="Consolas"/>
                <a:cs typeface="Consolas"/>
                <a:sym typeface="Consolas"/>
              </a:rPr>
              <a:t>(date *d) {</a:t>
            </a:r>
            <a:endParaRPr dirty="0"/>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	(*d).day++;</a:t>
            </a:r>
            <a:endParaRPr dirty="0"/>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a:t>
            </a:r>
            <a:endParaRPr dirty="0"/>
          </a:p>
          <a:p>
            <a:pPr marL="0" lvl="0" indent="0" algn="l" rtl="0">
              <a:lnSpc>
                <a:spcPct val="90000"/>
              </a:lnSpc>
              <a:spcBef>
                <a:spcPts val="0"/>
              </a:spcBef>
              <a:spcAft>
                <a:spcPts val="0"/>
              </a:spcAft>
              <a:buClr>
                <a:schemeClr val="dk1"/>
              </a:buClr>
              <a:buSzPts val="2400"/>
              <a:buNone/>
            </a:pPr>
            <a:endParaRPr sz="2400" dirty="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int main(int </a:t>
            </a:r>
            <a:r>
              <a:rPr lang="en-US" sz="2400" dirty="0" err="1">
                <a:latin typeface="Consolas"/>
                <a:ea typeface="Consolas"/>
                <a:cs typeface="Consolas"/>
                <a:sym typeface="Consolas"/>
              </a:rPr>
              <a:t>argc</a:t>
            </a:r>
            <a:r>
              <a:rPr lang="en-US" sz="2400" dirty="0">
                <a:latin typeface="Consolas"/>
                <a:ea typeface="Consolas"/>
                <a:cs typeface="Consolas"/>
                <a:sym typeface="Consolas"/>
              </a:rPr>
              <a:t>, char *</a:t>
            </a:r>
            <a:r>
              <a:rPr lang="en-US" sz="2400" dirty="0" err="1">
                <a:latin typeface="Consolas"/>
                <a:ea typeface="Consolas"/>
                <a:cs typeface="Consolas"/>
                <a:sym typeface="Consolas"/>
              </a:rPr>
              <a:t>argv</a:t>
            </a:r>
            <a:r>
              <a:rPr lang="en-US" sz="2400" dirty="0">
                <a:latin typeface="Consolas"/>
                <a:ea typeface="Consolas"/>
                <a:cs typeface="Consolas"/>
                <a:sym typeface="Consolas"/>
              </a:rPr>
              <a:t>[]) {</a:t>
            </a:r>
            <a:endParaRPr dirty="0"/>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	date </a:t>
            </a:r>
            <a:r>
              <a:rPr lang="en-US" sz="2400" dirty="0" err="1">
                <a:latin typeface="Consolas"/>
                <a:ea typeface="Consolas"/>
                <a:cs typeface="Consolas"/>
                <a:sym typeface="Consolas"/>
              </a:rPr>
              <a:t>my_date</a:t>
            </a:r>
            <a:r>
              <a:rPr lang="en-US" sz="2400" dirty="0">
                <a:latin typeface="Consolas"/>
                <a:ea typeface="Consolas"/>
                <a:cs typeface="Consolas"/>
                <a:sym typeface="Consolas"/>
              </a:rPr>
              <a:t> = {1, 28};</a:t>
            </a:r>
            <a:endParaRPr dirty="0"/>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	</a:t>
            </a:r>
            <a:r>
              <a:rPr lang="en-US" sz="2400" dirty="0" err="1">
                <a:latin typeface="Consolas"/>
                <a:ea typeface="Consolas"/>
                <a:cs typeface="Consolas"/>
                <a:sym typeface="Consolas"/>
              </a:rPr>
              <a:t>advance_day</a:t>
            </a:r>
            <a:r>
              <a:rPr lang="en-US" sz="2400" dirty="0">
                <a:latin typeface="Consolas"/>
                <a:ea typeface="Consolas"/>
                <a:cs typeface="Consolas"/>
                <a:sym typeface="Consolas"/>
              </a:rPr>
              <a:t>(&amp;</a:t>
            </a:r>
            <a:r>
              <a:rPr lang="en-US" sz="2400" dirty="0" err="1">
                <a:latin typeface="Consolas"/>
                <a:ea typeface="Consolas"/>
                <a:cs typeface="Consolas"/>
                <a:sym typeface="Consolas"/>
              </a:rPr>
              <a:t>my_date</a:t>
            </a:r>
            <a:r>
              <a:rPr lang="en-US" sz="2400" dirty="0">
                <a:latin typeface="Consolas"/>
                <a:ea typeface="Consolas"/>
                <a:cs typeface="Consolas"/>
                <a:sym typeface="Consolas"/>
              </a:rPr>
              <a:t>);</a:t>
            </a:r>
            <a:endParaRPr dirty="0"/>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	</a:t>
            </a:r>
            <a:r>
              <a:rPr lang="en-US" sz="2400" dirty="0" err="1">
                <a:latin typeface="Consolas"/>
                <a:ea typeface="Consolas"/>
                <a:cs typeface="Consolas"/>
                <a:sym typeface="Consolas"/>
              </a:rPr>
              <a:t>printf</a:t>
            </a:r>
            <a:r>
              <a:rPr lang="en-US" sz="2400" dirty="0">
                <a:latin typeface="Consolas"/>
                <a:ea typeface="Consolas"/>
                <a:cs typeface="Consolas"/>
                <a:sym typeface="Consolas"/>
              </a:rPr>
              <a:t>(</a:t>
            </a:r>
            <a:r>
              <a:rPr lang="en-US" sz="2400" dirty="0">
                <a:solidFill>
                  <a:srgbClr val="0432FF"/>
                </a:solidFill>
                <a:latin typeface="Consolas"/>
                <a:ea typeface="Consolas"/>
                <a:cs typeface="Consolas"/>
                <a:sym typeface="Consolas"/>
              </a:rPr>
              <a:t>"%d"</a:t>
            </a:r>
            <a:r>
              <a:rPr lang="en-US" sz="2400" dirty="0">
                <a:latin typeface="Consolas"/>
                <a:ea typeface="Consolas"/>
                <a:cs typeface="Consolas"/>
                <a:sym typeface="Consolas"/>
              </a:rPr>
              <a:t>, </a:t>
            </a:r>
            <a:r>
              <a:rPr lang="en-US" sz="2400" dirty="0" err="1">
                <a:latin typeface="Consolas"/>
                <a:ea typeface="Consolas"/>
                <a:cs typeface="Consolas"/>
                <a:sym typeface="Consolas"/>
              </a:rPr>
              <a:t>my_date.day</a:t>
            </a:r>
            <a:r>
              <a:rPr lang="en-US" sz="2400" dirty="0">
                <a:latin typeface="Consolas"/>
                <a:ea typeface="Consolas"/>
                <a:cs typeface="Consolas"/>
                <a:sym typeface="Consolas"/>
              </a:rPr>
              <a:t>);	</a:t>
            </a:r>
            <a:r>
              <a:rPr lang="en-US" sz="2400" dirty="0">
                <a:solidFill>
                  <a:srgbClr val="00B050"/>
                </a:solidFill>
                <a:latin typeface="Consolas"/>
                <a:ea typeface="Consolas"/>
                <a:cs typeface="Consolas"/>
                <a:sym typeface="Consolas"/>
              </a:rPr>
              <a:t>// 29</a:t>
            </a:r>
            <a:endParaRPr dirty="0"/>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	return 0;</a:t>
            </a:r>
            <a:endParaRPr dirty="0"/>
          </a:p>
          <a:p>
            <a:pPr marL="0" lvl="0" indent="0" algn="l" rtl="0">
              <a:lnSpc>
                <a:spcPct val="90000"/>
              </a:lnSpc>
              <a:spcBef>
                <a:spcPts val="0"/>
              </a:spcBef>
              <a:spcAft>
                <a:spcPts val="0"/>
              </a:spcAft>
              <a:buClr>
                <a:schemeClr val="dk1"/>
              </a:buClr>
              <a:buSzPts val="2400"/>
              <a:buNone/>
            </a:pPr>
            <a:r>
              <a:rPr lang="en-US" sz="2400" dirty="0">
                <a:latin typeface="Consolas"/>
                <a:ea typeface="Consolas"/>
                <a:cs typeface="Consolas"/>
                <a:sym typeface="Consolas"/>
              </a:rPr>
              <a:t>}</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139"/>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Structs</a:t>
            </a:r>
            <a:endParaRPr/>
          </a:p>
        </p:txBody>
      </p:sp>
      <p:sp>
        <p:nvSpPr>
          <p:cNvPr id="1451" name="Google Shape;1451;p139"/>
          <p:cNvSpPr txBox="1">
            <a:spLocks noGrp="1"/>
          </p:cNvSpPr>
          <p:nvPr>
            <p:ph type="body" idx="1"/>
          </p:nvPr>
        </p:nvSpPr>
        <p:spPr>
          <a:xfrm>
            <a:off x="152400" y="1295400"/>
            <a:ext cx="11811000" cy="556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The </a:t>
            </a:r>
            <a:r>
              <a:rPr lang="en-US" b="1"/>
              <a:t>arrow</a:t>
            </a:r>
            <a:r>
              <a:rPr lang="en-US"/>
              <a:t> operator lets you access the field of a struct pointed to by a pointer.</a:t>
            </a:r>
            <a:endParaRPr/>
          </a:p>
          <a:p>
            <a:pPr marL="0" lvl="0" indent="0" algn="l" rtl="0">
              <a:lnSpc>
                <a:spcPct val="90000"/>
              </a:lnSpc>
              <a:spcBef>
                <a:spcPts val="100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void advance_day(date *d) {</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a:t>
            </a:r>
            <a:r>
              <a:rPr lang="en-US" sz="2400">
                <a:solidFill>
                  <a:srgbClr val="FF0000"/>
                </a:solidFill>
                <a:latin typeface="Consolas"/>
                <a:ea typeface="Consolas"/>
                <a:cs typeface="Consolas"/>
                <a:sym typeface="Consolas"/>
              </a:rPr>
              <a:t>d-&gt;day++;		// equivalent to (*d).day++;</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int main(int argc, char *argv[]) {</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date my_date = {1, 28};</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advance_day(&amp;my_date);</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printf(</a:t>
            </a:r>
            <a:r>
              <a:rPr lang="en-US" sz="2400">
                <a:solidFill>
                  <a:srgbClr val="0432FF"/>
                </a:solidFill>
                <a:latin typeface="Consolas"/>
                <a:ea typeface="Consolas"/>
                <a:cs typeface="Consolas"/>
                <a:sym typeface="Consolas"/>
              </a:rPr>
              <a:t>"%d"</a:t>
            </a:r>
            <a:r>
              <a:rPr lang="en-US" sz="2400">
                <a:latin typeface="Consolas"/>
                <a:ea typeface="Consolas"/>
                <a:cs typeface="Consolas"/>
                <a:sym typeface="Consolas"/>
              </a:rPr>
              <a:t>, my_date.day);	</a:t>
            </a:r>
            <a:r>
              <a:rPr lang="en-US" sz="2400">
                <a:solidFill>
                  <a:srgbClr val="00B050"/>
                </a:solidFill>
                <a:latin typeface="Consolas"/>
                <a:ea typeface="Consolas"/>
                <a:cs typeface="Consolas"/>
                <a:sym typeface="Consolas"/>
              </a:rPr>
              <a:t>// 29</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return 0;</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0"/>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Structs</a:t>
            </a:r>
            <a:endParaRPr/>
          </a:p>
        </p:txBody>
      </p:sp>
      <p:sp>
        <p:nvSpPr>
          <p:cNvPr id="1457" name="Google Shape;1457;p140"/>
          <p:cNvSpPr txBox="1">
            <a:spLocks noGrp="1"/>
          </p:cNvSpPr>
          <p:nvPr>
            <p:ph type="body" idx="1"/>
          </p:nvPr>
        </p:nvSpPr>
        <p:spPr>
          <a:xfrm>
            <a:off x="152400" y="1295400"/>
            <a:ext cx="11811000" cy="556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C allows you to return structs from functions as well.  It returns whatever is contained within the struct. </a:t>
            </a:r>
            <a:endParaRPr/>
          </a:p>
          <a:p>
            <a:pPr marL="0" lvl="0" indent="0" algn="l" rtl="0">
              <a:lnSpc>
                <a:spcPct val="90000"/>
              </a:lnSpc>
              <a:spcBef>
                <a:spcPts val="100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date create_new_years_date() {</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date d = {1, 1};</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return d;		</a:t>
            </a:r>
            <a:r>
              <a:rPr lang="en-US" sz="2400">
                <a:solidFill>
                  <a:srgbClr val="00B050"/>
                </a:solidFill>
                <a:latin typeface="Consolas"/>
                <a:ea typeface="Consolas"/>
                <a:cs typeface="Consolas"/>
                <a:sym typeface="Consolas"/>
              </a:rPr>
              <a:t>// or </a:t>
            </a:r>
            <a:r>
              <a:rPr lang="en-US" sz="2400" b="1">
                <a:solidFill>
                  <a:srgbClr val="00B050"/>
                </a:solidFill>
                <a:latin typeface="Consolas"/>
                <a:ea typeface="Consolas"/>
                <a:cs typeface="Consolas"/>
                <a:sym typeface="Consolas"/>
              </a:rPr>
              <a:t>return (date){1, 1};</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int main(int argc, char *argv[]) {</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date my_date = create_new_years_date();</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printf(</a:t>
            </a:r>
            <a:r>
              <a:rPr lang="en-US" sz="2400">
                <a:solidFill>
                  <a:srgbClr val="0432FF"/>
                </a:solidFill>
                <a:latin typeface="Consolas"/>
                <a:ea typeface="Consolas"/>
                <a:cs typeface="Consolas"/>
                <a:sym typeface="Consolas"/>
              </a:rPr>
              <a:t>"%d"</a:t>
            </a:r>
            <a:r>
              <a:rPr lang="en-US" sz="2400">
                <a:latin typeface="Consolas"/>
                <a:ea typeface="Consolas"/>
                <a:cs typeface="Consolas"/>
                <a:sym typeface="Consolas"/>
              </a:rPr>
              <a:t>, my_date.day);	</a:t>
            </a:r>
            <a:r>
              <a:rPr lang="en-US" sz="2400">
                <a:solidFill>
                  <a:srgbClr val="00B050"/>
                </a:solidFill>
                <a:latin typeface="Consolas"/>
                <a:ea typeface="Consolas"/>
                <a:cs typeface="Consolas"/>
                <a:sym typeface="Consolas"/>
              </a:rPr>
              <a:t>// 1</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	return 0;</a:t>
            </a:r>
            <a:endParaRPr/>
          </a:p>
          <a:p>
            <a:pPr marL="0" lvl="0" indent="0" algn="l" rtl="0">
              <a:lnSpc>
                <a:spcPct val="90000"/>
              </a:lnSpc>
              <a:spcBef>
                <a:spcPts val="0"/>
              </a:spcBef>
              <a:spcAft>
                <a:spcPts val="0"/>
              </a:spcAft>
              <a:buClr>
                <a:schemeClr val="dk1"/>
              </a:buClr>
              <a:buSzPts val="2400"/>
              <a:buNone/>
            </a:pPr>
            <a:r>
              <a:rPr lang="en-US" sz="2400">
                <a:latin typeface="Consolas"/>
                <a:ea typeface="Consolas"/>
                <a:cs typeface="Consolas"/>
                <a:sym typeface="Consolas"/>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141"/>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Structs</a:t>
            </a:r>
            <a:endParaRPr/>
          </a:p>
        </p:txBody>
      </p:sp>
      <p:sp>
        <p:nvSpPr>
          <p:cNvPr id="1463" name="Google Shape;1463;p141"/>
          <p:cNvSpPr txBox="1">
            <a:spLocks noGrp="1"/>
          </p:cNvSpPr>
          <p:nvPr>
            <p:ph type="body" idx="1"/>
          </p:nvPr>
        </p:nvSpPr>
        <p:spPr>
          <a:xfrm>
            <a:off x="152400" y="1295400"/>
            <a:ext cx="11811000" cy="5410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b="1"/>
              <a:t>sizeof</a:t>
            </a:r>
            <a:r>
              <a:rPr lang="en-US"/>
              <a:t> gives you the entire size of a struct, which is the sum of the sizes of all its contents.</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400"/>
              <a:buNone/>
            </a:pPr>
            <a:r>
              <a:rPr lang="en-US" sz="2400" b="1">
                <a:latin typeface="Consolas"/>
                <a:ea typeface="Consolas"/>
                <a:cs typeface="Consolas"/>
                <a:sym typeface="Consolas"/>
              </a:rPr>
              <a:t>typedef struct</a:t>
            </a:r>
            <a:r>
              <a:rPr lang="en-US" sz="2400">
                <a:latin typeface="Consolas"/>
                <a:ea typeface="Consolas"/>
                <a:cs typeface="Consolas"/>
                <a:sym typeface="Consolas"/>
              </a:rPr>
              <a:t> date {</a:t>
            </a:r>
            <a:endParaRPr/>
          </a:p>
          <a:p>
            <a:pPr marL="228600" lvl="0" indent="-228600" algn="l" rtl="0">
              <a:lnSpc>
                <a:spcPct val="80000"/>
              </a:lnSpc>
              <a:spcBef>
                <a:spcPts val="1000"/>
              </a:spcBef>
              <a:spcAft>
                <a:spcPts val="0"/>
              </a:spcAft>
              <a:buClr>
                <a:schemeClr val="dk1"/>
              </a:buClr>
              <a:buSzPts val="2400"/>
              <a:buNone/>
            </a:pPr>
            <a:r>
              <a:rPr lang="en-US" sz="2400">
                <a:latin typeface="Consolas"/>
                <a:ea typeface="Consolas"/>
                <a:cs typeface="Consolas"/>
                <a:sym typeface="Consolas"/>
              </a:rPr>
              <a:t>	    int month;</a:t>
            </a:r>
            <a:endParaRPr/>
          </a:p>
          <a:p>
            <a:pPr marL="228600" lvl="0" indent="-228600" algn="l" rtl="0">
              <a:lnSpc>
                <a:spcPct val="80000"/>
              </a:lnSpc>
              <a:spcBef>
                <a:spcPts val="1000"/>
              </a:spcBef>
              <a:spcAft>
                <a:spcPts val="0"/>
              </a:spcAft>
              <a:buClr>
                <a:schemeClr val="dk1"/>
              </a:buClr>
              <a:buSzPts val="2400"/>
              <a:buNone/>
            </a:pPr>
            <a:r>
              <a:rPr lang="en-US" sz="2400">
                <a:latin typeface="Consolas"/>
                <a:ea typeface="Consolas"/>
                <a:cs typeface="Consolas"/>
                <a:sym typeface="Consolas"/>
              </a:rPr>
              <a:t>	    int day;       </a:t>
            </a:r>
            <a:endParaRPr/>
          </a:p>
          <a:p>
            <a:pPr marL="228600" lvl="0" indent="-228600" algn="l" rtl="0">
              <a:lnSpc>
                <a:spcPct val="80000"/>
              </a:lnSpc>
              <a:spcBef>
                <a:spcPts val="1000"/>
              </a:spcBef>
              <a:spcAft>
                <a:spcPts val="0"/>
              </a:spcAft>
              <a:buClr>
                <a:schemeClr val="dk1"/>
              </a:buClr>
              <a:buSzPts val="2400"/>
              <a:buNone/>
            </a:pPr>
            <a:r>
              <a:rPr lang="en-US" sz="2400">
                <a:latin typeface="Consolas"/>
                <a:ea typeface="Consolas"/>
                <a:cs typeface="Consolas"/>
                <a:sym typeface="Consolas"/>
              </a:rPr>
              <a:t>	} date;</a:t>
            </a:r>
            <a:endParaRPr/>
          </a:p>
          <a:p>
            <a:pPr marL="0" lvl="0" indent="0" algn="l" rtl="0">
              <a:lnSpc>
                <a:spcPct val="90000"/>
              </a:lnSpc>
              <a:spcBef>
                <a:spcPts val="1000"/>
              </a:spcBef>
              <a:spcAft>
                <a:spcPts val="0"/>
              </a:spcAft>
              <a:buClr>
                <a:schemeClr val="dk1"/>
              </a:buClr>
              <a:buSzPts val="2400"/>
              <a:buNone/>
            </a:pPr>
            <a:endParaRPr sz="2400">
              <a:latin typeface="Consolas"/>
              <a:ea typeface="Consolas"/>
              <a:cs typeface="Consolas"/>
              <a:sym typeface="Consolas"/>
            </a:endParaRPr>
          </a:p>
          <a:p>
            <a:pPr marL="0" lvl="0" indent="0" algn="l" rtl="0">
              <a:lnSpc>
                <a:spcPct val="90000"/>
              </a:lnSpc>
              <a:spcBef>
                <a:spcPts val="1000"/>
              </a:spcBef>
              <a:spcAft>
                <a:spcPts val="0"/>
              </a:spcAft>
              <a:buClr>
                <a:schemeClr val="dk1"/>
              </a:buClr>
              <a:buSzPts val="2400"/>
              <a:buNone/>
            </a:pPr>
            <a:r>
              <a:rPr lang="en-US" sz="2400">
                <a:latin typeface="Consolas"/>
                <a:ea typeface="Consolas"/>
                <a:cs typeface="Consolas"/>
                <a:sym typeface="Consolas"/>
              </a:rPr>
              <a:t>int main(int argc, char *argv[]) {</a:t>
            </a:r>
            <a:endParaRPr/>
          </a:p>
          <a:p>
            <a:pPr marL="0" lvl="0" indent="0" algn="l" rtl="0">
              <a:lnSpc>
                <a:spcPct val="90000"/>
              </a:lnSpc>
              <a:spcBef>
                <a:spcPts val="1000"/>
              </a:spcBef>
              <a:spcAft>
                <a:spcPts val="0"/>
              </a:spcAft>
              <a:buClr>
                <a:schemeClr val="dk1"/>
              </a:buClr>
              <a:buSzPts val="2400"/>
              <a:buNone/>
            </a:pPr>
            <a:r>
              <a:rPr lang="en-US" sz="2400">
                <a:latin typeface="Consolas"/>
                <a:ea typeface="Consolas"/>
                <a:cs typeface="Consolas"/>
                <a:sym typeface="Consolas"/>
              </a:rPr>
              <a:t>	int size = sizeof(date);	</a:t>
            </a:r>
            <a:r>
              <a:rPr lang="en-US" sz="2400">
                <a:solidFill>
                  <a:srgbClr val="00B050"/>
                </a:solidFill>
                <a:latin typeface="Consolas"/>
                <a:ea typeface="Consolas"/>
                <a:cs typeface="Consolas"/>
                <a:sym typeface="Consolas"/>
              </a:rPr>
              <a:t>// 8	</a:t>
            </a:r>
            <a:endParaRPr/>
          </a:p>
          <a:p>
            <a:pPr marL="0" lvl="0" indent="0" algn="l" rtl="0">
              <a:lnSpc>
                <a:spcPct val="90000"/>
              </a:lnSpc>
              <a:spcBef>
                <a:spcPts val="1000"/>
              </a:spcBef>
              <a:spcAft>
                <a:spcPts val="0"/>
              </a:spcAft>
              <a:buClr>
                <a:srgbClr val="00B050"/>
              </a:buClr>
              <a:buSzPts val="2400"/>
              <a:buNone/>
            </a:pPr>
            <a:r>
              <a:rPr lang="en-US" sz="2400">
                <a:solidFill>
                  <a:srgbClr val="00B050"/>
                </a:solidFill>
                <a:latin typeface="Consolas"/>
                <a:ea typeface="Consolas"/>
                <a:cs typeface="Consolas"/>
                <a:sym typeface="Consolas"/>
              </a:rPr>
              <a:t>     	</a:t>
            </a:r>
            <a:r>
              <a:rPr lang="en-US" sz="2400">
                <a:latin typeface="Consolas"/>
                <a:ea typeface="Consolas"/>
                <a:cs typeface="Consolas"/>
                <a:sym typeface="Consolas"/>
              </a:rPr>
              <a:t>return 0;</a:t>
            </a:r>
            <a:endParaRPr/>
          </a:p>
          <a:p>
            <a:pPr marL="0" lvl="0" indent="0" algn="l" rtl="0">
              <a:lnSpc>
                <a:spcPct val="90000"/>
              </a:lnSpc>
              <a:spcBef>
                <a:spcPts val="1000"/>
              </a:spcBef>
              <a:spcAft>
                <a:spcPts val="0"/>
              </a:spcAft>
              <a:buClr>
                <a:schemeClr val="dk1"/>
              </a:buClr>
              <a:buSzPts val="2400"/>
              <a:buNone/>
            </a:pPr>
            <a:r>
              <a:rPr lang="en-US" sz="2400">
                <a:latin typeface="Consolas"/>
                <a:ea typeface="Consolas"/>
                <a:cs typeface="Consolas"/>
                <a:sym typeface="Consolas"/>
              </a:rPr>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2"/>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Arrays of Structs</a:t>
            </a:r>
            <a:endParaRPr/>
          </a:p>
        </p:txBody>
      </p:sp>
      <p:sp>
        <p:nvSpPr>
          <p:cNvPr id="1469" name="Google Shape;1469;p142"/>
          <p:cNvSpPr txBox="1">
            <a:spLocks noGrp="1"/>
          </p:cNvSpPr>
          <p:nvPr>
            <p:ph type="body" idx="1"/>
          </p:nvPr>
        </p:nvSpPr>
        <p:spPr>
          <a:xfrm>
            <a:off x="152400" y="1295400"/>
            <a:ext cx="11811000" cy="518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You can create arrays of structs just like any other variable type.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b="1">
                <a:latin typeface="Consolas"/>
                <a:ea typeface="Consolas"/>
                <a:cs typeface="Consolas"/>
                <a:sym typeface="Consolas"/>
              </a:rPr>
              <a:t>typedef</a:t>
            </a:r>
            <a:r>
              <a:rPr lang="en-US">
                <a:latin typeface="Consolas"/>
                <a:ea typeface="Consolas"/>
                <a:cs typeface="Consolas"/>
                <a:sym typeface="Consolas"/>
              </a:rPr>
              <a:t> </a:t>
            </a:r>
            <a:r>
              <a:rPr lang="en-US" b="1">
                <a:latin typeface="Consolas"/>
                <a:ea typeface="Consolas"/>
                <a:cs typeface="Consolas"/>
                <a:sym typeface="Consolas"/>
              </a:rPr>
              <a:t>struct</a:t>
            </a:r>
            <a:r>
              <a:rPr lang="en-US">
                <a:latin typeface="Consolas"/>
                <a:ea typeface="Consolas"/>
                <a:cs typeface="Consolas"/>
                <a:sym typeface="Consolas"/>
              </a:rPr>
              <a:t> my_struct {</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int x;</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char c;</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my_struct;</a:t>
            </a:r>
            <a:endParaRPr/>
          </a:p>
          <a:p>
            <a:pPr marL="0" lvl="0" indent="0" algn="l" rtl="0">
              <a:lnSpc>
                <a:spcPct val="90000"/>
              </a:lnSpc>
              <a:spcBef>
                <a:spcPts val="0"/>
              </a:spcBef>
              <a:spcAft>
                <a:spcPts val="0"/>
              </a:spcAft>
              <a:buClr>
                <a:schemeClr val="dk1"/>
              </a:buClr>
              <a:buSzPts val="2800"/>
              <a:buNone/>
            </a:pPr>
            <a:endParaRPr>
              <a:latin typeface="Consolas"/>
              <a:ea typeface="Consolas"/>
              <a:cs typeface="Consolas"/>
              <a:sym typeface="Consolas"/>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800"/>
              <a:buNone/>
            </a:pPr>
            <a:endParaRPr>
              <a:latin typeface="Consolas"/>
              <a:ea typeface="Consolas"/>
              <a:cs typeface="Consolas"/>
              <a:sym typeface="Consolas"/>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my_struct array_of_structs[5];</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143"/>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Arrays of Structs</a:t>
            </a:r>
            <a:endParaRPr/>
          </a:p>
        </p:txBody>
      </p:sp>
      <p:sp>
        <p:nvSpPr>
          <p:cNvPr id="1475" name="Google Shape;1475;p143"/>
          <p:cNvSpPr txBox="1">
            <a:spLocks noGrp="1"/>
          </p:cNvSpPr>
          <p:nvPr>
            <p:ph type="body" idx="1"/>
          </p:nvPr>
        </p:nvSpPr>
        <p:spPr>
          <a:xfrm>
            <a:off x="152400" y="1295400"/>
            <a:ext cx="11811000" cy="518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To initialize an entry of the array, you must use this special syntax to confirm the type to C.</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b="1">
                <a:latin typeface="Consolas"/>
                <a:ea typeface="Consolas"/>
                <a:cs typeface="Consolas"/>
                <a:sym typeface="Consolas"/>
              </a:rPr>
              <a:t>typedef</a:t>
            </a:r>
            <a:r>
              <a:rPr lang="en-US">
                <a:latin typeface="Consolas"/>
                <a:ea typeface="Consolas"/>
                <a:cs typeface="Consolas"/>
                <a:sym typeface="Consolas"/>
              </a:rPr>
              <a:t> </a:t>
            </a:r>
            <a:r>
              <a:rPr lang="en-US" b="1">
                <a:latin typeface="Consolas"/>
                <a:ea typeface="Consolas"/>
                <a:cs typeface="Consolas"/>
                <a:sym typeface="Consolas"/>
              </a:rPr>
              <a:t>struct</a:t>
            </a:r>
            <a:r>
              <a:rPr lang="en-US">
                <a:latin typeface="Consolas"/>
                <a:ea typeface="Consolas"/>
                <a:cs typeface="Consolas"/>
                <a:sym typeface="Consolas"/>
              </a:rPr>
              <a:t> my_struct {</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int x;</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char c;</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my_struct;</a:t>
            </a:r>
            <a:endParaRPr/>
          </a:p>
          <a:p>
            <a:pPr marL="0" lvl="0" indent="0" algn="l" rtl="0">
              <a:lnSpc>
                <a:spcPct val="90000"/>
              </a:lnSpc>
              <a:spcBef>
                <a:spcPts val="0"/>
              </a:spcBef>
              <a:spcAft>
                <a:spcPts val="0"/>
              </a:spcAft>
              <a:buClr>
                <a:schemeClr val="dk1"/>
              </a:buClr>
              <a:buSzPts val="2800"/>
              <a:buNone/>
            </a:pPr>
            <a:endParaRPr>
              <a:latin typeface="Consolas"/>
              <a:ea typeface="Consolas"/>
              <a:cs typeface="Consolas"/>
              <a:sym typeface="Consolas"/>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800"/>
              <a:buNone/>
            </a:pPr>
            <a:endParaRPr>
              <a:latin typeface="Consolas"/>
              <a:ea typeface="Consolas"/>
              <a:cs typeface="Consolas"/>
              <a:sym typeface="Consolas"/>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my_struct array_of_structs[5];</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array_of_structs[0] = (my_struct){0, 'A'};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144"/>
          <p:cNvSpPr txBox="1">
            <a:spLocks noGrp="1"/>
          </p:cNvSpPr>
          <p:nvPr>
            <p:ph type="title"/>
          </p:nvPr>
        </p:nvSpPr>
        <p:spPr>
          <a:xfrm>
            <a:off x="457200" y="0"/>
            <a:ext cx="11277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ahoma"/>
              <a:buNone/>
            </a:pPr>
            <a:r>
              <a:rPr lang="en-US"/>
              <a:t>Arrays of Structs</a:t>
            </a:r>
            <a:endParaRPr/>
          </a:p>
        </p:txBody>
      </p:sp>
      <p:sp>
        <p:nvSpPr>
          <p:cNvPr id="1481" name="Google Shape;1481;p144"/>
          <p:cNvSpPr txBox="1">
            <a:spLocks noGrp="1"/>
          </p:cNvSpPr>
          <p:nvPr>
            <p:ph type="body" idx="1"/>
          </p:nvPr>
        </p:nvSpPr>
        <p:spPr>
          <a:xfrm>
            <a:off x="152400" y="1295400"/>
            <a:ext cx="11811000" cy="518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You can also set each field individually.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b="1">
                <a:latin typeface="Consolas"/>
                <a:ea typeface="Consolas"/>
                <a:cs typeface="Consolas"/>
                <a:sym typeface="Consolas"/>
              </a:rPr>
              <a:t>typedef</a:t>
            </a:r>
            <a:r>
              <a:rPr lang="en-US">
                <a:latin typeface="Consolas"/>
                <a:ea typeface="Consolas"/>
                <a:cs typeface="Consolas"/>
                <a:sym typeface="Consolas"/>
              </a:rPr>
              <a:t> </a:t>
            </a:r>
            <a:r>
              <a:rPr lang="en-US" b="1">
                <a:latin typeface="Consolas"/>
                <a:ea typeface="Consolas"/>
                <a:cs typeface="Consolas"/>
                <a:sym typeface="Consolas"/>
              </a:rPr>
              <a:t>struct</a:t>
            </a:r>
            <a:r>
              <a:rPr lang="en-US">
                <a:latin typeface="Consolas"/>
                <a:ea typeface="Consolas"/>
                <a:cs typeface="Consolas"/>
                <a:sym typeface="Consolas"/>
              </a:rPr>
              <a:t> my_struct {</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int x;</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char c;</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 my_struct;</a:t>
            </a:r>
            <a:endParaRPr/>
          </a:p>
          <a:p>
            <a:pPr marL="0" lvl="0" indent="0" algn="l" rtl="0">
              <a:lnSpc>
                <a:spcPct val="90000"/>
              </a:lnSpc>
              <a:spcBef>
                <a:spcPts val="0"/>
              </a:spcBef>
              <a:spcAft>
                <a:spcPts val="0"/>
              </a:spcAft>
              <a:buClr>
                <a:schemeClr val="dk1"/>
              </a:buClr>
              <a:buSzPts val="2800"/>
              <a:buNone/>
            </a:pPr>
            <a:endParaRPr>
              <a:latin typeface="Consolas"/>
              <a:ea typeface="Consolas"/>
              <a:cs typeface="Consolas"/>
              <a:sym typeface="Consolas"/>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my_struct array_of_structs[5];</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array_of_structs[0].x = 2;</a:t>
            </a:r>
            <a:endParaRPr/>
          </a:p>
          <a:p>
            <a:pPr marL="0" lvl="0" indent="0" algn="l" rtl="0">
              <a:lnSpc>
                <a:spcPct val="90000"/>
              </a:lnSpc>
              <a:spcBef>
                <a:spcPts val="0"/>
              </a:spcBef>
              <a:spcAft>
                <a:spcPts val="0"/>
              </a:spcAft>
              <a:buClr>
                <a:schemeClr val="dk1"/>
              </a:buClr>
              <a:buSzPts val="2800"/>
              <a:buNone/>
            </a:pPr>
            <a:r>
              <a:rPr lang="en-US">
                <a:latin typeface="Consolas"/>
                <a:ea typeface="Consolas"/>
                <a:cs typeface="Consolas"/>
                <a:sym typeface="Consolas"/>
              </a:rPr>
              <a:t>array_of_structs[0].c = 'A';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75348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174966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marL="0" marR="0" lvl="0" indent="0" algn="r" defTabSz="609585"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Courier New" panose="02070309020205020404" pitchFamily="49" charset="0"/>
              </a:rPr>
              <a:t>argv</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42</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func2</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int d =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void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func1</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int c = 99;</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argc</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char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argv</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 42;</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 = 17;</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func1();</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2000" b="0" i="0" u="none" strike="noStrike" kern="1200" cap="none" spc="0" normalizeH="0" baseline="0" noProof="0" dirty="0">
                <a:ln>
                  <a:noFill/>
                </a:ln>
                <a:solidFill>
                  <a:srgbClr val="0432FF"/>
                </a:solidFill>
                <a:effectLst/>
                <a:uLnTx/>
                <a:uFillTx/>
                <a:latin typeface="Consolas" panose="020B0609020204030204" pitchFamily="49" charset="0"/>
                <a:ea typeface="+mn-ea"/>
                <a:cs typeface="+mn-cs"/>
              </a:rPr>
              <a:t>"Done."</a:t>
            </a: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571500" marR="0" lvl="1" indent="-227013" algn="l" defTabSz="914400" rtl="0" eaLnBrk="0" fontAlgn="base" latinLnBrk="0" hangingPunct="0">
              <a:lnSpc>
                <a:spcPct val="7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571500" marR="0" lvl="1" indent="-227013" algn="l" defTabSz="914400" rtl="0" eaLnBrk="0" fontAlgn="base" latinLnBrk="0" hangingPunct="0">
              <a:lnSpc>
                <a:spcPct val="7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1</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Stack</a:t>
            </a:r>
          </a:p>
        </p:txBody>
      </p:sp>
    </p:spTree>
    <p:extLst>
      <p:ext uri="{BB962C8B-B14F-4D97-AF65-F5344CB8AC3E}">
        <p14:creationId xmlns:p14="http://schemas.microsoft.com/office/powerpoint/2010/main" val="2953969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6070</Words>
  <Application>Microsoft Office PowerPoint</Application>
  <PresentationFormat>Widescreen</PresentationFormat>
  <Paragraphs>1376</Paragraphs>
  <Slides>66</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66</vt:i4>
      </vt:variant>
    </vt:vector>
  </HeadingPairs>
  <TitlesOfParts>
    <vt:vector size="78" baseType="lpstr">
      <vt:lpstr>.Apple Color Emoji UI</vt:lpstr>
      <vt:lpstr>Andale Mono</vt:lpstr>
      <vt:lpstr>Arial</vt:lpstr>
      <vt:lpstr>Calibri</vt:lpstr>
      <vt:lpstr>Calibri Light</vt:lpstr>
      <vt:lpstr>Consolas</vt:lpstr>
      <vt:lpstr>Courier New</vt:lpstr>
      <vt:lpstr>Source Sans Pro</vt:lpstr>
      <vt:lpstr>Tahoma</vt:lpstr>
      <vt:lpstr>Verdana</vt:lpstr>
      <vt:lpstr>Office Theme</vt:lpstr>
      <vt:lpstr>Default Design</vt:lpstr>
      <vt:lpstr>Dynamic Allocation &amp; Structures</vt:lpstr>
      <vt:lpstr>Dynamic Memory Allocation</vt:lpstr>
      <vt:lpstr>Memory Layout</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Heap</vt:lpstr>
      <vt:lpstr>malloc</vt:lpstr>
      <vt:lpstr>Exercise: malloc multiples</vt:lpstr>
      <vt:lpstr>Exercise: malloc multiples</vt:lpstr>
      <vt:lpstr>Always assert with the heap</vt:lpstr>
      <vt:lpstr>Other heap allocations: calloc</vt:lpstr>
      <vt:lpstr>Cleaning Up with free</vt:lpstr>
      <vt:lpstr>free details</vt:lpstr>
      <vt:lpstr>Cleaning Up</vt:lpstr>
      <vt:lpstr>Memory Leaks</vt:lpstr>
      <vt:lpstr>realloc</vt:lpstr>
      <vt:lpstr>realloc</vt:lpstr>
      <vt:lpstr>realloc</vt:lpstr>
      <vt:lpstr>Cleaning Up with free and realloc</vt:lpstr>
      <vt:lpstr>Heap allocation interface: A summary</vt:lpstr>
      <vt:lpstr>Heap allocation interface: A summary</vt:lpstr>
      <vt:lpstr>Engineering principles: stack vs heap</vt:lpstr>
      <vt:lpstr>Engineering principles: stack vs heap</vt:lpstr>
      <vt:lpstr>Stack and Heap</vt:lpstr>
      <vt:lpstr>Structures</vt:lpstr>
      <vt:lpstr>Structs</vt:lpstr>
      <vt:lpstr>Structs</vt:lpstr>
      <vt:lpstr>Structs</vt:lpstr>
      <vt:lpstr>Structs</vt:lpstr>
      <vt:lpstr>Structs</vt:lpstr>
      <vt:lpstr>Structs</vt:lpstr>
      <vt:lpstr>Structs</vt:lpstr>
      <vt:lpstr>Arrays of Structs</vt:lpstr>
      <vt:lpstr>Arrays of Structs</vt:lpstr>
      <vt:lpstr>Arrays of Structs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 Nalband</dc:creator>
  <cp:lastModifiedBy>Saif Nalband</cp:lastModifiedBy>
  <cp:revision>2</cp:revision>
  <dcterms:created xsi:type="dcterms:W3CDTF">2022-12-14T15:42:41Z</dcterms:created>
  <dcterms:modified xsi:type="dcterms:W3CDTF">2022-12-17T07:59:00Z</dcterms:modified>
</cp:coreProperties>
</file>