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69"/>
  </p:notesMasterIdLst>
  <p:sldIdLst>
    <p:sldId id="626" r:id="rId2"/>
    <p:sldId id="627" r:id="rId3"/>
    <p:sldId id="628" r:id="rId4"/>
    <p:sldId id="629" r:id="rId5"/>
    <p:sldId id="630" r:id="rId6"/>
    <p:sldId id="63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89" r:id="rId21"/>
    <p:sldId id="645" r:id="rId22"/>
    <p:sldId id="691" r:id="rId23"/>
    <p:sldId id="690" r:id="rId24"/>
    <p:sldId id="646" r:id="rId25"/>
    <p:sldId id="647" r:id="rId26"/>
    <p:sldId id="648" r:id="rId27"/>
    <p:sldId id="692" r:id="rId28"/>
    <p:sldId id="693" r:id="rId29"/>
    <p:sldId id="649" r:id="rId30"/>
    <p:sldId id="650" r:id="rId31"/>
    <p:sldId id="651" r:id="rId32"/>
    <p:sldId id="694" r:id="rId33"/>
    <p:sldId id="652" r:id="rId34"/>
    <p:sldId id="653" r:id="rId35"/>
    <p:sldId id="654" r:id="rId36"/>
    <p:sldId id="655" r:id="rId37"/>
    <p:sldId id="656" r:id="rId38"/>
    <p:sldId id="657" r:id="rId39"/>
    <p:sldId id="658" r:id="rId40"/>
    <p:sldId id="659" r:id="rId41"/>
    <p:sldId id="660" r:id="rId42"/>
    <p:sldId id="661" r:id="rId43"/>
    <p:sldId id="662" r:id="rId44"/>
    <p:sldId id="663" r:id="rId45"/>
    <p:sldId id="664" r:id="rId46"/>
    <p:sldId id="665" r:id="rId47"/>
    <p:sldId id="672" r:id="rId48"/>
    <p:sldId id="673" r:id="rId49"/>
    <p:sldId id="687" r:id="rId50"/>
    <p:sldId id="674" r:id="rId51"/>
    <p:sldId id="675" r:id="rId52"/>
    <p:sldId id="688" r:id="rId53"/>
    <p:sldId id="667" r:id="rId54"/>
    <p:sldId id="668" r:id="rId55"/>
    <p:sldId id="669" r:id="rId56"/>
    <p:sldId id="670" r:id="rId57"/>
    <p:sldId id="671" r:id="rId58"/>
    <p:sldId id="677" r:id="rId59"/>
    <p:sldId id="678" r:id="rId60"/>
    <p:sldId id="679" r:id="rId61"/>
    <p:sldId id="680" r:id="rId62"/>
    <p:sldId id="681" r:id="rId63"/>
    <p:sldId id="682" r:id="rId64"/>
    <p:sldId id="683" r:id="rId65"/>
    <p:sldId id="684" r:id="rId66"/>
    <p:sldId id="685" r:id="rId67"/>
    <p:sldId id="686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B627-AEC3-41B7-8A12-6F7FDC4A2C3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CBFA-382A-4996-8450-45C910C25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1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20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7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82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9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29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1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2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9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2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9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5633-B92D-4EBB-A255-0C513E8930A4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0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Number System </a:t>
            </a:r>
            <a:br>
              <a:rPr lang="en-US" altLang="en-US" sz="4000" b="1" dirty="0">
                <a:solidFill>
                  <a:srgbClr val="FFFF00"/>
                </a:solidFill>
              </a:rPr>
            </a:br>
            <a:r>
              <a:rPr lang="en-US" altLang="en-US" sz="4000" b="1" dirty="0">
                <a:solidFill>
                  <a:srgbClr val="FFFF00"/>
                </a:solidFill>
              </a:rPr>
              <a:t>Number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324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458200" cy="4724400"/>
          </a:xfrm>
        </p:spPr>
        <p:txBody>
          <a:bodyPr>
            <a:normAutofit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US" altLang="en-US" sz="2400" dirty="0"/>
              <a:t>101011  </a:t>
            </a:r>
            <a:r>
              <a:rPr lang="en-US" altLang="en-US" sz="2400" dirty="0">
                <a:sym typeface="Wingdings" pitchFamily="2" charset="2"/>
              </a:rPr>
              <a:t>  1x2</a:t>
            </a:r>
            <a:r>
              <a:rPr lang="en-US" altLang="en-US" sz="2400" baseline="30000" dirty="0">
                <a:sym typeface="Wingdings" pitchFamily="2" charset="2"/>
              </a:rPr>
              <a:t>5</a:t>
            </a:r>
            <a:r>
              <a:rPr lang="en-US" altLang="en-US" sz="2400" dirty="0">
                <a:sym typeface="Wingdings" pitchFamily="2" charset="2"/>
              </a:rPr>
              <a:t> + 0x2</a:t>
            </a:r>
            <a:r>
              <a:rPr lang="en-US" altLang="en-US" sz="2400" baseline="30000" dirty="0">
                <a:sym typeface="Wingdings" pitchFamily="2" charset="2"/>
              </a:rPr>
              <a:t>4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3</a:t>
            </a:r>
            <a:r>
              <a:rPr lang="en-US" altLang="en-US" sz="2400" dirty="0">
                <a:sym typeface="Wingdings" pitchFamily="2" charset="2"/>
              </a:rPr>
              <a:t> + 0x2</a:t>
            </a:r>
            <a:r>
              <a:rPr lang="en-US" altLang="en-US" sz="2400" baseline="30000" dirty="0">
                <a:sym typeface="Wingdings" pitchFamily="2" charset="2"/>
              </a:rPr>
              <a:t>2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0</a:t>
            </a:r>
          </a:p>
          <a:p>
            <a:pPr marL="533400" indent="-533400">
              <a:buNone/>
            </a:pPr>
            <a:r>
              <a:rPr lang="en-US" altLang="en-US" sz="2400" dirty="0"/>
              <a:t>				= 43</a:t>
            </a:r>
          </a:p>
          <a:p>
            <a:pPr marL="533400" indent="-533400">
              <a:buNone/>
            </a:pPr>
            <a:r>
              <a:rPr lang="en-US" altLang="en-US" sz="2400" dirty="0">
                <a:solidFill>
                  <a:srgbClr val="FFC000"/>
                </a:solidFill>
              </a:rPr>
              <a:t>		(101011)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2</a:t>
            </a:r>
            <a:r>
              <a:rPr lang="en-US" altLang="en-US" sz="2400" dirty="0">
                <a:solidFill>
                  <a:srgbClr val="FFC000"/>
                </a:solidFill>
              </a:rPr>
              <a:t> = (43)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10</a:t>
            </a:r>
          </a:p>
          <a:p>
            <a:pPr marL="533400" indent="-533400">
              <a:buNone/>
            </a:pPr>
            <a:endParaRPr lang="en-US" altLang="en-US" sz="2400" baseline="-25000" dirty="0">
              <a:solidFill>
                <a:srgbClr val="993300"/>
              </a:solidFill>
            </a:endParaRPr>
          </a:p>
          <a:p>
            <a:pPr marL="533400" indent="-533400">
              <a:buFontTx/>
              <a:buAutoNum type="arabicPeriod" startAt="2"/>
            </a:pPr>
            <a:r>
              <a:rPr lang="en-US" altLang="en-US" sz="2400" dirty="0"/>
              <a:t>.0101      </a:t>
            </a:r>
            <a:r>
              <a:rPr lang="en-US" altLang="en-US" sz="2400" dirty="0">
                <a:sym typeface="Wingdings" pitchFamily="2" charset="2"/>
              </a:rPr>
              <a:t>  0x2</a:t>
            </a:r>
            <a:r>
              <a:rPr lang="en-US" altLang="en-US" sz="2400" baseline="30000" dirty="0">
                <a:sym typeface="Wingdings" pitchFamily="2" charset="2"/>
              </a:rPr>
              <a:t>-1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-2</a:t>
            </a:r>
            <a:r>
              <a:rPr lang="en-US" altLang="en-US" sz="2400" dirty="0">
                <a:sym typeface="Wingdings" pitchFamily="2" charset="2"/>
              </a:rPr>
              <a:t> + 0x2</a:t>
            </a:r>
            <a:r>
              <a:rPr lang="en-US" altLang="en-US" sz="2400" baseline="30000" dirty="0">
                <a:sym typeface="Wingdings" pitchFamily="2" charset="2"/>
              </a:rPr>
              <a:t>-3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-4</a:t>
            </a:r>
          </a:p>
          <a:p>
            <a:pPr marL="533400" indent="-533400">
              <a:buNone/>
            </a:pPr>
            <a:r>
              <a:rPr lang="en-US" altLang="en-US" sz="2400" baseline="30000" dirty="0"/>
              <a:t>				</a:t>
            </a:r>
            <a:r>
              <a:rPr lang="en-US" altLang="en-US" sz="2400" dirty="0"/>
              <a:t>= .3125</a:t>
            </a:r>
          </a:p>
          <a:p>
            <a:pPr marL="533400" indent="-533400">
              <a:buNone/>
            </a:pPr>
            <a:r>
              <a:rPr lang="en-US" altLang="en-US" sz="2400" dirty="0">
                <a:solidFill>
                  <a:srgbClr val="FFC000"/>
                </a:solidFill>
              </a:rPr>
              <a:t>		(.0101)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2</a:t>
            </a:r>
            <a:r>
              <a:rPr lang="en-US" altLang="en-US" sz="2400" dirty="0">
                <a:solidFill>
                  <a:srgbClr val="FFC000"/>
                </a:solidFill>
              </a:rPr>
              <a:t> = (.3125)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10</a:t>
            </a:r>
          </a:p>
          <a:p>
            <a:pPr marL="533400" indent="-533400">
              <a:buNone/>
            </a:pPr>
            <a:endParaRPr lang="en-US" altLang="en-US" sz="2400" baseline="-25000" dirty="0">
              <a:solidFill>
                <a:srgbClr val="993300"/>
              </a:solidFill>
            </a:endParaRPr>
          </a:p>
          <a:p>
            <a:pPr marL="533400" indent="-533400">
              <a:buFontTx/>
              <a:buAutoNum type="arabicPeriod" startAt="3"/>
            </a:pPr>
            <a:r>
              <a:rPr lang="en-US" altLang="en-US" sz="2400" dirty="0"/>
              <a:t>101.11    </a:t>
            </a:r>
            <a:r>
              <a:rPr lang="en-US" altLang="en-US" sz="2400" dirty="0">
                <a:sym typeface="Wingdings" pitchFamily="2" charset="2"/>
              </a:rPr>
              <a:t>  1x2</a:t>
            </a:r>
            <a:r>
              <a:rPr lang="en-US" altLang="en-US" sz="2400" baseline="30000" dirty="0">
                <a:sym typeface="Wingdings" pitchFamily="2" charset="2"/>
              </a:rPr>
              <a:t>2</a:t>
            </a:r>
            <a:r>
              <a:rPr lang="en-US" altLang="en-US" sz="2400" dirty="0">
                <a:sym typeface="Wingdings" pitchFamily="2" charset="2"/>
              </a:rPr>
              <a:t> + 0x2</a:t>
            </a:r>
            <a:r>
              <a:rPr lang="en-US" altLang="en-US" sz="2400" baseline="30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0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-1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-2</a:t>
            </a:r>
          </a:p>
          <a:p>
            <a:pPr marL="533400" indent="-533400">
              <a:buNone/>
            </a:pPr>
            <a:r>
              <a:rPr lang="en-US" altLang="en-US" sz="2400" baseline="30000" dirty="0"/>
              <a:t>				</a:t>
            </a:r>
            <a:r>
              <a:rPr lang="en-US" altLang="en-US" sz="2400" dirty="0"/>
              <a:t>5.75</a:t>
            </a:r>
          </a:p>
          <a:p>
            <a:pPr marL="533400" indent="-533400">
              <a:buNone/>
            </a:pPr>
            <a:r>
              <a:rPr lang="en-US" altLang="en-US" sz="2400" dirty="0">
                <a:solidFill>
                  <a:srgbClr val="FFC000"/>
                </a:solidFill>
              </a:rPr>
              <a:t>		(101.11)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2</a:t>
            </a:r>
            <a:r>
              <a:rPr lang="en-US" altLang="en-US" sz="2400" dirty="0">
                <a:solidFill>
                  <a:srgbClr val="FFC000"/>
                </a:solidFill>
              </a:rPr>
              <a:t> = (5.75)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9663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4572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FFFF00"/>
                </a:solidFill>
              </a:rPr>
              <a:t>Decimal-to-Binary Conversion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90600"/>
            <a:ext cx="7772400" cy="51054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Consider the integer and fractional parts separately.</a:t>
            </a: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For the integer part,</a:t>
            </a:r>
          </a:p>
          <a:p>
            <a:pPr lvl="1">
              <a:defRPr/>
            </a:pPr>
            <a:r>
              <a:rPr lang="en-US" dirty="0"/>
              <a:t>Repeatedly divide the given number by 2, and go on accumulating the remainders, until the number becomes zero.</a:t>
            </a:r>
          </a:p>
          <a:p>
            <a:pPr lvl="1">
              <a:defRPr/>
            </a:pPr>
            <a:r>
              <a:rPr lang="en-US" dirty="0"/>
              <a:t>Arrange the remainders </a:t>
            </a:r>
            <a:r>
              <a:rPr lang="en-US" i="1" dirty="0">
                <a:solidFill>
                  <a:srgbClr val="92D050"/>
                </a:solidFill>
              </a:rPr>
              <a:t>in reverse order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For the fractional part,</a:t>
            </a:r>
          </a:p>
          <a:p>
            <a:pPr lvl="1">
              <a:defRPr/>
            </a:pPr>
            <a:r>
              <a:rPr lang="en-US" dirty="0"/>
              <a:t>Repeatedly multiply the given fraction by 2.</a:t>
            </a:r>
          </a:p>
          <a:p>
            <a:pPr lvl="2">
              <a:defRPr/>
            </a:pPr>
            <a:r>
              <a:rPr lang="en-US" dirty="0"/>
              <a:t>Accumulate the integer part (0 or 1).</a:t>
            </a:r>
          </a:p>
          <a:p>
            <a:pPr lvl="2">
              <a:defRPr/>
            </a:pPr>
            <a:r>
              <a:rPr lang="en-US" dirty="0"/>
              <a:t>If the integer part is 1, chop it off.</a:t>
            </a:r>
          </a:p>
          <a:p>
            <a:pPr lvl="1">
              <a:defRPr/>
            </a:pPr>
            <a:r>
              <a:rPr lang="en-US" dirty="0"/>
              <a:t>Arrange the integer parts </a:t>
            </a:r>
            <a:r>
              <a:rPr lang="en-US" i="1" dirty="0">
                <a:solidFill>
                  <a:srgbClr val="92D050"/>
                </a:solidFill>
              </a:rPr>
              <a:t>in the order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they are obtained.</a:t>
            </a:r>
          </a:p>
        </p:txBody>
      </p:sp>
    </p:spTree>
    <p:extLst>
      <p:ext uri="{BB962C8B-B14F-4D97-AF65-F5344CB8AC3E}">
        <p14:creationId xmlns:p14="http://schemas.microsoft.com/office/powerpoint/2010/main" val="287362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1  ::  239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581400" y="1600201"/>
            <a:ext cx="297180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 dirty="0"/>
              <a:t>239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 dirty="0"/>
              <a:t>2     119   --- 1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 dirty="0"/>
              <a:t> 59    --- 1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 dirty="0"/>
              <a:t>2      29    --- 1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 dirty="0"/>
              <a:t> 14    --- 1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 dirty="0"/>
              <a:t>2       7     --- 0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 dirty="0"/>
              <a:t>  3     --- 1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 dirty="0"/>
              <a:t>2       1     --- 1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 dirty="0"/>
              <a:t>2       0     --- 1</a:t>
            </a:r>
          </a:p>
        </p:txBody>
      </p:sp>
      <p:grpSp>
        <p:nvGrpSpPr>
          <p:cNvPr id="14343" name="Group 16"/>
          <p:cNvGrpSpPr>
            <a:grpSpLocks/>
          </p:cNvGrpSpPr>
          <p:nvPr/>
        </p:nvGrpSpPr>
        <p:grpSpPr bwMode="auto">
          <a:xfrm>
            <a:off x="4038600" y="4419600"/>
            <a:ext cx="609600" cy="304800"/>
            <a:chOff x="3456" y="1488"/>
            <a:chExt cx="384" cy="192"/>
          </a:xfrm>
        </p:grpSpPr>
        <p:sp>
          <p:nvSpPr>
            <p:cNvPr id="14370" name="Line 6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7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4038600" y="1676400"/>
            <a:ext cx="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15"/>
          <p:cNvSpPr>
            <a:spLocks noChangeShapeType="1"/>
          </p:cNvSpPr>
          <p:nvPr/>
        </p:nvSpPr>
        <p:spPr bwMode="auto">
          <a:xfrm>
            <a:off x="4038600" y="1981200"/>
            <a:ext cx="609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6" name="Group 17"/>
          <p:cNvGrpSpPr>
            <a:grpSpLocks/>
          </p:cNvGrpSpPr>
          <p:nvPr/>
        </p:nvGrpSpPr>
        <p:grpSpPr bwMode="auto">
          <a:xfrm>
            <a:off x="4038600" y="3048000"/>
            <a:ext cx="609600" cy="304800"/>
            <a:chOff x="3456" y="1488"/>
            <a:chExt cx="384" cy="192"/>
          </a:xfrm>
        </p:grpSpPr>
        <p:sp>
          <p:nvSpPr>
            <p:cNvPr id="14368" name="Line 18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19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7" name="Group 20"/>
          <p:cNvGrpSpPr>
            <a:grpSpLocks/>
          </p:cNvGrpSpPr>
          <p:nvPr/>
        </p:nvGrpSpPr>
        <p:grpSpPr bwMode="auto">
          <a:xfrm>
            <a:off x="4038600" y="2667000"/>
            <a:ext cx="609600" cy="304800"/>
            <a:chOff x="3456" y="1488"/>
            <a:chExt cx="384" cy="192"/>
          </a:xfrm>
        </p:grpSpPr>
        <p:sp>
          <p:nvSpPr>
            <p:cNvPr id="14366" name="Line 21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22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8" name="Group 23"/>
          <p:cNvGrpSpPr>
            <a:grpSpLocks/>
          </p:cNvGrpSpPr>
          <p:nvPr/>
        </p:nvGrpSpPr>
        <p:grpSpPr bwMode="auto">
          <a:xfrm>
            <a:off x="4038600" y="2362200"/>
            <a:ext cx="609600" cy="304800"/>
            <a:chOff x="3456" y="1488"/>
            <a:chExt cx="384" cy="192"/>
          </a:xfrm>
        </p:grpSpPr>
        <p:sp>
          <p:nvSpPr>
            <p:cNvPr id="14364" name="Line 24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25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9" name="Group 26"/>
          <p:cNvGrpSpPr>
            <a:grpSpLocks/>
          </p:cNvGrpSpPr>
          <p:nvPr/>
        </p:nvGrpSpPr>
        <p:grpSpPr bwMode="auto">
          <a:xfrm>
            <a:off x="4038600" y="1981200"/>
            <a:ext cx="609600" cy="304800"/>
            <a:chOff x="3456" y="1488"/>
            <a:chExt cx="384" cy="192"/>
          </a:xfrm>
        </p:grpSpPr>
        <p:sp>
          <p:nvSpPr>
            <p:cNvPr id="14362" name="Line 27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8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0" name="Group 29"/>
          <p:cNvGrpSpPr>
            <a:grpSpLocks/>
          </p:cNvGrpSpPr>
          <p:nvPr/>
        </p:nvGrpSpPr>
        <p:grpSpPr bwMode="auto">
          <a:xfrm>
            <a:off x="4038600" y="4114800"/>
            <a:ext cx="609600" cy="304800"/>
            <a:chOff x="3456" y="1488"/>
            <a:chExt cx="384" cy="192"/>
          </a:xfrm>
        </p:grpSpPr>
        <p:sp>
          <p:nvSpPr>
            <p:cNvPr id="14360" name="Line 30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31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1" name="Group 32"/>
          <p:cNvGrpSpPr>
            <a:grpSpLocks/>
          </p:cNvGrpSpPr>
          <p:nvPr/>
        </p:nvGrpSpPr>
        <p:grpSpPr bwMode="auto">
          <a:xfrm>
            <a:off x="4038600" y="3810000"/>
            <a:ext cx="609600" cy="304800"/>
            <a:chOff x="3456" y="1488"/>
            <a:chExt cx="384" cy="192"/>
          </a:xfrm>
        </p:grpSpPr>
        <p:sp>
          <p:nvSpPr>
            <p:cNvPr id="14358" name="Line 33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34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2" name="Group 35"/>
          <p:cNvGrpSpPr>
            <a:grpSpLocks/>
          </p:cNvGrpSpPr>
          <p:nvPr/>
        </p:nvGrpSpPr>
        <p:grpSpPr bwMode="auto">
          <a:xfrm>
            <a:off x="4038600" y="3429000"/>
            <a:ext cx="609600" cy="304800"/>
            <a:chOff x="3456" y="1488"/>
            <a:chExt cx="384" cy="192"/>
          </a:xfrm>
        </p:grpSpPr>
        <p:sp>
          <p:nvSpPr>
            <p:cNvPr id="14356" name="Line 36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37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Line 38"/>
          <p:cNvSpPr>
            <a:spLocks noChangeShapeType="1"/>
          </p:cNvSpPr>
          <p:nvPr/>
        </p:nvSpPr>
        <p:spPr bwMode="auto">
          <a:xfrm>
            <a:off x="4038600" y="1676400"/>
            <a:ext cx="0" cy="3048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7" name="AutoShape 39"/>
          <p:cNvSpPr>
            <a:spLocks noChangeArrowheads="1"/>
          </p:cNvSpPr>
          <p:nvPr/>
        </p:nvSpPr>
        <p:spPr bwMode="auto">
          <a:xfrm>
            <a:off x="5943600" y="2057400"/>
            <a:ext cx="228600" cy="2590800"/>
          </a:xfrm>
          <a:prstGeom prst="upArrow">
            <a:avLst>
              <a:gd name="adj1" fmla="val 50000"/>
              <a:gd name="adj2" fmla="val 283333"/>
            </a:avLst>
          </a:prstGeom>
          <a:solidFill>
            <a:srgbClr val="FFFF99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6858000" y="3124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rgbClr val="FFC000"/>
                </a:solidFill>
              </a:rPr>
              <a:t>(239)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10</a:t>
            </a:r>
            <a:r>
              <a:rPr lang="en-US" altLang="en-US" b="1" i="0" dirty="0">
                <a:solidFill>
                  <a:srgbClr val="FFC000"/>
                </a:solidFill>
              </a:rPr>
              <a:t> = (11101111)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704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2  ::  64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581400" y="1600200"/>
            <a:ext cx="2971800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>
                <a:latin typeface="Times New Roman" pitchFamily="18" charset="0"/>
              </a:rPr>
              <a:t> </a:t>
            </a:r>
            <a:r>
              <a:rPr lang="en-US" altLang="en-US" sz="2000" b="1" i="0"/>
              <a:t>64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/>
              <a:t>2      32    --- 0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/>
              <a:t> 16    --- 0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/>
              <a:t>2        8    --- 0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/>
              <a:t>   4    --- 0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/>
              <a:t>2        2    --- 0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/>
              <a:t>   1    --- 0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/>
              <a:t>2        0    --- 1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038600" y="1676400"/>
            <a:ext cx="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038600" y="1981200"/>
            <a:ext cx="609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4038600" y="3048000"/>
            <a:ext cx="609600" cy="304800"/>
            <a:chOff x="3456" y="1488"/>
            <a:chExt cx="384" cy="192"/>
          </a:xfrm>
        </p:grpSpPr>
        <p:sp>
          <p:nvSpPr>
            <p:cNvPr id="15391" name="Line 10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11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12"/>
          <p:cNvGrpSpPr>
            <a:grpSpLocks/>
          </p:cNvGrpSpPr>
          <p:nvPr/>
        </p:nvGrpSpPr>
        <p:grpSpPr bwMode="auto">
          <a:xfrm>
            <a:off x="4038600" y="2667000"/>
            <a:ext cx="609600" cy="304800"/>
            <a:chOff x="3456" y="1488"/>
            <a:chExt cx="384" cy="192"/>
          </a:xfrm>
        </p:grpSpPr>
        <p:sp>
          <p:nvSpPr>
            <p:cNvPr id="15389" name="Line 13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14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15"/>
          <p:cNvGrpSpPr>
            <a:grpSpLocks/>
          </p:cNvGrpSpPr>
          <p:nvPr/>
        </p:nvGrpSpPr>
        <p:grpSpPr bwMode="auto">
          <a:xfrm>
            <a:off x="4038600" y="2286000"/>
            <a:ext cx="609600" cy="304800"/>
            <a:chOff x="3456" y="1488"/>
            <a:chExt cx="384" cy="192"/>
          </a:xfrm>
        </p:grpSpPr>
        <p:sp>
          <p:nvSpPr>
            <p:cNvPr id="15387" name="Line 16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17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2" name="Group 18"/>
          <p:cNvGrpSpPr>
            <a:grpSpLocks/>
          </p:cNvGrpSpPr>
          <p:nvPr/>
        </p:nvGrpSpPr>
        <p:grpSpPr bwMode="auto">
          <a:xfrm>
            <a:off x="4038600" y="1981200"/>
            <a:ext cx="609600" cy="304800"/>
            <a:chOff x="3456" y="1488"/>
            <a:chExt cx="384" cy="192"/>
          </a:xfrm>
        </p:grpSpPr>
        <p:sp>
          <p:nvSpPr>
            <p:cNvPr id="15385" name="Line 19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0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21"/>
          <p:cNvGrpSpPr>
            <a:grpSpLocks/>
          </p:cNvGrpSpPr>
          <p:nvPr/>
        </p:nvGrpSpPr>
        <p:grpSpPr bwMode="auto">
          <a:xfrm>
            <a:off x="4038600" y="4114800"/>
            <a:ext cx="609600" cy="304800"/>
            <a:chOff x="3456" y="1488"/>
            <a:chExt cx="384" cy="192"/>
          </a:xfrm>
        </p:grpSpPr>
        <p:sp>
          <p:nvSpPr>
            <p:cNvPr id="15383" name="Line 22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3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4" name="Group 24"/>
          <p:cNvGrpSpPr>
            <a:grpSpLocks/>
          </p:cNvGrpSpPr>
          <p:nvPr/>
        </p:nvGrpSpPr>
        <p:grpSpPr bwMode="auto">
          <a:xfrm>
            <a:off x="4038600" y="3810000"/>
            <a:ext cx="609600" cy="304800"/>
            <a:chOff x="3456" y="1488"/>
            <a:chExt cx="384" cy="192"/>
          </a:xfrm>
        </p:grpSpPr>
        <p:sp>
          <p:nvSpPr>
            <p:cNvPr id="15381" name="Line 25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6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5" name="Group 27"/>
          <p:cNvGrpSpPr>
            <a:grpSpLocks/>
          </p:cNvGrpSpPr>
          <p:nvPr/>
        </p:nvGrpSpPr>
        <p:grpSpPr bwMode="auto">
          <a:xfrm>
            <a:off x="4038600" y="3429000"/>
            <a:ext cx="609600" cy="304800"/>
            <a:chOff x="3456" y="1488"/>
            <a:chExt cx="384" cy="192"/>
          </a:xfrm>
        </p:grpSpPr>
        <p:sp>
          <p:nvSpPr>
            <p:cNvPr id="15379" name="Line 28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9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638800" y="1981200"/>
            <a:ext cx="228600" cy="2438400"/>
          </a:xfrm>
          <a:prstGeom prst="upArrow">
            <a:avLst>
              <a:gd name="adj1" fmla="val 50000"/>
              <a:gd name="adj2" fmla="val 266667"/>
            </a:avLst>
          </a:prstGeom>
          <a:solidFill>
            <a:srgbClr val="FFFF99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6858000" y="3124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rgbClr val="FFC000"/>
                </a:solidFill>
              </a:rPr>
              <a:t>(64)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10</a:t>
            </a:r>
            <a:r>
              <a:rPr lang="en-US" altLang="en-US" b="1" i="0" dirty="0">
                <a:solidFill>
                  <a:srgbClr val="FFC000"/>
                </a:solidFill>
              </a:rPr>
              <a:t> = (1000000)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5378" name="Line 33"/>
          <p:cNvSpPr>
            <a:spLocks noChangeShapeType="1"/>
          </p:cNvSpPr>
          <p:nvPr/>
        </p:nvSpPr>
        <p:spPr bwMode="auto">
          <a:xfrm>
            <a:off x="4038600" y="1676400"/>
            <a:ext cx="0" cy="2743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3  ::  .634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048000" y="1752601"/>
            <a:ext cx="42672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.634  x  2   =   </a:t>
            </a:r>
            <a:r>
              <a:rPr lang="en-US" altLang="en-US" sz="2000" b="1" i="0" dirty="0">
                <a:solidFill>
                  <a:srgbClr val="92D050"/>
                </a:solidFill>
              </a:rPr>
              <a:t>1</a:t>
            </a:r>
            <a:r>
              <a:rPr lang="en-US" altLang="en-US" sz="2000" b="1" i="0" dirty="0"/>
              <a:t>.268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.268  x  2   =   </a:t>
            </a:r>
            <a:r>
              <a:rPr lang="en-US" altLang="en-US" sz="2000" b="1" i="0" dirty="0">
                <a:solidFill>
                  <a:srgbClr val="92D050"/>
                </a:solidFill>
              </a:rPr>
              <a:t>0</a:t>
            </a:r>
            <a:r>
              <a:rPr lang="en-US" altLang="en-US" sz="2000" b="1" i="0" dirty="0"/>
              <a:t>.536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.536  x  2   =   </a:t>
            </a:r>
            <a:r>
              <a:rPr lang="en-US" altLang="en-US" sz="2000" b="1" i="0" dirty="0">
                <a:solidFill>
                  <a:srgbClr val="92D050"/>
                </a:solidFill>
              </a:rPr>
              <a:t>1</a:t>
            </a:r>
            <a:r>
              <a:rPr lang="en-US" altLang="en-US" sz="2000" b="1" i="0" dirty="0"/>
              <a:t>.072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.072  x  2   =   </a:t>
            </a:r>
            <a:r>
              <a:rPr lang="en-US" altLang="en-US" sz="2000" b="1" i="0" dirty="0">
                <a:solidFill>
                  <a:srgbClr val="92D050"/>
                </a:solidFill>
              </a:rPr>
              <a:t>0</a:t>
            </a:r>
            <a:r>
              <a:rPr lang="en-US" altLang="en-US" sz="2000" b="1" i="0" dirty="0"/>
              <a:t>.144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.144  x  2   =   </a:t>
            </a:r>
            <a:r>
              <a:rPr lang="en-US" altLang="en-US" sz="2000" b="1" i="0" dirty="0">
                <a:solidFill>
                  <a:srgbClr val="92D050"/>
                </a:solidFill>
              </a:rPr>
              <a:t>0</a:t>
            </a:r>
            <a:r>
              <a:rPr lang="en-US" altLang="en-US" sz="2000" b="1" i="0" dirty="0"/>
              <a:t>.288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>
                <a:latin typeface="Times New Roman" pitchFamily="18" charset="0"/>
              </a:rPr>
              <a:t>: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1828800"/>
            <a:ext cx="304800" cy="16764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FF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6019800" y="41910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 i="0">
              <a:latin typeface="Times New Roman" pitchFamily="18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6781800" y="26670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rgbClr val="FFC000"/>
                </a:solidFill>
              </a:rPr>
              <a:t>(.634)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10</a:t>
            </a:r>
            <a:r>
              <a:rPr lang="en-US" altLang="en-US" b="1" i="0" dirty="0">
                <a:solidFill>
                  <a:srgbClr val="FFC000"/>
                </a:solidFill>
              </a:rPr>
              <a:t> = (.10100……)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828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4  ::  37.0625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2819400" y="2209800"/>
            <a:ext cx="58674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/>
              <a:t>(37)</a:t>
            </a:r>
            <a:r>
              <a:rPr lang="en-US" altLang="en-US" b="1" i="0" baseline="-25000" dirty="0"/>
              <a:t>10 </a:t>
            </a:r>
            <a:r>
              <a:rPr lang="en-US" altLang="en-US" b="1" i="0" dirty="0"/>
              <a:t> =  (100101)</a:t>
            </a:r>
            <a:r>
              <a:rPr lang="en-US" altLang="en-US" b="1" i="0" baseline="-25000" dirty="0"/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i="0" dirty="0"/>
              <a:t>(.0625)</a:t>
            </a:r>
            <a:r>
              <a:rPr lang="en-US" altLang="en-US" b="1" i="0" baseline="-25000" dirty="0"/>
              <a:t>10</a:t>
            </a:r>
            <a:r>
              <a:rPr lang="en-US" altLang="en-US" b="1" i="0" dirty="0"/>
              <a:t>  =  (.0001)</a:t>
            </a:r>
            <a:r>
              <a:rPr lang="en-US" altLang="en-US" b="1" i="0" baseline="-25000" dirty="0"/>
              <a:t>2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i="0" dirty="0"/>
          </a:p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rgbClr val="FFC000"/>
                </a:solidFill>
              </a:rPr>
              <a:t>(37.0625)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10</a:t>
            </a:r>
            <a:r>
              <a:rPr lang="en-US" altLang="en-US" b="1" i="0" dirty="0">
                <a:solidFill>
                  <a:srgbClr val="FFC000"/>
                </a:solidFill>
              </a:rPr>
              <a:t>  =  (100101 . 0001)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469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Hexadecimal Number System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371600"/>
            <a:ext cx="8001000" cy="47244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A compact way of representing binary numbers.</a:t>
            </a:r>
          </a:p>
          <a:p>
            <a:pPr>
              <a:defRPr/>
            </a:pPr>
            <a:endParaRPr lang="en-US" dirty="0">
              <a:solidFill>
                <a:srgbClr val="FFC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16 different symbols (radix = 16).</a:t>
            </a:r>
          </a:p>
          <a:p>
            <a:pPr>
              <a:defRPr/>
            </a:pPr>
            <a:endParaRPr lang="en-US" dirty="0">
              <a:solidFill>
                <a:srgbClr val="FFC000"/>
              </a:solidFill>
            </a:endParaRPr>
          </a:p>
          <a:p>
            <a:pPr lvl="1" algn="ctr">
              <a:buNone/>
              <a:defRPr/>
            </a:pPr>
            <a:r>
              <a:rPr lang="en-US" dirty="0"/>
              <a:t>    0  </a:t>
            </a:r>
            <a:r>
              <a:rPr lang="en-US" dirty="0">
                <a:sym typeface="Wingdings" pitchFamily="2" charset="2"/>
              </a:rPr>
              <a:t>  0000	8    1000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1    0001	9    1001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2    0010	A    1010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3    0011	B    1011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4    0100	C    1100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5    0101	D    1101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6    0110	E    1110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7    0111	F    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5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Binary-to-Hexadecimal Conversion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For the integer part,</a:t>
            </a:r>
          </a:p>
          <a:p>
            <a:pPr lvl="1">
              <a:defRPr/>
            </a:pPr>
            <a:r>
              <a:rPr lang="en-US" dirty="0"/>
              <a:t>Scan the binary number from </a:t>
            </a:r>
            <a:r>
              <a:rPr lang="en-US" i="1" dirty="0">
                <a:solidFill>
                  <a:srgbClr val="92D050"/>
                </a:solidFill>
              </a:rPr>
              <a:t>right to left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pPr lvl="1">
              <a:defRPr/>
            </a:pPr>
            <a:r>
              <a:rPr lang="en-US" dirty="0"/>
              <a:t>Translate each group of four bits into the corresponding hexadecimal digit.</a:t>
            </a:r>
          </a:p>
          <a:p>
            <a:pPr lvl="2">
              <a:defRPr/>
            </a:pPr>
            <a:r>
              <a:rPr lang="en-US" dirty="0"/>
              <a:t>Add </a:t>
            </a:r>
            <a:r>
              <a:rPr lang="en-US" i="1" dirty="0">
                <a:solidFill>
                  <a:srgbClr val="92D050"/>
                </a:solidFill>
              </a:rPr>
              <a:t>leading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zeros if necessary.</a:t>
            </a: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For the fractional part,</a:t>
            </a:r>
          </a:p>
          <a:p>
            <a:pPr lvl="1">
              <a:defRPr/>
            </a:pPr>
            <a:r>
              <a:rPr lang="en-US" dirty="0"/>
              <a:t>Scan the binary number from </a:t>
            </a:r>
            <a:r>
              <a:rPr lang="en-US" i="1" dirty="0">
                <a:solidFill>
                  <a:srgbClr val="92D050"/>
                </a:solidFill>
              </a:rPr>
              <a:t>left to right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pPr lvl="1">
              <a:defRPr/>
            </a:pPr>
            <a:r>
              <a:rPr lang="en-US" dirty="0"/>
              <a:t>Translate each group of four bits into the corresponding hexadecimal digit.</a:t>
            </a:r>
          </a:p>
          <a:p>
            <a:pPr lvl="2">
              <a:defRPr/>
            </a:pPr>
            <a:r>
              <a:rPr lang="en-US" dirty="0"/>
              <a:t>Add </a:t>
            </a:r>
            <a:r>
              <a:rPr lang="en-US" i="1" dirty="0">
                <a:solidFill>
                  <a:srgbClr val="92D050"/>
                </a:solidFill>
              </a:rPr>
              <a:t>trailing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zeros if necessary.</a:t>
            </a:r>
          </a:p>
          <a:p>
            <a:pP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spcBef>
                <a:spcPct val="65000"/>
              </a:spcBef>
              <a:buFontTx/>
              <a:buAutoNum type="arabicPeriod"/>
            </a:pPr>
            <a:r>
              <a:rPr lang="en-US" altLang="en-US"/>
              <a:t>(</a:t>
            </a:r>
            <a:r>
              <a:rPr lang="en-US" altLang="en-US" u="sng"/>
              <a:t>1011</a:t>
            </a:r>
            <a:r>
              <a:rPr lang="en-US" altLang="en-US"/>
              <a:t> </a:t>
            </a:r>
            <a:r>
              <a:rPr lang="en-US" altLang="en-US" u="sng"/>
              <a:t>0100</a:t>
            </a:r>
            <a:r>
              <a:rPr lang="en-US" altLang="en-US"/>
              <a:t> </a:t>
            </a:r>
            <a:r>
              <a:rPr lang="en-US" altLang="en-US" u="sng"/>
              <a:t>0011</a:t>
            </a:r>
            <a:r>
              <a:rPr lang="en-US" altLang="en-US"/>
              <a:t>)</a:t>
            </a:r>
            <a:r>
              <a:rPr lang="en-US" altLang="en-US" baseline="-25000"/>
              <a:t>2</a:t>
            </a:r>
            <a:r>
              <a:rPr lang="en-US" altLang="en-US"/>
              <a:t>   =   (B43)</a:t>
            </a:r>
            <a:r>
              <a:rPr lang="en-US" altLang="en-US" baseline="-25000"/>
              <a:t>16</a:t>
            </a:r>
          </a:p>
          <a:p>
            <a:pPr marL="533400" indent="-533400">
              <a:spcBef>
                <a:spcPct val="65000"/>
              </a:spcBef>
              <a:buFontTx/>
              <a:buAutoNum type="arabicPeriod"/>
            </a:pPr>
            <a:r>
              <a:rPr lang="en-US" altLang="en-US"/>
              <a:t>(</a:t>
            </a:r>
            <a:r>
              <a:rPr lang="en-US" altLang="en-US" u="sng"/>
              <a:t>10</a:t>
            </a:r>
            <a:r>
              <a:rPr lang="en-US" altLang="en-US"/>
              <a:t> </a:t>
            </a:r>
            <a:r>
              <a:rPr lang="en-US" altLang="en-US" u="sng"/>
              <a:t>1010</a:t>
            </a:r>
            <a:r>
              <a:rPr lang="en-US" altLang="en-US"/>
              <a:t> </a:t>
            </a:r>
            <a:r>
              <a:rPr lang="en-US" altLang="en-US" u="sng"/>
              <a:t>0001</a:t>
            </a:r>
            <a:r>
              <a:rPr lang="en-US" altLang="en-US"/>
              <a:t>)</a:t>
            </a:r>
            <a:r>
              <a:rPr lang="en-US" altLang="en-US" baseline="-25000"/>
              <a:t>2</a:t>
            </a:r>
            <a:r>
              <a:rPr lang="en-US" altLang="en-US"/>
              <a:t>       =   (2A1)</a:t>
            </a:r>
            <a:r>
              <a:rPr lang="en-US" altLang="en-US" baseline="-25000"/>
              <a:t>16</a:t>
            </a:r>
          </a:p>
          <a:p>
            <a:pPr marL="533400" indent="-533400">
              <a:spcBef>
                <a:spcPct val="65000"/>
              </a:spcBef>
              <a:buFontTx/>
              <a:buAutoNum type="arabicPeriod"/>
            </a:pPr>
            <a:r>
              <a:rPr lang="en-US" altLang="en-US"/>
              <a:t>(.</a:t>
            </a:r>
            <a:r>
              <a:rPr lang="en-US" altLang="en-US" u="sng"/>
              <a:t>1000</a:t>
            </a:r>
            <a:r>
              <a:rPr lang="en-US" altLang="en-US"/>
              <a:t> </a:t>
            </a:r>
            <a:r>
              <a:rPr lang="en-US" altLang="en-US" u="sng"/>
              <a:t>010</a:t>
            </a:r>
            <a:r>
              <a:rPr lang="en-US" altLang="en-US"/>
              <a:t>)</a:t>
            </a:r>
            <a:r>
              <a:rPr lang="en-US" altLang="en-US" baseline="-25000"/>
              <a:t>2</a:t>
            </a:r>
            <a:r>
              <a:rPr lang="en-US" altLang="en-US"/>
              <a:t>             =   (.84)</a:t>
            </a:r>
            <a:r>
              <a:rPr lang="en-US" altLang="en-US" baseline="-25000"/>
              <a:t>16</a:t>
            </a:r>
          </a:p>
          <a:p>
            <a:pPr marL="533400" indent="-533400">
              <a:spcBef>
                <a:spcPct val="65000"/>
              </a:spcBef>
              <a:buFontTx/>
              <a:buAutoNum type="arabicPeriod"/>
            </a:pPr>
            <a:r>
              <a:rPr lang="en-US" altLang="en-US"/>
              <a:t>(</a:t>
            </a:r>
            <a:r>
              <a:rPr lang="en-US" altLang="en-US" u="sng"/>
              <a:t>101</a:t>
            </a:r>
            <a:r>
              <a:rPr lang="en-US" altLang="en-US"/>
              <a:t> . </a:t>
            </a:r>
            <a:r>
              <a:rPr lang="en-US" altLang="en-US" u="sng"/>
              <a:t>0101</a:t>
            </a:r>
            <a:r>
              <a:rPr lang="en-US" altLang="en-US"/>
              <a:t> </a:t>
            </a:r>
            <a:r>
              <a:rPr lang="en-US" altLang="en-US" u="sng"/>
              <a:t>111</a:t>
            </a:r>
            <a:r>
              <a:rPr lang="en-US" altLang="en-US"/>
              <a:t>)</a:t>
            </a:r>
            <a:r>
              <a:rPr lang="en-US" altLang="en-US" baseline="-25000"/>
              <a:t>2</a:t>
            </a:r>
            <a:r>
              <a:rPr lang="en-US" altLang="en-US"/>
              <a:t>     =   (5.5E)</a:t>
            </a:r>
            <a:r>
              <a:rPr lang="en-US" altLang="en-US" baseline="-2500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9392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Hexadecimal-to-Binary Conversion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en-US" dirty="0">
                <a:solidFill>
                  <a:srgbClr val="FFC000"/>
                </a:solidFill>
              </a:rPr>
              <a:t>Translate every hexadecimal digit into its 4-bit binary equivalent.</a:t>
            </a:r>
          </a:p>
          <a:p>
            <a:pPr marL="533400" indent="-533400"/>
            <a:r>
              <a:rPr lang="en-US" altLang="en-US" dirty="0">
                <a:solidFill>
                  <a:srgbClr val="FFC000"/>
                </a:solidFill>
              </a:rPr>
              <a:t>Examples:</a:t>
            </a:r>
          </a:p>
          <a:p>
            <a:pPr marL="914400" lvl="1" indent="-457200">
              <a:buNone/>
            </a:pPr>
            <a:r>
              <a:rPr lang="en-US" altLang="en-US" dirty="0"/>
              <a:t>    (3A5)</a:t>
            </a:r>
            <a:r>
              <a:rPr lang="en-US" altLang="en-US" baseline="-25000" dirty="0"/>
              <a:t>16</a:t>
            </a:r>
            <a:r>
              <a:rPr lang="en-US" altLang="en-US" dirty="0"/>
              <a:t>      =   (</a:t>
            </a:r>
            <a:r>
              <a:rPr lang="en-US" altLang="en-US" u="sng" dirty="0"/>
              <a:t>0011</a:t>
            </a:r>
            <a:r>
              <a:rPr lang="en-US" altLang="en-US" dirty="0"/>
              <a:t> </a:t>
            </a:r>
            <a:r>
              <a:rPr lang="en-US" altLang="en-US" u="sng" dirty="0"/>
              <a:t>1010</a:t>
            </a:r>
            <a:r>
              <a:rPr lang="en-US" altLang="en-US" dirty="0"/>
              <a:t> </a:t>
            </a:r>
            <a:r>
              <a:rPr lang="en-US" altLang="en-US" u="sng" dirty="0"/>
              <a:t>0101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</a:p>
          <a:p>
            <a:pPr marL="914400" lvl="1" indent="-457200">
              <a:buNone/>
            </a:pPr>
            <a:r>
              <a:rPr lang="en-US" altLang="en-US" dirty="0"/>
              <a:t>    (12.3D)</a:t>
            </a:r>
            <a:r>
              <a:rPr lang="en-US" altLang="en-US" baseline="-25000" dirty="0"/>
              <a:t>16</a:t>
            </a:r>
            <a:r>
              <a:rPr lang="en-US" altLang="en-US" dirty="0"/>
              <a:t>   =   (</a:t>
            </a:r>
            <a:r>
              <a:rPr lang="en-US" altLang="en-US" u="sng" dirty="0"/>
              <a:t>0001</a:t>
            </a:r>
            <a:r>
              <a:rPr lang="en-US" altLang="en-US" dirty="0"/>
              <a:t> </a:t>
            </a:r>
            <a:r>
              <a:rPr lang="en-US" altLang="en-US" u="sng" dirty="0"/>
              <a:t>0010</a:t>
            </a:r>
            <a:r>
              <a:rPr lang="en-US" altLang="en-US" dirty="0"/>
              <a:t> . </a:t>
            </a:r>
            <a:r>
              <a:rPr lang="en-US" altLang="en-US" u="sng" dirty="0"/>
              <a:t>0011</a:t>
            </a:r>
            <a:r>
              <a:rPr lang="en-US" altLang="en-US" dirty="0"/>
              <a:t> </a:t>
            </a:r>
            <a:r>
              <a:rPr lang="en-US" altLang="en-US" u="sng" dirty="0"/>
              <a:t>1101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</a:p>
          <a:p>
            <a:pPr marL="914400" lvl="1" indent="-457200">
              <a:buNone/>
            </a:pPr>
            <a:r>
              <a:rPr lang="en-US" altLang="en-US" dirty="0"/>
              <a:t>    (1.8)</a:t>
            </a:r>
            <a:r>
              <a:rPr lang="en-US" altLang="en-US" baseline="-25000" dirty="0"/>
              <a:t>16</a:t>
            </a:r>
            <a:r>
              <a:rPr lang="en-US" altLang="en-US" dirty="0"/>
              <a:t>        =   (</a:t>
            </a:r>
            <a:r>
              <a:rPr lang="en-US" altLang="en-US" u="sng" dirty="0"/>
              <a:t>0001</a:t>
            </a:r>
            <a:r>
              <a:rPr lang="en-US" altLang="en-US" dirty="0"/>
              <a:t> . </a:t>
            </a:r>
            <a:r>
              <a:rPr lang="en-US" altLang="en-US" u="sng" dirty="0"/>
              <a:t>1000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506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Topics to be Discussed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How are numeric data items actually stored in computer memory?</a:t>
            </a:r>
          </a:p>
          <a:p>
            <a:pPr eaLnBrk="1" hangingPunct="1"/>
            <a:endParaRPr lang="en-US" altLang="en-US" dirty="0">
              <a:solidFill>
                <a:srgbClr val="FFC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How much space (memory locations) is allocated for each type of data?</a:t>
            </a:r>
          </a:p>
          <a:p>
            <a:pPr lvl="1" eaLnBrk="1" hangingPunct="1"/>
            <a:r>
              <a:rPr lang="en-US" altLang="en-US" dirty="0" err="1">
                <a:solidFill>
                  <a:srgbClr val="92D050"/>
                </a:solidFill>
              </a:rPr>
              <a:t>int</a:t>
            </a:r>
            <a:r>
              <a:rPr lang="en-US" altLang="en-US" dirty="0">
                <a:solidFill>
                  <a:srgbClr val="92D050"/>
                </a:solidFill>
              </a:rPr>
              <a:t>, float, char, etc.</a:t>
            </a:r>
          </a:p>
          <a:p>
            <a:pPr lvl="1" eaLnBrk="1" hangingPunct="1"/>
            <a:endParaRPr lang="en-US" altLang="en-US" dirty="0">
              <a:solidFill>
                <a:srgbClr val="92D05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How are characters and strings stored in memory?</a:t>
            </a:r>
          </a:p>
        </p:txBody>
      </p:sp>
    </p:spTree>
    <p:extLst>
      <p:ext uri="{BB962C8B-B14F-4D97-AF65-F5344CB8AC3E}">
        <p14:creationId xmlns:p14="http://schemas.microsoft.com/office/powerpoint/2010/main" val="91999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830-8302-D9D7-64B6-13B8ED51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(number)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DC07-45BB-457D-8285-8E302642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integers: 0,1,2,3,4…..</a:t>
            </a:r>
          </a:p>
          <a:p>
            <a:r>
              <a:rPr lang="en-US" dirty="0"/>
              <a:t>Signed integers: -3, -2, -1, 0, 1, 2, 3</a:t>
            </a:r>
          </a:p>
          <a:p>
            <a:r>
              <a:rPr lang="en-US" dirty="0"/>
              <a:t>Floating point numbers:</a:t>
            </a:r>
          </a:p>
          <a:p>
            <a:r>
              <a:rPr lang="en-US" dirty="0"/>
              <a:t>PI=3.14154 X 10</a:t>
            </a:r>
            <a:r>
              <a:rPr lang="en-US" baseline="30000" dirty="0"/>
              <a:t>0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61667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Unsigned Binary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An n-bit binary number</a:t>
            </a:r>
          </a:p>
          <a:p>
            <a:pPr lvl="1">
              <a:buNone/>
              <a:defRPr/>
            </a:pPr>
            <a:r>
              <a:rPr lang="en-US" dirty="0"/>
              <a:t>   B  =  b</a:t>
            </a:r>
            <a:r>
              <a:rPr lang="en-US" baseline="-25000" dirty="0"/>
              <a:t>n-1</a:t>
            </a:r>
            <a:r>
              <a:rPr lang="en-US" dirty="0"/>
              <a:t>b</a:t>
            </a:r>
            <a:r>
              <a:rPr lang="en-US" baseline="-25000" dirty="0"/>
              <a:t>n-2</a:t>
            </a:r>
            <a:r>
              <a:rPr lang="en-US" dirty="0"/>
              <a:t> …. 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</a:p>
          <a:p>
            <a:pPr lvl="2">
              <a:defRPr/>
            </a:pP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distinct combinations are possible, 0 to 2</a:t>
            </a:r>
            <a:r>
              <a:rPr lang="en-US" baseline="30000" dirty="0"/>
              <a:t>n</a:t>
            </a:r>
            <a:r>
              <a:rPr lang="en-US" dirty="0"/>
              <a:t>-1.</a:t>
            </a: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For example, for n = 3, there are 8 distinct combinations.</a:t>
            </a:r>
          </a:p>
          <a:p>
            <a:pPr lvl="1">
              <a:defRPr/>
            </a:pPr>
            <a:r>
              <a:rPr lang="en-US" dirty="0"/>
              <a:t>000, 001, 010, 011, 100, 101, 110, 111</a:t>
            </a: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Range of numbers that can be represented</a:t>
            </a:r>
          </a:p>
          <a:p>
            <a:pPr lvl="1">
              <a:buNone/>
              <a:defRPr/>
            </a:pPr>
            <a:r>
              <a:rPr lang="en-US" dirty="0"/>
              <a:t>    n=8	</a:t>
            </a:r>
            <a:r>
              <a:rPr lang="en-US" dirty="0">
                <a:sym typeface="Wingdings" pitchFamily="2" charset="2"/>
              </a:rPr>
              <a:t>  	0  to  2</a:t>
            </a:r>
            <a:r>
              <a:rPr lang="en-US" baseline="30000" dirty="0">
                <a:sym typeface="Wingdings" pitchFamily="2" charset="2"/>
              </a:rPr>
              <a:t>8</a:t>
            </a:r>
            <a:r>
              <a:rPr lang="en-US" dirty="0">
                <a:sym typeface="Wingdings" pitchFamily="2" charset="2"/>
              </a:rPr>
              <a:t>-1  (255)</a:t>
            </a:r>
          </a:p>
          <a:p>
            <a:pPr lvl="1">
              <a:buNone/>
              <a:defRPr/>
            </a:pPr>
            <a:r>
              <a:rPr lang="en-US" dirty="0">
                <a:sym typeface="Wingdings" pitchFamily="2" charset="2"/>
              </a:rPr>
              <a:t>    n=16		0  to  2</a:t>
            </a:r>
            <a:r>
              <a:rPr lang="en-US" baseline="30000" dirty="0">
                <a:sym typeface="Wingdings" pitchFamily="2" charset="2"/>
              </a:rPr>
              <a:t>16</a:t>
            </a:r>
            <a:r>
              <a:rPr lang="en-US" dirty="0">
                <a:sym typeface="Wingdings" pitchFamily="2" charset="2"/>
              </a:rPr>
              <a:t>-1 (65535)</a:t>
            </a:r>
          </a:p>
          <a:p>
            <a:pPr lvl="1">
              <a:buNone/>
              <a:defRPr/>
            </a:pPr>
            <a:r>
              <a:rPr lang="en-US" dirty="0">
                <a:sym typeface="Wingdings" pitchFamily="2" charset="2"/>
              </a:rPr>
              <a:t>    n=32		0  to  2</a:t>
            </a:r>
            <a:r>
              <a:rPr lang="en-US" baseline="30000" dirty="0">
                <a:sym typeface="Wingdings" pitchFamily="2" charset="2"/>
              </a:rPr>
              <a:t>32</a:t>
            </a:r>
            <a:r>
              <a:rPr lang="en-US" dirty="0">
                <a:sym typeface="Wingdings" pitchFamily="2" charset="2"/>
              </a:rPr>
              <a:t>-1 (4294967295)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5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39CB-7007-B359-6B7B-F3531AC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Word size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FA16-6596-4E24-C7A5-453CFA3E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real computer has base word size:</a:t>
            </a:r>
          </a:p>
          <a:p>
            <a:pPr lvl="1"/>
            <a:r>
              <a:rPr lang="en-US" dirty="0"/>
              <a:t>16 bit, 32 bit, and 64 bit</a:t>
            </a:r>
          </a:p>
          <a:p>
            <a:pPr lvl="1"/>
            <a:endParaRPr lang="en-US" dirty="0"/>
          </a:p>
          <a:p>
            <a:r>
              <a:rPr lang="en-US" dirty="0"/>
              <a:t>Memory fetches are word by word</a:t>
            </a:r>
          </a:p>
          <a:p>
            <a:pPr lvl="1"/>
            <a:r>
              <a:rPr lang="en-US" dirty="0"/>
              <a:t>Even if you want 8 bit (a byte)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296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D4F5-4475-E44D-61D0-270497F4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Size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B969B-632D-6263-41DA-EF2C395CF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317"/>
            <a:ext cx="10515600" cy="3942272"/>
          </a:xfrm>
        </p:spPr>
      </p:pic>
    </p:spTree>
    <p:extLst>
      <p:ext uri="{BB962C8B-B14F-4D97-AF65-F5344CB8AC3E}">
        <p14:creationId xmlns:p14="http://schemas.microsoft.com/office/powerpoint/2010/main" val="393530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Signed Integer Representation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Many of the numerical data items that are used in a program are signed (positive or negative).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With n bits we have 2</a:t>
            </a:r>
            <a:r>
              <a:rPr lang="en-US" altLang="en-US" baseline="30000" dirty="0">
                <a:solidFill>
                  <a:srgbClr val="FFC000"/>
                </a:solidFill>
              </a:rPr>
              <a:t>n </a:t>
            </a:r>
            <a:r>
              <a:rPr lang="en-US" altLang="en-US" dirty="0">
                <a:solidFill>
                  <a:srgbClr val="FFC000"/>
                </a:solidFill>
              </a:rPr>
              <a:t> distinct values.</a:t>
            </a:r>
          </a:p>
          <a:p>
            <a:pPr lvl="1"/>
            <a:r>
              <a:rPr lang="en-US" altLang="en-US" dirty="0"/>
              <a:t>Assign about half to positive integers (1 through 2</a:t>
            </a:r>
            <a:r>
              <a:rPr lang="en-US" altLang="en-US" baseline="30000" dirty="0"/>
              <a:t>n </a:t>
            </a:r>
            <a:r>
              <a:rPr lang="en-US" altLang="en-US" dirty="0"/>
              <a:t> -1) </a:t>
            </a:r>
          </a:p>
          <a:p>
            <a:pPr lvl="1"/>
            <a:r>
              <a:rPr lang="en-US" altLang="en-US" dirty="0"/>
              <a:t>and another half - 2</a:t>
            </a:r>
            <a:r>
              <a:rPr lang="en-US" altLang="en-US" baseline="30000" dirty="0"/>
              <a:t>n </a:t>
            </a:r>
            <a:r>
              <a:rPr lang="en-US" altLang="en-US" dirty="0"/>
              <a:t> -1 through -1</a:t>
            </a:r>
            <a:endParaRPr lang="en-US" altLang="en-US" baseline="30000" dirty="0"/>
          </a:p>
          <a:p>
            <a:pPr lvl="1" eaLnBrk="1" hangingPunct="1"/>
            <a:r>
              <a:rPr lang="en-US" altLang="en-US" dirty="0"/>
              <a:t>Question:: How to represent sign?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Three possible approaches:</a:t>
            </a:r>
          </a:p>
          <a:p>
            <a:pPr lvl="1" eaLnBrk="1" hangingPunct="1"/>
            <a:r>
              <a:rPr lang="en-US" altLang="en-US" dirty="0"/>
              <a:t>Sign-magnitude representation</a:t>
            </a:r>
          </a:p>
          <a:p>
            <a:pPr lvl="1" eaLnBrk="1" hangingPunct="1"/>
            <a:r>
              <a:rPr lang="en-US" altLang="en-US" dirty="0"/>
              <a:t>One’s complement representation</a:t>
            </a:r>
          </a:p>
          <a:p>
            <a:pPr lvl="1" eaLnBrk="1" hangingPunct="1"/>
            <a:r>
              <a:rPr lang="en-US" altLang="en-US" dirty="0"/>
              <a:t>Two’s complement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19196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Sign-magnitude Representation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For an n-bit number representation</a:t>
            </a:r>
          </a:p>
          <a:p>
            <a:pPr lvl="1" eaLnBrk="1" hangingPunct="1"/>
            <a:r>
              <a:rPr lang="en-US" altLang="en-US" dirty="0"/>
              <a:t>The most significant bit (MSB) indicates sign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</a:rPr>
              <a:t>   0  </a:t>
            </a:r>
            <a:r>
              <a:rPr lang="en-US" altLang="en-US" dirty="0">
                <a:solidFill>
                  <a:srgbClr val="92D050"/>
                </a:solidFill>
                <a:sym typeface="Wingdings" pitchFamily="2" charset="2"/>
              </a:rPr>
              <a:t>  positive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  <a:sym typeface="Wingdings" pitchFamily="2" charset="2"/>
              </a:rPr>
              <a:t>   1    negative</a:t>
            </a:r>
          </a:p>
          <a:p>
            <a:pPr lvl="1" eaLnBrk="1" hangingPunct="1"/>
            <a:r>
              <a:rPr lang="en-US" altLang="en-US" dirty="0"/>
              <a:t>The remaining n-1 bits represent magnitude.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3352800" y="4038600"/>
            <a:ext cx="5181600" cy="6858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>
            <a:off x="4114800" y="4038600"/>
            <a:ext cx="0" cy="6858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6"/>
          <p:cNvSpPr>
            <a:spLocks noChangeShapeType="1"/>
          </p:cNvSpPr>
          <p:nvPr/>
        </p:nvSpPr>
        <p:spPr bwMode="auto">
          <a:xfrm>
            <a:off x="4876800" y="4038600"/>
            <a:ext cx="0" cy="6858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7"/>
          <p:cNvSpPr>
            <a:spLocks noChangeShapeType="1"/>
          </p:cNvSpPr>
          <p:nvPr/>
        </p:nvSpPr>
        <p:spPr bwMode="auto">
          <a:xfrm>
            <a:off x="7086600" y="4038600"/>
            <a:ext cx="0" cy="6858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8"/>
          <p:cNvSpPr>
            <a:spLocks noChangeShapeType="1"/>
          </p:cNvSpPr>
          <p:nvPr/>
        </p:nvSpPr>
        <p:spPr bwMode="auto">
          <a:xfrm>
            <a:off x="7772400" y="4038600"/>
            <a:ext cx="0" cy="6858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7924800" y="41910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b</a:t>
            </a:r>
            <a:r>
              <a:rPr lang="en-US" altLang="en-US" sz="2000" b="1" i="0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7239000" y="41910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b</a:t>
            </a:r>
            <a:r>
              <a:rPr lang="en-US" altLang="en-US" sz="2000" b="1" i="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590" name="Text Box 11"/>
          <p:cNvSpPr txBox="1">
            <a:spLocks noChangeArrowheads="1"/>
          </p:cNvSpPr>
          <p:nvPr/>
        </p:nvSpPr>
        <p:spPr bwMode="auto">
          <a:xfrm>
            <a:off x="4191000" y="41910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b</a:t>
            </a:r>
            <a:r>
              <a:rPr lang="en-US" altLang="en-US" sz="2000" b="1" i="0" baseline="-25000">
                <a:solidFill>
                  <a:schemeClr val="bg1"/>
                </a:solidFill>
              </a:rPr>
              <a:t>n-2</a:t>
            </a:r>
          </a:p>
        </p:txBody>
      </p:sp>
      <p:sp>
        <p:nvSpPr>
          <p:cNvPr id="24591" name="Text Box 12"/>
          <p:cNvSpPr txBox="1">
            <a:spLocks noChangeArrowheads="1"/>
          </p:cNvSpPr>
          <p:nvPr/>
        </p:nvSpPr>
        <p:spPr bwMode="auto">
          <a:xfrm>
            <a:off x="3429000" y="41910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 dirty="0">
                <a:solidFill>
                  <a:schemeClr val="bg1"/>
                </a:solidFill>
              </a:rPr>
              <a:t>b</a:t>
            </a:r>
            <a:r>
              <a:rPr lang="en-US" altLang="en-US" sz="2000" b="1" i="0" baseline="-25000" dirty="0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4114800" y="4953000"/>
            <a:ext cx="4419600" cy="0"/>
          </a:xfrm>
          <a:prstGeom prst="line">
            <a:avLst/>
          </a:prstGeom>
          <a:noFill/>
          <a:ln w="63500">
            <a:solidFill>
              <a:srgbClr val="CC99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5638800" y="4953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/>
              <a:t>Magnitude</a:t>
            </a: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3352800" y="4800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/>
              <a:t>Sign</a:t>
            </a:r>
          </a:p>
        </p:txBody>
      </p:sp>
    </p:spTree>
    <p:extLst>
      <p:ext uri="{BB962C8B-B14F-4D97-AF65-F5344CB8AC3E}">
        <p14:creationId xmlns:p14="http://schemas.microsoft.com/office/powerpoint/2010/main" val="343291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FF00"/>
                </a:solidFill>
              </a:rPr>
              <a:t>Representation and ZERO</a:t>
            </a:r>
            <a:endParaRPr lang="en-US" alt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Range of numbers that can be represented: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</a:t>
            </a:r>
            <a:r>
              <a:rPr lang="en-US" altLang="en-US" dirty="0">
                <a:solidFill>
                  <a:srgbClr val="92D050"/>
                </a:solidFill>
              </a:rPr>
              <a:t>Maximum  ::  + (2</a:t>
            </a:r>
            <a:r>
              <a:rPr lang="en-US" altLang="en-US" baseline="30000" dirty="0">
                <a:solidFill>
                  <a:srgbClr val="92D050"/>
                </a:solidFill>
              </a:rPr>
              <a:t>n-1</a:t>
            </a:r>
            <a:r>
              <a:rPr lang="en-US" altLang="en-US" dirty="0">
                <a:solidFill>
                  <a:srgbClr val="92D050"/>
                </a:solidFill>
              </a:rPr>
              <a:t> – 1)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</a:rPr>
              <a:t>     Minimum   ::  </a:t>
            </a:r>
            <a:r>
              <a:rPr lang="en-US" altLang="en-US" dirty="0">
                <a:solidFill>
                  <a:srgbClr val="92D050"/>
                </a:solidFill>
                <a:sym typeface="Symbol" pitchFamily="18" charset="2"/>
              </a:rPr>
              <a:t></a:t>
            </a:r>
            <a:r>
              <a:rPr lang="en-US" altLang="en-US" dirty="0">
                <a:solidFill>
                  <a:srgbClr val="92D050"/>
                </a:solidFill>
              </a:rPr>
              <a:t> (2</a:t>
            </a:r>
            <a:r>
              <a:rPr lang="en-US" altLang="en-US" baseline="30000" dirty="0">
                <a:solidFill>
                  <a:srgbClr val="92D050"/>
                </a:solidFill>
              </a:rPr>
              <a:t>n-1</a:t>
            </a:r>
            <a:r>
              <a:rPr lang="en-US" altLang="en-US" dirty="0">
                <a:solidFill>
                  <a:srgbClr val="92D050"/>
                </a:solidFill>
              </a:rPr>
              <a:t> – 1)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A problem: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Two different representations of zero.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</a:rPr>
              <a:t>    +0   </a:t>
            </a:r>
            <a:r>
              <a:rPr lang="en-US" altLang="en-US" dirty="0">
                <a:solidFill>
                  <a:srgbClr val="92D050"/>
                </a:solidFill>
                <a:sym typeface="Wingdings" pitchFamily="2" charset="2"/>
              </a:rPr>
              <a:t>   0 000….0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  <a:sym typeface="Wingdings" pitchFamily="2" charset="2"/>
              </a:rPr>
              <a:t>    -0       1 000….0</a:t>
            </a:r>
            <a:endParaRPr lang="en-US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53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8EB5-88D4-63BE-5E43-C932E77F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C82FC-BCE3-C91E-F1AF-298C514D0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2"/>
          <a:stretch/>
        </p:blipFill>
        <p:spPr>
          <a:xfrm>
            <a:off x="838200" y="1759788"/>
            <a:ext cx="10515600" cy="4270075"/>
          </a:xfrm>
        </p:spPr>
      </p:pic>
    </p:spTree>
    <p:extLst>
      <p:ext uri="{BB962C8B-B14F-4D97-AF65-F5344CB8AC3E}">
        <p14:creationId xmlns:p14="http://schemas.microsoft.com/office/powerpoint/2010/main" val="1633443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7529-14F2-8E03-4585-74736712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Magnitude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5B19-4E33-EB38-4A4D-B38710B6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understand and encode</a:t>
            </a:r>
          </a:p>
          <a:p>
            <a:r>
              <a:rPr lang="en-US" dirty="0"/>
              <a:t>One problem : two representation of 0 (-0 and +0)</a:t>
            </a:r>
          </a:p>
          <a:p>
            <a:r>
              <a:rPr lang="en-US" dirty="0"/>
              <a:t>Addition of K + (-K) does not give 0</a:t>
            </a:r>
          </a:p>
          <a:p>
            <a:endParaRPr lang="en-US" dirty="0"/>
          </a:p>
          <a:p>
            <a:r>
              <a:rPr lang="en-US" dirty="0"/>
              <a:t>-5 + 5 = (1000 0101)</a:t>
            </a:r>
            <a:r>
              <a:rPr lang="en-US" baseline="-25000" dirty="0"/>
              <a:t>2</a:t>
            </a:r>
            <a:r>
              <a:rPr lang="en-US" dirty="0"/>
              <a:t> + (0000 0101)</a:t>
            </a:r>
            <a:r>
              <a:rPr lang="en-US" baseline="-25000" dirty="0"/>
              <a:t>2</a:t>
            </a:r>
          </a:p>
          <a:p>
            <a:r>
              <a:rPr lang="en-US" dirty="0"/>
              <a:t>           = (1000 1010)</a:t>
            </a:r>
            <a:r>
              <a:rPr lang="en-US" baseline="-25000" dirty="0"/>
              <a:t>2</a:t>
            </a:r>
          </a:p>
          <a:p>
            <a:r>
              <a:rPr lang="en-US" dirty="0"/>
              <a:t>           = (10)</a:t>
            </a:r>
            <a:r>
              <a:rPr lang="en-US" baseline="-25000" dirty="0"/>
              <a:t>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072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One’s Complement Representation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5334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Basic idea:</a:t>
            </a:r>
          </a:p>
          <a:p>
            <a:pPr lvl="1">
              <a:defRPr/>
            </a:pPr>
            <a:r>
              <a:rPr lang="en-US" sz="2600" dirty="0">
                <a:solidFill>
                  <a:srgbClr val="92D050"/>
                </a:solidFill>
              </a:rPr>
              <a:t>Positive numbers are represented exactly as in sign-magnitude form.</a:t>
            </a:r>
          </a:p>
          <a:p>
            <a:pPr lvl="1">
              <a:defRPr/>
            </a:pPr>
            <a:r>
              <a:rPr lang="en-US" sz="2600" dirty="0">
                <a:solidFill>
                  <a:srgbClr val="92D050"/>
                </a:solidFill>
              </a:rPr>
              <a:t>Negative numbers are represented in 1’s complement form.</a:t>
            </a:r>
          </a:p>
          <a:p>
            <a:pPr lvl="1">
              <a:defRPr/>
            </a:pPr>
            <a:endParaRPr lang="en-US" sz="2600" dirty="0">
              <a:solidFill>
                <a:srgbClr val="92D050"/>
              </a:solidFill>
            </a:endParaRPr>
          </a:p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How to compute the 1’s complement of a number?</a:t>
            </a: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Complement every bit of the number (1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0 and 01).</a:t>
            </a: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MSB will indicate the sign of the number.</a:t>
            </a:r>
          </a:p>
          <a:p>
            <a:pPr lvl="2">
              <a:buNone/>
              <a:defRPr/>
            </a:pPr>
            <a:r>
              <a:rPr lang="en-US" dirty="0"/>
              <a:t>   0  </a:t>
            </a:r>
            <a:r>
              <a:rPr lang="en-US" dirty="0">
                <a:sym typeface="Wingdings" pitchFamily="2" charset="2"/>
              </a:rPr>
              <a:t>  positive</a:t>
            </a:r>
          </a:p>
          <a:p>
            <a:pPr lvl="2">
              <a:buNone/>
              <a:defRPr/>
            </a:pPr>
            <a:r>
              <a:rPr lang="en-US" dirty="0">
                <a:sym typeface="Wingdings" pitchFamily="2" charset="2"/>
              </a:rPr>
              <a:t>   1   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7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Number System :: The Basics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 rtlCol="0">
            <a:normAutofit/>
          </a:bodyPr>
          <a:lstStyle/>
          <a:p>
            <a:pPr marL="533400" indent="-533400">
              <a:defRPr/>
            </a:pPr>
            <a:r>
              <a:rPr lang="en-US" dirty="0"/>
              <a:t>We are accustomed to using the so-called </a:t>
            </a:r>
            <a:r>
              <a:rPr lang="en-US" i="1" dirty="0">
                <a:solidFill>
                  <a:srgbClr val="CC9900"/>
                </a:solidFill>
              </a:rPr>
              <a:t>decimal number system</a:t>
            </a:r>
            <a:r>
              <a:rPr lang="en-US" dirty="0"/>
              <a:t>.</a:t>
            </a:r>
          </a:p>
          <a:p>
            <a:pPr marL="914400" lvl="1" indent="-457200">
              <a:defRPr/>
            </a:pPr>
            <a:r>
              <a:rPr lang="en-US" dirty="0"/>
              <a:t>Ten digits ::  0,1,2,3,4,5,6,7,8,9</a:t>
            </a:r>
          </a:p>
          <a:p>
            <a:pPr marL="914400" lvl="1" indent="-457200">
              <a:defRPr/>
            </a:pPr>
            <a:r>
              <a:rPr lang="en-US" dirty="0"/>
              <a:t>Every digit position has a weight which is a power of 10.</a:t>
            </a:r>
          </a:p>
          <a:p>
            <a:pPr marL="914400" lvl="1" indent="-457200">
              <a:defRPr/>
            </a:pPr>
            <a:r>
              <a:rPr lang="en-US" dirty="0"/>
              <a:t>Base or radix is 10.</a:t>
            </a:r>
          </a:p>
          <a:p>
            <a:pPr marL="533400" indent="-533400">
              <a:defRPr/>
            </a:pPr>
            <a:r>
              <a:rPr lang="en-US" dirty="0"/>
              <a:t>Example:</a:t>
            </a:r>
          </a:p>
          <a:p>
            <a:pPr marL="914400" lvl="1" indent="-457200">
              <a:buFontTx/>
              <a:buAutoNum type="arabicPlain" startAt="234"/>
              <a:defRPr/>
            </a:pPr>
            <a:r>
              <a:rPr lang="en-US" dirty="0"/>
              <a:t> =  2 x 10</a:t>
            </a:r>
            <a:r>
              <a:rPr lang="en-US" baseline="30000" dirty="0"/>
              <a:t>2</a:t>
            </a:r>
            <a:r>
              <a:rPr lang="en-US" dirty="0"/>
              <a:t>  +  3 x 10</a:t>
            </a:r>
            <a:r>
              <a:rPr lang="en-US" baseline="30000" dirty="0"/>
              <a:t>1</a:t>
            </a:r>
            <a:r>
              <a:rPr lang="en-US" dirty="0"/>
              <a:t>  +  4 x 10</a:t>
            </a:r>
            <a:r>
              <a:rPr lang="en-US" baseline="30000" dirty="0"/>
              <a:t>0</a:t>
            </a:r>
          </a:p>
          <a:p>
            <a:pPr marL="914400" lvl="1" indent="-457200">
              <a:buNone/>
              <a:defRPr/>
            </a:pPr>
            <a:r>
              <a:rPr lang="en-US" dirty="0"/>
              <a:t>250.67 =  2 x 10</a:t>
            </a:r>
            <a:r>
              <a:rPr lang="en-US" baseline="30000" dirty="0"/>
              <a:t>2</a:t>
            </a:r>
            <a:r>
              <a:rPr lang="en-US" dirty="0"/>
              <a:t>  +  5 x 10</a:t>
            </a:r>
            <a:r>
              <a:rPr lang="en-US" baseline="30000" dirty="0"/>
              <a:t>1</a:t>
            </a:r>
            <a:r>
              <a:rPr lang="en-US" dirty="0"/>
              <a:t>  +  0 x 10</a:t>
            </a:r>
            <a:r>
              <a:rPr lang="en-US" baseline="30000" dirty="0"/>
              <a:t>0</a:t>
            </a:r>
            <a:r>
              <a:rPr lang="en-US" dirty="0"/>
              <a:t>  +  </a:t>
            </a:r>
          </a:p>
          <a:p>
            <a:pPr marL="914400" lvl="1" indent="-457200">
              <a:buNone/>
              <a:defRPr/>
            </a:pPr>
            <a:r>
              <a:rPr lang="en-US" dirty="0"/>
              <a:t>			6 x 10</a:t>
            </a:r>
            <a:r>
              <a:rPr lang="en-US" baseline="30000" dirty="0"/>
              <a:t>-1 </a:t>
            </a:r>
            <a:r>
              <a:rPr lang="en-US" dirty="0"/>
              <a:t> +  7 x 10</a:t>
            </a:r>
            <a:r>
              <a:rPr lang="en-US" baseline="300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 ::  n=4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429000" y="1066800"/>
            <a:ext cx="25908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0000  </a:t>
            </a:r>
            <a:r>
              <a:rPr lang="en-US" altLang="en-US" sz="2400">
                <a:sym typeface="Wingdings" pitchFamily="2" charset="2"/>
              </a:rPr>
              <a:t>  +0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0001    +1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0010    +2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0011    +3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0100    +4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0101    +5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0110    +6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0111    +7</a:t>
            </a:r>
            <a:endParaRPr lang="en-US" altLang="en-US" sz="240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629400" y="1066800"/>
            <a:ext cx="33528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1000  </a:t>
            </a:r>
            <a:r>
              <a:rPr lang="en-US" altLang="en-US" sz="2400">
                <a:sym typeface="Wingdings" pitchFamily="2" charset="2"/>
              </a:rPr>
              <a:t>  -7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1001    -6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1010    -5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1011    -4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1100    -3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1101    -2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1110    -1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1111    -0</a:t>
            </a:r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438400" y="4724401"/>
            <a:ext cx="6705600" cy="1349375"/>
          </a:xfrm>
          <a:prstGeom prst="rect">
            <a:avLst/>
          </a:prstGeom>
          <a:solidFill>
            <a:srgbClr val="CCFFFF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 dirty="0">
                <a:solidFill>
                  <a:schemeClr val="bg1"/>
                </a:solidFill>
              </a:rPr>
              <a:t>To find the representation of -4, first note that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 dirty="0">
                <a:solidFill>
                  <a:schemeClr val="bg1"/>
                </a:solidFill>
              </a:rPr>
              <a:t>        +4  =  0100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 dirty="0">
                <a:solidFill>
                  <a:schemeClr val="bg1"/>
                </a:solidFill>
              </a:rPr>
              <a:t>        -4   =  1’s complement of 0100  =  1011</a:t>
            </a:r>
          </a:p>
        </p:txBody>
      </p:sp>
    </p:spTree>
    <p:extLst>
      <p:ext uri="{BB962C8B-B14F-4D97-AF65-F5344CB8AC3E}">
        <p14:creationId xmlns:p14="http://schemas.microsoft.com/office/powerpoint/2010/main" val="1174961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FF00"/>
                </a:solidFill>
              </a:rPr>
              <a:t>One’s Complement Representation</a:t>
            </a:r>
            <a:endParaRPr lang="en-US" alt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Range of numbers that can be represented: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     </a:t>
            </a:r>
            <a:r>
              <a:rPr lang="en-US" altLang="en-US" sz="2000" dirty="0">
                <a:solidFill>
                  <a:srgbClr val="92D050"/>
                </a:solidFill>
              </a:rPr>
              <a:t>Maximum  ::  + (2</a:t>
            </a:r>
            <a:r>
              <a:rPr lang="en-US" altLang="en-US" sz="2000" baseline="30000" dirty="0">
                <a:solidFill>
                  <a:srgbClr val="92D050"/>
                </a:solidFill>
              </a:rPr>
              <a:t>n-1</a:t>
            </a:r>
            <a:r>
              <a:rPr lang="en-US" altLang="en-US" sz="2000" dirty="0">
                <a:solidFill>
                  <a:srgbClr val="92D050"/>
                </a:solidFill>
              </a:rPr>
              <a:t> – 1)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rgbClr val="92D050"/>
                </a:solidFill>
              </a:rPr>
              <a:t>     Minimum   ::  </a:t>
            </a:r>
            <a:r>
              <a:rPr lang="en-US" altLang="en-US" sz="2000" dirty="0">
                <a:solidFill>
                  <a:srgbClr val="92D050"/>
                </a:solidFill>
                <a:sym typeface="Symbol" pitchFamily="18" charset="2"/>
              </a:rPr>
              <a:t></a:t>
            </a:r>
            <a:r>
              <a:rPr lang="en-US" altLang="en-US" sz="2000" dirty="0">
                <a:solidFill>
                  <a:srgbClr val="92D050"/>
                </a:solidFill>
              </a:rPr>
              <a:t> (2</a:t>
            </a:r>
            <a:r>
              <a:rPr lang="en-US" altLang="en-US" sz="2000" baseline="30000" dirty="0">
                <a:solidFill>
                  <a:srgbClr val="92D050"/>
                </a:solidFill>
              </a:rPr>
              <a:t>n-1</a:t>
            </a:r>
            <a:r>
              <a:rPr lang="en-US" altLang="en-US" sz="2000" dirty="0">
                <a:solidFill>
                  <a:srgbClr val="92D050"/>
                </a:solidFill>
              </a:rPr>
              <a:t> – 1)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A problem: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     Two different representations of zero.</a:t>
            </a:r>
          </a:p>
          <a:p>
            <a:pPr lvl="2" eaLnBrk="1" hangingPunct="1"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+0   </a:t>
            </a:r>
            <a:r>
              <a:rPr lang="en-US" altLang="en-US" sz="1800" dirty="0">
                <a:solidFill>
                  <a:srgbClr val="92D050"/>
                </a:solidFill>
                <a:sym typeface="Wingdings" pitchFamily="2" charset="2"/>
              </a:rPr>
              <a:t>   0 000….0</a:t>
            </a:r>
          </a:p>
          <a:p>
            <a:pPr lvl="2" eaLnBrk="1" hangingPunct="1"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  <a:sym typeface="Wingdings" pitchFamily="2" charset="2"/>
              </a:rPr>
              <a:t>    -0       1 111….1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Advantage of 1’s complement representation</a:t>
            </a:r>
          </a:p>
          <a:p>
            <a:pPr lvl="1" eaLnBrk="1" hangingPunct="1"/>
            <a:r>
              <a:rPr lang="en-US" altLang="en-US" sz="2000" dirty="0">
                <a:solidFill>
                  <a:srgbClr val="92D050"/>
                </a:solidFill>
              </a:rPr>
              <a:t>Subtraction can be done using addition.</a:t>
            </a:r>
          </a:p>
          <a:p>
            <a:pPr lvl="1" eaLnBrk="1" hangingPunct="1"/>
            <a:r>
              <a:rPr lang="en-US" altLang="en-US" sz="2000" dirty="0">
                <a:solidFill>
                  <a:srgbClr val="92D050"/>
                </a:solidFill>
              </a:rPr>
              <a:t>Leads to substantial saving in circuitry.</a:t>
            </a:r>
          </a:p>
        </p:txBody>
      </p:sp>
    </p:spTree>
    <p:extLst>
      <p:ext uri="{BB962C8B-B14F-4D97-AF65-F5344CB8AC3E}">
        <p14:creationId xmlns:p14="http://schemas.microsoft.com/office/powerpoint/2010/main" val="527165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8008-1A79-EBAC-EC2D-37E19475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1CD71-30F7-5933-6EE0-8C7D4740C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9"/>
          <a:stretch/>
        </p:blipFill>
        <p:spPr>
          <a:xfrm>
            <a:off x="838200" y="2096219"/>
            <a:ext cx="10515600" cy="3378561"/>
          </a:xfrm>
        </p:spPr>
      </p:pic>
    </p:spTree>
    <p:extLst>
      <p:ext uri="{BB962C8B-B14F-4D97-AF65-F5344CB8AC3E}">
        <p14:creationId xmlns:p14="http://schemas.microsoft.com/office/powerpoint/2010/main" val="3049540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Two’s Complement Representation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51816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Basic idea:</a:t>
            </a:r>
          </a:p>
          <a:p>
            <a:pPr lvl="1">
              <a:defRPr/>
            </a:pPr>
            <a:r>
              <a:rPr lang="en-US" sz="2600" dirty="0">
                <a:solidFill>
                  <a:srgbClr val="92D050"/>
                </a:solidFill>
              </a:rPr>
              <a:t>Positive numbers are represented exactly as in sign-magnitude form.</a:t>
            </a:r>
          </a:p>
          <a:p>
            <a:pPr lvl="1">
              <a:defRPr/>
            </a:pPr>
            <a:r>
              <a:rPr lang="en-US" sz="2600" dirty="0">
                <a:solidFill>
                  <a:srgbClr val="92D050"/>
                </a:solidFill>
              </a:rPr>
              <a:t>Negative numbers are represented in 2’s complement form.</a:t>
            </a:r>
          </a:p>
          <a:p>
            <a:pPr lvl="1">
              <a:defRPr/>
            </a:pPr>
            <a:endParaRPr lang="en-US" sz="2600" dirty="0">
              <a:solidFill>
                <a:srgbClr val="92D050"/>
              </a:solidFill>
            </a:endParaRPr>
          </a:p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How to compute the 2’s complement of a number?</a:t>
            </a: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Complement every bit of the number (1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0 and 01), and then </a:t>
            </a:r>
            <a:r>
              <a:rPr lang="en-US" b="1" i="1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itchFamily="2" charset="2"/>
              </a:rPr>
              <a:t>add one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to the resulting number.</a:t>
            </a: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MSB will indicate the sign of the number.</a:t>
            </a:r>
          </a:p>
          <a:p>
            <a:pPr lvl="2">
              <a:buNone/>
              <a:defRPr/>
            </a:pPr>
            <a:r>
              <a:rPr lang="en-US" dirty="0"/>
              <a:t>   0  </a:t>
            </a:r>
            <a:r>
              <a:rPr lang="en-US" dirty="0">
                <a:sym typeface="Wingdings" pitchFamily="2" charset="2"/>
              </a:rPr>
              <a:t>  positive</a:t>
            </a:r>
          </a:p>
          <a:p>
            <a:pPr lvl="2">
              <a:buNone/>
              <a:defRPr/>
            </a:pPr>
            <a:r>
              <a:rPr lang="en-US" dirty="0">
                <a:sym typeface="Wingdings" pitchFamily="2" charset="2"/>
              </a:rPr>
              <a:t>   1   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68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 ::  n=4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429000" y="1066800"/>
            <a:ext cx="25908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0000  </a:t>
            </a:r>
            <a:r>
              <a:rPr lang="en-US" altLang="en-US" sz="2400">
                <a:sym typeface="Wingdings" pitchFamily="2" charset="2"/>
              </a:rPr>
              <a:t>  +0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0001    +1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0010    +2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0011    +3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0100    +4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0101    +5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0110    +6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0111    +7</a:t>
            </a:r>
            <a:endParaRPr lang="en-US" altLang="en-US" sz="2400"/>
          </a:p>
        </p:txBody>
      </p:sp>
      <p:sp>
        <p:nvSpPr>
          <p:cNvPr id="1208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629400" y="1066800"/>
            <a:ext cx="33528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1000  </a:t>
            </a:r>
            <a:r>
              <a:rPr lang="en-US" altLang="en-US" sz="2400">
                <a:sym typeface="Wingdings" pitchFamily="2" charset="2"/>
              </a:rPr>
              <a:t>  -8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1001    -7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1010    -6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1011    -5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1100    -4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1101    -3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1110    -2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1111    -1</a:t>
            </a:r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667000" y="4822826"/>
            <a:ext cx="6781800" cy="1349375"/>
          </a:xfrm>
          <a:prstGeom prst="rect">
            <a:avLst/>
          </a:prstGeom>
          <a:solidFill>
            <a:srgbClr val="CCFFFF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To find the representation of, say, -4, first note that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        +4  =  0100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        -4   =  2’s complement of 0100  =  1011+1  =  1100</a:t>
            </a:r>
          </a:p>
        </p:txBody>
      </p:sp>
    </p:spTree>
    <p:extLst>
      <p:ext uri="{BB962C8B-B14F-4D97-AF65-F5344CB8AC3E}">
        <p14:creationId xmlns:p14="http://schemas.microsoft.com/office/powerpoint/2010/main" val="1289189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Storage and number system in Programming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057400"/>
            <a:ext cx="5638800" cy="3733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In C</a:t>
            </a:r>
          </a:p>
          <a:p>
            <a:pPr lvl="1" eaLnBrk="1" hangingPunct="1"/>
            <a:r>
              <a:rPr lang="en-US" altLang="en-US" dirty="0">
                <a:solidFill>
                  <a:srgbClr val="92D050"/>
                </a:solidFill>
              </a:rPr>
              <a:t>short </a:t>
            </a:r>
            <a:r>
              <a:rPr lang="en-US" altLang="en-US" dirty="0" err="1">
                <a:solidFill>
                  <a:srgbClr val="92D050"/>
                </a:solidFill>
              </a:rPr>
              <a:t>int</a:t>
            </a:r>
            <a:endParaRPr lang="en-US" altLang="en-US" dirty="0">
              <a:solidFill>
                <a:srgbClr val="92D050"/>
              </a:solidFill>
            </a:endParaRPr>
          </a:p>
          <a:p>
            <a:pPr lvl="2" eaLnBrk="1" hangingPunct="1"/>
            <a:r>
              <a:rPr lang="en-US" altLang="en-US" dirty="0"/>
              <a:t>16 bits   </a:t>
            </a:r>
            <a:r>
              <a:rPr lang="en-US" altLang="en-US" dirty="0">
                <a:sym typeface="Wingdings" pitchFamily="2" charset="2"/>
              </a:rPr>
              <a:t>   + (2</a:t>
            </a:r>
            <a:r>
              <a:rPr lang="en-US" altLang="en-US" baseline="30000" dirty="0">
                <a:sym typeface="Wingdings" pitchFamily="2" charset="2"/>
              </a:rPr>
              <a:t>15</a:t>
            </a:r>
            <a:r>
              <a:rPr lang="en-US" altLang="en-US" dirty="0">
                <a:sym typeface="Wingdings" pitchFamily="2" charset="2"/>
              </a:rPr>
              <a:t>-1)  to  -2</a:t>
            </a:r>
            <a:r>
              <a:rPr lang="en-US" altLang="en-US" baseline="30000" dirty="0">
                <a:sym typeface="Wingdings" pitchFamily="2" charset="2"/>
              </a:rPr>
              <a:t>15</a:t>
            </a:r>
          </a:p>
          <a:p>
            <a:pPr lvl="1" eaLnBrk="1" hangingPunct="1"/>
            <a:r>
              <a:rPr lang="en-US" altLang="en-US" dirty="0" err="1">
                <a:solidFill>
                  <a:srgbClr val="92D050"/>
                </a:solidFill>
              </a:rPr>
              <a:t>int</a:t>
            </a:r>
            <a:endParaRPr lang="en-US" altLang="en-US" dirty="0">
              <a:solidFill>
                <a:srgbClr val="92D050"/>
              </a:solidFill>
            </a:endParaRPr>
          </a:p>
          <a:p>
            <a:pPr lvl="2" eaLnBrk="1" hangingPunct="1"/>
            <a:r>
              <a:rPr lang="en-US" altLang="en-US" dirty="0"/>
              <a:t>32 bits   </a:t>
            </a:r>
            <a:r>
              <a:rPr lang="en-US" altLang="en-US" dirty="0">
                <a:sym typeface="Wingdings" pitchFamily="2" charset="2"/>
              </a:rPr>
              <a:t>   + (2</a:t>
            </a:r>
            <a:r>
              <a:rPr lang="en-US" altLang="en-US" baseline="30000" dirty="0">
                <a:sym typeface="Wingdings" pitchFamily="2" charset="2"/>
              </a:rPr>
              <a:t>31</a:t>
            </a:r>
            <a:r>
              <a:rPr lang="en-US" altLang="en-US" dirty="0">
                <a:sym typeface="Wingdings" pitchFamily="2" charset="2"/>
              </a:rPr>
              <a:t>-1)  to  -2</a:t>
            </a:r>
            <a:r>
              <a:rPr lang="en-US" altLang="en-US" baseline="30000" dirty="0">
                <a:sym typeface="Wingdings" pitchFamily="2" charset="2"/>
              </a:rPr>
              <a:t>31</a:t>
            </a:r>
          </a:p>
          <a:p>
            <a:pPr lvl="1" eaLnBrk="1" hangingPunct="1"/>
            <a:r>
              <a:rPr lang="en-US" altLang="en-US" dirty="0">
                <a:solidFill>
                  <a:srgbClr val="92D050"/>
                </a:solidFill>
              </a:rPr>
              <a:t>long </a:t>
            </a:r>
            <a:r>
              <a:rPr lang="en-US" altLang="en-US" dirty="0" err="1">
                <a:solidFill>
                  <a:srgbClr val="92D050"/>
                </a:solidFill>
              </a:rPr>
              <a:t>int</a:t>
            </a:r>
            <a:endParaRPr lang="en-US" altLang="en-US" dirty="0">
              <a:solidFill>
                <a:srgbClr val="92D050"/>
              </a:solidFill>
            </a:endParaRPr>
          </a:p>
          <a:p>
            <a:pPr lvl="2" eaLnBrk="1" hangingPunct="1"/>
            <a:r>
              <a:rPr lang="en-US" altLang="en-US" dirty="0"/>
              <a:t>64 bits   </a:t>
            </a:r>
            <a:r>
              <a:rPr lang="en-US" altLang="en-US" dirty="0">
                <a:sym typeface="Wingdings" pitchFamily="2" charset="2"/>
              </a:rPr>
              <a:t>   + (2</a:t>
            </a:r>
            <a:r>
              <a:rPr lang="en-US" altLang="en-US" baseline="30000" dirty="0">
                <a:sym typeface="Wingdings" pitchFamily="2" charset="2"/>
              </a:rPr>
              <a:t>63</a:t>
            </a:r>
            <a:r>
              <a:rPr lang="en-US" altLang="en-US" dirty="0">
                <a:sym typeface="Wingdings" pitchFamily="2" charset="2"/>
              </a:rPr>
              <a:t>-1)  to  -2</a:t>
            </a:r>
            <a:r>
              <a:rPr lang="en-US" altLang="en-US" baseline="30000" dirty="0">
                <a:sym typeface="Wingdings" pitchFamily="2" charset="2"/>
              </a:rPr>
              <a:t>63</a:t>
            </a:r>
          </a:p>
          <a:p>
            <a:pPr lvl="2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5941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Storage and number system in Programming</a:t>
            </a:r>
            <a:endParaRPr lang="en-US" alt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458200" cy="4724400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Range of numbers that can be represented:</a:t>
            </a:r>
          </a:p>
          <a:p>
            <a:pPr lvl="1">
              <a:buNone/>
              <a:defRPr/>
            </a:pPr>
            <a:r>
              <a:rPr lang="en-US" dirty="0"/>
              <a:t>     </a:t>
            </a:r>
            <a:r>
              <a:rPr lang="en-US" sz="2600" dirty="0"/>
              <a:t>Maximum  ::  + (2</a:t>
            </a:r>
            <a:r>
              <a:rPr lang="en-US" sz="2600" baseline="30000" dirty="0"/>
              <a:t>n-1</a:t>
            </a:r>
            <a:r>
              <a:rPr lang="en-US" sz="2600" dirty="0"/>
              <a:t> – 1)</a:t>
            </a:r>
          </a:p>
          <a:p>
            <a:pPr lvl="1">
              <a:buNone/>
              <a:defRPr/>
            </a:pPr>
            <a:r>
              <a:rPr lang="en-US" sz="2600" dirty="0"/>
              <a:t>     Minimum   ::  </a:t>
            </a:r>
            <a:r>
              <a:rPr lang="en-US" sz="2600" dirty="0">
                <a:sym typeface="Symbol" pitchFamily="18" charset="2"/>
              </a:rPr>
              <a:t></a:t>
            </a:r>
            <a:r>
              <a:rPr lang="en-US" sz="2600" dirty="0"/>
              <a:t> 2</a:t>
            </a:r>
            <a:r>
              <a:rPr lang="en-US" sz="2600" baseline="30000" dirty="0"/>
              <a:t>n-1</a:t>
            </a:r>
          </a:p>
          <a:p>
            <a:pPr lvl="1">
              <a:buNone/>
              <a:defRPr/>
            </a:pPr>
            <a:endParaRPr lang="en-US" dirty="0"/>
          </a:p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Advantage:</a:t>
            </a:r>
          </a:p>
          <a:p>
            <a:pPr lvl="1">
              <a:defRPr/>
            </a:pPr>
            <a:r>
              <a:rPr lang="en-US" dirty="0"/>
              <a:t> </a:t>
            </a:r>
            <a:r>
              <a:rPr lang="en-US" i="1" dirty="0">
                <a:solidFill>
                  <a:srgbClr val="92D050"/>
                </a:solidFill>
              </a:rPr>
              <a:t>Unique representation of zero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 Subtraction can be done using addition.</a:t>
            </a:r>
          </a:p>
          <a:p>
            <a:pPr lvl="1">
              <a:defRPr/>
            </a:pPr>
            <a:r>
              <a:rPr lang="en-US" dirty="0"/>
              <a:t> Leads to substantial saving in circuitry.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3300" dirty="0">
                <a:solidFill>
                  <a:srgbClr val="FFC000"/>
                </a:solidFill>
              </a:rPr>
              <a:t>Almost all computers today use the 2’s complement representation for storing negative numbers.</a:t>
            </a:r>
          </a:p>
        </p:txBody>
      </p:sp>
    </p:spTree>
    <p:extLst>
      <p:ext uri="{BB962C8B-B14F-4D97-AF65-F5344CB8AC3E}">
        <p14:creationId xmlns:p14="http://schemas.microsoft.com/office/powerpoint/2010/main" val="1440445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solidFill>
                  <a:srgbClr val="FFFF00"/>
                </a:solidFill>
              </a:rPr>
              <a:t>Subtraction Using Addition :: 1’s Complement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How to compute A – B ?</a:t>
            </a:r>
          </a:p>
          <a:p>
            <a:pPr lvl="1" eaLnBrk="1" hangingPunct="1"/>
            <a:r>
              <a:rPr lang="en-US" altLang="en-US" dirty="0">
                <a:solidFill>
                  <a:srgbClr val="92D050"/>
                </a:solidFill>
              </a:rPr>
              <a:t>Compute the 1’s complement of B (say, B</a:t>
            </a:r>
            <a:r>
              <a:rPr lang="en-US" altLang="en-US" baseline="-25000" dirty="0">
                <a:solidFill>
                  <a:srgbClr val="92D050"/>
                </a:solidFill>
              </a:rPr>
              <a:t>1</a:t>
            </a:r>
            <a:r>
              <a:rPr lang="en-US" altLang="en-US" dirty="0">
                <a:solidFill>
                  <a:srgbClr val="92D050"/>
                </a:solidFill>
              </a:rPr>
              <a:t>).</a:t>
            </a:r>
          </a:p>
          <a:p>
            <a:pPr lvl="1" eaLnBrk="1" hangingPunct="1"/>
            <a:r>
              <a:rPr lang="en-US" altLang="en-US" dirty="0">
                <a:solidFill>
                  <a:srgbClr val="92D050"/>
                </a:solidFill>
              </a:rPr>
              <a:t>Compute R = A + B</a:t>
            </a:r>
            <a:r>
              <a:rPr lang="en-US" altLang="en-US" baseline="-25000" dirty="0">
                <a:solidFill>
                  <a:srgbClr val="92D050"/>
                </a:solidFill>
              </a:rPr>
              <a:t>1</a:t>
            </a:r>
            <a:r>
              <a:rPr lang="en-US" altLang="en-US" dirty="0">
                <a:solidFill>
                  <a:srgbClr val="92D05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92D050"/>
                </a:solidFill>
              </a:rPr>
              <a:t>If the carry obtained after addition is ‘1’</a:t>
            </a:r>
          </a:p>
          <a:p>
            <a:pPr lvl="2" eaLnBrk="1" hangingPunct="1"/>
            <a:r>
              <a:rPr lang="en-US" altLang="en-US" dirty="0"/>
              <a:t>Add the carry back to R  (called </a:t>
            </a:r>
            <a:r>
              <a:rPr lang="en-US" altLang="en-US" i="1" dirty="0">
                <a:solidFill>
                  <a:srgbClr val="FFC000"/>
                </a:solidFill>
              </a:rPr>
              <a:t>end-around carry</a:t>
            </a:r>
            <a:r>
              <a:rPr lang="en-US" altLang="en-US" dirty="0"/>
              <a:t>).</a:t>
            </a:r>
          </a:p>
          <a:p>
            <a:pPr lvl="2" eaLnBrk="1" hangingPunct="1"/>
            <a:r>
              <a:rPr lang="en-US" altLang="en-US" dirty="0"/>
              <a:t>That is, R = R + 1.</a:t>
            </a:r>
          </a:p>
          <a:p>
            <a:pPr lvl="2" eaLnBrk="1" hangingPunct="1"/>
            <a:r>
              <a:rPr lang="en-US" altLang="en-US" dirty="0"/>
              <a:t>The result is a positive number.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Else</a:t>
            </a:r>
          </a:p>
          <a:p>
            <a:pPr lvl="2" eaLnBrk="1" hangingPunct="1"/>
            <a:r>
              <a:rPr lang="en-US" altLang="en-US" dirty="0"/>
              <a:t>The result is negative, and is in 1’s complement form.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957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1  ::  6 – 2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514600"/>
            <a:ext cx="8229600" cy="3733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1’s complement of 2  =  1101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6   ::   0110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-2   ::   1101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1 0011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       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0100    </a:t>
            </a:r>
            <a:r>
              <a:rPr lang="en-US" altLang="en-US" dirty="0">
                <a:sym typeface="Wingdings" pitchFamily="2" charset="2"/>
              </a:rPr>
              <a:t>  +4</a:t>
            </a:r>
            <a:endParaRPr lang="en-US" altLang="en-US" dirty="0"/>
          </a:p>
        </p:txBody>
      </p:sp>
      <p:sp>
        <p:nvSpPr>
          <p:cNvPr id="34823" name="Line 4"/>
          <p:cNvSpPr>
            <a:spLocks noChangeShapeType="1"/>
          </p:cNvSpPr>
          <p:nvPr/>
        </p:nvSpPr>
        <p:spPr bwMode="auto">
          <a:xfrm>
            <a:off x="3673474" y="4495799"/>
            <a:ext cx="708026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>
            <a:off x="3673474" y="5562599"/>
            <a:ext cx="708026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24001" y="4327526"/>
            <a:ext cx="2606675" cy="701675"/>
            <a:chOff x="0" y="2160"/>
            <a:chExt cx="1642" cy="442"/>
          </a:xfrm>
        </p:grpSpPr>
        <p:grpSp>
          <p:nvGrpSpPr>
            <p:cNvPr id="34830" name="Group 17"/>
            <p:cNvGrpSpPr>
              <a:grpSpLocks/>
            </p:cNvGrpSpPr>
            <p:nvPr/>
          </p:nvGrpSpPr>
          <p:grpSpPr bwMode="auto">
            <a:xfrm>
              <a:off x="1066" y="2160"/>
              <a:ext cx="576" cy="288"/>
              <a:chOff x="1066" y="2160"/>
              <a:chExt cx="576" cy="288"/>
            </a:xfrm>
          </p:grpSpPr>
          <p:sp>
            <p:nvSpPr>
              <p:cNvPr id="34832" name="Line 6"/>
              <p:cNvSpPr>
                <a:spLocks noChangeShapeType="1"/>
              </p:cNvSpPr>
              <p:nvPr/>
            </p:nvSpPr>
            <p:spPr bwMode="auto">
              <a:xfrm flipH="1">
                <a:off x="1066" y="2160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3" name="Line 7"/>
              <p:cNvSpPr>
                <a:spLocks noChangeShapeType="1"/>
              </p:cNvSpPr>
              <p:nvPr/>
            </p:nvSpPr>
            <p:spPr bwMode="auto">
              <a:xfrm>
                <a:off x="1066" y="21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4" name="Line 8"/>
              <p:cNvSpPr>
                <a:spLocks noChangeShapeType="1"/>
              </p:cNvSpPr>
              <p:nvPr/>
            </p:nvSpPr>
            <p:spPr bwMode="auto">
              <a:xfrm>
                <a:off x="1066" y="2426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31" name="Text Box 9"/>
            <p:cNvSpPr txBox="1">
              <a:spLocks noChangeArrowheads="1"/>
            </p:cNvSpPr>
            <p:nvPr/>
          </p:nvSpPr>
          <p:spPr bwMode="auto">
            <a:xfrm>
              <a:off x="0" y="2160"/>
              <a:ext cx="10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End-around carry</a:t>
              </a:r>
            </a:p>
          </p:txBody>
        </p:sp>
      </p:grp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6781800" y="3429000"/>
            <a:ext cx="3429000" cy="1958975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Assume 4-bit representations.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Since there is a carry, it is added back to the result.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The result is positive</a:t>
            </a:r>
            <a:r>
              <a:rPr lang="en-US" altLang="en-US" sz="2000" b="1" i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4876800" y="4038599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4876800" y="3581399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B</a:t>
            </a:r>
            <a:r>
              <a:rPr lang="en-US" altLang="en-US" b="1" i="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4876800" y="3124199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48600" y="121920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A = 6  (0110)</a:t>
            </a:r>
          </a:p>
          <a:p>
            <a:r>
              <a:rPr lang="en-US" sz="2400" b="1" dirty="0">
                <a:solidFill>
                  <a:srgbClr val="92D050"/>
                </a:solidFill>
              </a:rPr>
              <a:t>B = 2  (0010)</a:t>
            </a:r>
          </a:p>
          <a:p>
            <a:r>
              <a:rPr lang="en-US" sz="2400" b="1" dirty="0">
                <a:solidFill>
                  <a:srgbClr val="92D050"/>
                </a:solidFill>
              </a:rPr>
              <a:t>6 – 2 = A - B</a:t>
            </a:r>
          </a:p>
        </p:txBody>
      </p:sp>
    </p:spTree>
    <p:extLst>
      <p:ext uri="{BB962C8B-B14F-4D97-AF65-F5344CB8AC3E}">
        <p14:creationId xmlns:p14="http://schemas.microsoft.com/office/powerpoint/2010/main" val="136824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2  ::  3 – 5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1’s complement of 5  =  1010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 3   ::   0011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-5   ::   1010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1101                        </a:t>
            </a:r>
            <a:endParaRPr lang="en-US" altLang="en-US" dirty="0"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                  </a:t>
            </a:r>
          </a:p>
        </p:txBody>
      </p:sp>
      <p:sp>
        <p:nvSpPr>
          <p:cNvPr id="35847" name="Line 4"/>
          <p:cNvSpPr>
            <a:spLocks noChangeShapeType="1"/>
          </p:cNvSpPr>
          <p:nvPr/>
        </p:nvSpPr>
        <p:spPr bwMode="auto">
          <a:xfrm>
            <a:off x="3543300" y="3581400"/>
            <a:ext cx="914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6553200" y="3581401"/>
            <a:ext cx="3886200" cy="1958975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Assume 4-bit representations.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Since there is no carry, the result is negative.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1101 is the 1’s complement of 0010, that is, it represents –2.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4724400" y="262345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4724400" y="318225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B</a:t>
            </a:r>
            <a:r>
              <a:rPr lang="en-US" altLang="en-US" b="1" i="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4724400" y="368299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24300" y="4114800"/>
            <a:ext cx="533400" cy="914400"/>
            <a:chOff x="1440" y="2304"/>
            <a:chExt cx="336" cy="576"/>
          </a:xfrm>
        </p:grpSpPr>
        <p:sp>
          <p:nvSpPr>
            <p:cNvPr id="35853" name="AutoShape 14"/>
            <p:cNvSpPr>
              <a:spLocks noChangeArrowheads="1"/>
            </p:cNvSpPr>
            <p:nvPr/>
          </p:nvSpPr>
          <p:spPr bwMode="auto">
            <a:xfrm>
              <a:off x="1488" y="230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4" name="Text Box 15"/>
            <p:cNvSpPr txBox="1">
              <a:spLocks noChangeArrowheads="1"/>
            </p:cNvSpPr>
            <p:nvPr/>
          </p:nvSpPr>
          <p:spPr bwMode="auto">
            <a:xfrm>
              <a:off x="1440" y="25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0">
                  <a:latin typeface="Times New Roman" pitchFamily="18" charset="0"/>
                </a:rPr>
                <a:t>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84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Binary Number System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pPr marL="533400" indent="-533400"/>
            <a:r>
              <a:rPr lang="en-US" altLang="en-US" dirty="0"/>
              <a:t>Two digits:</a:t>
            </a:r>
          </a:p>
          <a:p>
            <a:pPr marL="914400" lvl="1" indent="-457200"/>
            <a:r>
              <a:rPr lang="en-US" altLang="en-US" dirty="0"/>
              <a:t>0 and 1.</a:t>
            </a:r>
          </a:p>
          <a:p>
            <a:pPr marL="914400" lvl="1" indent="-457200"/>
            <a:r>
              <a:rPr lang="en-US" altLang="en-US" dirty="0"/>
              <a:t>Every digit position has a weight which is a power of 2.</a:t>
            </a:r>
          </a:p>
          <a:p>
            <a:pPr marL="914400" lvl="1" indent="-457200"/>
            <a:r>
              <a:rPr lang="en-US" altLang="en-US" i="1" dirty="0"/>
              <a:t>Base</a:t>
            </a:r>
            <a:r>
              <a:rPr lang="en-US" altLang="en-US" dirty="0"/>
              <a:t> or </a:t>
            </a:r>
            <a:r>
              <a:rPr lang="en-US" altLang="en-US" i="1" dirty="0"/>
              <a:t>radix</a:t>
            </a:r>
            <a:r>
              <a:rPr lang="en-US" altLang="en-US" dirty="0"/>
              <a:t> is 2.</a:t>
            </a:r>
          </a:p>
          <a:p>
            <a:pPr marL="533400" indent="-533400"/>
            <a:r>
              <a:rPr lang="en-US" altLang="en-US" dirty="0"/>
              <a:t>Example:</a:t>
            </a:r>
          </a:p>
          <a:p>
            <a:pPr marL="914400" lvl="1" indent="-457200">
              <a:buNone/>
            </a:pPr>
            <a:r>
              <a:rPr lang="en-US" altLang="en-US" dirty="0"/>
              <a:t>110 =  1 x 2</a:t>
            </a:r>
            <a:r>
              <a:rPr lang="en-US" altLang="en-US" baseline="30000" dirty="0"/>
              <a:t>2</a:t>
            </a:r>
            <a:r>
              <a:rPr lang="en-US" altLang="en-US" dirty="0"/>
              <a:t>  +  1 x 2</a:t>
            </a:r>
            <a:r>
              <a:rPr lang="en-US" altLang="en-US" baseline="30000" dirty="0"/>
              <a:t>1</a:t>
            </a:r>
            <a:r>
              <a:rPr lang="en-US" altLang="en-US" dirty="0"/>
              <a:t>  +  0 x 2</a:t>
            </a:r>
            <a:r>
              <a:rPr lang="en-US" altLang="en-US" baseline="30000" dirty="0"/>
              <a:t>0</a:t>
            </a:r>
          </a:p>
          <a:p>
            <a:pPr marL="914400" lvl="1" indent="-457200">
              <a:buNone/>
            </a:pPr>
            <a:r>
              <a:rPr lang="en-US" altLang="en-US" dirty="0"/>
              <a:t>101.01 =  1 x 2</a:t>
            </a:r>
            <a:r>
              <a:rPr lang="en-US" altLang="en-US" baseline="30000" dirty="0"/>
              <a:t>2</a:t>
            </a:r>
            <a:r>
              <a:rPr lang="en-US" altLang="en-US" dirty="0"/>
              <a:t>  +  0 x 2</a:t>
            </a:r>
            <a:r>
              <a:rPr lang="en-US" altLang="en-US" baseline="30000" dirty="0"/>
              <a:t>1</a:t>
            </a:r>
            <a:r>
              <a:rPr lang="en-US" altLang="en-US" dirty="0"/>
              <a:t>  +  1 x 2</a:t>
            </a:r>
            <a:r>
              <a:rPr lang="en-US" altLang="en-US" baseline="30000" dirty="0"/>
              <a:t>0</a:t>
            </a:r>
            <a:r>
              <a:rPr lang="en-US" altLang="en-US" dirty="0"/>
              <a:t>  +  </a:t>
            </a:r>
          </a:p>
          <a:p>
            <a:pPr marL="914400" lvl="1" indent="-457200">
              <a:buNone/>
            </a:pPr>
            <a:r>
              <a:rPr lang="en-US" altLang="en-US" dirty="0"/>
              <a:t>				0 x 2</a:t>
            </a:r>
            <a:r>
              <a:rPr lang="en-US" altLang="en-US" baseline="30000" dirty="0"/>
              <a:t>-1</a:t>
            </a:r>
            <a:r>
              <a:rPr lang="en-US" altLang="en-US" dirty="0"/>
              <a:t>  +  1 x 2</a:t>
            </a:r>
            <a:r>
              <a:rPr lang="en-US" altLang="en-US" baseline="30000" dirty="0"/>
              <a:t>-2</a:t>
            </a:r>
          </a:p>
          <a:p>
            <a:pPr marL="914400" lvl="1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5356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solidFill>
                  <a:srgbClr val="FFFF00"/>
                </a:solidFill>
              </a:rPr>
              <a:t>Subtraction Using Addition :: 2’s Complement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How to compute A – B ?</a:t>
            </a:r>
          </a:p>
          <a:p>
            <a:pPr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Compute the 2’s complement of B (say, B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).</a:t>
            </a:r>
          </a:p>
          <a:p>
            <a:pPr lvl="1">
              <a:buNone/>
              <a:defRPr/>
            </a:pPr>
            <a:endParaRPr lang="en-US" dirty="0">
              <a:solidFill>
                <a:srgbClr val="92D05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Compute R = A + B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</a:p>
          <a:p>
            <a:pPr lvl="1">
              <a:buNone/>
              <a:defRPr/>
            </a:pP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Ignore carry if it is there.</a:t>
            </a:r>
          </a:p>
          <a:p>
            <a:pPr lvl="1">
              <a:buNone/>
              <a:defRPr/>
            </a:pPr>
            <a:endParaRPr lang="en-US" dirty="0">
              <a:solidFill>
                <a:srgbClr val="92D05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The result is in 2’s complement form.</a:t>
            </a:r>
          </a:p>
          <a:p>
            <a:pPr lvl="1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09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1  ::  6 – 2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2’s complement of 2  =  1101 + 1  =  1110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 6   ::   0110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-2   ::   1110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</a:t>
            </a:r>
            <a:r>
              <a:rPr lang="en-US" altLang="en-US" dirty="0">
                <a:solidFill>
                  <a:srgbClr val="92D050"/>
                </a:solidFill>
              </a:rPr>
              <a:t>1</a:t>
            </a:r>
            <a:r>
              <a:rPr lang="en-US" altLang="en-US" dirty="0"/>
              <a:t> 0100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     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</a:t>
            </a:r>
          </a:p>
        </p:txBody>
      </p:sp>
      <p:sp>
        <p:nvSpPr>
          <p:cNvPr id="37895" name="Line 4"/>
          <p:cNvSpPr>
            <a:spLocks noChangeShapeType="1"/>
          </p:cNvSpPr>
          <p:nvPr/>
        </p:nvSpPr>
        <p:spPr bwMode="auto">
          <a:xfrm>
            <a:off x="3543300" y="3581400"/>
            <a:ext cx="914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4762500" y="2667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7897" name="Text Box 12"/>
          <p:cNvSpPr txBox="1">
            <a:spLocks noChangeArrowheads="1"/>
          </p:cNvSpPr>
          <p:nvPr/>
        </p:nvSpPr>
        <p:spPr bwMode="auto">
          <a:xfrm>
            <a:off x="4724400" y="32385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B</a:t>
            </a:r>
            <a:r>
              <a:rPr lang="en-US" altLang="en-US" b="1" i="0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7898" name="Text Box 13"/>
          <p:cNvSpPr txBox="1">
            <a:spLocks noChangeArrowheads="1"/>
          </p:cNvSpPr>
          <p:nvPr/>
        </p:nvSpPr>
        <p:spPr bwMode="auto">
          <a:xfrm>
            <a:off x="4724400" y="3733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R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5121" y="3723736"/>
            <a:ext cx="1752600" cy="1082675"/>
            <a:chOff x="192" y="2208"/>
            <a:chExt cx="1104" cy="682"/>
          </a:xfrm>
        </p:grpSpPr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 flipV="1">
              <a:off x="720" y="2208"/>
              <a:ext cx="528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192" y="2640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0"/>
                <a:t>Ignore carry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86000" y="3914236"/>
            <a:ext cx="609600" cy="990600"/>
            <a:chOff x="1440" y="2256"/>
            <a:chExt cx="384" cy="624"/>
          </a:xfrm>
        </p:grpSpPr>
        <p:sp>
          <p:nvSpPr>
            <p:cNvPr id="37901" name="AutoShape 16"/>
            <p:cNvSpPr>
              <a:spLocks noChangeArrowheads="1"/>
            </p:cNvSpPr>
            <p:nvPr/>
          </p:nvSpPr>
          <p:spPr bwMode="auto">
            <a:xfrm>
              <a:off x="1536" y="2256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2" name="Text Box 17"/>
            <p:cNvSpPr txBox="1">
              <a:spLocks noChangeArrowheads="1"/>
            </p:cNvSpPr>
            <p:nvPr/>
          </p:nvSpPr>
          <p:spPr bwMode="auto">
            <a:xfrm>
              <a:off x="1440" y="25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0">
                  <a:latin typeface="Times New Roman" pitchFamily="18" charset="0"/>
                </a:rPr>
                <a:t>+4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969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2  ::  3 – 5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2’s complement of 5  =  1010 + 1  =  1011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 3   ::   0011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-5   ::   1011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1110                      </a:t>
            </a:r>
            <a:endParaRPr lang="en-US" altLang="en-US" dirty="0"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                  </a:t>
            </a:r>
          </a:p>
        </p:txBody>
      </p:sp>
      <p:sp>
        <p:nvSpPr>
          <p:cNvPr id="38919" name="Line 4"/>
          <p:cNvSpPr>
            <a:spLocks noChangeShapeType="1"/>
          </p:cNvSpPr>
          <p:nvPr/>
        </p:nvSpPr>
        <p:spPr bwMode="auto">
          <a:xfrm>
            <a:off x="2128568" y="3429000"/>
            <a:ext cx="914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4800600" y="26198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8921" name="Text Box 7"/>
          <p:cNvSpPr txBox="1">
            <a:spLocks noChangeArrowheads="1"/>
          </p:cNvSpPr>
          <p:nvPr/>
        </p:nvSpPr>
        <p:spPr bwMode="auto">
          <a:xfrm>
            <a:off x="4800600" y="31532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B</a:t>
            </a:r>
            <a:r>
              <a:rPr lang="en-US" altLang="en-US" b="1" i="0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4800600" y="36866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>
                <a:solidFill>
                  <a:schemeClr val="accent2"/>
                </a:solidFill>
              </a:rPr>
              <a:t>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362200" y="3915228"/>
            <a:ext cx="914400" cy="990600"/>
            <a:chOff x="1440" y="2256"/>
            <a:chExt cx="576" cy="624"/>
          </a:xfrm>
        </p:grpSpPr>
        <p:sp>
          <p:nvSpPr>
            <p:cNvPr id="38924" name="AutoShape 9"/>
            <p:cNvSpPr>
              <a:spLocks noChangeArrowheads="1"/>
            </p:cNvSpPr>
            <p:nvPr/>
          </p:nvSpPr>
          <p:spPr bwMode="auto">
            <a:xfrm>
              <a:off x="1488" y="2256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5" name="Text Box 10"/>
            <p:cNvSpPr txBox="1">
              <a:spLocks noChangeArrowheads="1"/>
            </p:cNvSpPr>
            <p:nvPr/>
          </p:nvSpPr>
          <p:spPr bwMode="auto">
            <a:xfrm>
              <a:off x="1440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0">
                  <a:latin typeface="Times New Roman" pitchFamily="18" charset="0"/>
                </a:rPr>
                <a:t>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246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3  ::  -3 – 5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16038"/>
            <a:ext cx="7772400" cy="4724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2’s complement of 3  =  1100 + 1  =  1101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2’s complement of 5  =  1010 + 1  =  1011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-3   ::   1101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-5   ::   1011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</a:t>
            </a:r>
            <a:r>
              <a:rPr lang="en-US" altLang="en-US" dirty="0">
                <a:solidFill>
                  <a:srgbClr val="92D050"/>
                </a:solidFill>
              </a:rPr>
              <a:t>1</a:t>
            </a:r>
            <a:r>
              <a:rPr lang="en-US" altLang="en-US" dirty="0"/>
              <a:t> 1000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     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</a:t>
            </a:r>
          </a:p>
        </p:txBody>
      </p:sp>
      <p:sp>
        <p:nvSpPr>
          <p:cNvPr id="39943" name="Line 4"/>
          <p:cNvSpPr>
            <a:spLocks noChangeShapeType="1"/>
          </p:cNvSpPr>
          <p:nvPr/>
        </p:nvSpPr>
        <p:spPr bwMode="auto">
          <a:xfrm>
            <a:off x="3523891" y="3678238"/>
            <a:ext cx="914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92934" y="3994750"/>
            <a:ext cx="1752600" cy="1082675"/>
            <a:chOff x="192" y="2208"/>
            <a:chExt cx="1104" cy="682"/>
          </a:xfrm>
        </p:grpSpPr>
        <p:sp>
          <p:nvSpPr>
            <p:cNvPr id="39948" name="Line 9"/>
            <p:cNvSpPr>
              <a:spLocks noChangeShapeType="1"/>
            </p:cNvSpPr>
            <p:nvPr/>
          </p:nvSpPr>
          <p:spPr bwMode="auto">
            <a:xfrm flipV="1">
              <a:off x="720" y="2208"/>
              <a:ext cx="528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Text Box 10"/>
            <p:cNvSpPr txBox="1">
              <a:spLocks noChangeArrowheads="1"/>
            </p:cNvSpPr>
            <p:nvPr/>
          </p:nvSpPr>
          <p:spPr bwMode="auto">
            <a:xfrm>
              <a:off x="192" y="2640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0"/>
                <a:t>Ignore carry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746021" y="4185250"/>
            <a:ext cx="609600" cy="990600"/>
            <a:chOff x="1440" y="2256"/>
            <a:chExt cx="384" cy="624"/>
          </a:xfrm>
        </p:grpSpPr>
        <p:sp>
          <p:nvSpPr>
            <p:cNvPr id="39946" name="AutoShape 12"/>
            <p:cNvSpPr>
              <a:spLocks noChangeArrowheads="1"/>
            </p:cNvSpPr>
            <p:nvPr/>
          </p:nvSpPr>
          <p:spPr bwMode="auto">
            <a:xfrm>
              <a:off x="1536" y="2256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7" name="Text Box 13"/>
            <p:cNvSpPr txBox="1">
              <a:spLocks noChangeArrowheads="1"/>
            </p:cNvSpPr>
            <p:nvPr/>
          </p:nvSpPr>
          <p:spPr bwMode="auto">
            <a:xfrm>
              <a:off x="1440" y="25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0">
                  <a:latin typeface="Times New Roman" pitchFamily="18" charset="0"/>
                </a:rPr>
                <a:t>-8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40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FFFF00"/>
                </a:solidFill>
              </a:rPr>
              <a:t>Floating-point Numbers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066800"/>
            <a:ext cx="8077200" cy="5638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The representations discussed so far applies only to integers.</a:t>
            </a:r>
          </a:p>
          <a:p>
            <a:pPr lvl="1" eaLnBrk="1" hangingPunct="1"/>
            <a:r>
              <a:rPr lang="en-US" altLang="en-US" dirty="0"/>
              <a:t>Cannot represent numbers with fractional parts.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We can assume a decimal point before a 2’s complement number.</a:t>
            </a:r>
          </a:p>
          <a:p>
            <a:pPr lvl="1" eaLnBrk="1" hangingPunct="1"/>
            <a:r>
              <a:rPr lang="en-US" altLang="en-US" dirty="0"/>
              <a:t>In that case, pure fractions (without integer parts) can be represented.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We can also assume the decimal point somewhere in between.</a:t>
            </a:r>
          </a:p>
          <a:p>
            <a:pPr lvl="1" eaLnBrk="1" hangingPunct="1"/>
            <a:r>
              <a:rPr lang="en-US" altLang="en-US" dirty="0"/>
              <a:t>This lacks flexibility.</a:t>
            </a:r>
          </a:p>
          <a:p>
            <a:pPr lvl="1" eaLnBrk="1" hangingPunct="1"/>
            <a:r>
              <a:rPr lang="en-US" altLang="en-US" dirty="0"/>
              <a:t>Very large and very small numbers cannot be represented.</a:t>
            </a:r>
          </a:p>
        </p:txBody>
      </p:sp>
    </p:spTree>
    <p:extLst>
      <p:ext uri="{BB962C8B-B14F-4D97-AF65-F5344CB8AC3E}">
        <p14:creationId xmlns:p14="http://schemas.microsoft.com/office/powerpoint/2010/main" val="1810126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Representation of Floating-Point Numbers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5181600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A floating-point number F is represented by a doublet  &lt;M,E&gt; :</a:t>
            </a:r>
          </a:p>
          <a:p>
            <a:pPr lvl="1">
              <a:buNone/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92D050"/>
                </a:solidFill>
              </a:rPr>
              <a:t>F  =  M  x  B</a:t>
            </a:r>
            <a:r>
              <a:rPr lang="en-US" baseline="30000" dirty="0">
                <a:solidFill>
                  <a:srgbClr val="92D050"/>
                </a:solidFill>
              </a:rPr>
              <a:t>E</a:t>
            </a:r>
          </a:p>
          <a:p>
            <a:pPr lvl="2">
              <a:defRPr/>
            </a:pPr>
            <a:r>
              <a:rPr lang="en-US" dirty="0"/>
              <a:t>B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 exponent base (usually 2)</a:t>
            </a:r>
          </a:p>
          <a:p>
            <a:pPr lvl="2">
              <a:defRPr/>
            </a:pPr>
            <a:r>
              <a:rPr lang="en-US" dirty="0"/>
              <a:t>M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mantissa</a:t>
            </a:r>
          </a:p>
          <a:p>
            <a:pPr lvl="2">
              <a:defRPr/>
            </a:pPr>
            <a:r>
              <a:rPr lang="en-US" dirty="0"/>
              <a:t>E  </a:t>
            </a:r>
            <a:r>
              <a:rPr lang="en-US" dirty="0">
                <a:sym typeface="Wingdings" pitchFamily="2" charset="2"/>
              </a:rPr>
              <a:t> exponent</a:t>
            </a:r>
          </a:p>
          <a:p>
            <a:pPr lvl="1">
              <a:defRPr/>
            </a:pPr>
            <a:r>
              <a:rPr lang="en-US" sz="2600" dirty="0"/>
              <a:t>M is usually represented in 2’s complement form, with an implied decimal point before it.</a:t>
            </a:r>
          </a:p>
          <a:p>
            <a:pPr lvl="1">
              <a:defRPr/>
            </a:pPr>
            <a:endParaRPr lang="en-US" sz="2600" dirty="0"/>
          </a:p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For example, </a:t>
            </a:r>
          </a:p>
          <a:p>
            <a:pPr lvl="1">
              <a:buNone/>
              <a:defRPr/>
            </a:pPr>
            <a:r>
              <a:rPr lang="en-US" dirty="0"/>
              <a:t>    In decimal,</a:t>
            </a:r>
          </a:p>
          <a:p>
            <a:pPr lvl="2">
              <a:buNone/>
              <a:defRPr/>
            </a:pPr>
            <a:r>
              <a:rPr lang="en-US" dirty="0"/>
              <a:t>	0.235 x 10</a:t>
            </a:r>
            <a:r>
              <a:rPr lang="en-US" baseline="30000" dirty="0"/>
              <a:t>6</a:t>
            </a:r>
          </a:p>
          <a:p>
            <a:pPr lvl="1">
              <a:buNone/>
              <a:defRPr/>
            </a:pPr>
            <a:r>
              <a:rPr lang="en-US" dirty="0"/>
              <a:t>    In binary,</a:t>
            </a:r>
          </a:p>
          <a:p>
            <a:pPr lvl="2">
              <a:buNone/>
              <a:defRPr/>
            </a:pPr>
            <a:r>
              <a:rPr lang="en-US" dirty="0"/>
              <a:t>   0.101011 x 2</a:t>
            </a:r>
            <a:r>
              <a:rPr lang="en-US" baseline="30000" dirty="0"/>
              <a:t>0110</a:t>
            </a:r>
          </a:p>
        </p:txBody>
      </p:sp>
    </p:spTree>
    <p:extLst>
      <p:ext uri="{BB962C8B-B14F-4D97-AF65-F5344CB8AC3E}">
        <p14:creationId xmlns:p14="http://schemas.microsoft.com/office/powerpoint/2010/main" val="2459466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solidFill>
                  <a:srgbClr val="FFFF00"/>
                </a:solidFill>
              </a:rPr>
              <a:t>Example  ::  32-bit representation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14400"/>
            <a:ext cx="7772400" cy="5791200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200" dirty="0"/>
              <a:t>M represents a 2’s complement fraction</a:t>
            </a:r>
          </a:p>
          <a:p>
            <a:pPr lvl="2" eaLnBrk="1" hangingPunct="1">
              <a:buFontTx/>
              <a:buNone/>
            </a:pPr>
            <a:r>
              <a:rPr lang="en-US" altLang="en-US" sz="2200" dirty="0"/>
              <a:t>    1  &gt;  M  &gt;  -1</a:t>
            </a:r>
          </a:p>
          <a:p>
            <a:pPr lvl="1" eaLnBrk="1" hangingPunct="1"/>
            <a:r>
              <a:rPr lang="en-US" altLang="en-US" sz="2200" dirty="0"/>
              <a:t>E represents the exponent (in 2’s complement form)</a:t>
            </a:r>
          </a:p>
          <a:p>
            <a:pPr lvl="2" eaLnBrk="1" hangingPunct="1">
              <a:buFontTx/>
              <a:buNone/>
            </a:pPr>
            <a:r>
              <a:rPr lang="en-US" altLang="en-US" sz="2200" dirty="0"/>
              <a:t>   127  &gt;  E  &gt;  -128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Points to note:</a:t>
            </a:r>
          </a:p>
          <a:p>
            <a:pPr lvl="1" eaLnBrk="1" hangingPunct="1"/>
            <a:r>
              <a:rPr lang="en-US" altLang="en-US" sz="2200" dirty="0"/>
              <a:t>The number of </a:t>
            </a:r>
            <a:r>
              <a:rPr lang="en-US" altLang="en-US" sz="2200" i="1" dirty="0">
                <a:solidFill>
                  <a:srgbClr val="92D050"/>
                </a:solidFill>
              </a:rPr>
              <a:t>significant digits</a:t>
            </a:r>
            <a:r>
              <a:rPr lang="en-US" altLang="en-US" sz="2200" dirty="0">
                <a:solidFill>
                  <a:srgbClr val="92D050"/>
                </a:solidFill>
              </a:rPr>
              <a:t> </a:t>
            </a:r>
            <a:r>
              <a:rPr lang="en-US" altLang="en-US" sz="2200" dirty="0"/>
              <a:t>depends on the number of bits in M.</a:t>
            </a:r>
          </a:p>
          <a:p>
            <a:pPr lvl="2" eaLnBrk="1" hangingPunct="1"/>
            <a:r>
              <a:rPr lang="en-US" altLang="en-US" dirty="0">
                <a:solidFill>
                  <a:srgbClr val="92D050"/>
                </a:solidFill>
              </a:rPr>
              <a:t>6 significant digits for 24-bit mantissa.</a:t>
            </a:r>
          </a:p>
          <a:p>
            <a:pPr lvl="1" eaLnBrk="1" hangingPunct="1"/>
            <a:r>
              <a:rPr lang="en-US" altLang="en-US" sz="2200" dirty="0"/>
              <a:t>The </a:t>
            </a:r>
            <a:r>
              <a:rPr lang="en-US" altLang="en-US" sz="2200" i="1" dirty="0">
                <a:solidFill>
                  <a:srgbClr val="92D050"/>
                </a:solidFill>
              </a:rPr>
              <a:t>range</a:t>
            </a:r>
            <a:r>
              <a:rPr lang="en-US" altLang="en-US" sz="2200" dirty="0">
                <a:solidFill>
                  <a:srgbClr val="92D050"/>
                </a:solidFill>
              </a:rPr>
              <a:t> </a:t>
            </a:r>
            <a:r>
              <a:rPr lang="en-US" altLang="en-US" sz="2200" dirty="0"/>
              <a:t>of the number depends on the number of bits in E.</a:t>
            </a:r>
          </a:p>
          <a:p>
            <a:pPr lvl="2" eaLnBrk="1" hangingPunct="1"/>
            <a:r>
              <a:rPr lang="en-US" altLang="en-US" dirty="0">
                <a:solidFill>
                  <a:srgbClr val="92D050"/>
                </a:solidFill>
              </a:rPr>
              <a:t>10</a:t>
            </a:r>
            <a:r>
              <a:rPr lang="en-US" altLang="en-US" baseline="30000" dirty="0">
                <a:solidFill>
                  <a:srgbClr val="92D050"/>
                </a:solidFill>
              </a:rPr>
              <a:t>38</a:t>
            </a:r>
            <a:r>
              <a:rPr lang="en-US" altLang="en-US" dirty="0">
                <a:solidFill>
                  <a:srgbClr val="92D050"/>
                </a:solidFill>
              </a:rPr>
              <a:t>  to  10</a:t>
            </a:r>
            <a:r>
              <a:rPr lang="en-US" altLang="en-US" baseline="30000" dirty="0">
                <a:solidFill>
                  <a:srgbClr val="92D050"/>
                </a:solidFill>
              </a:rPr>
              <a:t>-38</a:t>
            </a:r>
            <a:r>
              <a:rPr lang="en-US" altLang="en-US" dirty="0">
                <a:solidFill>
                  <a:srgbClr val="92D050"/>
                </a:solidFill>
              </a:rPr>
              <a:t>  for 8-bit exponent.</a:t>
            </a:r>
          </a:p>
        </p:txBody>
      </p:sp>
      <p:sp>
        <p:nvSpPr>
          <p:cNvPr id="43015" name="Rectangle 4"/>
          <p:cNvSpPr>
            <a:spLocks noChangeArrowheads="1"/>
          </p:cNvSpPr>
          <p:nvPr/>
        </p:nvSpPr>
        <p:spPr bwMode="auto">
          <a:xfrm>
            <a:off x="3429000" y="1066800"/>
            <a:ext cx="3200400" cy="381000"/>
          </a:xfrm>
          <a:prstGeom prst="rect">
            <a:avLst/>
          </a:prstGeom>
          <a:solidFill>
            <a:srgbClr val="FFCC99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>
                <a:solidFill>
                  <a:schemeClr val="bg1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43016" name="Rectangle 5"/>
          <p:cNvSpPr>
            <a:spLocks noChangeArrowheads="1"/>
          </p:cNvSpPr>
          <p:nvPr/>
        </p:nvSpPr>
        <p:spPr bwMode="auto">
          <a:xfrm>
            <a:off x="6934200" y="1066800"/>
            <a:ext cx="1447800" cy="381000"/>
          </a:xfrm>
          <a:prstGeom prst="rect">
            <a:avLst/>
          </a:prstGeom>
          <a:solidFill>
            <a:srgbClr val="FFCC99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>
                <a:solidFill>
                  <a:schemeClr val="bg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3429000" y="1676400"/>
            <a:ext cx="3200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6934200" y="1676400"/>
            <a:ext cx="1447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4800600" y="16002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latin typeface="Times New Roman" pitchFamily="18" charset="0"/>
              </a:rPr>
              <a:t>24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7543800" y="16002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latin typeface="Times New Roman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89296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Floating point number: 	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IEEE Standard 754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Storage Layout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2362200"/>
          <a:ext cx="7696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Fraction /</a:t>
                      </a:r>
                    </a:p>
                    <a:p>
                      <a:pPr algn="ctr"/>
                      <a:r>
                        <a:rPr lang="en-US" sz="2400" dirty="0"/>
                        <a:t>Mantissa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Single</a:t>
                      </a:r>
                      <a:r>
                        <a:rPr lang="en-US" sz="2400" baseline="0" dirty="0"/>
                        <a:t> Precision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[31]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 [30–23]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 [22–00]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[63]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11 [62–52]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 [51–00]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953001"/>
            <a:ext cx="899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Single: 	</a:t>
            </a:r>
            <a:r>
              <a:rPr lang="en-US" sz="2000" b="1" dirty="0">
                <a:solidFill>
                  <a:srgbClr val="00B0F0"/>
                </a:solidFill>
              </a:rPr>
              <a:t>S</a:t>
            </a:r>
            <a:r>
              <a:rPr lang="en-US" sz="2000" b="1" dirty="0">
                <a:solidFill>
                  <a:srgbClr val="92D050"/>
                </a:solidFill>
              </a:rPr>
              <a:t>EEEEEEE   E</a:t>
            </a:r>
            <a:r>
              <a:rPr lang="en-US" sz="2000" b="1" dirty="0">
                <a:solidFill>
                  <a:srgbClr val="FFC000"/>
                </a:solidFill>
              </a:rPr>
              <a:t>MMMMMMM     MMMMMMMM    </a:t>
            </a:r>
            <a:r>
              <a:rPr lang="en-US" sz="2000" b="1" dirty="0" err="1">
                <a:solidFill>
                  <a:srgbClr val="FFC000"/>
                </a:solidFill>
              </a:rPr>
              <a:t>MMMMMMMM</a:t>
            </a:r>
            <a:r>
              <a:rPr lang="en-US" sz="2000" b="1" dirty="0"/>
              <a:t> </a:t>
            </a:r>
          </a:p>
          <a:p>
            <a:r>
              <a:rPr lang="en-US" sz="2000" dirty="0"/>
              <a:t>Double: 	</a:t>
            </a:r>
            <a:r>
              <a:rPr lang="en-US" sz="2000" b="1" dirty="0">
                <a:solidFill>
                  <a:srgbClr val="00B0F0"/>
                </a:solidFill>
              </a:rPr>
              <a:t>S</a:t>
            </a:r>
            <a:r>
              <a:rPr lang="en-US" sz="2000" b="1" dirty="0">
                <a:solidFill>
                  <a:srgbClr val="92D050"/>
                </a:solidFill>
              </a:rPr>
              <a:t>EEEEEEE   EEEE</a:t>
            </a:r>
            <a:r>
              <a:rPr lang="en-US" sz="2000" b="1" dirty="0">
                <a:solidFill>
                  <a:srgbClr val="FFC000"/>
                </a:solidFill>
              </a:rPr>
              <a:t>MMMM          MMMMMMMM    </a:t>
            </a:r>
            <a:r>
              <a:rPr lang="en-US" sz="2000" b="1" dirty="0" err="1">
                <a:solidFill>
                  <a:srgbClr val="FFC000"/>
                </a:solidFill>
              </a:rPr>
              <a:t>MMMMMMMM</a:t>
            </a:r>
            <a:r>
              <a:rPr lang="en-US" sz="2000" b="1" dirty="0"/>
              <a:t> </a:t>
            </a:r>
            <a:r>
              <a:rPr lang="en-US" sz="2000" dirty="0"/>
              <a:t>		</a:t>
            </a:r>
            <a:r>
              <a:rPr lang="en-US" sz="2000" b="1" dirty="0">
                <a:solidFill>
                  <a:srgbClr val="FFC000"/>
                </a:solidFill>
              </a:rPr>
              <a:t>MMMMMMMM    </a:t>
            </a:r>
            <a:r>
              <a:rPr lang="en-US" sz="2000" b="1" dirty="0" err="1">
                <a:solidFill>
                  <a:srgbClr val="FFC000"/>
                </a:solidFill>
              </a:rPr>
              <a:t>MMMMMMMM</a:t>
            </a:r>
            <a:r>
              <a:rPr lang="en-US" sz="2000" b="1" dirty="0">
                <a:solidFill>
                  <a:srgbClr val="FFC000"/>
                </a:solidFill>
              </a:rPr>
              <a:t>    </a:t>
            </a:r>
            <a:r>
              <a:rPr lang="en-US" sz="2000" b="1" dirty="0" err="1">
                <a:solidFill>
                  <a:srgbClr val="FFC000"/>
                </a:solidFill>
              </a:rPr>
              <a:t>MMMMMMMM</a:t>
            </a:r>
            <a:r>
              <a:rPr lang="en-US" sz="2000" b="1" dirty="0">
                <a:solidFill>
                  <a:srgbClr val="FFC000"/>
                </a:solidFill>
              </a:rPr>
              <a:t>    </a:t>
            </a:r>
            <a:r>
              <a:rPr lang="en-US" sz="2000" b="1" dirty="0" err="1">
                <a:solidFill>
                  <a:srgbClr val="FFC000"/>
                </a:solidFill>
              </a:rPr>
              <a:t>MMMMMMMM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0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IEEE Standard 754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4191000"/>
            <a:ext cx="8229600" cy="2057400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700" dirty="0">
                <a:solidFill>
                  <a:srgbClr val="FFC000"/>
                </a:solidFill>
              </a:rPr>
              <a:t>Ranges of Floating-Point Numbers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>
                <a:solidFill>
                  <a:srgbClr val="92D050"/>
                </a:solidFill>
              </a:rPr>
              <a:t>Since every floating-point number has a corresponding, negated value (by toggling the sign bit), the ranges above are symmetric around zero.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1219200"/>
            <a:ext cx="8534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The sign bit is 0 for positive, 1 for negative.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The exponent base is two.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The exponent field contains 127 plus the true exponent for single-precision, or 1023 plus the true exponent for double precision.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The first bit of the mantissa is typically assumed to be 1.</a:t>
            </a:r>
            <a:r>
              <a:rPr lang="en-US" sz="2600" i="1" dirty="0"/>
              <a:t>f</a:t>
            </a:r>
            <a:r>
              <a:rPr lang="en-US" sz="2600" dirty="0"/>
              <a:t>, where </a:t>
            </a:r>
            <a:r>
              <a:rPr lang="en-US" sz="2600" i="1" dirty="0"/>
              <a:t>f</a:t>
            </a:r>
            <a:r>
              <a:rPr lang="en-US" sz="2600" dirty="0"/>
              <a:t> is the field of fraction bits.</a:t>
            </a:r>
          </a:p>
        </p:txBody>
      </p:sp>
    </p:spTree>
    <p:extLst>
      <p:ext uri="{BB962C8B-B14F-4D97-AF65-F5344CB8AC3E}">
        <p14:creationId xmlns:p14="http://schemas.microsoft.com/office/powerpoint/2010/main" val="3456407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IEEE Standard 754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167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Ranges of Floating-Point Numbers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Since every floating-point number has a corresponding, negated value (by toggling the sign bit), the ranges above are symmetric around zero.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1" y="3124200"/>
          <a:ext cx="7848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Denormalized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Normalized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Approximate Decimal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Single</a:t>
                      </a:r>
                      <a:r>
                        <a:rPr lang="en-US" sz="2400" baseline="0" dirty="0"/>
                        <a:t> Precision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2</a:t>
                      </a:r>
                      <a:r>
                        <a:rPr lang="en-US" sz="2400" baseline="30000" dirty="0"/>
                        <a:t>−149</a:t>
                      </a:r>
                      <a:r>
                        <a:rPr lang="en-US" sz="2400" dirty="0"/>
                        <a:t> to (1−2</a:t>
                      </a:r>
                      <a:r>
                        <a:rPr lang="en-US" sz="2400" baseline="30000" dirty="0"/>
                        <a:t>−23</a:t>
                      </a:r>
                      <a:r>
                        <a:rPr lang="en-US" sz="2400" dirty="0"/>
                        <a:t>)×2</a:t>
                      </a:r>
                      <a:r>
                        <a:rPr lang="en-US" sz="2400" baseline="30000" dirty="0"/>
                        <a:t>−126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2</a:t>
                      </a:r>
                      <a:r>
                        <a:rPr lang="en-US" sz="2400" baseline="30000" dirty="0"/>
                        <a:t>−126</a:t>
                      </a:r>
                      <a:r>
                        <a:rPr lang="en-US" sz="2400" dirty="0"/>
                        <a:t> to (2−2</a:t>
                      </a:r>
                      <a:r>
                        <a:rPr lang="en-US" sz="2400" baseline="30000" dirty="0"/>
                        <a:t>−23</a:t>
                      </a:r>
                      <a:r>
                        <a:rPr lang="en-US" sz="2400" dirty="0"/>
                        <a:t>)×2</a:t>
                      </a:r>
                      <a:r>
                        <a:rPr lang="en-US" sz="2400" baseline="30000" dirty="0"/>
                        <a:t>127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≈10</a:t>
                      </a:r>
                      <a:r>
                        <a:rPr lang="en-US" sz="2400" baseline="30000" dirty="0"/>
                        <a:t>−44.85</a:t>
                      </a:r>
                      <a:r>
                        <a:rPr lang="en-US" sz="2400" dirty="0"/>
                        <a:t> to ≈10</a:t>
                      </a:r>
                      <a:r>
                        <a:rPr lang="en-US" sz="2400" baseline="30000" dirty="0"/>
                        <a:t>38.53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2</a:t>
                      </a:r>
                      <a:r>
                        <a:rPr lang="en-US" sz="2400" baseline="30000" dirty="0"/>
                        <a:t>−1074</a:t>
                      </a:r>
                      <a:r>
                        <a:rPr lang="en-US" sz="2400" dirty="0"/>
                        <a:t> to (1−2</a:t>
                      </a:r>
                      <a:r>
                        <a:rPr lang="en-US" sz="2400" baseline="30000" dirty="0"/>
                        <a:t>−52</a:t>
                      </a:r>
                      <a:r>
                        <a:rPr lang="en-US" sz="2400" dirty="0"/>
                        <a:t>)×2</a:t>
                      </a:r>
                      <a:r>
                        <a:rPr lang="en-US" sz="2400" baseline="30000" dirty="0"/>
                        <a:t>−1022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2</a:t>
                      </a:r>
                      <a:r>
                        <a:rPr lang="en-US" sz="2400" baseline="30000" dirty="0"/>
                        <a:t>−1022</a:t>
                      </a:r>
                      <a:r>
                        <a:rPr lang="en-US" sz="2400" dirty="0"/>
                        <a:t> to (2−2</a:t>
                      </a:r>
                      <a:r>
                        <a:rPr lang="en-US" sz="2400" baseline="30000" dirty="0"/>
                        <a:t>−52</a:t>
                      </a:r>
                      <a:r>
                        <a:rPr lang="en-US" sz="2400" dirty="0"/>
                        <a:t>)×2</a:t>
                      </a:r>
                      <a:r>
                        <a:rPr lang="en-US" sz="2400" baseline="30000" dirty="0"/>
                        <a:t>1023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≈10</a:t>
                      </a:r>
                      <a:r>
                        <a:rPr lang="en-US" sz="2400" baseline="30000" dirty="0"/>
                        <a:t>−323.3</a:t>
                      </a:r>
                      <a:r>
                        <a:rPr lang="en-US" sz="2400" dirty="0"/>
                        <a:t> to ≈10</a:t>
                      </a:r>
                      <a:r>
                        <a:rPr lang="en-US" sz="2400" baseline="30000" dirty="0"/>
                        <a:t>308.3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06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Counting with Binary Numbers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4630947" cy="4816715"/>
          </a:xfrm>
        </p:spPr>
        <p:txBody>
          <a:bodyPr rtlCol="0">
            <a:normAutofit lnSpcReduction="10000"/>
          </a:bodyPr>
          <a:lstStyle/>
          <a:p>
            <a:pPr>
              <a:buNone/>
              <a:defRPr/>
            </a:pPr>
            <a:r>
              <a:rPr lang="en-US" dirty="0"/>
              <a:t>Values with more than two states require multiple bits</a:t>
            </a:r>
          </a:p>
          <a:p>
            <a:pPr>
              <a:buNone/>
              <a:defRPr/>
            </a:pPr>
            <a:r>
              <a:rPr lang="en-US" dirty="0"/>
              <a:t>A collection of two bits has four possible states: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00,01,10,11</a:t>
            </a:r>
          </a:p>
          <a:p>
            <a:pPr>
              <a:buNone/>
              <a:defRPr/>
            </a:pPr>
            <a:r>
              <a:rPr lang="en-US" b="1" dirty="0"/>
              <a:t>a collection of eight possible states: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000,001,010,011,100,101,110,111</a:t>
            </a:r>
            <a:r>
              <a:rPr lang="en-US" dirty="0"/>
              <a:t> </a:t>
            </a:r>
          </a:p>
          <a:p>
            <a:pPr>
              <a:buNone/>
              <a:defRPr/>
            </a:pPr>
            <a:r>
              <a:rPr lang="en-US" dirty="0"/>
              <a:t> A collection of n bits has 2n possible states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9F50ED8-FE08-98D8-15D3-2EF141621812}"/>
              </a:ext>
            </a:extLst>
          </p:cNvPr>
          <p:cNvSpPr txBox="1">
            <a:spLocks noChangeArrowheads="1"/>
          </p:cNvSpPr>
          <p:nvPr/>
        </p:nvSpPr>
        <p:spPr>
          <a:xfrm>
            <a:off x="5838645" y="1690688"/>
            <a:ext cx="46309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    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    1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  10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  11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100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101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110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111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1000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  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92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IEEE Standard 754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There are five distinct numerical ranges that single-precision floating-point numbers are </a:t>
            </a:r>
            <a:r>
              <a:rPr lang="en-US" b="1" dirty="0">
                <a:solidFill>
                  <a:srgbClr val="FFC000"/>
                </a:solidFill>
              </a:rPr>
              <a:t>not</a:t>
            </a:r>
            <a:r>
              <a:rPr lang="en-US" dirty="0">
                <a:solidFill>
                  <a:srgbClr val="FFC000"/>
                </a:solidFill>
              </a:rPr>
              <a:t> able to represent: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Negative numbers less than −(2−2</a:t>
            </a:r>
            <a:r>
              <a:rPr lang="en-US" sz="2400" baseline="30000" dirty="0"/>
              <a:t>−23</a:t>
            </a:r>
            <a:r>
              <a:rPr lang="en-US" sz="2400" dirty="0"/>
              <a:t>) × 2</a:t>
            </a:r>
            <a:r>
              <a:rPr lang="en-US" sz="2400" baseline="30000" dirty="0"/>
              <a:t>127</a:t>
            </a:r>
            <a:r>
              <a:rPr lang="en-US" sz="2400" dirty="0"/>
              <a:t> (</a:t>
            </a:r>
            <a:r>
              <a:rPr lang="en-US" sz="2400" i="1" dirty="0"/>
              <a:t>negative overflow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Negative numbers greater than −2</a:t>
            </a:r>
            <a:r>
              <a:rPr lang="en-US" sz="2400" baseline="30000" dirty="0"/>
              <a:t>−149</a:t>
            </a:r>
            <a:r>
              <a:rPr lang="en-US" sz="2400" dirty="0"/>
              <a:t> (</a:t>
            </a:r>
            <a:r>
              <a:rPr lang="en-US" sz="2400" i="1" dirty="0"/>
              <a:t>negative underflow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Zero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Positive numbers less than 2</a:t>
            </a:r>
            <a:r>
              <a:rPr lang="en-US" sz="2400" baseline="30000" dirty="0"/>
              <a:t>−149</a:t>
            </a:r>
            <a:r>
              <a:rPr lang="en-US" sz="2400" dirty="0"/>
              <a:t> (</a:t>
            </a:r>
            <a:r>
              <a:rPr lang="en-US" sz="2400" i="1" dirty="0"/>
              <a:t>positive underflow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Positive numbers greater than (2−2</a:t>
            </a:r>
            <a:r>
              <a:rPr lang="en-US" sz="2400" baseline="30000" dirty="0"/>
              <a:t>−23</a:t>
            </a:r>
            <a:r>
              <a:rPr lang="en-US" sz="2400" dirty="0"/>
              <a:t>) × 2</a:t>
            </a:r>
            <a:r>
              <a:rPr lang="en-US" sz="2400" baseline="30000" dirty="0"/>
              <a:t>127</a:t>
            </a:r>
            <a:r>
              <a:rPr lang="en-US" sz="2400" dirty="0"/>
              <a:t> (</a:t>
            </a:r>
            <a:r>
              <a:rPr lang="en-US" sz="2400" i="1" dirty="0"/>
              <a:t>positive overflow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2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Special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990600"/>
            <a:ext cx="8806542" cy="5791200"/>
          </a:xfrm>
        </p:spPr>
        <p:txBody>
          <a:bodyPr>
            <a:normAutofit fontScale="77500" lnSpcReduction="20000"/>
          </a:bodyPr>
          <a:lstStyle/>
          <a:p>
            <a:r>
              <a:rPr lang="en-US" sz="5100" dirty="0">
                <a:solidFill>
                  <a:srgbClr val="FFC000"/>
                </a:solidFill>
              </a:rPr>
              <a:t>Zero </a:t>
            </a:r>
          </a:p>
          <a:p>
            <a:pPr marL="457200" lvl="1" indent="0">
              <a:buNone/>
            </a:pPr>
            <a:r>
              <a:rPr lang="en-US" sz="3800" dirty="0"/>
              <a:t>−0 and +0 are distinct values</a:t>
            </a:r>
            <a:endParaRPr lang="en-US" dirty="0"/>
          </a:p>
          <a:p>
            <a:r>
              <a:rPr lang="en-US" sz="5100" dirty="0" err="1">
                <a:solidFill>
                  <a:srgbClr val="FFC000"/>
                </a:solidFill>
              </a:rPr>
              <a:t>Denormalized</a:t>
            </a:r>
            <a:r>
              <a:rPr lang="en-US" sz="5100" dirty="0">
                <a:solidFill>
                  <a:srgbClr val="FFC000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3800" dirty="0"/>
              <a:t>If the exponent is all 0s, but the fraction is non-zero, then the value is a </a:t>
            </a:r>
            <a:r>
              <a:rPr lang="en-US" sz="3800" i="1" dirty="0" err="1"/>
              <a:t>denormalized</a:t>
            </a:r>
            <a:r>
              <a:rPr lang="en-US" sz="3800" dirty="0"/>
              <a:t> number, which now has an assumed leading </a:t>
            </a:r>
            <a:r>
              <a:rPr lang="en-US" sz="3800" i="1" dirty="0"/>
              <a:t>0</a:t>
            </a:r>
            <a:r>
              <a:rPr lang="en-US" sz="3800" dirty="0"/>
              <a:t> before the binary point. </a:t>
            </a:r>
          </a:p>
          <a:p>
            <a:pPr lvl="1">
              <a:lnSpc>
                <a:spcPct val="120000"/>
              </a:lnSpc>
            </a:pPr>
            <a:r>
              <a:rPr lang="en-US" sz="3800" dirty="0"/>
              <a:t>Thus, this represents a number (−1)</a:t>
            </a:r>
            <a:r>
              <a:rPr lang="en-US" sz="3800" i="1" baseline="30000" dirty="0"/>
              <a:t>s</a:t>
            </a:r>
            <a:r>
              <a:rPr lang="en-US" sz="3800" dirty="0"/>
              <a:t> × 0.</a:t>
            </a:r>
            <a:r>
              <a:rPr lang="en-US" sz="3800" i="1" dirty="0"/>
              <a:t>f</a:t>
            </a:r>
            <a:r>
              <a:rPr lang="en-US" sz="3800" dirty="0"/>
              <a:t> × 2</a:t>
            </a:r>
            <a:r>
              <a:rPr lang="en-US" sz="3800" baseline="30000" dirty="0"/>
              <a:t>−126</a:t>
            </a:r>
            <a:r>
              <a:rPr lang="en-US" sz="3800" dirty="0"/>
              <a:t>, where </a:t>
            </a:r>
            <a:r>
              <a:rPr lang="en-US" sz="3800" i="1" dirty="0"/>
              <a:t>s</a:t>
            </a:r>
            <a:r>
              <a:rPr lang="en-US" sz="3800" dirty="0"/>
              <a:t> is the sign bit and </a:t>
            </a:r>
            <a:r>
              <a:rPr lang="en-US" sz="3800" i="1" dirty="0"/>
              <a:t>f</a:t>
            </a:r>
            <a:r>
              <a:rPr lang="en-US" sz="3800" dirty="0"/>
              <a:t> is the fraction. </a:t>
            </a:r>
          </a:p>
          <a:p>
            <a:pPr lvl="1">
              <a:lnSpc>
                <a:spcPct val="120000"/>
              </a:lnSpc>
            </a:pPr>
            <a:r>
              <a:rPr lang="en-US" sz="3800" dirty="0"/>
              <a:t>For double precision, </a:t>
            </a:r>
            <a:r>
              <a:rPr lang="en-US" sz="3800" dirty="0" err="1"/>
              <a:t>denormalized</a:t>
            </a:r>
            <a:r>
              <a:rPr lang="en-US" sz="3800" dirty="0"/>
              <a:t> numbers are of the form (−1)</a:t>
            </a:r>
            <a:r>
              <a:rPr lang="en-US" sz="3800" i="1" baseline="30000" dirty="0"/>
              <a:t>s</a:t>
            </a:r>
            <a:r>
              <a:rPr lang="en-US" sz="3800" dirty="0"/>
              <a:t> × 0.</a:t>
            </a:r>
            <a:r>
              <a:rPr lang="en-US" sz="3800" i="1" dirty="0"/>
              <a:t>f</a:t>
            </a:r>
            <a:r>
              <a:rPr lang="en-US" sz="3800" dirty="0"/>
              <a:t> × 2</a:t>
            </a:r>
            <a:r>
              <a:rPr lang="en-US" sz="3800" baseline="30000" dirty="0"/>
              <a:t>−1022</a:t>
            </a:r>
            <a:r>
              <a:rPr lang="en-US" sz="3800" dirty="0"/>
              <a:t>. </a:t>
            </a:r>
          </a:p>
          <a:p>
            <a:pPr lvl="1">
              <a:lnSpc>
                <a:spcPct val="120000"/>
              </a:lnSpc>
            </a:pPr>
            <a:r>
              <a:rPr lang="en-US" sz="3800" dirty="0"/>
              <a:t>From this you can interpret zero as a special type of </a:t>
            </a:r>
            <a:r>
              <a:rPr lang="en-US" sz="3800" dirty="0" err="1"/>
              <a:t>denormalized</a:t>
            </a:r>
            <a:r>
              <a:rPr lang="en-US" sz="3800" dirty="0"/>
              <a:t> number.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61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Special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990600"/>
            <a:ext cx="8806542" cy="5791200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5100" dirty="0">
                <a:solidFill>
                  <a:srgbClr val="FFC000"/>
                </a:solidFill>
              </a:rPr>
              <a:t>Infinity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800" dirty="0"/>
              <a:t>The values +∞ and −∞ are denoted with an exponent of all 1s and a fraction of all 0s. The sign bit distinguishes between negative infinity and positive infinity. Being able to denote infinity as a specific value is useful because it allows operations to continue past overflow situations. </a:t>
            </a:r>
            <a:r>
              <a:rPr lang="en-US" sz="3800" i="1" dirty="0"/>
              <a:t>Operations with infinite values are well defined in IEEE floating point.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900" i="1" dirty="0"/>
          </a:p>
          <a:p>
            <a:pPr>
              <a:lnSpc>
                <a:spcPct val="120000"/>
              </a:lnSpc>
            </a:pPr>
            <a:r>
              <a:rPr lang="en-US" sz="5100" dirty="0">
                <a:solidFill>
                  <a:srgbClr val="FFC000"/>
                </a:solidFill>
              </a:rPr>
              <a:t>Not A Number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800" dirty="0"/>
              <a:t>The value </a:t>
            </a:r>
            <a:r>
              <a:rPr lang="en-US" sz="3800" dirty="0" err="1"/>
              <a:t>NaN</a:t>
            </a:r>
            <a:r>
              <a:rPr lang="en-US" sz="3800" dirty="0"/>
              <a:t> (</a:t>
            </a:r>
            <a:r>
              <a:rPr lang="en-US" sz="3800" i="1" dirty="0"/>
              <a:t>Not a Number</a:t>
            </a:r>
            <a:r>
              <a:rPr lang="en-US" sz="3800" dirty="0"/>
              <a:t>) is used to represent a value that does not represent a real number. </a:t>
            </a:r>
            <a:r>
              <a:rPr lang="en-US" sz="3800" dirty="0" err="1"/>
              <a:t>NaN's</a:t>
            </a:r>
            <a:r>
              <a:rPr lang="en-US" sz="3800" dirty="0"/>
              <a:t> are represented by a bit pattern with an exponent of all 1s and a non-zero fraction. </a:t>
            </a:r>
          </a:p>
        </p:txBody>
      </p:sp>
    </p:spTree>
    <p:extLst>
      <p:ext uri="{BB962C8B-B14F-4D97-AF65-F5344CB8AC3E}">
        <p14:creationId xmlns:p14="http://schemas.microsoft.com/office/powerpoint/2010/main" val="2741624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FFFF00"/>
                </a:solidFill>
              </a:rPr>
              <a:t>Representation of Characters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610600" cy="556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Many applications have to deal with non-numerical data.</a:t>
            </a:r>
          </a:p>
          <a:p>
            <a:pPr lvl="1" eaLnBrk="1" hangingPunct="1"/>
            <a:r>
              <a:rPr lang="en-US" altLang="en-US" sz="2000" dirty="0"/>
              <a:t>Characters and strings.</a:t>
            </a:r>
          </a:p>
          <a:p>
            <a:pPr lvl="1" eaLnBrk="1" hangingPunct="1"/>
            <a:r>
              <a:rPr lang="en-US" altLang="en-US" sz="2000" dirty="0"/>
              <a:t>There must be a standard mechanism to represent alphanumeric and other characters in memory.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Three standards in use:</a:t>
            </a:r>
          </a:p>
          <a:p>
            <a:pPr lvl="1" eaLnBrk="1" hangingPunct="1"/>
            <a:r>
              <a:rPr lang="en-US" altLang="en-US" sz="2000" dirty="0"/>
              <a:t>Extended Binary Coded Decimal Interchange Code (EBCDIC)</a:t>
            </a:r>
          </a:p>
          <a:p>
            <a:pPr lvl="2" eaLnBrk="1" hangingPunct="1"/>
            <a:r>
              <a:rPr lang="en-US" altLang="en-US" sz="1800" dirty="0"/>
              <a:t>Used in older IBM machines.</a:t>
            </a:r>
          </a:p>
          <a:p>
            <a:pPr lvl="1" eaLnBrk="1" hangingPunct="1"/>
            <a:r>
              <a:rPr lang="en-US" altLang="en-US" sz="2000" dirty="0"/>
              <a:t>American Standard Code for Information Interchange (ASCII)</a:t>
            </a:r>
          </a:p>
          <a:p>
            <a:pPr lvl="2" eaLnBrk="1" hangingPunct="1"/>
            <a:r>
              <a:rPr lang="en-US" altLang="en-US" sz="1800" dirty="0"/>
              <a:t>Most widely used today.</a:t>
            </a:r>
          </a:p>
          <a:p>
            <a:pPr lvl="1" eaLnBrk="1" hangingPunct="1"/>
            <a:r>
              <a:rPr lang="en-US" altLang="en-US" sz="2000" dirty="0"/>
              <a:t>UNICODE</a:t>
            </a:r>
          </a:p>
          <a:p>
            <a:pPr lvl="2" eaLnBrk="1" hangingPunct="1"/>
            <a:r>
              <a:rPr lang="en-US" altLang="en-US" sz="1800" dirty="0"/>
              <a:t>Used to represent all international characters.</a:t>
            </a:r>
          </a:p>
          <a:p>
            <a:pPr lvl="2" eaLnBrk="1" hangingPunct="1"/>
            <a:r>
              <a:rPr lang="en-US" altLang="en-US" sz="1800" dirty="0"/>
              <a:t>Used by Java.</a:t>
            </a:r>
          </a:p>
        </p:txBody>
      </p:sp>
    </p:spTree>
    <p:extLst>
      <p:ext uri="{BB962C8B-B14F-4D97-AF65-F5344CB8AC3E}">
        <p14:creationId xmlns:p14="http://schemas.microsoft.com/office/powerpoint/2010/main" val="2734877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ASCII Code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Each individual character is numerically encoded into a unique 7-bit binary code.</a:t>
            </a:r>
          </a:p>
          <a:p>
            <a:pPr lvl="1">
              <a:defRPr/>
            </a:pPr>
            <a:r>
              <a:rPr lang="en-US" dirty="0"/>
              <a:t>A total of 2</a:t>
            </a:r>
            <a:r>
              <a:rPr lang="en-US" baseline="30000" dirty="0"/>
              <a:t>7</a:t>
            </a:r>
            <a:r>
              <a:rPr lang="en-US" dirty="0"/>
              <a:t> or 128 different characters.</a:t>
            </a:r>
          </a:p>
          <a:p>
            <a:pPr lvl="1">
              <a:defRPr/>
            </a:pPr>
            <a:r>
              <a:rPr lang="en-US" dirty="0"/>
              <a:t>A character is normally encoded in a byte (8 bits), with the MSB not been used.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The binary encoding of the characters follow a regular ordering.</a:t>
            </a:r>
          </a:p>
          <a:p>
            <a:pPr lvl="1">
              <a:defRPr/>
            </a:pPr>
            <a:r>
              <a:rPr lang="en-US" dirty="0"/>
              <a:t>Digits are ordered consecutively in their proper numerical sequence (0 to 9).</a:t>
            </a:r>
          </a:p>
          <a:p>
            <a:pPr lvl="1">
              <a:defRPr/>
            </a:pPr>
            <a:r>
              <a:rPr lang="en-US" dirty="0"/>
              <a:t>Letters (uppercase and lowercase) are arranged consecutively in their proper alphabetic order.</a:t>
            </a:r>
          </a:p>
          <a:p>
            <a:pPr lvl="1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36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Some Common ASCII Codes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14600" y="1371600"/>
            <a:ext cx="3352800" cy="4191000"/>
          </a:xfrm>
          <a:solidFill>
            <a:srgbClr val="CCFFFF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‘A’  ::  </a:t>
            </a:r>
            <a:r>
              <a:rPr lang="en-US" altLang="en-US" sz="2400" dirty="0">
                <a:solidFill>
                  <a:srgbClr val="CC0000"/>
                </a:solidFill>
              </a:rPr>
              <a:t>41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65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‘B’  ::  </a:t>
            </a:r>
            <a:r>
              <a:rPr lang="en-US" altLang="en-US" sz="2400" dirty="0">
                <a:solidFill>
                  <a:srgbClr val="CC0000"/>
                </a:solidFill>
              </a:rPr>
              <a:t>42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66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………..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‘Z’  ::  </a:t>
            </a:r>
            <a:r>
              <a:rPr lang="en-US" altLang="en-US" sz="2400" dirty="0">
                <a:solidFill>
                  <a:srgbClr val="CC0000"/>
                </a:solidFill>
              </a:rPr>
              <a:t>5A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90 (D)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rgbClr val="6699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‘a’  ::  </a:t>
            </a:r>
            <a:r>
              <a:rPr lang="en-US" altLang="en-US" sz="2400" dirty="0">
                <a:solidFill>
                  <a:srgbClr val="CC0000"/>
                </a:solidFill>
              </a:rPr>
              <a:t>61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97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‘b’  ::  </a:t>
            </a:r>
            <a:r>
              <a:rPr lang="en-US" altLang="en-US" sz="2400" dirty="0">
                <a:solidFill>
                  <a:srgbClr val="CC0000"/>
                </a:solidFill>
              </a:rPr>
              <a:t>62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98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………..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‘z’  ::  </a:t>
            </a:r>
            <a:r>
              <a:rPr lang="en-US" altLang="en-US" sz="2400" dirty="0">
                <a:solidFill>
                  <a:srgbClr val="CC0000"/>
                </a:solidFill>
              </a:rPr>
              <a:t>7A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122 (D)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rgbClr val="669900"/>
              </a:solidFill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324600" y="1371600"/>
            <a:ext cx="3429000" cy="4572000"/>
          </a:xfrm>
          <a:solidFill>
            <a:srgbClr val="CCFFFF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‘0’  ::  </a:t>
            </a:r>
            <a:r>
              <a:rPr lang="en-US" altLang="en-US" sz="2400" dirty="0">
                <a:solidFill>
                  <a:srgbClr val="CC0000"/>
                </a:solidFill>
              </a:rPr>
              <a:t>30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48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‘1’  ::  </a:t>
            </a:r>
            <a:r>
              <a:rPr lang="en-US" altLang="en-US" sz="2400" dirty="0">
                <a:solidFill>
                  <a:srgbClr val="CC0000"/>
                </a:solidFill>
              </a:rPr>
              <a:t>31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49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………..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‘9’  ::  </a:t>
            </a:r>
            <a:r>
              <a:rPr lang="en-US" altLang="en-US" sz="2400" dirty="0">
                <a:solidFill>
                  <a:srgbClr val="CC0000"/>
                </a:solidFill>
              </a:rPr>
              <a:t>39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57 (D)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rgbClr val="6699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‘(‘   ::  </a:t>
            </a:r>
            <a:r>
              <a:rPr lang="en-US" altLang="en-US" sz="2400" dirty="0">
                <a:solidFill>
                  <a:srgbClr val="CC0000"/>
                </a:solidFill>
              </a:rPr>
              <a:t>28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40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‘+’  ::  </a:t>
            </a:r>
            <a:r>
              <a:rPr lang="en-US" altLang="en-US" sz="2400" dirty="0">
                <a:solidFill>
                  <a:srgbClr val="CC0000"/>
                </a:solidFill>
              </a:rPr>
              <a:t>2B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43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‘?’  ::   </a:t>
            </a:r>
            <a:r>
              <a:rPr lang="en-US" altLang="en-US" sz="2400" dirty="0">
                <a:solidFill>
                  <a:srgbClr val="CC0000"/>
                </a:solidFill>
              </a:rPr>
              <a:t>3F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63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‘\n’ ::  </a:t>
            </a:r>
            <a:r>
              <a:rPr lang="en-US" altLang="en-US" sz="2400" dirty="0">
                <a:solidFill>
                  <a:srgbClr val="CC0000"/>
                </a:solidFill>
              </a:rPr>
              <a:t>0A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10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‘\0’ ::   </a:t>
            </a:r>
            <a:r>
              <a:rPr lang="en-US" altLang="en-US" sz="2400" dirty="0">
                <a:solidFill>
                  <a:srgbClr val="CC0000"/>
                </a:solidFill>
              </a:rPr>
              <a:t>00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00 (D)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00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Character Strings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772400" cy="4572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Two ways of representing a sequence of characters in memory.</a:t>
            </a:r>
          </a:p>
          <a:p>
            <a:pPr lvl="1">
              <a:defRPr/>
            </a:pPr>
            <a:r>
              <a:rPr lang="en-US" dirty="0"/>
              <a:t>The first location contains the number of characters in the string, followed by the actual characters.</a:t>
            </a:r>
          </a:p>
          <a:p>
            <a:pPr lvl="1">
              <a:defRPr/>
            </a:pPr>
            <a:endParaRPr lang="en-US" dirty="0"/>
          </a:p>
          <a:p>
            <a:pPr lvl="1"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The characters follow one another, and is terminated by a special delimiter.</a:t>
            </a:r>
          </a:p>
          <a:p>
            <a:pPr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267200" y="3581400"/>
            <a:ext cx="2743200" cy="457200"/>
            <a:chOff x="1728" y="2256"/>
            <a:chExt cx="1728" cy="288"/>
          </a:xfrm>
        </p:grpSpPr>
        <p:sp>
          <p:nvSpPr>
            <p:cNvPr id="48143" name="Rectangle 12"/>
            <p:cNvSpPr>
              <a:spLocks noChangeArrowheads="1"/>
            </p:cNvSpPr>
            <p:nvPr/>
          </p:nvSpPr>
          <p:spPr bwMode="auto">
            <a:xfrm>
              <a:off x="3168" y="2256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8144" name="Rectangle 13"/>
            <p:cNvSpPr>
              <a:spLocks noChangeArrowheads="1"/>
            </p:cNvSpPr>
            <p:nvPr/>
          </p:nvSpPr>
          <p:spPr bwMode="auto">
            <a:xfrm>
              <a:off x="2304" y="2256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8145" name="Rectangle 14"/>
            <p:cNvSpPr>
              <a:spLocks noChangeArrowheads="1"/>
            </p:cNvSpPr>
            <p:nvPr/>
          </p:nvSpPr>
          <p:spPr bwMode="auto">
            <a:xfrm>
              <a:off x="2016" y="2256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48146" name="Rectangle 15"/>
            <p:cNvSpPr>
              <a:spLocks noChangeArrowheads="1"/>
            </p:cNvSpPr>
            <p:nvPr/>
          </p:nvSpPr>
          <p:spPr bwMode="auto">
            <a:xfrm>
              <a:off x="1728" y="2256"/>
              <a:ext cx="288" cy="288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8147" name="Rectangle 16"/>
            <p:cNvSpPr>
              <a:spLocks noChangeArrowheads="1"/>
            </p:cNvSpPr>
            <p:nvPr/>
          </p:nvSpPr>
          <p:spPr bwMode="auto">
            <a:xfrm>
              <a:off x="2880" y="2256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48148" name="Rectangle 17"/>
            <p:cNvSpPr>
              <a:spLocks noChangeArrowheads="1"/>
            </p:cNvSpPr>
            <p:nvPr/>
          </p:nvSpPr>
          <p:spPr bwMode="auto">
            <a:xfrm>
              <a:off x="2592" y="2256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267200" y="5257800"/>
            <a:ext cx="2743200" cy="457200"/>
            <a:chOff x="1728" y="3312"/>
            <a:chExt cx="1728" cy="288"/>
          </a:xfrm>
        </p:grpSpPr>
        <p:sp>
          <p:nvSpPr>
            <p:cNvPr id="48137" name="Rectangle 19"/>
            <p:cNvSpPr>
              <a:spLocks noChangeArrowheads="1"/>
            </p:cNvSpPr>
            <p:nvPr/>
          </p:nvSpPr>
          <p:spPr bwMode="auto">
            <a:xfrm>
              <a:off x="3168" y="3312"/>
              <a:ext cx="288" cy="288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  <a:sym typeface="Symbol" pitchFamily="18" charset="2"/>
                </a:rPr>
                <a:t></a:t>
              </a:r>
              <a:endParaRPr lang="en-US" altLang="en-US" sz="2000" b="1" i="0">
                <a:solidFill>
                  <a:schemeClr val="bg1"/>
                </a:solidFill>
              </a:endParaRPr>
            </a:p>
          </p:txBody>
        </p:sp>
        <p:sp>
          <p:nvSpPr>
            <p:cNvPr id="48138" name="Rectangle 20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48139" name="Rectangle 21"/>
            <p:cNvSpPr>
              <a:spLocks noChangeArrowheads="1"/>
            </p:cNvSpPr>
            <p:nvPr/>
          </p:nvSpPr>
          <p:spPr bwMode="auto">
            <a:xfrm>
              <a:off x="2016" y="3312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8140" name="Rectangle 22"/>
            <p:cNvSpPr>
              <a:spLocks noChangeArrowheads="1"/>
            </p:cNvSpPr>
            <p:nvPr/>
          </p:nvSpPr>
          <p:spPr bwMode="auto">
            <a:xfrm>
              <a:off x="1728" y="3312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48141" name="Rectangle 23"/>
            <p:cNvSpPr>
              <a:spLocks noChangeArrowheads="1"/>
            </p:cNvSpPr>
            <p:nvPr/>
          </p:nvSpPr>
          <p:spPr bwMode="auto">
            <a:xfrm>
              <a:off x="2880" y="3312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8142" name="Rectangle 24"/>
            <p:cNvSpPr>
              <a:spLocks noChangeArrowheads="1"/>
            </p:cNvSpPr>
            <p:nvPr/>
          </p:nvSpPr>
          <p:spPr bwMode="auto">
            <a:xfrm>
              <a:off x="2592" y="3312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2060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>
                <a:solidFill>
                  <a:srgbClr val="FFFF00"/>
                </a:solidFill>
              </a:rPr>
              <a:t>String Representation in C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In C, the second approach is used.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92D050"/>
                </a:solidFill>
              </a:rPr>
              <a:t>‘\0’</a:t>
            </a:r>
            <a:r>
              <a:rPr lang="en-US" altLang="en-US" dirty="0"/>
              <a:t> character is used as the string delimiter.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</a:rPr>
              <a:t>“Hello”       </a:t>
            </a:r>
            <a:r>
              <a:rPr lang="en-US" altLang="en-US" dirty="0">
                <a:sym typeface="Wingdings" pitchFamily="2" charset="2"/>
              </a:rPr>
              <a:t></a:t>
            </a:r>
          </a:p>
          <a:p>
            <a:pPr lvl="1" eaLnBrk="1" hangingPunct="1">
              <a:buFontTx/>
              <a:buNone/>
            </a:pPr>
            <a:endParaRPr lang="en-US" altLang="en-US" dirty="0">
              <a:sym typeface="Wingdings" pitchFamily="2" charset="2"/>
            </a:endParaRP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  <a:sym typeface="Wingdings" pitchFamily="2" charset="2"/>
              </a:rPr>
              <a:t>A null string “” occupies one byte in memory.</a:t>
            </a:r>
          </a:p>
          <a:p>
            <a:pPr lvl="1" eaLnBrk="1" hangingPunct="1"/>
            <a:r>
              <a:rPr lang="en-US" altLang="en-US" dirty="0">
                <a:sym typeface="Wingdings" pitchFamily="2" charset="2"/>
              </a:rPr>
              <a:t>Only the ‘\0’ character.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05400" y="3124200"/>
            <a:ext cx="2743200" cy="457200"/>
            <a:chOff x="2304" y="3408"/>
            <a:chExt cx="1728" cy="288"/>
          </a:xfrm>
        </p:grpSpPr>
        <p:sp>
          <p:nvSpPr>
            <p:cNvPr id="49160" name="Rectangle 5"/>
            <p:cNvSpPr>
              <a:spLocks noChangeArrowheads="1"/>
            </p:cNvSpPr>
            <p:nvPr/>
          </p:nvSpPr>
          <p:spPr bwMode="auto">
            <a:xfrm>
              <a:off x="3744" y="3408"/>
              <a:ext cx="288" cy="28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‘\0’</a:t>
              </a:r>
            </a:p>
          </p:txBody>
        </p:sp>
        <p:sp>
          <p:nvSpPr>
            <p:cNvPr id="49161" name="Rectangle 6"/>
            <p:cNvSpPr>
              <a:spLocks noChangeArrowheads="1"/>
            </p:cNvSpPr>
            <p:nvPr/>
          </p:nvSpPr>
          <p:spPr bwMode="auto">
            <a:xfrm>
              <a:off x="2880" y="3408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49162" name="Rectangle 7"/>
            <p:cNvSpPr>
              <a:spLocks noChangeArrowheads="1"/>
            </p:cNvSpPr>
            <p:nvPr/>
          </p:nvSpPr>
          <p:spPr bwMode="auto">
            <a:xfrm>
              <a:off x="2592" y="3408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9163" name="Rectangle 8"/>
            <p:cNvSpPr>
              <a:spLocks noChangeArrowheads="1"/>
            </p:cNvSpPr>
            <p:nvPr/>
          </p:nvSpPr>
          <p:spPr bwMode="auto">
            <a:xfrm>
              <a:off x="2304" y="3408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3456" y="3408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9165" name="Rectangle 10"/>
            <p:cNvSpPr>
              <a:spLocks noChangeArrowheads="1"/>
            </p:cNvSpPr>
            <p:nvPr/>
          </p:nvSpPr>
          <p:spPr bwMode="auto">
            <a:xfrm>
              <a:off x="3168" y="3408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413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00"/>
                </a:solidFill>
              </a:rPr>
              <a:t>Problem</a:t>
            </a:r>
            <a:r>
              <a:rPr lang="en-IN" sz="4000" b="1" dirty="0">
                <a:solidFill>
                  <a:srgbClr val="FFFF00"/>
                </a:solidFill>
              </a:rPr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Given 2 positive numbers </a:t>
            </a:r>
            <a:r>
              <a:rPr lang="en-IN" i="1" dirty="0">
                <a:solidFill>
                  <a:srgbClr val="FFC000"/>
                </a:solidFill>
              </a:rPr>
              <a:t>n</a:t>
            </a:r>
            <a:r>
              <a:rPr lang="en-IN" dirty="0">
                <a:solidFill>
                  <a:srgbClr val="FFC000"/>
                </a:solidFill>
              </a:rPr>
              <a:t> and </a:t>
            </a:r>
            <a:r>
              <a:rPr lang="en-IN" i="1" dirty="0">
                <a:solidFill>
                  <a:srgbClr val="FFC000"/>
                </a:solidFill>
              </a:rPr>
              <a:t>r</a:t>
            </a:r>
            <a:r>
              <a:rPr lang="en-IN" dirty="0">
                <a:solidFill>
                  <a:srgbClr val="FFC000"/>
                </a:solidFill>
              </a:rPr>
              <a:t>, </a:t>
            </a:r>
            <a:r>
              <a:rPr lang="en-IN" i="1" dirty="0">
                <a:solidFill>
                  <a:srgbClr val="FFC000"/>
                </a:solidFill>
              </a:rPr>
              <a:t>n</a:t>
            </a:r>
            <a:r>
              <a:rPr lang="en-IN" dirty="0">
                <a:solidFill>
                  <a:srgbClr val="FFC000"/>
                </a:solidFill>
              </a:rPr>
              <a:t>&gt;=</a:t>
            </a:r>
            <a:r>
              <a:rPr lang="en-IN" i="1" dirty="0">
                <a:solidFill>
                  <a:srgbClr val="FFC000"/>
                </a:solidFill>
              </a:rPr>
              <a:t>r</a:t>
            </a:r>
            <a:r>
              <a:rPr lang="en-IN" dirty="0">
                <a:solidFill>
                  <a:srgbClr val="FFC000"/>
                </a:solidFill>
              </a:rPr>
              <a:t> , write a C function to compute the number of combinations(</a:t>
            </a:r>
            <a:r>
              <a:rPr lang="en-IN" i="1" baseline="30000" dirty="0" err="1">
                <a:solidFill>
                  <a:srgbClr val="FFC000"/>
                </a:solidFill>
              </a:rPr>
              <a:t>n</a:t>
            </a:r>
            <a:r>
              <a:rPr lang="en-IN" i="1" dirty="0" err="1">
                <a:solidFill>
                  <a:srgbClr val="FFC000"/>
                </a:solidFill>
              </a:rPr>
              <a:t>C</a:t>
            </a:r>
            <a:r>
              <a:rPr lang="en-IN" i="1" baseline="-25000" dirty="0" err="1">
                <a:solidFill>
                  <a:srgbClr val="FFC000"/>
                </a:solidFill>
              </a:rPr>
              <a:t>r</a:t>
            </a:r>
            <a:r>
              <a:rPr lang="en-IN" dirty="0">
                <a:solidFill>
                  <a:srgbClr val="FFC000"/>
                </a:solidFill>
              </a:rPr>
              <a:t>) and the number of permutations(</a:t>
            </a:r>
            <a:r>
              <a:rPr lang="en-IN" i="1" baseline="30000" dirty="0" err="1">
                <a:solidFill>
                  <a:srgbClr val="FFC000"/>
                </a:solidFill>
              </a:rPr>
              <a:t>n</a:t>
            </a:r>
            <a:r>
              <a:rPr lang="en-IN" i="1" dirty="0" err="1">
                <a:solidFill>
                  <a:srgbClr val="FFC000"/>
                </a:solidFill>
              </a:rPr>
              <a:t>P</a:t>
            </a:r>
            <a:r>
              <a:rPr lang="en-IN" i="1" baseline="-25000" dirty="0" err="1">
                <a:solidFill>
                  <a:srgbClr val="FFC000"/>
                </a:solidFill>
              </a:rPr>
              <a:t>r</a:t>
            </a:r>
            <a:r>
              <a:rPr lang="en-IN" dirty="0">
                <a:solidFill>
                  <a:srgbClr val="FFC000"/>
                </a:solidFill>
              </a:rPr>
              <a:t>).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Permutations formula is P(</a:t>
            </a:r>
            <a:r>
              <a:rPr lang="en-IN" dirty="0" err="1"/>
              <a:t>n,r</a:t>
            </a:r>
            <a:r>
              <a:rPr lang="en-IN" dirty="0"/>
              <a:t>)=n!/(n-r)!</a:t>
            </a:r>
          </a:p>
          <a:p>
            <a:pPr marL="0" indent="0">
              <a:buNone/>
            </a:pPr>
            <a:r>
              <a:rPr lang="en-IN" dirty="0"/>
              <a:t>Combinations formula is C(</a:t>
            </a:r>
            <a:r>
              <a:rPr lang="en-IN" dirty="0" err="1"/>
              <a:t>n,r</a:t>
            </a:r>
            <a:r>
              <a:rPr lang="en-IN" dirty="0"/>
              <a:t>)=n!/(r!(n-r)!)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8817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00"/>
                </a:solidFill>
              </a:rPr>
              <a:t>Problem</a:t>
            </a:r>
            <a:r>
              <a:rPr lang="en-IN" sz="4000" b="1" dirty="0">
                <a:solidFill>
                  <a:srgbClr val="FFFF00"/>
                </a:solidFill>
              </a:rPr>
              <a:t>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Scope of variable: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What is the output of the following code snippet?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5; </a:t>
            </a:r>
            <a:r>
              <a:rPr lang="en-IN" dirty="0" err="1"/>
              <a:t>i</a:t>
            </a:r>
            <a:r>
              <a:rPr lang="en-IN" dirty="0"/>
              <a:t> &lt; 15;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(“</a:t>
            </a:r>
            <a:r>
              <a:rPr lang="en-IN" dirty="0" err="1"/>
              <a:t>i</a:t>
            </a:r>
            <a:r>
              <a:rPr lang="en-IN" dirty="0"/>
              <a:t> is %d\n”,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 return 0;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1177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FFFF00"/>
                </a:solidFill>
              </a:rPr>
              <a:t>Multiplication and Division with base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Multiplication with 10  (decimal system)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/>
              <a:t>        435  x 10 =  4350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Multiplication with  10 (=2 ) (binary system)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/>
              <a:t>       1101 x 10 = 11010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Division by 10 (decimal system)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/>
              <a:t>       435 / 10 = 43.5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Division by 10 (=2) (binary system)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/>
              <a:t>      1101 / 10 = 110.1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7086601" y="1970088"/>
            <a:ext cx="2649537" cy="768350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Left Shift and add</a:t>
            </a:r>
          </a:p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zero at right end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H="1" flipV="1">
            <a:off x="4648200" y="2238374"/>
            <a:ext cx="2408238" cy="1539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>
            <a:off x="4829176" y="2430463"/>
            <a:ext cx="2265363" cy="9985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7480300" y="3429001"/>
            <a:ext cx="3187700" cy="1458913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Right shift and  drop</a:t>
            </a:r>
          </a:p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 right most digit  or</a:t>
            </a:r>
          </a:p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 shift after decimal</a:t>
            </a:r>
          </a:p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 flipH="1">
            <a:off x="4419601" y="4159251"/>
            <a:ext cx="2982913" cy="4222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H="1">
            <a:off x="4648200" y="4159250"/>
            <a:ext cx="2754313" cy="16319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15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FF00"/>
                </a:solidFill>
              </a:rPr>
              <a:t>Problem</a:t>
            </a:r>
            <a:r>
              <a:rPr lang="en-IN" b="1" dirty="0">
                <a:solidFill>
                  <a:srgbClr val="FFFF00"/>
                </a:solidFill>
              </a:rPr>
              <a:t> 9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620688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FFC000"/>
                </a:solidFill>
              </a:rPr>
              <a:t>Scope of variable: What is the output of the following code snippet?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a = 20;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sum(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dirty="0" err="1"/>
              <a:t>int</a:t>
            </a:r>
            <a:r>
              <a:rPr lang="en-US" sz="2000" dirty="0"/>
              <a:t> b) {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 ("value of a in sum() = %d\n",  a);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 ("value of b in sum() = %d\n",  b); </a:t>
            </a:r>
          </a:p>
          <a:p>
            <a:pPr marL="0" indent="0">
              <a:buNone/>
            </a:pPr>
            <a:r>
              <a:rPr lang="en-US" sz="2000" dirty="0"/>
              <a:t>	return a + b;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a = 10;  </a:t>
            </a:r>
            <a:r>
              <a:rPr lang="en-US" sz="2000" dirty="0" err="1"/>
              <a:t>int</a:t>
            </a:r>
            <a:r>
              <a:rPr lang="en-US" sz="2000" dirty="0"/>
              <a:t> b = 20;  </a:t>
            </a:r>
            <a:r>
              <a:rPr lang="en-US" sz="2000" dirty="0" err="1"/>
              <a:t>int</a:t>
            </a:r>
            <a:r>
              <a:rPr lang="en-US" sz="2000" dirty="0"/>
              <a:t> c = 0;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000" dirty="0" err="1"/>
              <a:t>printf</a:t>
            </a:r>
            <a:r>
              <a:rPr lang="en-US" sz="2000" dirty="0"/>
              <a:t> ("value of a in main() = %d\n",  a);</a:t>
            </a:r>
          </a:p>
          <a:p>
            <a:pPr marL="0" indent="0">
              <a:buNone/>
            </a:pPr>
            <a:r>
              <a:rPr lang="en-US" sz="2000" dirty="0"/>
              <a:t>  	c = sum( a, b);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printf</a:t>
            </a:r>
            <a:r>
              <a:rPr lang="en-US" sz="2000" dirty="0"/>
              <a:t> ("value of c in main() = %d\n",  c);</a:t>
            </a:r>
          </a:p>
          <a:p>
            <a:pPr marL="0" indent="0">
              <a:buNone/>
            </a:pPr>
            <a:r>
              <a:rPr lang="en-US" sz="2000" dirty="0"/>
              <a:t>  	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262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4724400" y="422333"/>
            <a:ext cx="2743200" cy="7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FFFF00"/>
                </a:solidFill>
              </a:rPr>
              <a:t>Problem 10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2420232" y="1732380"/>
            <a:ext cx="7688400" cy="13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800" b="1" dirty="0">
                <a:solidFill>
                  <a:srgbClr val="FFC000"/>
                </a:solidFill>
              </a:rPr>
              <a:t>Write a C program which display the entered number in words.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623926" y="3522934"/>
            <a:ext cx="3081674" cy="2954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400" b="1" dirty="0"/>
              <a:t>Example: </a:t>
            </a:r>
          </a:p>
          <a:p>
            <a:endParaRPr sz="2400" b="1" dirty="0"/>
          </a:p>
          <a:p>
            <a:r>
              <a:rPr lang="en-GB" sz="2400" b="1" dirty="0"/>
              <a:t>Input: </a:t>
            </a:r>
          </a:p>
          <a:p>
            <a:r>
              <a:rPr lang="en-GB" sz="2400" b="1" dirty="0"/>
              <a:t>Enter a number: 7</a:t>
            </a:r>
          </a:p>
          <a:p>
            <a:endParaRPr sz="2400" b="1" dirty="0"/>
          </a:p>
          <a:p>
            <a:r>
              <a:rPr lang="en-GB" sz="2400" b="1" dirty="0"/>
              <a:t>Output: </a:t>
            </a:r>
          </a:p>
          <a:p>
            <a:r>
              <a:rPr lang="en-GB" sz="2400" b="1" dirty="0"/>
              <a:t>Seven</a:t>
            </a:r>
          </a:p>
        </p:txBody>
      </p:sp>
    </p:spTree>
    <p:extLst>
      <p:ext uri="{BB962C8B-B14F-4D97-AF65-F5344CB8AC3E}">
        <p14:creationId xmlns:p14="http://schemas.microsoft.com/office/powerpoint/2010/main" val="518718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/>
        </p:nvSpPr>
        <p:spPr>
          <a:xfrm>
            <a:off x="4876800" y="422333"/>
            <a:ext cx="2667000" cy="7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FFFF00"/>
                </a:solidFill>
              </a:rPr>
              <a:t>Problem 11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362200" y="1676401"/>
            <a:ext cx="7688400" cy="1008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800" b="1" dirty="0">
                <a:solidFill>
                  <a:srgbClr val="FFC000"/>
                </a:solidFill>
              </a:rPr>
              <a:t>Write a C program to delete duplicate elements in an array without using another auxiliary array.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3429000" y="3124200"/>
            <a:ext cx="5105400" cy="29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400" b="1" dirty="0"/>
              <a:t>Example: </a:t>
            </a:r>
          </a:p>
          <a:p>
            <a:endParaRPr sz="2400" b="1" dirty="0"/>
          </a:p>
          <a:p>
            <a:r>
              <a:rPr lang="en-GB" sz="2400" b="1" dirty="0"/>
              <a:t>Input: </a:t>
            </a:r>
          </a:p>
          <a:p>
            <a:r>
              <a:rPr lang="en-GB" sz="2400" b="1" dirty="0"/>
              <a:t>5 8 5 5 6 9 8 2 1 1 3 3</a:t>
            </a:r>
          </a:p>
          <a:p>
            <a:endParaRPr sz="2400" b="1" dirty="0"/>
          </a:p>
          <a:p>
            <a:r>
              <a:rPr lang="en-GB" sz="2400" b="1" dirty="0"/>
              <a:t>Output: </a:t>
            </a:r>
          </a:p>
          <a:p>
            <a:r>
              <a:rPr lang="en-GB" sz="2400" b="1" dirty="0"/>
              <a:t>5 8 6 9 2 1 3</a:t>
            </a:r>
          </a:p>
        </p:txBody>
      </p:sp>
    </p:spTree>
    <p:extLst>
      <p:ext uri="{BB962C8B-B14F-4D97-AF65-F5344CB8AC3E}">
        <p14:creationId xmlns:p14="http://schemas.microsoft.com/office/powerpoint/2010/main" val="37985073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4876800" y="422333"/>
            <a:ext cx="2819400" cy="7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FFFF00"/>
                </a:solidFill>
              </a:rPr>
              <a:t>Problem 12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2438375" y="1413066"/>
            <a:ext cx="7688400" cy="68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800" b="1" dirty="0">
                <a:solidFill>
                  <a:srgbClr val="FFC000"/>
                </a:solidFill>
              </a:rPr>
              <a:t>Write a C program to print PASCAL’s triangle.</a:t>
            </a:r>
          </a:p>
        </p:txBody>
      </p:sp>
      <p:pic>
        <p:nvPicPr>
          <p:cNvPr id="470" name="Shape 470" descr="PTriang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2286000"/>
            <a:ext cx="4876800" cy="413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803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FFFF00"/>
                </a:solidFill>
              </a:rPr>
              <a:t>Problem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Given 2 numbers </a:t>
            </a:r>
            <a:r>
              <a:rPr lang="en-IN" b="1" i="1" dirty="0">
                <a:solidFill>
                  <a:srgbClr val="FFC000"/>
                </a:solidFill>
              </a:rPr>
              <a:t>a</a:t>
            </a:r>
            <a:r>
              <a:rPr lang="en-IN" dirty="0">
                <a:solidFill>
                  <a:srgbClr val="FFC000"/>
                </a:solidFill>
              </a:rPr>
              <a:t> and </a:t>
            </a:r>
            <a:r>
              <a:rPr lang="en-IN" b="1" i="1" dirty="0">
                <a:solidFill>
                  <a:srgbClr val="FFC000"/>
                </a:solidFill>
              </a:rPr>
              <a:t>b</a:t>
            </a:r>
            <a:r>
              <a:rPr lang="en-IN" dirty="0">
                <a:solidFill>
                  <a:srgbClr val="FFC000"/>
                </a:solidFill>
              </a:rPr>
              <a:t>, write a C program to compute the Greatest Common Divisor(GCD) of the 2 numbers.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GCD of 2 numbers is the largest positive integer that divides the numbers without a remainder.</a:t>
            </a:r>
          </a:p>
          <a:p>
            <a:pPr marL="0" indent="0">
              <a:buNone/>
            </a:pPr>
            <a:r>
              <a:rPr lang="en-IN" dirty="0"/>
              <a:t> 	Example: GCD(2,8)=2;  GCD(3,7)=1</a:t>
            </a:r>
          </a:p>
        </p:txBody>
      </p:sp>
    </p:spTree>
    <p:extLst>
      <p:ext uri="{BB962C8B-B14F-4D97-AF65-F5344CB8AC3E}">
        <p14:creationId xmlns:p14="http://schemas.microsoft.com/office/powerpoint/2010/main" val="276860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FFFF00"/>
                </a:solidFill>
              </a:rPr>
              <a:t>Problem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Given 2 arrays of integers </a:t>
            </a:r>
            <a:r>
              <a:rPr lang="en-IN" b="1" i="1" dirty="0">
                <a:solidFill>
                  <a:srgbClr val="FFC000"/>
                </a:solidFill>
              </a:rPr>
              <a:t>A</a:t>
            </a:r>
            <a:r>
              <a:rPr lang="en-IN" dirty="0">
                <a:solidFill>
                  <a:srgbClr val="FFC000"/>
                </a:solidFill>
              </a:rPr>
              <a:t> and </a:t>
            </a:r>
            <a:r>
              <a:rPr lang="en-IN" b="1" i="1" dirty="0">
                <a:solidFill>
                  <a:srgbClr val="FFC000"/>
                </a:solidFill>
              </a:rPr>
              <a:t>B</a:t>
            </a:r>
            <a:r>
              <a:rPr lang="en-IN" dirty="0">
                <a:solidFill>
                  <a:srgbClr val="FFC000"/>
                </a:solidFill>
              </a:rPr>
              <a:t> of size </a:t>
            </a:r>
            <a:r>
              <a:rPr lang="en-IN" b="1" i="1" dirty="0">
                <a:solidFill>
                  <a:srgbClr val="FFC000"/>
                </a:solidFill>
              </a:rPr>
              <a:t>n</a:t>
            </a:r>
            <a:r>
              <a:rPr lang="en-IN" dirty="0">
                <a:solidFill>
                  <a:srgbClr val="FFC000"/>
                </a:solidFill>
              </a:rPr>
              <a:t> each, write a C program to calculate the dot product of the 2 arrays.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b="1" i="1" dirty="0"/>
              <a:t>A</a:t>
            </a:r>
            <a:r>
              <a:rPr lang="en-IN" dirty="0"/>
              <a:t>=[</a:t>
            </a:r>
            <a:r>
              <a:rPr lang="en-IN" i="1" dirty="0"/>
              <a:t>a</a:t>
            </a:r>
            <a:r>
              <a:rPr lang="en-IN" i="1" baseline="-25000" dirty="0"/>
              <a:t>0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i="1" baseline="-25000" dirty="0"/>
              <a:t>1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i="1" baseline="-25000" dirty="0"/>
              <a:t>2</a:t>
            </a:r>
            <a:r>
              <a:rPr lang="en-IN" dirty="0"/>
              <a:t>,….,</a:t>
            </a:r>
            <a:r>
              <a:rPr lang="en-IN" i="1" dirty="0"/>
              <a:t>a</a:t>
            </a:r>
            <a:r>
              <a:rPr lang="en-IN" i="1" baseline="-25000" dirty="0"/>
              <a:t>n-1</a:t>
            </a:r>
            <a:r>
              <a:rPr lang="en-IN" dirty="0"/>
              <a:t>] and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i="1" dirty="0"/>
              <a:t>B</a:t>
            </a:r>
            <a:r>
              <a:rPr lang="en-IN" dirty="0"/>
              <a:t>= [</a:t>
            </a:r>
            <a:r>
              <a:rPr lang="en-IN" i="1" dirty="0"/>
              <a:t>b</a:t>
            </a:r>
            <a:r>
              <a:rPr lang="en-IN" i="1" baseline="-25000" dirty="0"/>
              <a:t>0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i="1" baseline="-25000" dirty="0"/>
              <a:t>1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i="1" baseline="-25000" dirty="0"/>
              <a:t>2</a:t>
            </a:r>
            <a:r>
              <a:rPr lang="en-IN" dirty="0"/>
              <a:t>,….,</a:t>
            </a:r>
            <a:r>
              <a:rPr lang="en-IN" i="1" dirty="0"/>
              <a:t>b</a:t>
            </a:r>
            <a:r>
              <a:rPr lang="en-IN" i="1" baseline="-25000" dirty="0"/>
              <a:t>n-1</a:t>
            </a:r>
            <a:r>
              <a:rPr lang="en-IN" dirty="0"/>
              <a:t>], </a:t>
            </a:r>
          </a:p>
          <a:p>
            <a:pPr marL="0" indent="0">
              <a:buNone/>
            </a:pPr>
            <a:r>
              <a:rPr lang="en-IN" dirty="0"/>
              <a:t>   the dot product of </a:t>
            </a:r>
            <a:r>
              <a:rPr lang="en-IN" b="1" i="1" dirty="0"/>
              <a:t>A</a:t>
            </a:r>
            <a:r>
              <a:rPr lang="en-IN" dirty="0"/>
              <a:t> and </a:t>
            </a:r>
            <a:r>
              <a:rPr lang="en-IN" b="1" i="1" dirty="0"/>
              <a:t>B</a:t>
            </a:r>
            <a:r>
              <a:rPr lang="en-IN" dirty="0"/>
              <a:t> is given by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i="1" dirty="0"/>
              <a:t>A</a:t>
            </a:r>
            <a:r>
              <a:rPr lang="en-IN" dirty="0"/>
              <a:t>.</a:t>
            </a:r>
            <a:r>
              <a:rPr lang="en-IN" i="1" dirty="0"/>
              <a:t>B</a:t>
            </a:r>
            <a:r>
              <a:rPr lang="en-IN" dirty="0"/>
              <a:t>=[</a:t>
            </a:r>
            <a:r>
              <a:rPr lang="en-IN" i="1" dirty="0"/>
              <a:t>a</a:t>
            </a:r>
            <a:r>
              <a:rPr lang="en-IN" i="1" baseline="-25000" dirty="0"/>
              <a:t>0</a:t>
            </a:r>
            <a:r>
              <a:rPr lang="en-IN" dirty="0"/>
              <a:t>*</a:t>
            </a:r>
            <a:r>
              <a:rPr lang="en-IN" i="1" dirty="0"/>
              <a:t>b</a:t>
            </a:r>
            <a:r>
              <a:rPr lang="en-IN" i="1" baseline="-25000" dirty="0"/>
              <a:t>0</a:t>
            </a:r>
            <a:r>
              <a:rPr lang="en-IN" dirty="0"/>
              <a:t> + </a:t>
            </a:r>
            <a:r>
              <a:rPr lang="en-IN" i="1" dirty="0"/>
              <a:t>a</a:t>
            </a:r>
            <a:r>
              <a:rPr lang="en-IN" i="1" baseline="-25000" dirty="0"/>
              <a:t>1</a:t>
            </a:r>
            <a:r>
              <a:rPr lang="en-IN" dirty="0"/>
              <a:t>*</a:t>
            </a:r>
            <a:r>
              <a:rPr lang="en-IN" i="1" dirty="0"/>
              <a:t>b</a:t>
            </a:r>
            <a:r>
              <a:rPr lang="en-IN" i="1" baseline="-25000" dirty="0"/>
              <a:t>1</a:t>
            </a:r>
            <a:r>
              <a:rPr lang="en-IN" dirty="0"/>
              <a:t> + </a:t>
            </a:r>
            <a:r>
              <a:rPr lang="en-IN" i="1" dirty="0"/>
              <a:t>a</a:t>
            </a:r>
            <a:r>
              <a:rPr lang="en-IN" i="1" baseline="-25000" dirty="0"/>
              <a:t>2</a:t>
            </a:r>
            <a:r>
              <a:rPr lang="en-IN" dirty="0"/>
              <a:t>*</a:t>
            </a:r>
            <a:r>
              <a:rPr lang="en-IN" i="1" dirty="0"/>
              <a:t>b</a:t>
            </a:r>
            <a:r>
              <a:rPr lang="en-IN" i="1" baseline="-25000" dirty="0"/>
              <a:t>2</a:t>
            </a:r>
            <a:r>
              <a:rPr lang="en-IN" dirty="0"/>
              <a:t> + ……. + </a:t>
            </a:r>
            <a:r>
              <a:rPr lang="en-IN" i="1" dirty="0"/>
              <a:t>a</a:t>
            </a:r>
            <a:r>
              <a:rPr lang="en-IN" i="1" baseline="-25000" dirty="0"/>
              <a:t>n-1</a:t>
            </a:r>
            <a:r>
              <a:rPr lang="en-IN" dirty="0"/>
              <a:t>*</a:t>
            </a:r>
            <a:r>
              <a:rPr lang="en-IN" i="1" dirty="0"/>
              <a:t>b</a:t>
            </a:r>
            <a:r>
              <a:rPr lang="en-IN" i="1" baseline="-25000" dirty="0"/>
              <a:t>n-1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7243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FFFF00"/>
                </a:solidFill>
              </a:rPr>
              <a:t>Problem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Given a non negative integer </a:t>
            </a:r>
            <a:r>
              <a:rPr lang="en-IN" i="1" dirty="0">
                <a:solidFill>
                  <a:srgbClr val="FFC000"/>
                </a:solidFill>
              </a:rPr>
              <a:t>n</a:t>
            </a:r>
            <a:r>
              <a:rPr lang="en-IN" dirty="0">
                <a:solidFill>
                  <a:srgbClr val="FFC000"/>
                </a:solidFill>
              </a:rPr>
              <a:t>, write a C function to output the decimal integer(base 10) in its binary representation (base 2).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Binary representation of</a:t>
            </a:r>
          </a:p>
          <a:p>
            <a:pPr marL="914400" lvl="2" indent="0">
              <a:buNone/>
            </a:pPr>
            <a:r>
              <a:rPr lang="en-IN" sz="2800" dirty="0"/>
              <a:t>	3 	is 	11</a:t>
            </a:r>
          </a:p>
          <a:p>
            <a:pPr marL="914400" lvl="2" indent="0">
              <a:buNone/>
            </a:pPr>
            <a:r>
              <a:rPr lang="en-IN" sz="2800" dirty="0"/>
              <a:t>	8 	is 	1000</a:t>
            </a:r>
          </a:p>
          <a:p>
            <a:pPr marL="914400" lvl="2" indent="0">
              <a:buNone/>
            </a:pPr>
            <a:r>
              <a:rPr lang="en-IN" sz="2800" dirty="0"/>
              <a:t>	15 	is 	1111</a:t>
            </a:r>
          </a:p>
        </p:txBody>
      </p:sp>
    </p:spTree>
    <p:extLst>
      <p:ext uri="{BB962C8B-B14F-4D97-AF65-F5344CB8AC3E}">
        <p14:creationId xmlns:p14="http://schemas.microsoft.com/office/powerpoint/2010/main" val="12720185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4000" b="1" dirty="0">
                <a:solidFill>
                  <a:srgbClr val="FFFF00"/>
                </a:solidFill>
              </a:rPr>
              <a:t>Problem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Given two array of sorted numbers </a:t>
            </a:r>
            <a:r>
              <a:rPr lang="en-IN" i="1" dirty="0">
                <a:solidFill>
                  <a:srgbClr val="FFC000"/>
                </a:solidFill>
              </a:rPr>
              <a:t>A</a:t>
            </a:r>
            <a:r>
              <a:rPr lang="en-IN" dirty="0">
                <a:solidFill>
                  <a:srgbClr val="FFC000"/>
                </a:solidFill>
              </a:rPr>
              <a:t> and </a:t>
            </a:r>
            <a:r>
              <a:rPr lang="en-IN" i="1" dirty="0">
                <a:solidFill>
                  <a:srgbClr val="FFC000"/>
                </a:solidFill>
              </a:rPr>
              <a:t>B</a:t>
            </a:r>
            <a:r>
              <a:rPr lang="en-IN" dirty="0">
                <a:solidFill>
                  <a:srgbClr val="FFC000"/>
                </a:solidFill>
              </a:rPr>
              <a:t>, both are of arbitrary sizes, write a C function named </a:t>
            </a:r>
            <a:r>
              <a:rPr lang="en-IN" b="1" i="1" dirty="0" err="1">
                <a:solidFill>
                  <a:srgbClr val="FFC000"/>
                </a:solidFill>
              </a:rPr>
              <a:t>merge_arrays</a:t>
            </a:r>
            <a:r>
              <a:rPr lang="en-IN" dirty="0">
                <a:solidFill>
                  <a:srgbClr val="FFC000"/>
                </a:solidFill>
              </a:rPr>
              <a:t> that merges both the arrays in sorted order and returns the sorted array C.</a:t>
            </a:r>
          </a:p>
        </p:txBody>
      </p:sp>
    </p:spTree>
    <p:extLst>
      <p:ext uri="{BB962C8B-B14F-4D97-AF65-F5344CB8AC3E}">
        <p14:creationId xmlns:p14="http://schemas.microsoft.com/office/powerpoint/2010/main" val="409478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Adding two bits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4330700" y="2706688"/>
            <a:ext cx="1351652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800" i="0" dirty="0">
                <a:latin typeface="Comic Sans MS" pitchFamily="66" charset="0"/>
              </a:rPr>
              <a:t>0	+ 0	=   0</a:t>
            </a:r>
          </a:p>
          <a:p>
            <a:pPr>
              <a:lnSpc>
                <a:spcPct val="120000"/>
              </a:lnSpc>
            </a:pPr>
            <a:r>
              <a:rPr lang="en-US" altLang="en-US" sz="1800" i="0" dirty="0">
                <a:latin typeface="Comic Sans MS" pitchFamily="66" charset="0"/>
              </a:rPr>
              <a:t>0	+ 1	=   1</a:t>
            </a:r>
          </a:p>
          <a:p>
            <a:pPr>
              <a:lnSpc>
                <a:spcPct val="120000"/>
              </a:lnSpc>
            </a:pPr>
            <a:r>
              <a:rPr lang="en-US" altLang="en-US" sz="1800" i="0" dirty="0">
                <a:latin typeface="Comic Sans MS" pitchFamily="66" charset="0"/>
              </a:rPr>
              <a:t>1	+ 0	=   1</a:t>
            </a:r>
          </a:p>
          <a:p>
            <a:pPr>
              <a:lnSpc>
                <a:spcPct val="120000"/>
              </a:lnSpc>
            </a:pPr>
            <a:r>
              <a:rPr lang="en-US" altLang="en-US" sz="1800" i="0" dirty="0">
                <a:latin typeface="Comic Sans MS" pitchFamily="66" charset="0"/>
              </a:rPr>
              <a:t>1	+ 1	= </a:t>
            </a:r>
            <a:r>
              <a:rPr lang="en-US" altLang="en-US" sz="1800" b="1" i="0" dirty="0">
                <a:solidFill>
                  <a:srgbClr val="92D050"/>
                </a:solidFill>
                <a:latin typeface="Comic Sans MS" pitchFamily="66" charset="0"/>
              </a:rPr>
              <a:t>1</a:t>
            </a:r>
            <a:r>
              <a:rPr lang="en-US" altLang="en-US" sz="1800" i="0" dirty="0">
                <a:latin typeface="Comic Sans MS" pitchFamily="66" charset="0"/>
              </a:rPr>
              <a:t>0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5519738" y="4811713"/>
            <a:ext cx="1306512" cy="690562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carry</a:t>
            </a:r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 flipH="1" flipV="1">
            <a:off x="5365750" y="3967163"/>
            <a:ext cx="730250" cy="8064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440614" y="2833689"/>
            <a:ext cx="2606675" cy="1190625"/>
            <a:chOff x="1776" y="1104"/>
            <a:chExt cx="1642" cy="750"/>
          </a:xfrm>
        </p:grpSpPr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1776" y="1104"/>
              <a:ext cx="164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800" i="0" dirty="0">
                  <a:latin typeface="Comic Sans MS" pitchFamily="66" charset="0"/>
                </a:rPr>
                <a:t>	</a:t>
              </a:r>
              <a:r>
                <a:rPr lang="en-US" altLang="en-US" sz="1800" b="1" i="0" dirty="0">
                  <a:solidFill>
                    <a:srgbClr val="92D050"/>
                  </a:solidFill>
                  <a:latin typeface="Comic Sans MS" pitchFamily="66" charset="0"/>
                </a:rPr>
                <a:t>1	1	1	0	</a:t>
              </a:r>
            </a:p>
            <a:p>
              <a:r>
                <a:rPr lang="en-US" altLang="en-US" sz="1800" i="0" dirty="0">
                  <a:latin typeface="Comic Sans MS" pitchFamily="66" charset="0"/>
                </a:rPr>
                <a:t>		1	0	1	1</a:t>
              </a:r>
            </a:p>
            <a:p>
              <a:r>
                <a:rPr lang="en-US" altLang="en-US" sz="1800" i="0" dirty="0">
                  <a:latin typeface="Comic Sans MS" pitchFamily="66" charset="0"/>
                </a:rPr>
                <a:t>+		1	1	1	0</a:t>
              </a:r>
            </a:p>
            <a:p>
              <a:r>
                <a:rPr lang="en-US" altLang="en-US" sz="1800" i="0" dirty="0">
                  <a:latin typeface="Comic Sans MS" pitchFamily="66" charset="0"/>
                </a:rPr>
                <a:t>	1	1	0	0	1</a:t>
              </a:r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 flipV="1">
              <a:off x="1831" y="1632"/>
              <a:ext cx="1577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7939088" y="1739901"/>
            <a:ext cx="1460500" cy="536575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Carries</a:t>
            </a:r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 flipH="1">
            <a:off x="8054976" y="2354264"/>
            <a:ext cx="576263" cy="4603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>
            <a:off x="8631238" y="2354264"/>
            <a:ext cx="728662" cy="4984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Binary addition: Another example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3886201" y="3276601"/>
            <a:ext cx="39196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800" i="0" dirty="0">
                <a:latin typeface="Comic Sans MS" pitchFamily="66" charset="0"/>
              </a:rPr>
              <a:t>	</a:t>
            </a:r>
            <a:r>
              <a:rPr lang="en-US" altLang="en-US" sz="1800" b="1" i="0" dirty="0">
                <a:solidFill>
                  <a:srgbClr val="FFC000"/>
                </a:solidFill>
                <a:latin typeface="Comic Sans MS" pitchFamily="66" charset="0"/>
              </a:rPr>
              <a:t>1	1	0	0		(Carries)</a:t>
            </a:r>
          </a:p>
          <a:p>
            <a:r>
              <a:rPr lang="en-US" altLang="en-US" sz="1800" i="0" dirty="0">
                <a:latin typeface="Comic Sans MS" pitchFamily="66" charset="0"/>
              </a:rPr>
              <a:t>		1	1	0	1	</a:t>
            </a:r>
          </a:p>
          <a:p>
            <a:r>
              <a:rPr lang="en-US" altLang="en-US" sz="1800" i="0" dirty="0">
                <a:latin typeface="Comic Sans MS" pitchFamily="66" charset="0"/>
              </a:rPr>
              <a:t>+		1	1	0	0	</a:t>
            </a:r>
          </a:p>
          <a:p>
            <a:r>
              <a:rPr lang="en-US" altLang="en-US" sz="1800" i="0" dirty="0">
                <a:latin typeface="Comic Sans MS" pitchFamily="66" charset="0"/>
              </a:rPr>
              <a:t>	1	1	0	0	1	(Sum)</a:t>
            </a:r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 flipV="1">
            <a:off x="3962400" y="4141788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5334001" y="2133600"/>
            <a:ext cx="1903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800" i="0">
                <a:latin typeface="Comic Sans MS" pitchFamily="66" charset="0"/>
              </a:rPr>
              <a:t>The initial carry</a:t>
            </a:r>
          </a:p>
          <a:p>
            <a:r>
              <a:rPr lang="en-US" altLang="en-US" sz="1800" i="0">
                <a:latin typeface="Comic Sans MS" pitchFamily="66" charset="0"/>
              </a:rPr>
              <a:t>in is implicitly 0</a:t>
            </a:r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>
            <a:off x="6324600" y="27432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3505201" y="4953000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800" i="0">
                <a:latin typeface="Comic Sans MS" pitchFamily="66" charset="0"/>
              </a:rPr>
              <a:t>most significant</a:t>
            </a:r>
          </a:p>
          <a:p>
            <a:r>
              <a:rPr lang="en-US" altLang="en-US" sz="1800" i="0">
                <a:latin typeface="Comic Sans MS" pitchFamily="66" charset="0"/>
              </a:rPr>
              <a:t>bit (MSB)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5791201" y="4953000"/>
            <a:ext cx="189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800" i="0">
                <a:latin typeface="Comic Sans MS" pitchFamily="66" charset="0"/>
              </a:rPr>
              <a:t>least significant</a:t>
            </a:r>
          </a:p>
          <a:p>
            <a:r>
              <a:rPr lang="en-US" altLang="en-US" sz="1800" i="0">
                <a:latin typeface="Comic Sans MS" pitchFamily="66" charset="0"/>
              </a:rPr>
              <a:t>bit (LSB)</a:t>
            </a: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V="1">
            <a:off x="4495800" y="4419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 flipV="1">
            <a:off x="6324600" y="4419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Binary-to-Decimal Conversion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Each digit position of a binary number has a weight.</a:t>
            </a:r>
          </a:p>
          <a:p>
            <a:pPr lvl="1" eaLnBrk="1" hangingPunct="1"/>
            <a:r>
              <a:rPr lang="en-US" altLang="en-US" dirty="0"/>
              <a:t>Some power of 2.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A binary number: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B = b</a:t>
            </a:r>
            <a:r>
              <a:rPr lang="en-US" altLang="en-US" baseline="-25000" dirty="0"/>
              <a:t>n-1</a:t>
            </a:r>
            <a:r>
              <a:rPr lang="en-US" altLang="en-US" dirty="0"/>
              <a:t> b</a:t>
            </a:r>
            <a:r>
              <a:rPr lang="en-US" altLang="en-US" baseline="-25000" dirty="0"/>
              <a:t>n-2</a:t>
            </a:r>
            <a:r>
              <a:rPr lang="en-US" altLang="en-US" dirty="0"/>
              <a:t> …..b</a:t>
            </a:r>
            <a:r>
              <a:rPr lang="en-US" altLang="en-US" baseline="-25000" dirty="0"/>
              <a:t>1</a:t>
            </a:r>
            <a:r>
              <a:rPr lang="en-US" altLang="en-US" dirty="0"/>
              <a:t> b</a:t>
            </a:r>
            <a:r>
              <a:rPr lang="en-US" altLang="en-US" baseline="-25000" dirty="0"/>
              <a:t>0</a:t>
            </a:r>
            <a:r>
              <a:rPr lang="en-US" altLang="en-US" dirty="0"/>
              <a:t> . b</a:t>
            </a:r>
            <a:r>
              <a:rPr lang="en-US" altLang="en-US" baseline="-25000" dirty="0"/>
              <a:t>-1</a:t>
            </a:r>
            <a:r>
              <a:rPr lang="en-US" altLang="en-US" dirty="0"/>
              <a:t> b</a:t>
            </a:r>
            <a:r>
              <a:rPr lang="en-US" altLang="en-US" baseline="-25000" dirty="0"/>
              <a:t>-2</a:t>
            </a:r>
            <a:r>
              <a:rPr lang="en-US" altLang="en-US" dirty="0"/>
              <a:t> ….. b</a:t>
            </a:r>
            <a:r>
              <a:rPr lang="en-US" altLang="en-US" baseline="-25000" dirty="0"/>
              <a:t>-m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FFC000"/>
                </a:solidFill>
              </a:rPr>
              <a:t>Corresponding value in decimal: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D = </a:t>
            </a:r>
            <a:r>
              <a:rPr lang="en-US" altLang="en-US" sz="3200" dirty="0">
                <a:sym typeface="Symbol" pitchFamily="18" charset="2"/>
              </a:rPr>
              <a:t></a:t>
            </a:r>
            <a:r>
              <a:rPr lang="en-US" altLang="en-US" dirty="0"/>
              <a:t>    b</a:t>
            </a:r>
            <a:r>
              <a:rPr lang="en-US" altLang="en-US" baseline="-25000" dirty="0"/>
              <a:t>i</a:t>
            </a:r>
            <a:r>
              <a:rPr lang="en-US" altLang="en-US" dirty="0"/>
              <a:t> 2</a:t>
            </a:r>
            <a:r>
              <a:rPr lang="en-US" altLang="en-US" baseline="30000" dirty="0"/>
              <a:t>i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2191110" y="4445479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i="0" dirty="0" err="1">
                <a:latin typeface="Times New Roman" pitchFamily="18" charset="0"/>
              </a:rPr>
              <a:t>i</a:t>
            </a:r>
            <a:r>
              <a:rPr lang="en-US" altLang="en-US" sz="1600" b="1" i="0" dirty="0">
                <a:latin typeface="Times New Roman" pitchFamily="18" charset="0"/>
              </a:rPr>
              <a:t> = -m</a:t>
            </a: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2267310" y="3935802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0">
                <a:latin typeface="Times New Roman" pitchFamily="18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5262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4220</Words>
  <Application>Microsoft Office PowerPoint</Application>
  <PresentationFormat>Widescreen</PresentationFormat>
  <Paragraphs>675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Number System  Number Representation</vt:lpstr>
      <vt:lpstr>Topics to be Discussed</vt:lpstr>
      <vt:lpstr>Number System :: The Basics</vt:lpstr>
      <vt:lpstr>Binary Number System</vt:lpstr>
      <vt:lpstr>Counting with Binary Numbers</vt:lpstr>
      <vt:lpstr>Multiplication and Division with base</vt:lpstr>
      <vt:lpstr>Adding two bits</vt:lpstr>
      <vt:lpstr>Binary addition: Another example</vt:lpstr>
      <vt:lpstr>Binary-to-Decimal Conversion</vt:lpstr>
      <vt:lpstr>Examples</vt:lpstr>
      <vt:lpstr>Decimal-to-Binary Conversion</vt:lpstr>
      <vt:lpstr>Example 1  ::  239</vt:lpstr>
      <vt:lpstr>Example 2  ::  64</vt:lpstr>
      <vt:lpstr>Example 3  ::  .634</vt:lpstr>
      <vt:lpstr>Example 4  ::  37.0625</vt:lpstr>
      <vt:lpstr>Hexadecimal Number System</vt:lpstr>
      <vt:lpstr>Binary-to-Hexadecimal Conversion</vt:lpstr>
      <vt:lpstr>Example</vt:lpstr>
      <vt:lpstr>Hexadecimal-to-Binary Conversion</vt:lpstr>
      <vt:lpstr>Some Important (number) data Types</vt:lpstr>
      <vt:lpstr>Unsigned Binary Numbers</vt:lpstr>
      <vt:lpstr>Word size</vt:lpstr>
      <vt:lpstr>Word Size</vt:lpstr>
      <vt:lpstr>Signed Integer Representation</vt:lpstr>
      <vt:lpstr>Sign-magnitude Representation</vt:lpstr>
      <vt:lpstr>Representation and ZERO</vt:lpstr>
      <vt:lpstr>Examples</vt:lpstr>
      <vt:lpstr>Sign Magnitude Representation</vt:lpstr>
      <vt:lpstr>One’s Complement Representation</vt:lpstr>
      <vt:lpstr>Example  ::  n=4</vt:lpstr>
      <vt:lpstr>One’s Complement Representation</vt:lpstr>
      <vt:lpstr>Examples</vt:lpstr>
      <vt:lpstr>Two’s Complement Representation</vt:lpstr>
      <vt:lpstr>Example  ::  n=4</vt:lpstr>
      <vt:lpstr>Storage and number system in Programming</vt:lpstr>
      <vt:lpstr>Storage and number system in Programming</vt:lpstr>
      <vt:lpstr>Subtraction Using Addition :: 1’s Complement</vt:lpstr>
      <vt:lpstr>Example 1  ::  6 – 2</vt:lpstr>
      <vt:lpstr>Example 2  ::  3 – 5</vt:lpstr>
      <vt:lpstr>Subtraction Using Addition :: 2’s Complement</vt:lpstr>
      <vt:lpstr>Example 1  ::  6 – 2</vt:lpstr>
      <vt:lpstr>Example 2  ::  3 – 5</vt:lpstr>
      <vt:lpstr>Example 3  ::  -3 – 5</vt:lpstr>
      <vt:lpstr>Floating-point Numbers</vt:lpstr>
      <vt:lpstr>Representation of Floating-Point Numbers</vt:lpstr>
      <vt:lpstr>Example  ::  32-bit representation</vt:lpstr>
      <vt:lpstr>Floating point number:   IEEE Standard 754</vt:lpstr>
      <vt:lpstr>IEEE Standard 754</vt:lpstr>
      <vt:lpstr>IEEE Standard 754</vt:lpstr>
      <vt:lpstr>IEEE Standard 754</vt:lpstr>
      <vt:lpstr>Special Values</vt:lpstr>
      <vt:lpstr>Special Values</vt:lpstr>
      <vt:lpstr>Representation of Characters</vt:lpstr>
      <vt:lpstr>ASCII Code</vt:lpstr>
      <vt:lpstr>Some Common ASCII Codes</vt:lpstr>
      <vt:lpstr>Character Strings</vt:lpstr>
      <vt:lpstr>String Representation in C</vt:lpstr>
      <vt:lpstr>Problem 7</vt:lpstr>
      <vt:lpstr>Problem 8</vt:lpstr>
      <vt:lpstr>Problem 9</vt:lpstr>
      <vt:lpstr>PowerPoint Presentation</vt:lpstr>
      <vt:lpstr>PowerPoint Presentation</vt:lpstr>
      <vt:lpstr>PowerPoint Presentation</vt:lpstr>
      <vt:lpstr>Problem 13</vt:lpstr>
      <vt:lpstr>Problem 14</vt:lpstr>
      <vt:lpstr>Problem 15</vt:lpstr>
      <vt:lpstr>Problem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  Number Representation</dc:title>
  <dc:creator>Saif Nalband</dc:creator>
  <cp:lastModifiedBy>Saif Nalband</cp:lastModifiedBy>
  <cp:revision>2</cp:revision>
  <dcterms:created xsi:type="dcterms:W3CDTF">2022-11-20T04:34:53Z</dcterms:created>
  <dcterms:modified xsi:type="dcterms:W3CDTF">2022-11-20T09:38:30Z</dcterms:modified>
</cp:coreProperties>
</file>