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5"/>
  </p:notesMasterIdLst>
  <p:handoutMasterIdLst>
    <p:handoutMasterId r:id="rId96"/>
  </p:handoutMasterIdLst>
  <p:sldIdLst>
    <p:sldId id="256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360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61" r:id="rId60"/>
    <p:sldId id="317" r:id="rId61"/>
    <p:sldId id="318" r:id="rId62"/>
    <p:sldId id="319" r:id="rId63"/>
    <p:sldId id="320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330" r:id="rId73"/>
    <p:sldId id="331" r:id="rId74"/>
    <p:sldId id="332" r:id="rId75"/>
    <p:sldId id="333" r:id="rId76"/>
    <p:sldId id="334" r:id="rId77"/>
    <p:sldId id="335" r:id="rId78"/>
    <p:sldId id="336" r:id="rId79"/>
    <p:sldId id="337" r:id="rId80"/>
    <p:sldId id="345" r:id="rId81"/>
    <p:sldId id="346" r:id="rId82"/>
    <p:sldId id="350" r:id="rId83"/>
    <p:sldId id="351" r:id="rId84"/>
    <p:sldId id="352" r:id="rId85"/>
    <p:sldId id="353" r:id="rId86"/>
    <p:sldId id="354" r:id="rId87"/>
    <p:sldId id="355" r:id="rId88"/>
    <p:sldId id="356" r:id="rId89"/>
    <p:sldId id="357" r:id="rId90"/>
    <p:sldId id="358" r:id="rId91"/>
    <p:sldId id="359" r:id="rId92"/>
    <p:sldId id="362" r:id="rId93"/>
    <p:sldId id="363" r:id="rId9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97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notesMaster" Target="notesMasters/notes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483197-0DD3-4269-2524-9A346625918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712F0E-95A8-965C-CB04-15466410B15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C87E-4074-4F72-9D43-84DCEE697F09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FE3BAC-4E70-9FE5-EB8B-8591CDF09A3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A74EB-D058-C4AD-E745-4018D0517D8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530BAC-1E68-47C2-BB1F-342D1CA997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216924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FF5EF2-300C-4422-AA69-EAA2FF5BE549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CB6EA-BA73-4A86-896B-978396E6A4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2979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8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1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2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3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4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5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6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7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8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9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0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60" name="Google Shape;360;p31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2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3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4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9" name="Google Shape;99;p8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5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6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7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8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9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0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1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2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3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5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6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7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8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9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0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1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00" name="Google Shape;500;p52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“professional programmer language.”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Takeaway #2: An string name is the address of the first element.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14" name="Google Shape;514;p53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“professional programmer language.”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Takeaway #2: An string name is the address of the first element.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28" name="Google Shape;528;p54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“professional programmer language.”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Takeaway #2: An string name is the address of the first element.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42" name="Google Shape;542;p55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“professional programmer language.”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Takeaway #2: An string name is the address of the first element.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56" name="Google Shape;556;p56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“professional programmer language.”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Takeaway #2: An string name is the address of the first element.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70" name="Google Shape;570;p57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“professional programmer language.”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Takeaway #2: An string name is the address of the first element.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8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59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60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02" name="Google Shape;602;p61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Text segment stores string literals to potentially reduce duplicate memory</a:t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62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63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64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65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67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68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70" name="Google Shape;670;p69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70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71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72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12" name="Google Shape;712;p73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22" name="Google Shape;722;p74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75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76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2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77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78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79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0" name="Google Shape;800;p80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81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82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90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91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08" name="Google Shape;908;p95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21" name="Google Shape;921;p96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3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38" name="Google Shape;938;p97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55" name="Google Shape;955;p98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76" name="Google Shape;976;p99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98" name="Google Shape;998;p100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20" name="Google Shape;1020;p101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strPtr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*strPtr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**strPtr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&amp;myStr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myStr</a:t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42" name="Google Shape;1042;p102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59" name="Google Shape;1059;p103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77" name="Google Shape;1077;p104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4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76B12-CC63-F8DA-DA60-42E4CE28E9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0C6D37-A938-001A-90CF-14EA400545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2F246-D231-3E0F-90DE-0D9E3D934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9363-3338-4882-AC44-404D2BE47B3C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905AC-8BB3-DADB-5864-490F0A80C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B4A3C-A13C-7D00-E0F3-F1186D229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59BC-6461-452F-8A8B-E9B9F36CA9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682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A4E13-535D-6F86-FD20-793B9E4F0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125F4E-6367-644E-C402-360A28920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BF0D5-0A89-6FEE-1280-D96E9AECB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9363-3338-4882-AC44-404D2BE47B3C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CA6A6-FE60-93B5-F283-D357A109B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03DB9-C386-DF6B-068E-E69EDD2B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59BC-6461-452F-8A8B-E9B9F36CA9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708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3A33DE-5D05-7051-D4C6-D93DE88B78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D1FFF3-D9B1-001A-788F-41F48F57D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6EC9C-9E7C-26AB-78E5-C35A29F4D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9363-3338-4882-AC44-404D2BE47B3C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B6F6D-FA4D-FD89-4138-C8D095635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7AF12-3B91-BC75-9345-4998B5F73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59BC-6461-452F-8A8B-E9B9F36CA9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3246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76"/>
          <p:cNvSpPr/>
          <p:nvPr/>
        </p:nvSpPr>
        <p:spPr>
          <a:xfrm>
            <a:off x="0" y="0"/>
            <a:ext cx="12192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emon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76"/>
          <p:cNvSpPr txBox="1">
            <a:spLocks noGrp="1"/>
          </p:cNvSpPr>
          <p:nvPr>
            <p:ph type="ctrTitle"/>
          </p:nvPr>
        </p:nvSpPr>
        <p:spPr>
          <a:xfrm>
            <a:off x="914400" y="1600200"/>
            <a:ext cx="103632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176"/>
          <p:cNvSpPr txBox="1">
            <a:spLocks noGrp="1"/>
          </p:cNvSpPr>
          <p:nvPr>
            <p:ph type="subTitle" idx="1"/>
          </p:nvPr>
        </p:nvSpPr>
        <p:spPr>
          <a:xfrm>
            <a:off x="2895600" y="4114800"/>
            <a:ext cx="64008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176"/>
          <p:cNvSpPr txBox="1"/>
          <p:nvPr/>
        </p:nvSpPr>
        <p:spPr>
          <a:xfrm>
            <a:off x="2209800" y="6306297"/>
            <a:ext cx="77724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document is copyright (C) Stanford Computer Science, Lisa Yan, and Nick Troccoli, licensed under Creative Commons Attribution 2.5 License.  All rights reserved.</a:t>
            </a:r>
            <a:br>
              <a:rPr lang="en-US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Based on slides created by Cynthia Lee, Chris Gregg, Lisa Yan, Jerry Cain and others.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4349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77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  <a:defRPr sz="44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" name="Google Shape;20;p177"/>
          <p:cNvSpPr txBox="1">
            <a:spLocks noGrp="1"/>
          </p:cNvSpPr>
          <p:nvPr>
            <p:ph type="body" idx="1"/>
          </p:nvPr>
        </p:nvSpPr>
        <p:spPr>
          <a:xfrm>
            <a:off x="152400" y="1295400"/>
            <a:ext cx="118110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004915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7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  <a:defRPr sz="44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" name="Google Shape;26;p179"/>
          <p:cNvSpPr txBox="1">
            <a:spLocks noGrp="1"/>
          </p:cNvSpPr>
          <p:nvPr>
            <p:ph type="body" idx="1"/>
          </p:nvPr>
        </p:nvSpPr>
        <p:spPr>
          <a:xfrm>
            <a:off x="152400" y="1295400"/>
            <a:ext cx="5833872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179"/>
          <p:cNvSpPr txBox="1">
            <a:spLocks noGrp="1"/>
          </p:cNvSpPr>
          <p:nvPr>
            <p:ph type="body" idx="2"/>
          </p:nvPr>
        </p:nvSpPr>
        <p:spPr>
          <a:xfrm>
            <a:off x="6172200" y="1299882"/>
            <a:ext cx="5833872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702783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80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  <a:defRPr sz="44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" name="Google Shape;30;p180"/>
          <p:cNvSpPr txBox="1">
            <a:spLocks noGrp="1"/>
          </p:cNvSpPr>
          <p:nvPr>
            <p:ph type="body" idx="1"/>
          </p:nvPr>
        </p:nvSpPr>
        <p:spPr>
          <a:xfrm>
            <a:off x="152400" y="2316956"/>
            <a:ext cx="5833872" cy="4160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80"/>
          <p:cNvSpPr txBox="1">
            <a:spLocks noGrp="1"/>
          </p:cNvSpPr>
          <p:nvPr>
            <p:ph type="body" idx="2"/>
          </p:nvPr>
        </p:nvSpPr>
        <p:spPr>
          <a:xfrm>
            <a:off x="6172200" y="2316956"/>
            <a:ext cx="5833872" cy="4164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80"/>
          <p:cNvSpPr txBox="1">
            <a:spLocks noGrp="1"/>
          </p:cNvSpPr>
          <p:nvPr>
            <p:ph type="body" idx="3"/>
          </p:nvPr>
        </p:nvSpPr>
        <p:spPr>
          <a:xfrm>
            <a:off x="152400" y="1493044"/>
            <a:ext cx="583387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180"/>
          <p:cNvSpPr txBox="1">
            <a:spLocks noGrp="1"/>
          </p:cNvSpPr>
          <p:nvPr>
            <p:ph type="body" idx="4"/>
          </p:nvPr>
        </p:nvSpPr>
        <p:spPr>
          <a:xfrm>
            <a:off x="6172200" y="1493044"/>
            <a:ext cx="583387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87741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8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  <a:defRPr sz="44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06422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3716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83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  <a:defRPr sz="44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" name="Google Shape;39;p183"/>
          <p:cNvSpPr txBox="1">
            <a:spLocks noGrp="1"/>
          </p:cNvSpPr>
          <p:nvPr>
            <p:ph type="body" idx="1"/>
          </p:nvPr>
        </p:nvSpPr>
        <p:spPr>
          <a:xfrm>
            <a:off x="4343400" y="1524000"/>
            <a:ext cx="76009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0" name="Google Shape;40;p183"/>
          <p:cNvSpPr txBox="1">
            <a:spLocks noGrp="1"/>
          </p:cNvSpPr>
          <p:nvPr>
            <p:ph type="body" idx="2"/>
          </p:nvPr>
        </p:nvSpPr>
        <p:spPr>
          <a:xfrm>
            <a:off x="152400" y="1523999"/>
            <a:ext cx="41910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56697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4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  <a:defRPr sz="44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3" name="Google Shape;43;p184"/>
          <p:cNvSpPr txBox="1">
            <a:spLocks noGrp="1"/>
          </p:cNvSpPr>
          <p:nvPr>
            <p:ph type="body" idx="1"/>
          </p:nvPr>
        </p:nvSpPr>
        <p:spPr>
          <a:xfrm>
            <a:off x="228600" y="1523999"/>
            <a:ext cx="41148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4" name="Google Shape;44;p184"/>
          <p:cNvSpPr>
            <a:spLocks noGrp="1"/>
          </p:cNvSpPr>
          <p:nvPr>
            <p:ph type="pic" idx="2"/>
          </p:nvPr>
        </p:nvSpPr>
        <p:spPr>
          <a:xfrm>
            <a:off x="4343400" y="1523999"/>
            <a:ext cx="7620000" cy="4873625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359584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E364-2410-3C8F-5B5D-88CEF0E31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DD073-C36E-4A03-EC72-6B4B91FF4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3E5A7-EDBE-66C5-7AA1-55565F703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9363-3338-4882-AC44-404D2BE47B3C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F426B-8A3E-DE4F-C903-686834E12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309E1-C645-82C1-9D28-5AC4FEC7E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59BC-6461-452F-8A8B-E9B9F36CA9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65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  <a:defRPr sz="44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185"/>
          <p:cNvSpPr txBox="1">
            <a:spLocks noGrp="1"/>
          </p:cNvSpPr>
          <p:nvPr>
            <p:ph type="body" idx="1"/>
          </p:nvPr>
        </p:nvSpPr>
        <p:spPr>
          <a:xfrm rot="5400000">
            <a:off x="3467100" y="-2019300"/>
            <a:ext cx="5181600" cy="118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9294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8F38E-006F-85D3-79AA-7DCAFBB31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4819B-DB60-673F-C1DA-AE205CFC9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02158-65CE-C7EF-B285-47CD9280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9363-3338-4882-AC44-404D2BE47B3C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9F0A1-90AD-D3AB-D36F-FD6F3A200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72266-E54E-45E5-786C-0D16E2ED7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59BC-6461-452F-8A8B-E9B9F36CA9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347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D0EF6-2C30-0240-31E6-EEC0AAEF3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3A9B6-33BB-2D67-8CEF-00DC81907D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EC8FFA-AA6E-0827-6659-59F989C90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D0755E-9768-9DE3-522D-217CC1B3B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9363-3338-4882-AC44-404D2BE47B3C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E5DC9C-5381-7033-C215-D7FAFFCEE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703F5-0800-71A9-212D-CA3360F92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59BC-6461-452F-8A8B-E9B9F36CA9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397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5872C-754B-9260-707C-4C560141C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7F940-61BA-8A6F-DFD6-F0B7C00BF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39B81-6A12-EEF1-705D-09E66CD04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99F7EF-E93A-9C77-3706-0A9D357DAE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8EA5F6-87C3-F970-FC6C-667409AE03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350ECA-5090-769E-AACF-5E73C6B43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9363-3338-4882-AC44-404D2BE47B3C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AF9161-DBE3-F951-58A1-8F3752EE1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FCD018-C194-248B-0E68-9B0522ABF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59BC-6461-452F-8A8B-E9B9F36CA9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074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E29FC-0E15-342B-02D1-63703F9A3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1E167-2FF7-B903-80BA-C33965D93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9363-3338-4882-AC44-404D2BE47B3C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3C3E3-4F02-CB9F-CE28-EB88E1A9C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4E1D99-0143-DBDA-751B-1459E7A2C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59BC-6461-452F-8A8B-E9B9F36CA9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748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773C17-2F54-5DAC-2118-C81A7B4BD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9363-3338-4882-AC44-404D2BE47B3C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0AC88A-272A-E203-63EC-25E1E35E4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1D2075-0058-15C6-BF77-65F247DA4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59BC-6461-452F-8A8B-E9B9F36CA9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224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DA411-3AC2-7CC4-CAC2-A87F803F2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7A0DC-D554-44B5-7863-48E284B8B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EAF4DA-D2C3-EE37-14C6-FE63B4F59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816DE8-74AF-E017-9A5F-794F95904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9363-3338-4882-AC44-404D2BE47B3C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268BD2-1A25-7A52-CEC2-CF9F42223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719C11-66D0-7587-DAED-A93155A5C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59BC-6461-452F-8A8B-E9B9F36CA9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0295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1539C-5E54-3C35-BA38-CA12E48DC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996E1A-0B0C-268E-3CCD-F61F4BDFEF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D10471-55BB-54A2-9AC9-AB76D1F61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762BA3-E8E7-DD2E-8836-D572E8DF5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9363-3338-4882-AC44-404D2BE47B3C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FCC11F-1053-CD4D-E680-F282033DA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02F241-3FE2-A373-17B2-EAFA38A7E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59BC-6461-452F-8A8B-E9B9F36CA9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455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422D89-3675-BD93-9DCB-286BAB7E4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EE524-FAC6-171C-AF3D-0D8CCE390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057D7-7972-8BF7-8966-AF8F53F301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49363-3338-4882-AC44-404D2BE47B3C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F1049-3844-3A6A-5959-700249CE95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F0236-4A38-2817-386C-104363E65F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59BC-6461-452F-8A8B-E9B9F36CA9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104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5"/>
          <p:cNvSpPr txBox="1"/>
          <p:nvPr/>
        </p:nvSpPr>
        <p:spPr>
          <a:xfrm>
            <a:off x="10972800" y="6356355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75"/>
          <p:cNvSpPr/>
          <p:nvPr/>
        </p:nvSpPr>
        <p:spPr>
          <a:xfrm>
            <a:off x="0" y="0"/>
            <a:ext cx="12192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emon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" name="Google Shape;12;p175"/>
          <p:cNvSpPr txBox="1">
            <a:spLocks noGrp="1"/>
          </p:cNvSpPr>
          <p:nvPr>
            <p:ph type="body" idx="1"/>
          </p:nvPr>
        </p:nvSpPr>
        <p:spPr>
          <a:xfrm>
            <a:off x="152400" y="1295400"/>
            <a:ext cx="118364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5042523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F02A6-98FF-22F2-DC27-D6C88CB559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String Array and Pointers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A2F2EF-680A-BA86-8855-89E14F49B4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Saif Nalband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4353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lang="en-US"/>
              <a:t>Pointers</a:t>
            </a:r>
            <a:endParaRPr/>
          </a:p>
        </p:txBody>
      </p:sp>
      <p:sp>
        <p:nvSpPr>
          <p:cNvPr id="158" name="Google Shape;158;p14"/>
          <p:cNvSpPr txBox="1">
            <a:spLocks noGrp="1"/>
          </p:cNvSpPr>
          <p:nvPr>
            <p:ph type="body" idx="1"/>
          </p:nvPr>
        </p:nvSpPr>
        <p:spPr>
          <a:xfrm>
            <a:off x="152399" y="1295400"/>
            <a:ext cx="6966035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u="sng"/>
              <a:t>A pointer is a variable that stores a memory address.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6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void myFunc(int *intPtr) 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None/>
            </a:pPr>
            <a:r>
              <a:rPr lang="en-US" sz="2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*intPtr = 3;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int main(int argc, char *argv[]) 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	int x = 2;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	myFunc(&amp;x);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	printf(</a:t>
            </a:r>
            <a:r>
              <a:rPr lang="en-US" sz="26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"%d"</a:t>
            </a: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, x);	</a:t>
            </a:r>
            <a:r>
              <a:rPr lang="en-US" sz="26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3!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	...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59" name="Google Shape;159;p14"/>
          <p:cNvSpPr txBox="1"/>
          <p:nvPr/>
        </p:nvSpPr>
        <p:spPr>
          <a:xfrm>
            <a:off x="7772400" y="1415177"/>
            <a:ext cx="4181168" cy="1938992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1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main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x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60" name="Google Shape;160;p14"/>
          <p:cNvSpPr txBox="1"/>
          <p:nvPr/>
        </p:nvSpPr>
        <p:spPr>
          <a:xfrm>
            <a:off x="7772400" y="3656424"/>
            <a:ext cx="4181168" cy="156966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1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myFunc</a:t>
            </a:r>
            <a:endParaRPr kumimoji="0" sz="2400" b="1" i="0" u="sng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intPtr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1" name="Google Shape;161;p14"/>
          <p:cNvSpPr txBox="1"/>
          <p:nvPr/>
        </p:nvSpPr>
        <p:spPr>
          <a:xfrm>
            <a:off x="8153400" y="2153840"/>
            <a:ext cx="457200" cy="46166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3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62" name="Google Shape;162;p14"/>
          <p:cNvSpPr txBox="1"/>
          <p:nvPr/>
        </p:nvSpPr>
        <p:spPr>
          <a:xfrm>
            <a:off x="9067800" y="4381292"/>
            <a:ext cx="457200" cy="46166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3" name="Google Shape;163;p14"/>
          <p:cNvSpPr/>
          <p:nvPr/>
        </p:nvSpPr>
        <p:spPr>
          <a:xfrm>
            <a:off x="8686800" y="2327088"/>
            <a:ext cx="677333" cy="2295712"/>
          </a:xfrm>
          <a:custGeom>
            <a:avLst/>
            <a:gdLst/>
            <a:ahLst/>
            <a:cxnLst/>
            <a:rect l="l" t="t" r="r" b="b"/>
            <a:pathLst>
              <a:path w="677333" h="2295712" extrusionOk="0">
                <a:moveTo>
                  <a:pt x="677333" y="2295712"/>
                </a:moveTo>
                <a:cubicBezTo>
                  <a:pt x="674511" y="1512545"/>
                  <a:pt x="671689" y="729379"/>
                  <a:pt x="558800" y="348379"/>
                </a:cubicBezTo>
                <a:cubicBezTo>
                  <a:pt x="445911" y="-32621"/>
                  <a:pt x="222955" y="-11455"/>
                  <a:pt x="0" y="9712"/>
                </a:cubicBezTo>
              </a:path>
            </a:pathLst>
          </a:custGeom>
          <a:noFill/>
          <a:ln w="762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4"/>
          <p:cNvSpPr txBox="1"/>
          <p:nvPr/>
        </p:nvSpPr>
        <p:spPr>
          <a:xfrm>
            <a:off x="9394490" y="1110734"/>
            <a:ext cx="9369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STACK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lang="en-US"/>
              <a:t>Pointers</a:t>
            </a:r>
            <a:endParaRPr/>
          </a:p>
        </p:txBody>
      </p:sp>
      <p:sp>
        <p:nvSpPr>
          <p:cNvPr id="170" name="Google Shape;170;p15"/>
          <p:cNvSpPr txBox="1">
            <a:spLocks noGrp="1"/>
          </p:cNvSpPr>
          <p:nvPr>
            <p:ph type="body" idx="1"/>
          </p:nvPr>
        </p:nvSpPr>
        <p:spPr>
          <a:xfrm>
            <a:off x="152399" y="1295400"/>
            <a:ext cx="6966035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u="sng"/>
              <a:t>A pointer is a variable that stores a memory address.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6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void myFunc(int *intPtr) 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	*intPtr = 3;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int main(int argc, char *argv[]) 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	int x = 2;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	myFunc(&amp;x);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	printf(</a:t>
            </a:r>
            <a:r>
              <a:rPr lang="en-US" sz="26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"%d"</a:t>
            </a: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, x);	</a:t>
            </a:r>
            <a:r>
              <a:rPr lang="en-US" sz="26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3!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	...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71" name="Google Shape;171;p15"/>
          <p:cNvSpPr txBox="1"/>
          <p:nvPr/>
        </p:nvSpPr>
        <p:spPr>
          <a:xfrm>
            <a:off x="7772400" y="1415177"/>
            <a:ext cx="4181168" cy="1938992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1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main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x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2" name="Google Shape;172;p15"/>
          <p:cNvSpPr txBox="1"/>
          <p:nvPr/>
        </p:nvSpPr>
        <p:spPr>
          <a:xfrm>
            <a:off x="8153400" y="2153840"/>
            <a:ext cx="457200" cy="46166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3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3" name="Google Shape;173;p15"/>
          <p:cNvSpPr txBox="1"/>
          <p:nvPr/>
        </p:nvSpPr>
        <p:spPr>
          <a:xfrm>
            <a:off x="9394490" y="1110734"/>
            <a:ext cx="9369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STACK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lang="en-US"/>
              <a:t>Pointers</a:t>
            </a:r>
            <a:endParaRPr/>
          </a:p>
        </p:txBody>
      </p:sp>
      <p:sp>
        <p:nvSpPr>
          <p:cNvPr id="179" name="Google Shape;179;p16"/>
          <p:cNvSpPr txBox="1">
            <a:spLocks noGrp="1"/>
          </p:cNvSpPr>
          <p:nvPr>
            <p:ph type="body" idx="1"/>
          </p:nvPr>
        </p:nvSpPr>
        <p:spPr>
          <a:xfrm>
            <a:off x="152399" y="1295400"/>
            <a:ext cx="6966035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u="sng"/>
              <a:t>A pointer is a variable that stores a memory address.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6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void myFunc(int *intPtr) 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	*intPtr = 3;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int main(int argc, char *argv[]) 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	int x = 2;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	myFunc(&amp;x);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None/>
            </a:pPr>
            <a:r>
              <a:rPr lang="en-US" sz="2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printf("%d", x);	// 3!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	...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80" name="Google Shape;180;p16"/>
          <p:cNvSpPr txBox="1"/>
          <p:nvPr/>
        </p:nvSpPr>
        <p:spPr>
          <a:xfrm>
            <a:off x="7772400" y="1415177"/>
            <a:ext cx="4181168" cy="1938992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1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main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x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1" name="Google Shape;181;p16"/>
          <p:cNvSpPr txBox="1"/>
          <p:nvPr/>
        </p:nvSpPr>
        <p:spPr>
          <a:xfrm>
            <a:off x="8153400" y="2153840"/>
            <a:ext cx="457200" cy="46166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3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2" name="Google Shape;182;p16"/>
          <p:cNvSpPr txBox="1"/>
          <p:nvPr/>
        </p:nvSpPr>
        <p:spPr>
          <a:xfrm>
            <a:off x="9394490" y="1110734"/>
            <a:ext cx="9369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STACK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lang="en-US"/>
              <a:t>Pointers</a:t>
            </a:r>
            <a:endParaRPr/>
          </a:p>
        </p:txBody>
      </p:sp>
      <p:sp>
        <p:nvSpPr>
          <p:cNvPr id="188" name="Google Shape;188;p17"/>
          <p:cNvSpPr txBox="1">
            <a:spLocks noGrp="1"/>
          </p:cNvSpPr>
          <p:nvPr>
            <p:ph type="body" idx="1"/>
          </p:nvPr>
        </p:nvSpPr>
        <p:spPr>
          <a:xfrm>
            <a:off x="152399" y="1295400"/>
            <a:ext cx="6966035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u="sng"/>
              <a:t>A pointer is a variable that stores a memory address.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6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void myFunc(int *intPtr) 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	*intPtr = 3;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int main(int argc, char *argv[]) 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None/>
            </a:pPr>
            <a:r>
              <a:rPr lang="en-US" sz="2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int x = 2;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	myFunc(&amp;x);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	printf(</a:t>
            </a:r>
            <a:r>
              <a:rPr lang="en-US" sz="26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"%d"</a:t>
            </a: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, x);	</a:t>
            </a:r>
            <a:r>
              <a:rPr lang="en-US" sz="26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3!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	...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89" name="Google Shape;189;p17"/>
          <p:cNvSpPr txBox="1"/>
          <p:nvPr/>
        </p:nvSpPr>
        <p:spPr>
          <a:xfrm>
            <a:off x="10123306" y="1176867"/>
            <a:ext cx="9369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STACK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aphicFrame>
        <p:nvGraphicFramePr>
          <p:cNvPr id="190" name="Google Shape;190;p17"/>
          <p:cNvGraphicFramePr/>
          <p:nvPr/>
        </p:nvGraphicFramePr>
        <p:xfrm>
          <a:off x="9220200" y="1295400"/>
          <a:ext cx="2743200" cy="17001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62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5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Address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Value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rgbClr val="7F7F7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572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0x1f0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rgbClr val="7F7F7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1" name="Google Shape;191;p17"/>
          <p:cNvSpPr txBox="1"/>
          <p:nvPr/>
        </p:nvSpPr>
        <p:spPr>
          <a:xfrm>
            <a:off x="9348369" y="2281535"/>
            <a:ext cx="3545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x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92" name="Google Shape;192;p17"/>
          <p:cNvSpPr txBox="1"/>
          <p:nvPr/>
        </p:nvSpPr>
        <p:spPr>
          <a:xfrm>
            <a:off x="7139370" y="2438400"/>
            <a:ext cx="120417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main()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93" name="Google Shape;193;p17"/>
          <p:cNvSpPr/>
          <p:nvPr/>
        </p:nvSpPr>
        <p:spPr>
          <a:xfrm>
            <a:off x="8555213" y="2133599"/>
            <a:ext cx="287281" cy="609601"/>
          </a:xfrm>
          <a:prstGeom prst="leftBracket">
            <a:avLst>
              <a:gd name="adj" fmla="val 8333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8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lang="en-US"/>
              <a:t>Pointers</a:t>
            </a:r>
            <a:endParaRPr/>
          </a:p>
        </p:txBody>
      </p:sp>
      <p:sp>
        <p:nvSpPr>
          <p:cNvPr id="199" name="Google Shape;199;p18"/>
          <p:cNvSpPr txBox="1">
            <a:spLocks noGrp="1"/>
          </p:cNvSpPr>
          <p:nvPr>
            <p:ph type="body" idx="1"/>
          </p:nvPr>
        </p:nvSpPr>
        <p:spPr>
          <a:xfrm>
            <a:off x="152399" y="1295400"/>
            <a:ext cx="6966035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u="sng"/>
              <a:t>A pointer is a variable that stores a memory address.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6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void myFunc(int *intPtr) 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	*intPtr = 3;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int main(int argc, char *argv[]) 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	int x = 2;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None/>
            </a:pPr>
            <a:r>
              <a:rPr lang="en-US" sz="2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myFunc(&amp;x);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	printf(</a:t>
            </a:r>
            <a:r>
              <a:rPr lang="en-US" sz="26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"%d"</a:t>
            </a: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, x);	</a:t>
            </a:r>
            <a:r>
              <a:rPr lang="en-US" sz="26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3!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	...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graphicFrame>
        <p:nvGraphicFramePr>
          <p:cNvPr id="200" name="Google Shape;200;p18"/>
          <p:cNvGraphicFramePr/>
          <p:nvPr/>
        </p:nvGraphicFramePr>
        <p:xfrm>
          <a:off x="9220200" y="1295400"/>
          <a:ext cx="2743200" cy="17001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62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5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Address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Value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rgbClr val="7F7F7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572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0x1f0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rgbClr val="7F7F7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1" name="Google Shape;201;p18"/>
          <p:cNvSpPr txBox="1"/>
          <p:nvPr/>
        </p:nvSpPr>
        <p:spPr>
          <a:xfrm>
            <a:off x="9348369" y="2281535"/>
            <a:ext cx="3545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x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02" name="Google Shape;202;p18"/>
          <p:cNvSpPr txBox="1"/>
          <p:nvPr/>
        </p:nvSpPr>
        <p:spPr>
          <a:xfrm>
            <a:off x="7139370" y="2438400"/>
            <a:ext cx="120417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main()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03" name="Google Shape;203;p18"/>
          <p:cNvSpPr txBox="1"/>
          <p:nvPr/>
        </p:nvSpPr>
        <p:spPr>
          <a:xfrm>
            <a:off x="10123306" y="1176867"/>
            <a:ext cx="9369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STACK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04" name="Google Shape;204;p18"/>
          <p:cNvSpPr/>
          <p:nvPr/>
        </p:nvSpPr>
        <p:spPr>
          <a:xfrm>
            <a:off x="8555213" y="2133599"/>
            <a:ext cx="287281" cy="609601"/>
          </a:xfrm>
          <a:prstGeom prst="leftBracket">
            <a:avLst>
              <a:gd name="adj" fmla="val 8333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lang="en-US"/>
              <a:t>Pointers</a:t>
            </a:r>
            <a:endParaRPr/>
          </a:p>
        </p:txBody>
      </p:sp>
      <p:sp>
        <p:nvSpPr>
          <p:cNvPr id="210" name="Google Shape;210;p19"/>
          <p:cNvSpPr txBox="1">
            <a:spLocks noGrp="1"/>
          </p:cNvSpPr>
          <p:nvPr>
            <p:ph type="body" idx="1"/>
          </p:nvPr>
        </p:nvSpPr>
        <p:spPr>
          <a:xfrm>
            <a:off x="152399" y="1295400"/>
            <a:ext cx="6966035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u="sng"/>
              <a:t>A pointer is a variable that stores a memory address.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6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void myFunc(int *intPtr) 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	*intPtr = 3;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int main(int argc, char *argv[]) 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	int x = 2;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None/>
            </a:pPr>
            <a:r>
              <a:rPr lang="en-US" sz="2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myFunc(&amp;x);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	printf(</a:t>
            </a:r>
            <a:r>
              <a:rPr lang="en-US" sz="26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"%d"</a:t>
            </a: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, x);	</a:t>
            </a:r>
            <a:r>
              <a:rPr lang="en-US" sz="26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3!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	...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graphicFrame>
        <p:nvGraphicFramePr>
          <p:cNvPr id="211" name="Google Shape;211;p19"/>
          <p:cNvGraphicFramePr/>
          <p:nvPr/>
        </p:nvGraphicFramePr>
        <p:xfrm>
          <a:off x="9220200" y="1295400"/>
          <a:ext cx="2743200" cy="255016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62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5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Address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Value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47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rgbClr val="7F7F7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572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0x1f0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442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rgbClr val="7F7F7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572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0x10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0x1f0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25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rgbClr val="7F7F7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2" name="Google Shape;212;p19"/>
          <p:cNvSpPr txBox="1"/>
          <p:nvPr/>
        </p:nvSpPr>
        <p:spPr>
          <a:xfrm>
            <a:off x="9348369" y="2281535"/>
            <a:ext cx="3545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x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13" name="Google Shape;213;p19"/>
          <p:cNvSpPr txBox="1"/>
          <p:nvPr/>
        </p:nvSpPr>
        <p:spPr>
          <a:xfrm>
            <a:off x="8778024" y="3124200"/>
            <a:ext cx="120417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intPtr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4" name="Google Shape;214;p19"/>
          <p:cNvSpPr txBox="1"/>
          <p:nvPr/>
        </p:nvSpPr>
        <p:spPr>
          <a:xfrm>
            <a:off x="7139370" y="2438400"/>
            <a:ext cx="120417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main()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 txBox="1"/>
          <p:nvPr/>
        </p:nvSpPr>
        <p:spPr>
          <a:xfrm>
            <a:off x="6799534" y="3048000"/>
            <a:ext cx="154401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myFunc()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16" name="Google Shape;216;p19"/>
          <p:cNvSpPr/>
          <p:nvPr/>
        </p:nvSpPr>
        <p:spPr>
          <a:xfrm>
            <a:off x="8555213" y="2133599"/>
            <a:ext cx="287281" cy="609601"/>
          </a:xfrm>
          <a:prstGeom prst="leftBracket">
            <a:avLst>
              <a:gd name="adj" fmla="val 8333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9"/>
          <p:cNvSpPr/>
          <p:nvPr/>
        </p:nvSpPr>
        <p:spPr>
          <a:xfrm>
            <a:off x="8555213" y="2976264"/>
            <a:ext cx="287281" cy="609601"/>
          </a:xfrm>
          <a:prstGeom prst="leftBracket">
            <a:avLst>
              <a:gd name="adj" fmla="val 8333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10123306" y="1176867"/>
            <a:ext cx="9369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STACK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19" name="Google Shape;219;p19"/>
          <p:cNvSpPr/>
          <p:nvPr/>
        </p:nvSpPr>
        <p:spPr>
          <a:xfrm>
            <a:off x="10685947" y="2438401"/>
            <a:ext cx="354586" cy="990600"/>
          </a:xfrm>
          <a:custGeom>
            <a:avLst/>
            <a:gdLst/>
            <a:ahLst/>
            <a:cxnLst/>
            <a:rect l="l" t="t" r="r" b="b"/>
            <a:pathLst>
              <a:path w="609784" h="1490134" extrusionOk="0">
                <a:moveTo>
                  <a:pt x="609784" y="1490134"/>
                </a:moveTo>
                <a:cubicBezTo>
                  <a:pt x="309217" y="1334912"/>
                  <a:pt x="8651" y="1179690"/>
                  <a:pt x="184" y="931334"/>
                </a:cubicBezTo>
                <a:cubicBezTo>
                  <a:pt x="-8283" y="682978"/>
                  <a:pt x="275350" y="341489"/>
                  <a:pt x="558984" y="0"/>
                </a:cubicBezTo>
              </a:path>
            </a:pathLst>
          </a:cu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lang="en-US"/>
              <a:t>Pointers</a:t>
            </a:r>
            <a:endParaRPr/>
          </a:p>
        </p:txBody>
      </p:sp>
      <p:sp>
        <p:nvSpPr>
          <p:cNvPr id="225" name="Google Shape;225;p20"/>
          <p:cNvSpPr txBox="1">
            <a:spLocks noGrp="1"/>
          </p:cNvSpPr>
          <p:nvPr>
            <p:ph type="body" idx="1"/>
          </p:nvPr>
        </p:nvSpPr>
        <p:spPr>
          <a:xfrm>
            <a:off x="152399" y="1295400"/>
            <a:ext cx="6966035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u="sng"/>
              <a:t>A pointer is a variable that stores a memory address.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6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void myFunc(int *intPtr) 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None/>
            </a:pPr>
            <a:r>
              <a:rPr lang="en-US" sz="2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*intPtr = 3;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int main(int argc, char *argv[]) 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	int x = 2;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	myFunc(&amp;x);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	printf(</a:t>
            </a:r>
            <a:r>
              <a:rPr lang="en-US" sz="26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"%d"</a:t>
            </a: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, x);	</a:t>
            </a:r>
            <a:r>
              <a:rPr lang="en-US" sz="26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3!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	...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graphicFrame>
        <p:nvGraphicFramePr>
          <p:cNvPr id="226" name="Google Shape;226;p20"/>
          <p:cNvGraphicFramePr/>
          <p:nvPr/>
        </p:nvGraphicFramePr>
        <p:xfrm>
          <a:off x="9220200" y="1295400"/>
          <a:ext cx="2743200" cy="255016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62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5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Address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Value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47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rgbClr val="7F7F7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572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0x1f0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442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rgbClr val="7F7F7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572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0x10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0x1f0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25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rgbClr val="7F7F7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7" name="Google Shape;227;p20"/>
          <p:cNvSpPr txBox="1"/>
          <p:nvPr/>
        </p:nvSpPr>
        <p:spPr>
          <a:xfrm>
            <a:off x="9348369" y="2281535"/>
            <a:ext cx="3545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x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8" name="Google Shape;228;p20"/>
          <p:cNvSpPr txBox="1"/>
          <p:nvPr/>
        </p:nvSpPr>
        <p:spPr>
          <a:xfrm>
            <a:off x="8778024" y="3124200"/>
            <a:ext cx="120417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intPtr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9" name="Google Shape;229;p20"/>
          <p:cNvSpPr txBox="1"/>
          <p:nvPr/>
        </p:nvSpPr>
        <p:spPr>
          <a:xfrm>
            <a:off x="7139370" y="2438400"/>
            <a:ext cx="120417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main()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0" name="Google Shape;230;p20"/>
          <p:cNvSpPr txBox="1"/>
          <p:nvPr/>
        </p:nvSpPr>
        <p:spPr>
          <a:xfrm>
            <a:off x="6799534" y="3048000"/>
            <a:ext cx="154401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myFunc()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1" name="Google Shape;231;p20"/>
          <p:cNvSpPr/>
          <p:nvPr/>
        </p:nvSpPr>
        <p:spPr>
          <a:xfrm>
            <a:off x="8555213" y="2133599"/>
            <a:ext cx="287281" cy="609601"/>
          </a:xfrm>
          <a:prstGeom prst="leftBracket">
            <a:avLst>
              <a:gd name="adj" fmla="val 8333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0"/>
          <p:cNvSpPr/>
          <p:nvPr/>
        </p:nvSpPr>
        <p:spPr>
          <a:xfrm>
            <a:off x="8555213" y="2976264"/>
            <a:ext cx="287281" cy="609601"/>
          </a:xfrm>
          <a:prstGeom prst="leftBracket">
            <a:avLst>
              <a:gd name="adj" fmla="val 8333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0"/>
          <p:cNvSpPr txBox="1"/>
          <p:nvPr/>
        </p:nvSpPr>
        <p:spPr>
          <a:xfrm>
            <a:off x="10123306" y="1176867"/>
            <a:ext cx="9369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STACK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4" name="Google Shape;234;p20"/>
          <p:cNvSpPr/>
          <p:nvPr/>
        </p:nvSpPr>
        <p:spPr>
          <a:xfrm>
            <a:off x="10685947" y="2438401"/>
            <a:ext cx="354586" cy="990600"/>
          </a:xfrm>
          <a:custGeom>
            <a:avLst/>
            <a:gdLst/>
            <a:ahLst/>
            <a:cxnLst/>
            <a:rect l="l" t="t" r="r" b="b"/>
            <a:pathLst>
              <a:path w="609784" h="1490134" extrusionOk="0">
                <a:moveTo>
                  <a:pt x="609784" y="1490134"/>
                </a:moveTo>
                <a:cubicBezTo>
                  <a:pt x="309217" y="1334912"/>
                  <a:pt x="8651" y="1179690"/>
                  <a:pt x="184" y="931334"/>
                </a:cubicBezTo>
                <a:cubicBezTo>
                  <a:pt x="-8283" y="682978"/>
                  <a:pt x="275350" y="341489"/>
                  <a:pt x="558984" y="0"/>
                </a:cubicBezTo>
              </a:path>
            </a:pathLst>
          </a:custGeom>
          <a:noFill/>
          <a:ln w="762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lang="en-US"/>
              <a:t>Pointers</a:t>
            </a:r>
            <a:endParaRPr/>
          </a:p>
        </p:txBody>
      </p:sp>
      <p:sp>
        <p:nvSpPr>
          <p:cNvPr id="240" name="Google Shape;240;p21"/>
          <p:cNvSpPr txBox="1">
            <a:spLocks noGrp="1"/>
          </p:cNvSpPr>
          <p:nvPr>
            <p:ph type="body" idx="1"/>
          </p:nvPr>
        </p:nvSpPr>
        <p:spPr>
          <a:xfrm>
            <a:off x="152399" y="1295400"/>
            <a:ext cx="6966035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u="sng"/>
              <a:t>A pointer is a variable that stores a memory address.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6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void myFunc(int *intPtr) 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None/>
            </a:pPr>
            <a:r>
              <a:rPr lang="en-US" sz="2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*intPtr = 3;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int main(int argc, char *argv[]) 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	int x = 2;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	myFunc(&amp;x);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	printf(</a:t>
            </a:r>
            <a:r>
              <a:rPr lang="en-US" sz="26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"%d"</a:t>
            </a: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, x);	</a:t>
            </a:r>
            <a:r>
              <a:rPr lang="en-US" sz="26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3!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	...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graphicFrame>
        <p:nvGraphicFramePr>
          <p:cNvPr id="241" name="Google Shape;241;p21"/>
          <p:cNvGraphicFramePr/>
          <p:nvPr/>
        </p:nvGraphicFramePr>
        <p:xfrm>
          <a:off x="9220200" y="1295400"/>
          <a:ext cx="2743200" cy="255016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62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5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Address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Value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47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rgbClr val="7F7F7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572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0x1f0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442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rgbClr val="7F7F7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572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0x10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0x1f0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25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rgbClr val="7F7F7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42" name="Google Shape;242;p21"/>
          <p:cNvSpPr txBox="1"/>
          <p:nvPr/>
        </p:nvSpPr>
        <p:spPr>
          <a:xfrm>
            <a:off x="9348369" y="2281535"/>
            <a:ext cx="3545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x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43" name="Google Shape;243;p21"/>
          <p:cNvSpPr txBox="1"/>
          <p:nvPr/>
        </p:nvSpPr>
        <p:spPr>
          <a:xfrm>
            <a:off x="8778024" y="3124200"/>
            <a:ext cx="120417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intPtr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4" name="Google Shape;244;p21"/>
          <p:cNvSpPr txBox="1"/>
          <p:nvPr/>
        </p:nvSpPr>
        <p:spPr>
          <a:xfrm>
            <a:off x="7139370" y="2438400"/>
            <a:ext cx="120417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main()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45" name="Google Shape;245;p21"/>
          <p:cNvSpPr txBox="1"/>
          <p:nvPr/>
        </p:nvSpPr>
        <p:spPr>
          <a:xfrm>
            <a:off x="6799534" y="3048000"/>
            <a:ext cx="154401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myFunc()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46" name="Google Shape;246;p21"/>
          <p:cNvSpPr/>
          <p:nvPr/>
        </p:nvSpPr>
        <p:spPr>
          <a:xfrm>
            <a:off x="8555213" y="2133599"/>
            <a:ext cx="287281" cy="609601"/>
          </a:xfrm>
          <a:prstGeom prst="leftBracket">
            <a:avLst>
              <a:gd name="adj" fmla="val 8333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1"/>
          <p:cNvSpPr/>
          <p:nvPr/>
        </p:nvSpPr>
        <p:spPr>
          <a:xfrm>
            <a:off x="8555213" y="2976264"/>
            <a:ext cx="287281" cy="609601"/>
          </a:xfrm>
          <a:prstGeom prst="leftBracket">
            <a:avLst>
              <a:gd name="adj" fmla="val 8333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1"/>
          <p:cNvSpPr txBox="1"/>
          <p:nvPr/>
        </p:nvSpPr>
        <p:spPr>
          <a:xfrm>
            <a:off x="10123306" y="1176867"/>
            <a:ext cx="9369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STACK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49" name="Google Shape;249;p21"/>
          <p:cNvSpPr/>
          <p:nvPr/>
        </p:nvSpPr>
        <p:spPr>
          <a:xfrm>
            <a:off x="10685947" y="2438401"/>
            <a:ext cx="354586" cy="990600"/>
          </a:xfrm>
          <a:custGeom>
            <a:avLst/>
            <a:gdLst/>
            <a:ahLst/>
            <a:cxnLst/>
            <a:rect l="l" t="t" r="r" b="b"/>
            <a:pathLst>
              <a:path w="609784" h="1490134" extrusionOk="0">
                <a:moveTo>
                  <a:pt x="609784" y="1490134"/>
                </a:moveTo>
                <a:cubicBezTo>
                  <a:pt x="309217" y="1334912"/>
                  <a:pt x="8651" y="1179690"/>
                  <a:pt x="184" y="931334"/>
                </a:cubicBezTo>
                <a:cubicBezTo>
                  <a:pt x="-8283" y="682978"/>
                  <a:pt x="275350" y="341489"/>
                  <a:pt x="558984" y="0"/>
                </a:cubicBezTo>
              </a:path>
            </a:pathLst>
          </a:custGeom>
          <a:noFill/>
          <a:ln w="762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lang="en-US"/>
              <a:t>Pointers</a:t>
            </a:r>
            <a:endParaRPr/>
          </a:p>
        </p:txBody>
      </p:sp>
      <p:sp>
        <p:nvSpPr>
          <p:cNvPr id="255" name="Google Shape;255;p22"/>
          <p:cNvSpPr txBox="1">
            <a:spLocks noGrp="1"/>
          </p:cNvSpPr>
          <p:nvPr>
            <p:ph type="body" idx="1"/>
          </p:nvPr>
        </p:nvSpPr>
        <p:spPr>
          <a:xfrm>
            <a:off x="152399" y="1295400"/>
            <a:ext cx="6966035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u="sng"/>
              <a:t>A pointer is a variable that stores a memory address.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6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void myFunc(int *intPtr) 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	*intPtr = 3;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int main(int argc, char *argv[]) 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	int x = 2;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	myFunc(&amp;x);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	printf(</a:t>
            </a:r>
            <a:r>
              <a:rPr lang="en-US" sz="26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"%d"</a:t>
            </a: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, x);	</a:t>
            </a:r>
            <a:r>
              <a:rPr lang="en-US" sz="26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3!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	...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graphicFrame>
        <p:nvGraphicFramePr>
          <p:cNvPr id="256" name="Google Shape;256;p22"/>
          <p:cNvGraphicFramePr/>
          <p:nvPr/>
        </p:nvGraphicFramePr>
        <p:xfrm>
          <a:off x="9220200" y="1295400"/>
          <a:ext cx="2743200" cy="17001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62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5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Address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Value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47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rgbClr val="7F7F7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572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0x1f0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442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rgbClr val="7F7F7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7" name="Google Shape;257;p22"/>
          <p:cNvSpPr txBox="1"/>
          <p:nvPr/>
        </p:nvSpPr>
        <p:spPr>
          <a:xfrm>
            <a:off x="9348369" y="2281535"/>
            <a:ext cx="3545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x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8" name="Google Shape;258;p22"/>
          <p:cNvSpPr txBox="1"/>
          <p:nvPr/>
        </p:nvSpPr>
        <p:spPr>
          <a:xfrm>
            <a:off x="7139370" y="2438400"/>
            <a:ext cx="120417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main()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9" name="Google Shape;259;p22"/>
          <p:cNvSpPr/>
          <p:nvPr/>
        </p:nvSpPr>
        <p:spPr>
          <a:xfrm>
            <a:off x="8555213" y="2133599"/>
            <a:ext cx="287281" cy="609601"/>
          </a:xfrm>
          <a:prstGeom prst="leftBracket">
            <a:avLst>
              <a:gd name="adj" fmla="val 8333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2"/>
          <p:cNvSpPr txBox="1"/>
          <p:nvPr/>
        </p:nvSpPr>
        <p:spPr>
          <a:xfrm>
            <a:off x="10123306" y="1176867"/>
            <a:ext cx="9369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STACK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3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lang="en-US"/>
              <a:t>Pointers</a:t>
            </a:r>
            <a:endParaRPr/>
          </a:p>
        </p:txBody>
      </p:sp>
      <p:sp>
        <p:nvSpPr>
          <p:cNvPr id="266" name="Google Shape;266;p23"/>
          <p:cNvSpPr txBox="1">
            <a:spLocks noGrp="1"/>
          </p:cNvSpPr>
          <p:nvPr>
            <p:ph type="body" idx="1"/>
          </p:nvPr>
        </p:nvSpPr>
        <p:spPr>
          <a:xfrm>
            <a:off x="152399" y="1295400"/>
            <a:ext cx="6966035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u="sng"/>
              <a:t>A pointer is a variable that stores a memory address.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6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void myFunc(int *intPtr) 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	*intPtr = 3;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int main(int argc, char *argv[]) 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	int x = 2;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	myFunc(&amp;x);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None/>
            </a:pPr>
            <a:r>
              <a:rPr lang="en-US" sz="2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printf("%d", x);	// 3!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	...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graphicFrame>
        <p:nvGraphicFramePr>
          <p:cNvPr id="267" name="Google Shape;267;p23"/>
          <p:cNvGraphicFramePr/>
          <p:nvPr/>
        </p:nvGraphicFramePr>
        <p:xfrm>
          <a:off x="9220200" y="1295400"/>
          <a:ext cx="2743200" cy="17001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62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5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Address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Value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47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rgbClr val="7F7F7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572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0x1f0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442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rgbClr val="7F7F7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8" name="Google Shape;268;p23"/>
          <p:cNvSpPr txBox="1"/>
          <p:nvPr/>
        </p:nvSpPr>
        <p:spPr>
          <a:xfrm>
            <a:off x="9348369" y="2281535"/>
            <a:ext cx="3545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x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69" name="Google Shape;269;p23"/>
          <p:cNvSpPr txBox="1"/>
          <p:nvPr/>
        </p:nvSpPr>
        <p:spPr>
          <a:xfrm>
            <a:off x="7139370" y="2438400"/>
            <a:ext cx="120417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main()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0" name="Google Shape;270;p23"/>
          <p:cNvSpPr/>
          <p:nvPr/>
        </p:nvSpPr>
        <p:spPr>
          <a:xfrm>
            <a:off x="8555213" y="2133599"/>
            <a:ext cx="287281" cy="609601"/>
          </a:xfrm>
          <a:prstGeom prst="leftBracket">
            <a:avLst>
              <a:gd name="adj" fmla="val 8333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3"/>
          <p:cNvSpPr txBox="1"/>
          <p:nvPr/>
        </p:nvSpPr>
        <p:spPr>
          <a:xfrm>
            <a:off x="10123306" y="1176867"/>
            <a:ext cx="9369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STACK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lang="en-US"/>
              <a:t>Pointers</a:t>
            </a:r>
            <a:endParaRPr/>
          </a:p>
        </p:txBody>
      </p:sp>
      <p:sp>
        <p:nvSpPr>
          <p:cNvPr id="89" name="Google Shape;89;p6"/>
          <p:cNvSpPr txBox="1">
            <a:spLocks noGrp="1"/>
          </p:cNvSpPr>
          <p:nvPr>
            <p:ph type="body" idx="1"/>
          </p:nvPr>
        </p:nvSpPr>
        <p:spPr>
          <a:xfrm>
            <a:off x="152400" y="1295400"/>
            <a:ext cx="118110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</a:t>
            </a:r>
            <a:r>
              <a:rPr lang="en-US" i="1"/>
              <a:t>pointer</a:t>
            </a:r>
            <a:r>
              <a:rPr lang="en-US"/>
              <a:t> is a variable that stores a memory address.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Because there is no pass-by-reference in C like in C++, pointers let us pass around the address of one instance of memory, instead of making many copies.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One (8 byte) pointer can represent any size memory location!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Pointers are also essential for allocating memory on the heap, which we will cover later.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Pointers also let us refer to memory generically, which we will cover later.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4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lang="en-US"/>
              <a:t>Pointers</a:t>
            </a:r>
            <a:endParaRPr/>
          </a:p>
        </p:txBody>
      </p:sp>
      <p:sp>
        <p:nvSpPr>
          <p:cNvPr id="277" name="Google Shape;277;p24"/>
          <p:cNvSpPr txBox="1">
            <a:spLocks noGrp="1"/>
          </p:cNvSpPr>
          <p:nvPr>
            <p:ph type="body" idx="1"/>
          </p:nvPr>
        </p:nvSpPr>
        <p:spPr>
          <a:xfrm>
            <a:off x="152399" y="1295400"/>
            <a:ext cx="6966035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Without pointers, we would make copies.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6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void myFunc(int val) 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	val = 3;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int main(int argc, char *argv[]) 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None/>
            </a:pPr>
            <a:r>
              <a:rPr lang="en-US" sz="2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int x = 2;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	myFunc(x);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	printf(</a:t>
            </a:r>
            <a:r>
              <a:rPr lang="en-US" sz="26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"%d"</a:t>
            </a: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, x);	</a:t>
            </a:r>
            <a:r>
              <a:rPr lang="en-US" sz="26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2!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	...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278" name="Google Shape;278;p24"/>
          <p:cNvSpPr txBox="1"/>
          <p:nvPr/>
        </p:nvSpPr>
        <p:spPr>
          <a:xfrm>
            <a:off x="10123306" y="1176867"/>
            <a:ext cx="9369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STACK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aphicFrame>
        <p:nvGraphicFramePr>
          <p:cNvPr id="279" name="Google Shape;279;p24"/>
          <p:cNvGraphicFramePr/>
          <p:nvPr/>
        </p:nvGraphicFramePr>
        <p:xfrm>
          <a:off x="9220200" y="1295400"/>
          <a:ext cx="2743200" cy="17001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62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5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Address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Value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rgbClr val="7F7F7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572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0x1f0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rgbClr val="7F7F7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0" name="Google Shape;280;p24"/>
          <p:cNvSpPr txBox="1"/>
          <p:nvPr/>
        </p:nvSpPr>
        <p:spPr>
          <a:xfrm>
            <a:off x="9348369" y="2281535"/>
            <a:ext cx="3545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x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81" name="Google Shape;281;p24"/>
          <p:cNvSpPr txBox="1"/>
          <p:nvPr/>
        </p:nvSpPr>
        <p:spPr>
          <a:xfrm>
            <a:off x="7139370" y="2438400"/>
            <a:ext cx="120417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main()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82" name="Google Shape;282;p24"/>
          <p:cNvSpPr/>
          <p:nvPr/>
        </p:nvSpPr>
        <p:spPr>
          <a:xfrm>
            <a:off x="8555213" y="2133599"/>
            <a:ext cx="287281" cy="609601"/>
          </a:xfrm>
          <a:prstGeom prst="leftBracket">
            <a:avLst>
              <a:gd name="adj" fmla="val 8333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lang="en-US"/>
              <a:t>Pointers</a:t>
            </a:r>
            <a:endParaRPr/>
          </a:p>
        </p:txBody>
      </p:sp>
      <p:sp>
        <p:nvSpPr>
          <p:cNvPr id="288" name="Google Shape;288;p25"/>
          <p:cNvSpPr txBox="1">
            <a:spLocks noGrp="1"/>
          </p:cNvSpPr>
          <p:nvPr>
            <p:ph type="body" idx="1"/>
          </p:nvPr>
        </p:nvSpPr>
        <p:spPr>
          <a:xfrm>
            <a:off x="152399" y="1295400"/>
            <a:ext cx="6966035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Without pointers, we would make copies.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6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void myFunc(int val) 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	val = 3;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int main(int argc, char *argv[]) 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	int x = 2;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None/>
            </a:pPr>
            <a:r>
              <a:rPr lang="en-US" sz="2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myFunc(x);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	printf(</a:t>
            </a:r>
            <a:r>
              <a:rPr lang="en-US" sz="26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"%d"</a:t>
            </a: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, x);	</a:t>
            </a:r>
            <a:r>
              <a:rPr lang="en-US" sz="26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2!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	...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289" name="Google Shape;289;p25"/>
          <p:cNvSpPr txBox="1"/>
          <p:nvPr/>
        </p:nvSpPr>
        <p:spPr>
          <a:xfrm>
            <a:off x="10123306" y="1176867"/>
            <a:ext cx="9369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STACK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aphicFrame>
        <p:nvGraphicFramePr>
          <p:cNvPr id="290" name="Google Shape;290;p25"/>
          <p:cNvGraphicFramePr/>
          <p:nvPr/>
        </p:nvGraphicFramePr>
        <p:xfrm>
          <a:off x="9220200" y="1295400"/>
          <a:ext cx="2743200" cy="17001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62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5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Address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Value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rgbClr val="7F7F7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572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0x1f0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rgbClr val="7F7F7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1" name="Google Shape;291;p25"/>
          <p:cNvSpPr txBox="1"/>
          <p:nvPr/>
        </p:nvSpPr>
        <p:spPr>
          <a:xfrm>
            <a:off x="9348369" y="2281535"/>
            <a:ext cx="3545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x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92" name="Google Shape;292;p25"/>
          <p:cNvSpPr txBox="1"/>
          <p:nvPr/>
        </p:nvSpPr>
        <p:spPr>
          <a:xfrm>
            <a:off x="7139370" y="2438400"/>
            <a:ext cx="120417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main()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93" name="Google Shape;293;p25"/>
          <p:cNvSpPr/>
          <p:nvPr/>
        </p:nvSpPr>
        <p:spPr>
          <a:xfrm>
            <a:off x="8555213" y="2133599"/>
            <a:ext cx="287281" cy="609601"/>
          </a:xfrm>
          <a:prstGeom prst="leftBracket">
            <a:avLst>
              <a:gd name="adj" fmla="val 8333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lang="en-US"/>
              <a:t>Pointers</a:t>
            </a:r>
            <a:endParaRPr/>
          </a:p>
        </p:txBody>
      </p:sp>
      <p:sp>
        <p:nvSpPr>
          <p:cNvPr id="299" name="Google Shape;299;p26"/>
          <p:cNvSpPr txBox="1">
            <a:spLocks noGrp="1"/>
          </p:cNvSpPr>
          <p:nvPr>
            <p:ph type="body" idx="1"/>
          </p:nvPr>
        </p:nvSpPr>
        <p:spPr>
          <a:xfrm>
            <a:off x="152399" y="1295400"/>
            <a:ext cx="6966035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Without pointers, we would make copies.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6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void myFunc(int val) 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	val = 3;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int main(int argc, char *argv[]) 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	int x = 2;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None/>
            </a:pPr>
            <a:r>
              <a:rPr lang="en-US" sz="2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myFunc(x);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	printf(</a:t>
            </a:r>
            <a:r>
              <a:rPr lang="en-US" sz="26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"%d"</a:t>
            </a: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, x);	</a:t>
            </a:r>
            <a:r>
              <a:rPr lang="en-US" sz="26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2!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	...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300" name="Google Shape;300;p26"/>
          <p:cNvSpPr txBox="1"/>
          <p:nvPr/>
        </p:nvSpPr>
        <p:spPr>
          <a:xfrm>
            <a:off x="10123306" y="1176867"/>
            <a:ext cx="9369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STACK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aphicFrame>
        <p:nvGraphicFramePr>
          <p:cNvPr id="301" name="Google Shape;301;p26"/>
          <p:cNvGraphicFramePr/>
          <p:nvPr/>
        </p:nvGraphicFramePr>
        <p:xfrm>
          <a:off x="9220200" y="1295400"/>
          <a:ext cx="2743200" cy="255016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62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5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Address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Value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47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rgbClr val="7F7F7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572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0x1f0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442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rgbClr val="7F7F7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572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0x10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25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rgbClr val="7F7F7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2" name="Google Shape;302;p26"/>
          <p:cNvSpPr txBox="1"/>
          <p:nvPr/>
        </p:nvSpPr>
        <p:spPr>
          <a:xfrm>
            <a:off x="9348369" y="2281535"/>
            <a:ext cx="3545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x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03" name="Google Shape;303;p26"/>
          <p:cNvSpPr txBox="1"/>
          <p:nvPr/>
        </p:nvSpPr>
        <p:spPr>
          <a:xfrm>
            <a:off x="9287778" y="3124200"/>
            <a:ext cx="69442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val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4" name="Google Shape;304;p26"/>
          <p:cNvSpPr txBox="1"/>
          <p:nvPr/>
        </p:nvSpPr>
        <p:spPr>
          <a:xfrm>
            <a:off x="7139370" y="2438400"/>
            <a:ext cx="120417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main()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05" name="Google Shape;305;p26"/>
          <p:cNvSpPr txBox="1"/>
          <p:nvPr/>
        </p:nvSpPr>
        <p:spPr>
          <a:xfrm>
            <a:off x="6799534" y="3048000"/>
            <a:ext cx="154401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myFunc()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06" name="Google Shape;306;p26"/>
          <p:cNvSpPr/>
          <p:nvPr/>
        </p:nvSpPr>
        <p:spPr>
          <a:xfrm>
            <a:off x="8555213" y="2133599"/>
            <a:ext cx="287281" cy="609601"/>
          </a:xfrm>
          <a:prstGeom prst="leftBracket">
            <a:avLst>
              <a:gd name="adj" fmla="val 8333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6"/>
          <p:cNvSpPr/>
          <p:nvPr/>
        </p:nvSpPr>
        <p:spPr>
          <a:xfrm>
            <a:off x="8555213" y="2976264"/>
            <a:ext cx="287281" cy="609601"/>
          </a:xfrm>
          <a:prstGeom prst="leftBracket">
            <a:avLst>
              <a:gd name="adj" fmla="val 8333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7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lang="en-US"/>
              <a:t>Pointers</a:t>
            </a:r>
            <a:endParaRPr/>
          </a:p>
        </p:txBody>
      </p:sp>
      <p:sp>
        <p:nvSpPr>
          <p:cNvPr id="313" name="Google Shape;313;p27"/>
          <p:cNvSpPr txBox="1">
            <a:spLocks noGrp="1"/>
          </p:cNvSpPr>
          <p:nvPr>
            <p:ph type="body" idx="1"/>
          </p:nvPr>
        </p:nvSpPr>
        <p:spPr>
          <a:xfrm>
            <a:off x="152399" y="1295400"/>
            <a:ext cx="6966035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Without pointers, we would make copies.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6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void myFunc(int val) 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None/>
            </a:pPr>
            <a:r>
              <a:rPr lang="en-US" sz="2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val = 3;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int main(int argc, char *argv[]) 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	int x = 2;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	myFunc(x);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	printf(</a:t>
            </a:r>
            <a:r>
              <a:rPr lang="en-US" sz="26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"%d"</a:t>
            </a: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, x);	</a:t>
            </a:r>
            <a:r>
              <a:rPr lang="en-US" sz="26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2!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	...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314" name="Google Shape;314;p27"/>
          <p:cNvSpPr txBox="1"/>
          <p:nvPr/>
        </p:nvSpPr>
        <p:spPr>
          <a:xfrm>
            <a:off x="10123306" y="1176867"/>
            <a:ext cx="9369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STACK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aphicFrame>
        <p:nvGraphicFramePr>
          <p:cNvPr id="315" name="Google Shape;315;p27"/>
          <p:cNvGraphicFramePr/>
          <p:nvPr/>
        </p:nvGraphicFramePr>
        <p:xfrm>
          <a:off x="9220200" y="1295400"/>
          <a:ext cx="2743200" cy="255016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62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5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Address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Value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47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rgbClr val="7F7F7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572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0x1f0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442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rgbClr val="7F7F7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572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0x10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25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rgbClr val="7F7F7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16" name="Google Shape;316;p27"/>
          <p:cNvSpPr txBox="1"/>
          <p:nvPr/>
        </p:nvSpPr>
        <p:spPr>
          <a:xfrm>
            <a:off x="9348369" y="2281535"/>
            <a:ext cx="3545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x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17" name="Google Shape;317;p27"/>
          <p:cNvSpPr txBox="1"/>
          <p:nvPr/>
        </p:nvSpPr>
        <p:spPr>
          <a:xfrm>
            <a:off x="9287778" y="3124200"/>
            <a:ext cx="69442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val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8" name="Google Shape;318;p27"/>
          <p:cNvSpPr txBox="1"/>
          <p:nvPr/>
        </p:nvSpPr>
        <p:spPr>
          <a:xfrm>
            <a:off x="7139370" y="2438400"/>
            <a:ext cx="120417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main()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19" name="Google Shape;319;p27"/>
          <p:cNvSpPr txBox="1"/>
          <p:nvPr/>
        </p:nvSpPr>
        <p:spPr>
          <a:xfrm>
            <a:off x="6799534" y="3048000"/>
            <a:ext cx="154401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myFunc()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20" name="Google Shape;320;p27"/>
          <p:cNvSpPr/>
          <p:nvPr/>
        </p:nvSpPr>
        <p:spPr>
          <a:xfrm>
            <a:off x="8555213" y="2133599"/>
            <a:ext cx="287281" cy="609601"/>
          </a:xfrm>
          <a:prstGeom prst="leftBracket">
            <a:avLst>
              <a:gd name="adj" fmla="val 8333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27"/>
          <p:cNvSpPr/>
          <p:nvPr/>
        </p:nvSpPr>
        <p:spPr>
          <a:xfrm>
            <a:off x="8555213" y="2976264"/>
            <a:ext cx="287281" cy="609601"/>
          </a:xfrm>
          <a:prstGeom prst="leftBracket">
            <a:avLst>
              <a:gd name="adj" fmla="val 8333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8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lang="en-US"/>
              <a:t>Pointers</a:t>
            </a:r>
            <a:endParaRPr/>
          </a:p>
        </p:txBody>
      </p:sp>
      <p:sp>
        <p:nvSpPr>
          <p:cNvPr id="327" name="Google Shape;327;p28"/>
          <p:cNvSpPr txBox="1">
            <a:spLocks noGrp="1"/>
          </p:cNvSpPr>
          <p:nvPr>
            <p:ph type="body" idx="1"/>
          </p:nvPr>
        </p:nvSpPr>
        <p:spPr>
          <a:xfrm>
            <a:off x="152399" y="1295400"/>
            <a:ext cx="6966035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Without pointers, we would make copies.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6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void myFunc(int val) 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None/>
            </a:pPr>
            <a:r>
              <a:rPr lang="en-US" sz="2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val = 3;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int main(int argc, char *argv[]) 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	int x = 2;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	myFunc(x);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	printf(</a:t>
            </a:r>
            <a:r>
              <a:rPr lang="en-US" sz="26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"%d"</a:t>
            </a: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, x);	</a:t>
            </a:r>
            <a:r>
              <a:rPr lang="en-US" sz="26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2!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	...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328" name="Google Shape;328;p28"/>
          <p:cNvSpPr txBox="1"/>
          <p:nvPr/>
        </p:nvSpPr>
        <p:spPr>
          <a:xfrm>
            <a:off x="10123306" y="1176867"/>
            <a:ext cx="9369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STACK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aphicFrame>
        <p:nvGraphicFramePr>
          <p:cNvPr id="329" name="Google Shape;329;p28"/>
          <p:cNvGraphicFramePr/>
          <p:nvPr/>
        </p:nvGraphicFramePr>
        <p:xfrm>
          <a:off x="9220200" y="1295400"/>
          <a:ext cx="2743200" cy="255016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62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5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Address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Value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47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rgbClr val="7F7F7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572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0x1f0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442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rgbClr val="7F7F7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572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0x10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25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rgbClr val="7F7F7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30" name="Google Shape;330;p28"/>
          <p:cNvSpPr txBox="1"/>
          <p:nvPr/>
        </p:nvSpPr>
        <p:spPr>
          <a:xfrm>
            <a:off x="9348369" y="2281535"/>
            <a:ext cx="3545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x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31" name="Google Shape;331;p28"/>
          <p:cNvSpPr txBox="1"/>
          <p:nvPr/>
        </p:nvSpPr>
        <p:spPr>
          <a:xfrm>
            <a:off x="9287778" y="3124200"/>
            <a:ext cx="69442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val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2" name="Google Shape;332;p28"/>
          <p:cNvSpPr txBox="1"/>
          <p:nvPr/>
        </p:nvSpPr>
        <p:spPr>
          <a:xfrm>
            <a:off x="7139370" y="2438400"/>
            <a:ext cx="120417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main()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33" name="Google Shape;333;p28"/>
          <p:cNvSpPr txBox="1"/>
          <p:nvPr/>
        </p:nvSpPr>
        <p:spPr>
          <a:xfrm>
            <a:off x="6799534" y="3048000"/>
            <a:ext cx="154401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myFunc()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34" name="Google Shape;334;p28"/>
          <p:cNvSpPr/>
          <p:nvPr/>
        </p:nvSpPr>
        <p:spPr>
          <a:xfrm>
            <a:off x="8555213" y="2133599"/>
            <a:ext cx="287281" cy="609601"/>
          </a:xfrm>
          <a:prstGeom prst="leftBracket">
            <a:avLst>
              <a:gd name="adj" fmla="val 8333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28"/>
          <p:cNvSpPr/>
          <p:nvPr/>
        </p:nvSpPr>
        <p:spPr>
          <a:xfrm>
            <a:off x="8555213" y="2976264"/>
            <a:ext cx="287281" cy="609601"/>
          </a:xfrm>
          <a:prstGeom prst="leftBracket">
            <a:avLst>
              <a:gd name="adj" fmla="val 8333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lang="en-US"/>
              <a:t>Pointers</a:t>
            </a:r>
            <a:endParaRPr/>
          </a:p>
        </p:txBody>
      </p:sp>
      <p:sp>
        <p:nvSpPr>
          <p:cNvPr id="341" name="Google Shape;341;p29"/>
          <p:cNvSpPr txBox="1">
            <a:spLocks noGrp="1"/>
          </p:cNvSpPr>
          <p:nvPr>
            <p:ph type="body" idx="1"/>
          </p:nvPr>
        </p:nvSpPr>
        <p:spPr>
          <a:xfrm>
            <a:off x="152399" y="1295400"/>
            <a:ext cx="6966035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Without pointers, we would make copies.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6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void myFunc(int val) 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	val = 3;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int main(int argc, char *argv[]) 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	int x = 2;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	myFunc(x);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	printf(</a:t>
            </a:r>
            <a:r>
              <a:rPr lang="en-US" sz="26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"%d"</a:t>
            </a: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, x);	</a:t>
            </a:r>
            <a:r>
              <a:rPr lang="en-US" sz="26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2!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	...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342" name="Google Shape;342;p29"/>
          <p:cNvSpPr txBox="1"/>
          <p:nvPr/>
        </p:nvSpPr>
        <p:spPr>
          <a:xfrm>
            <a:off x="10123306" y="1176867"/>
            <a:ext cx="9369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STACK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aphicFrame>
        <p:nvGraphicFramePr>
          <p:cNvPr id="343" name="Google Shape;343;p29"/>
          <p:cNvGraphicFramePr/>
          <p:nvPr/>
        </p:nvGraphicFramePr>
        <p:xfrm>
          <a:off x="9220200" y="1295400"/>
          <a:ext cx="2743200" cy="17001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62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5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Address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Value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rgbClr val="7F7F7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572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0x1f0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rgbClr val="7F7F7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44" name="Google Shape;344;p29"/>
          <p:cNvSpPr txBox="1"/>
          <p:nvPr/>
        </p:nvSpPr>
        <p:spPr>
          <a:xfrm>
            <a:off x="9348369" y="2281535"/>
            <a:ext cx="3545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x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45" name="Google Shape;345;p29"/>
          <p:cNvSpPr txBox="1"/>
          <p:nvPr/>
        </p:nvSpPr>
        <p:spPr>
          <a:xfrm>
            <a:off x="7139370" y="2438400"/>
            <a:ext cx="120417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main()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46" name="Google Shape;346;p29"/>
          <p:cNvSpPr/>
          <p:nvPr/>
        </p:nvSpPr>
        <p:spPr>
          <a:xfrm>
            <a:off x="8555213" y="2133599"/>
            <a:ext cx="287281" cy="609601"/>
          </a:xfrm>
          <a:prstGeom prst="leftBracket">
            <a:avLst>
              <a:gd name="adj" fmla="val 8333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0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lang="en-US"/>
              <a:t>Pointers</a:t>
            </a:r>
            <a:endParaRPr/>
          </a:p>
        </p:txBody>
      </p:sp>
      <p:sp>
        <p:nvSpPr>
          <p:cNvPr id="352" name="Google Shape;352;p30"/>
          <p:cNvSpPr txBox="1">
            <a:spLocks noGrp="1"/>
          </p:cNvSpPr>
          <p:nvPr>
            <p:ph type="body" idx="1"/>
          </p:nvPr>
        </p:nvSpPr>
        <p:spPr>
          <a:xfrm>
            <a:off x="152399" y="1295400"/>
            <a:ext cx="6966035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Without pointers, we would make copies.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6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void myFunc(int val) 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	val = 3;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int main(int argc, char *argv[]) 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	int x = 2;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	myFunc(x);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None/>
            </a:pPr>
            <a:r>
              <a:rPr lang="en-US" sz="2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printf("%d", x);	// 2!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	...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353" name="Google Shape;353;p30"/>
          <p:cNvSpPr txBox="1"/>
          <p:nvPr/>
        </p:nvSpPr>
        <p:spPr>
          <a:xfrm>
            <a:off x="10123306" y="1176867"/>
            <a:ext cx="9369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STACK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aphicFrame>
        <p:nvGraphicFramePr>
          <p:cNvPr id="354" name="Google Shape;354;p30"/>
          <p:cNvGraphicFramePr/>
          <p:nvPr/>
        </p:nvGraphicFramePr>
        <p:xfrm>
          <a:off x="9220200" y="1295400"/>
          <a:ext cx="2743200" cy="17001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62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5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Address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Value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rgbClr val="7F7F7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572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0x1f0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rgbClr val="7F7F7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55" name="Google Shape;355;p30"/>
          <p:cNvSpPr txBox="1"/>
          <p:nvPr/>
        </p:nvSpPr>
        <p:spPr>
          <a:xfrm>
            <a:off x="9348369" y="2281535"/>
            <a:ext cx="3545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x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56" name="Google Shape;356;p30"/>
          <p:cNvSpPr txBox="1"/>
          <p:nvPr/>
        </p:nvSpPr>
        <p:spPr>
          <a:xfrm>
            <a:off x="7139370" y="2438400"/>
            <a:ext cx="120417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main()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57" name="Google Shape;357;p30"/>
          <p:cNvSpPr/>
          <p:nvPr/>
        </p:nvSpPr>
        <p:spPr>
          <a:xfrm>
            <a:off x="8555213" y="2133599"/>
            <a:ext cx="287281" cy="609601"/>
          </a:xfrm>
          <a:prstGeom prst="leftBracket">
            <a:avLst>
              <a:gd name="adj" fmla="val 8333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lang="en-US"/>
              <a:t>How to draw memory diagrams?</a:t>
            </a:r>
            <a:endParaRPr/>
          </a:p>
        </p:txBody>
      </p:sp>
      <p:pic>
        <p:nvPicPr>
          <p:cNvPr id="366" name="Google Shape;366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627" y="1219201"/>
            <a:ext cx="3536452" cy="3912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25079" y="1234690"/>
            <a:ext cx="3849218" cy="3901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31" descr="A diagram of an array of strings.  Each element in the array is an 8 byte address, each of which points to the first character in its respectrive string.  The value of argv[2] in this diagram is therefore the address stored in the second index.  The entire string is not stored in the index, just the address of the first character.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494427" y="1721278"/>
            <a:ext cx="4697573" cy="3049302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31"/>
          <p:cNvSpPr/>
          <p:nvPr/>
        </p:nvSpPr>
        <p:spPr>
          <a:xfrm>
            <a:off x="5789996" y="5638800"/>
            <a:ext cx="5562600" cy="1059929"/>
          </a:xfrm>
          <a:prstGeom prst="rect">
            <a:avLst/>
          </a:prstGeom>
          <a:solidFill>
            <a:srgbClr val="B3C6E7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266700" dist="342900" dir="2760000" sx="95000" sy="95000" algn="ctr" rotWithShape="0">
              <a:srgbClr val="D0CECE">
                <a:alpha val="6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Choose whatever style is convenient for you, keeping in mind that (1) memory is contiguous, and (2) C types are different sizes.</a:t>
            </a:r>
            <a:endParaRPr kumimoji="0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lang="en-US"/>
              <a:t>C Parameters</a:t>
            </a:r>
            <a:endParaRPr/>
          </a:p>
        </p:txBody>
      </p:sp>
      <p:sp>
        <p:nvSpPr>
          <p:cNvPr id="376" name="Google Shape;376;p32"/>
          <p:cNvSpPr txBox="1">
            <a:spLocks noGrp="1"/>
          </p:cNvSpPr>
          <p:nvPr>
            <p:ph type="body" idx="1"/>
          </p:nvPr>
        </p:nvSpPr>
        <p:spPr>
          <a:xfrm>
            <a:off x="152400" y="1295400"/>
            <a:ext cx="118110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When you pass a value as a parameter, C passes a copy of that value.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void myFunction(int x) 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…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int main(int argc, char *argv[]) 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int num = 4;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myFunction(num);		</a:t>
            </a:r>
            <a:r>
              <a:rPr lang="en-US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passes copy of 4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lang="en-US"/>
              <a:t>C Parameters</a:t>
            </a:r>
            <a:endParaRPr/>
          </a:p>
        </p:txBody>
      </p:sp>
      <p:sp>
        <p:nvSpPr>
          <p:cNvPr id="382" name="Google Shape;382;p33"/>
          <p:cNvSpPr txBox="1">
            <a:spLocks noGrp="1"/>
          </p:cNvSpPr>
          <p:nvPr>
            <p:ph type="body" idx="1"/>
          </p:nvPr>
        </p:nvSpPr>
        <p:spPr>
          <a:xfrm>
            <a:off x="152400" y="1295400"/>
            <a:ext cx="118110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When you pass a value as a parameter, C passes a copy of that value.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void myFunction(int *x) 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…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int main(int argc, char *argv[]) 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int num = 4;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myFunction(&amp;num);		</a:t>
            </a:r>
            <a:r>
              <a:rPr lang="en-US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passes copy of e.g. 0xffed63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lang="en-US"/>
              <a:t>Memory</a:t>
            </a:r>
            <a:endParaRPr/>
          </a:p>
        </p:txBody>
      </p:sp>
      <p:sp>
        <p:nvSpPr>
          <p:cNvPr id="95" name="Google Shape;95;p7"/>
          <p:cNvSpPr txBox="1">
            <a:spLocks noGrp="1"/>
          </p:cNvSpPr>
          <p:nvPr>
            <p:ph type="body" idx="1"/>
          </p:nvPr>
        </p:nvSpPr>
        <p:spPr>
          <a:xfrm>
            <a:off x="152400" y="1295400"/>
            <a:ext cx="80772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Memory is a big array of bytes.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Each byte has a unique numeric index that is commonly written in hexadecimal.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pointer stores one of these memory addresses.</a:t>
            </a:r>
            <a:endParaRPr/>
          </a:p>
        </p:txBody>
      </p:sp>
      <p:graphicFrame>
        <p:nvGraphicFramePr>
          <p:cNvPr id="96" name="Google Shape;96;p7"/>
          <p:cNvGraphicFramePr/>
          <p:nvPr/>
        </p:nvGraphicFramePr>
        <p:xfrm>
          <a:off x="8534400" y="1295400"/>
          <a:ext cx="2743200" cy="51815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62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5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Address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Value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572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u="none" strike="noStrike" cap="none">
                        <a:solidFill>
                          <a:srgbClr val="7F7F7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572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0x105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'\0'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572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0x104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'e'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572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0x103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'l'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572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0x102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'p'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572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0x101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'p'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572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0x100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'a'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572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u="none" strike="noStrike" cap="none">
                        <a:solidFill>
                          <a:srgbClr val="7F7F7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4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lang="en-US"/>
              <a:t>C Parameters</a:t>
            </a:r>
            <a:endParaRPr/>
          </a:p>
        </p:txBody>
      </p:sp>
      <p:sp>
        <p:nvSpPr>
          <p:cNvPr id="388" name="Google Shape;388;p34"/>
          <p:cNvSpPr txBox="1">
            <a:spLocks noGrp="1"/>
          </p:cNvSpPr>
          <p:nvPr>
            <p:ph type="body" idx="1"/>
          </p:nvPr>
        </p:nvSpPr>
        <p:spPr>
          <a:xfrm>
            <a:off x="152400" y="1295400"/>
            <a:ext cx="118110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When you pass a value as a parameter, C passes a copy of that value.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void myFunction(char ch) 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…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int main(int argc, char *argv[]) 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char *myStr = </a:t>
            </a:r>
            <a:r>
              <a:rPr lang="en-US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"Hello!"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;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myFunction(myStr[1]);		</a:t>
            </a:r>
            <a:r>
              <a:rPr lang="en-US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passes copy of 'e'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lang="en-US"/>
              <a:t>C Parameters</a:t>
            </a:r>
            <a:endParaRPr/>
          </a:p>
        </p:txBody>
      </p:sp>
      <p:sp>
        <p:nvSpPr>
          <p:cNvPr id="394" name="Google Shape;394;p35"/>
          <p:cNvSpPr txBox="1">
            <a:spLocks noGrp="1"/>
          </p:cNvSpPr>
          <p:nvPr>
            <p:ph type="body" idx="1"/>
          </p:nvPr>
        </p:nvSpPr>
        <p:spPr>
          <a:xfrm>
            <a:off x="152400" y="1295400"/>
            <a:ext cx="118110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If you are performing an operation with some input and do not care about any changes to the input, pass the data type itself.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lang="en-US"/>
              <a:t>C Parameters</a:t>
            </a:r>
            <a:endParaRPr/>
          </a:p>
        </p:txBody>
      </p:sp>
      <p:sp>
        <p:nvSpPr>
          <p:cNvPr id="400" name="Google Shape;400;p36"/>
          <p:cNvSpPr txBox="1">
            <a:spLocks noGrp="1"/>
          </p:cNvSpPr>
          <p:nvPr>
            <p:ph type="body" idx="1"/>
          </p:nvPr>
        </p:nvSpPr>
        <p:spPr>
          <a:xfrm>
            <a:off x="152400" y="1295400"/>
            <a:ext cx="118110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If you are performing an operation with some input and do not care about any changes to the input, pass the data type itself.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void myFunction(char ch) 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printf(</a:t>
            </a:r>
            <a:r>
              <a:rPr lang="en-US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"%c"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, ch);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int main(int argc, char *argv[]) 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char *myStr = </a:t>
            </a:r>
            <a:r>
              <a:rPr lang="en-US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"Hello!"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;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myFunction(myStr[1]);		</a:t>
            </a:r>
            <a:r>
              <a:rPr lang="en-US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prints 'e'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7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lang="en-US"/>
              <a:t>C Parameters</a:t>
            </a:r>
            <a:endParaRPr/>
          </a:p>
        </p:txBody>
      </p:sp>
      <p:sp>
        <p:nvSpPr>
          <p:cNvPr id="406" name="Google Shape;406;p37"/>
          <p:cNvSpPr txBox="1">
            <a:spLocks noGrp="1"/>
          </p:cNvSpPr>
          <p:nvPr>
            <p:ph type="body" idx="1"/>
          </p:nvPr>
        </p:nvSpPr>
        <p:spPr>
          <a:xfrm>
            <a:off x="152400" y="1295400"/>
            <a:ext cx="118110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If you are performing an operation with some input and do not care about any changes to the input, pass the data type itself.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int myFunction(int num1, int num2) 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return num1 + num2;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int main(int argc, char *argv[]) 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int x = 5;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int y = 6;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int sum = myFunction(x, y);		</a:t>
            </a:r>
            <a:r>
              <a:rPr lang="en-US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returns 11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8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lang="en-US"/>
              <a:t>C Parameters</a:t>
            </a:r>
            <a:endParaRPr/>
          </a:p>
        </p:txBody>
      </p:sp>
      <p:sp>
        <p:nvSpPr>
          <p:cNvPr id="412" name="Google Shape;412;p38"/>
          <p:cNvSpPr txBox="1">
            <a:spLocks noGrp="1"/>
          </p:cNvSpPr>
          <p:nvPr>
            <p:ph type="body" idx="1"/>
          </p:nvPr>
        </p:nvSpPr>
        <p:spPr>
          <a:xfrm>
            <a:off x="152400" y="1295400"/>
            <a:ext cx="118110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If you are modifying a specific instance of some value, pass the </a:t>
            </a:r>
            <a:r>
              <a:rPr lang="en-US" i="1"/>
              <a:t>location</a:t>
            </a:r>
            <a:r>
              <a:rPr lang="en-US"/>
              <a:t> of what you would like to modify.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</a:pPr>
            <a:r>
              <a:rPr lang="en-US" sz="4500"/>
              <a:t>Do I care about modifying </a:t>
            </a:r>
            <a:r>
              <a:rPr lang="en-US" sz="4500" i="1"/>
              <a:t>this</a:t>
            </a:r>
            <a:r>
              <a:rPr lang="en-US" sz="4500"/>
              <a:t> instance of my data?  If so, I need to pass where that instance lives, as a parameter, so it can be modified.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lang="en-US"/>
              <a:t>Pointers</a:t>
            </a:r>
            <a:endParaRPr/>
          </a:p>
        </p:txBody>
      </p:sp>
      <p:sp>
        <p:nvSpPr>
          <p:cNvPr id="418" name="Google Shape;418;p39"/>
          <p:cNvSpPr txBox="1">
            <a:spLocks noGrp="1"/>
          </p:cNvSpPr>
          <p:nvPr>
            <p:ph type="body" idx="1"/>
          </p:nvPr>
        </p:nvSpPr>
        <p:spPr>
          <a:xfrm>
            <a:off x="152400" y="1295400"/>
            <a:ext cx="11811000" cy="57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If you are modifying a specific instance of some value, pass the </a:t>
            </a:r>
            <a:r>
              <a:rPr lang="en-US" i="1"/>
              <a:t>location</a:t>
            </a:r>
            <a:r>
              <a:rPr lang="en-US"/>
              <a:t> of what you would like to modify.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void capitalize(char *ch) 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None/>
            </a:pPr>
            <a:r>
              <a:rPr lang="en-US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	// modifies what is at the address stored in ch</a:t>
            </a:r>
            <a:endParaRPr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int main(int argc, char *argv[]) 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char letter = </a:t>
            </a:r>
            <a:r>
              <a:rPr lang="en-US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'h'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None/>
            </a:pPr>
            <a:r>
              <a:rPr lang="en-US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	/* We don’t want to capitalize any instance of 'h'.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None/>
            </a:pPr>
            <a:r>
              <a:rPr lang="en-US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      * We want to capitalize *this* instance of 'h'! */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capitalize(&amp;letter);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printf(</a:t>
            </a:r>
            <a:r>
              <a:rPr lang="en-US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"%c"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, letter);	</a:t>
            </a:r>
            <a:r>
              <a:rPr lang="en-US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want to print 'H';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0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lang="en-US"/>
              <a:t>Pointers</a:t>
            </a:r>
            <a:endParaRPr/>
          </a:p>
        </p:txBody>
      </p:sp>
      <p:sp>
        <p:nvSpPr>
          <p:cNvPr id="424" name="Google Shape;424;p40"/>
          <p:cNvSpPr txBox="1">
            <a:spLocks noGrp="1"/>
          </p:cNvSpPr>
          <p:nvPr>
            <p:ph type="body" idx="1"/>
          </p:nvPr>
        </p:nvSpPr>
        <p:spPr>
          <a:xfrm>
            <a:off x="152400" y="1295400"/>
            <a:ext cx="118110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If you are modifying a specific instance of some value, pass the </a:t>
            </a:r>
            <a:r>
              <a:rPr lang="en-US" i="1"/>
              <a:t>location</a:t>
            </a:r>
            <a:r>
              <a:rPr lang="en-US"/>
              <a:t> of what you would like to modify.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void doubleNum(int *x) 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None/>
            </a:pPr>
            <a:r>
              <a:rPr lang="en-US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	// modifies what is at the address stored in x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int main(int argc, char *argv[]) 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int num = 2;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None/>
            </a:pPr>
            <a:r>
              <a:rPr lang="en-US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	/* We don’t want to double any instance of 2.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None/>
            </a:pPr>
            <a:r>
              <a:rPr lang="en-US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      * We want to double *this* instance of 2! */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doubleNum(&amp;num);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printf(</a:t>
            </a:r>
            <a:r>
              <a:rPr lang="en-US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"%d"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, num);	</a:t>
            </a:r>
            <a:r>
              <a:rPr lang="en-US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want to print 4;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lang="en-US"/>
              <a:t>Pointers</a:t>
            </a:r>
            <a:endParaRPr/>
          </a:p>
        </p:txBody>
      </p:sp>
      <p:sp>
        <p:nvSpPr>
          <p:cNvPr id="430" name="Google Shape;430;p41"/>
          <p:cNvSpPr txBox="1">
            <a:spLocks noGrp="1"/>
          </p:cNvSpPr>
          <p:nvPr>
            <p:ph type="body" idx="1"/>
          </p:nvPr>
        </p:nvSpPr>
        <p:spPr>
          <a:xfrm>
            <a:off x="152400" y="1295400"/>
            <a:ext cx="11811000" cy="57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If a function takes an address (pointer) as a parameter, it can </a:t>
            </a:r>
            <a:r>
              <a:rPr lang="en-US" i="1"/>
              <a:t>go to</a:t>
            </a:r>
            <a:r>
              <a:rPr lang="en-US"/>
              <a:t> that address if it needs the actual value.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void capitalize(char *ch) 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None/>
            </a:pPr>
            <a:r>
              <a:rPr lang="en-US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	// *ch gets the character stored at address ch.</a:t>
            </a:r>
            <a:endParaRPr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char newChar = toupper(</a:t>
            </a:r>
            <a:r>
              <a:rPr lang="en-U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*ch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None/>
            </a:pPr>
            <a:r>
              <a:rPr lang="en-US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	// *ch = goes to address ch and puts newChar there.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*ch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= newChar;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lang="en-US"/>
              <a:t>Pointers</a:t>
            </a:r>
            <a:endParaRPr/>
          </a:p>
        </p:txBody>
      </p:sp>
      <p:sp>
        <p:nvSpPr>
          <p:cNvPr id="436" name="Google Shape;436;p42"/>
          <p:cNvSpPr txBox="1">
            <a:spLocks noGrp="1"/>
          </p:cNvSpPr>
          <p:nvPr>
            <p:ph type="body" idx="1"/>
          </p:nvPr>
        </p:nvSpPr>
        <p:spPr>
          <a:xfrm>
            <a:off x="152400" y="1295400"/>
            <a:ext cx="11811000" cy="57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If a function takes an address (pointer) as a parameter, it can </a:t>
            </a:r>
            <a:r>
              <a:rPr lang="en-US" i="1"/>
              <a:t>go to</a:t>
            </a:r>
            <a:r>
              <a:rPr lang="en-US"/>
              <a:t> that address if it needs the actual value.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void capitalize(char *ch) 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None/>
            </a:pPr>
            <a:r>
              <a:rPr lang="en-US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	/* go to address ch and put the capitalized version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None/>
            </a:pPr>
            <a:r>
              <a:rPr lang="en-US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      * of what is at address ch there. */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*ch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= toupper(</a:t>
            </a:r>
            <a:r>
              <a:rPr lang="en-U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*ch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3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lang="en-US"/>
              <a:t>Pointers</a:t>
            </a:r>
            <a:endParaRPr/>
          </a:p>
        </p:txBody>
      </p:sp>
      <p:sp>
        <p:nvSpPr>
          <p:cNvPr id="442" name="Google Shape;442;p43"/>
          <p:cNvSpPr txBox="1">
            <a:spLocks noGrp="1"/>
          </p:cNvSpPr>
          <p:nvPr>
            <p:ph type="body" idx="1"/>
          </p:nvPr>
        </p:nvSpPr>
        <p:spPr>
          <a:xfrm>
            <a:off x="152400" y="1295400"/>
            <a:ext cx="11811000" cy="57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If a function takes an address (pointer) as a parameter, it can </a:t>
            </a:r>
            <a:r>
              <a:rPr lang="en-US" i="1"/>
              <a:t>go to</a:t>
            </a:r>
            <a:r>
              <a:rPr lang="en-US"/>
              <a:t> that address if it needs the actual value.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void capitalize(char *ch) 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None/>
            </a:pPr>
            <a:r>
              <a:rPr lang="en-US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	// this capitalizes the address ch! ☹</a:t>
            </a:r>
            <a:endParaRPr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char newChar = toupper(</a:t>
            </a:r>
            <a:r>
              <a:rPr lang="en-U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ch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None/>
            </a:pPr>
            <a:r>
              <a:rPr lang="en-US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	// this stores newChar in ch as an address! ☹ </a:t>
            </a:r>
            <a:endParaRPr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ch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= newChar;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lang="en-US"/>
              <a:t>Pointers</a:t>
            </a:r>
            <a:endParaRPr/>
          </a:p>
        </p:txBody>
      </p:sp>
      <p:sp>
        <p:nvSpPr>
          <p:cNvPr id="103" name="Google Shape;103;p8"/>
          <p:cNvSpPr txBox="1">
            <a:spLocks noGrp="1"/>
          </p:cNvSpPr>
          <p:nvPr>
            <p:ph type="body" idx="1"/>
          </p:nvPr>
        </p:nvSpPr>
        <p:spPr>
          <a:xfrm>
            <a:off x="152400" y="1295400"/>
            <a:ext cx="118110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int x = 2;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800"/>
              <a:buNone/>
            </a:pPr>
            <a:r>
              <a:rPr lang="en-US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Make a pointer that stores the </a:t>
            </a:r>
            <a:r>
              <a:rPr lang="en-US" u="sng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address</a:t>
            </a:r>
            <a:r>
              <a:rPr lang="en-US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 of x.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800"/>
              <a:buNone/>
            </a:pPr>
            <a:r>
              <a:rPr lang="en-US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(&amp; means "address of")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int *xPtr = &amp;x;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800"/>
              <a:buNone/>
            </a:pPr>
            <a:r>
              <a:rPr lang="en-US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Dereference the pointer to go to that address.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800"/>
              <a:buNone/>
            </a:pPr>
            <a:r>
              <a:rPr lang="en-US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(* means "dereference")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printf(</a:t>
            </a:r>
            <a:r>
              <a:rPr lang="en-US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"%d"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, *xPtr);	</a:t>
            </a:r>
            <a:r>
              <a:rPr lang="en-US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prints 2</a:t>
            </a:r>
            <a:endParaRPr/>
          </a:p>
        </p:txBody>
      </p:sp>
      <p:sp>
        <p:nvSpPr>
          <p:cNvPr id="104" name="Google Shape;104;p8"/>
          <p:cNvSpPr/>
          <p:nvPr/>
        </p:nvSpPr>
        <p:spPr>
          <a:xfrm>
            <a:off x="6019800" y="2895600"/>
            <a:ext cx="5943600" cy="1402894"/>
          </a:xfrm>
          <a:prstGeom prst="rect">
            <a:avLst/>
          </a:prstGeom>
          <a:solidFill>
            <a:srgbClr val="FBE4D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266700" dist="342900" dir="2760000" sx="95000" sy="95000" algn="ctr" rotWithShape="0">
              <a:srgbClr val="D0CECE">
                <a:alpha val="6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71487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declaration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: “pointer”</a:t>
            </a:r>
            <a:b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</a:b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	ex: 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int *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 is "pointer to an int”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471487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operation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: "dereference/the value at address”</a:t>
            </a:r>
            <a:b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</a:b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	ex: 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*num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is "the value at address 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"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5" name="Google Shape;105;p8"/>
          <p:cNvSpPr txBox="1"/>
          <p:nvPr/>
        </p:nvSpPr>
        <p:spPr>
          <a:xfrm>
            <a:off x="6019800" y="3304660"/>
            <a:ext cx="41069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*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E2D19F-C171-4E84-471A-1E1BE61A3C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Strings in Memory</a:t>
            </a:r>
            <a:endParaRPr lang="en-IN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71062616-DE30-674D-412C-4EC815AE8B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45878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lang="en-US"/>
              <a:t>char *</a:t>
            </a:r>
            <a:endParaRPr/>
          </a:p>
        </p:txBody>
      </p:sp>
      <p:sp>
        <p:nvSpPr>
          <p:cNvPr id="456" name="Google Shape;456;p45"/>
          <p:cNvSpPr txBox="1">
            <a:spLocks noGrp="1"/>
          </p:cNvSpPr>
          <p:nvPr>
            <p:ph type="body" idx="1"/>
          </p:nvPr>
        </p:nvSpPr>
        <p:spPr>
          <a:xfrm>
            <a:off x="152400" y="1295400"/>
            <a:ext cx="118110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char * is technically a pointer to a </a:t>
            </a:r>
            <a:r>
              <a:rPr lang="en-US" b="1" u="sng"/>
              <a:t>single character</a:t>
            </a:r>
            <a:r>
              <a:rPr lang="en-US"/>
              <a:t>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commonly use char * as string by having the character it points to be followed by more characters and ultimately a null terminator.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char * could also just point to a single character (not a string).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lang="en-US"/>
              <a:t>Strings In Memory</a:t>
            </a:r>
            <a:endParaRPr/>
          </a:p>
        </p:txBody>
      </p:sp>
      <p:sp>
        <p:nvSpPr>
          <p:cNvPr id="462" name="Google Shape;462;p46"/>
          <p:cNvSpPr txBox="1">
            <a:spLocks noGrp="1"/>
          </p:cNvSpPr>
          <p:nvPr>
            <p:ph type="body" idx="1"/>
          </p:nvPr>
        </p:nvSpPr>
        <p:spPr>
          <a:xfrm>
            <a:off x="152400" y="1295400"/>
            <a:ext cx="118110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AutoNum type="arabicPeriod"/>
            </a:pPr>
            <a:r>
              <a:rPr lang="en-US" sz="2500"/>
              <a:t>If we create a string as a </a:t>
            </a:r>
            <a:r>
              <a:rPr lang="en-US" sz="2500" b="1">
                <a:latin typeface="Consolas"/>
                <a:ea typeface="Consolas"/>
                <a:cs typeface="Consolas"/>
                <a:sym typeface="Consolas"/>
              </a:rPr>
              <a:t>char[]</a:t>
            </a:r>
            <a:r>
              <a:rPr lang="en-US" sz="2500"/>
              <a:t>, we can modify its characters because its memory lives in our stack space. 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AutoNum type="arabicPeriod"/>
            </a:pPr>
            <a:r>
              <a:rPr lang="en-US" sz="2500"/>
              <a:t>We cannot set a </a:t>
            </a:r>
            <a:r>
              <a:rPr lang="en-US" sz="2500" b="1">
                <a:latin typeface="Consolas"/>
                <a:ea typeface="Consolas"/>
                <a:cs typeface="Consolas"/>
                <a:sym typeface="Consolas"/>
              </a:rPr>
              <a:t>char[] </a:t>
            </a:r>
            <a:r>
              <a:rPr lang="en-US" sz="2500"/>
              <a:t>equal to another value, because it is not a pointer; it refers to the block of memory reserved for the original array.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AutoNum type="arabicPeriod"/>
            </a:pPr>
            <a:r>
              <a:rPr lang="en-US" sz="2500"/>
              <a:t>If we pass a </a:t>
            </a:r>
            <a:r>
              <a:rPr lang="en-US" sz="2500" b="1">
                <a:latin typeface="Consolas"/>
                <a:ea typeface="Consolas"/>
                <a:cs typeface="Consolas"/>
                <a:sym typeface="Consolas"/>
              </a:rPr>
              <a:t>char[] </a:t>
            </a:r>
            <a:r>
              <a:rPr lang="en-US" sz="2500"/>
              <a:t>as a parameter, set something equal to it, or perform arithmetic with it, it’s automatically converted to a </a:t>
            </a:r>
            <a:r>
              <a:rPr lang="en-US" sz="2500" b="1">
                <a:latin typeface="Consolas"/>
                <a:ea typeface="Consolas"/>
                <a:cs typeface="Consolas"/>
                <a:sym typeface="Consolas"/>
              </a:rPr>
              <a:t>char *</a:t>
            </a:r>
            <a:r>
              <a:rPr lang="en-US" sz="2500"/>
              <a:t>.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AutoNum type="arabicPeriod"/>
            </a:pPr>
            <a:r>
              <a:rPr lang="en-US" sz="2500"/>
              <a:t>If we create a new string with new characters as a</a:t>
            </a:r>
            <a:r>
              <a:rPr lang="en-US" sz="2500" b="1"/>
              <a:t> </a:t>
            </a:r>
            <a:r>
              <a:rPr lang="en-US" sz="2500" b="1">
                <a:latin typeface="Consolas"/>
                <a:ea typeface="Consolas"/>
                <a:cs typeface="Consolas"/>
                <a:sym typeface="Consolas"/>
              </a:rPr>
              <a:t>char *</a:t>
            </a:r>
            <a:r>
              <a:rPr lang="en-US" sz="2500"/>
              <a:t>, we cannot modify its characters because its memory lives in the data segment.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AutoNum type="arabicPeriod"/>
            </a:pPr>
            <a:r>
              <a:rPr lang="en-US" sz="2500"/>
              <a:t>We can set a </a:t>
            </a:r>
            <a:r>
              <a:rPr lang="en-US" sz="2500" b="1">
                <a:latin typeface="Consolas"/>
                <a:ea typeface="Consolas"/>
                <a:cs typeface="Consolas"/>
                <a:sym typeface="Consolas"/>
              </a:rPr>
              <a:t>char *</a:t>
            </a:r>
            <a:r>
              <a:rPr lang="en-US" sz="2500"/>
              <a:t> equal to another value, because it is a  reassign-able pointer.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AutoNum type="arabicPeriod"/>
            </a:pPr>
            <a:r>
              <a:rPr lang="en-US" sz="2500"/>
              <a:t>Adding an offset to a C string gives us a substring that many places past the first character.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AutoNum type="arabicPeriod"/>
            </a:pPr>
            <a:r>
              <a:rPr lang="en-US" sz="2500"/>
              <a:t>If we change characters in a string parameter, these changes will persist outside of the function.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7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endParaRPr/>
          </a:p>
        </p:txBody>
      </p:sp>
      <p:sp>
        <p:nvSpPr>
          <p:cNvPr id="468" name="Google Shape;468;p47"/>
          <p:cNvSpPr/>
          <p:nvPr/>
        </p:nvSpPr>
        <p:spPr>
          <a:xfrm>
            <a:off x="457201" y="2324100"/>
            <a:ext cx="11277599" cy="2209800"/>
          </a:xfrm>
          <a:prstGeom prst="rect">
            <a:avLst/>
          </a:prstGeom>
          <a:solidFill>
            <a:srgbClr val="B3C6E7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266700" dist="342900" dir="2760000" sx="95000" sy="95000" algn="ctr" rotWithShape="0">
              <a:srgbClr val="D0CECE">
                <a:alpha val="6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String Behavior #1: </a:t>
            </a:r>
            <a:r>
              <a:rPr kumimoji="0" lang="en-US" sz="4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If we create a string as a </a:t>
            </a:r>
            <a:r>
              <a:rPr kumimoji="0" lang="en-US" sz="4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char[]</a:t>
            </a:r>
            <a:r>
              <a:rPr kumimoji="0" lang="en-US" sz="4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, we can modify its characters because its memory lives in our stack space.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8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lang="en-US"/>
              <a:t>Character Arrays</a:t>
            </a:r>
            <a:endParaRPr/>
          </a:p>
        </p:txBody>
      </p:sp>
      <p:graphicFrame>
        <p:nvGraphicFramePr>
          <p:cNvPr id="474" name="Google Shape;474;p48"/>
          <p:cNvGraphicFramePr/>
          <p:nvPr/>
        </p:nvGraphicFramePr>
        <p:xfrm>
          <a:off x="9220200" y="1295400"/>
          <a:ext cx="2743200" cy="51815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62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5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Address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Value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572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u="none" strike="noStrike" cap="none">
                        <a:solidFill>
                          <a:srgbClr val="7F7F7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572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0x105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'\0'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572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0x104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'e'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572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0x103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'l'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572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0x102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'p'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572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0x101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'p'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572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0x100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'a'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572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u="none" strike="noStrike" cap="none">
                        <a:solidFill>
                          <a:srgbClr val="7F7F7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75" name="Google Shape;475;p48"/>
          <p:cNvSpPr txBox="1"/>
          <p:nvPr/>
        </p:nvSpPr>
        <p:spPr>
          <a:xfrm>
            <a:off x="865136" y="1930400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48"/>
          <p:cNvSpPr txBox="1"/>
          <p:nvPr/>
        </p:nvSpPr>
        <p:spPr>
          <a:xfrm>
            <a:off x="152400" y="1295400"/>
            <a:ext cx="88392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When we declare an array of characters, contiguous memory is allocated on the stack to store the contents of the entire array.  We can modify what is on the stack.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char str[6];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strcpy(str, 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"apple"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);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77" name="Google Shape;477;p48"/>
          <p:cNvSpPr txBox="1"/>
          <p:nvPr/>
        </p:nvSpPr>
        <p:spPr>
          <a:xfrm>
            <a:off x="8763000" y="5405735"/>
            <a:ext cx="69442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str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8" name="Google Shape;478;p48"/>
          <p:cNvSpPr/>
          <p:nvPr/>
        </p:nvSpPr>
        <p:spPr>
          <a:xfrm>
            <a:off x="9448800" y="2590800"/>
            <a:ext cx="457200" cy="3276600"/>
          </a:xfrm>
          <a:prstGeom prst="leftBrace">
            <a:avLst>
              <a:gd name="adj1" fmla="val 8333"/>
              <a:gd name="adj2" fmla="val 93928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48"/>
          <p:cNvSpPr txBox="1"/>
          <p:nvPr/>
        </p:nvSpPr>
        <p:spPr>
          <a:xfrm>
            <a:off x="10363200" y="1168400"/>
            <a:ext cx="9369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STACK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endParaRPr/>
          </a:p>
        </p:txBody>
      </p:sp>
      <p:sp>
        <p:nvSpPr>
          <p:cNvPr id="485" name="Google Shape;485;p49"/>
          <p:cNvSpPr/>
          <p:nvPr/>
        </p:nvSpPr>
        <p:spPr>
          <a:xfrm>
            <a:off x="457201" y="2038350"/>
            <a:ext cx="11277599" cy="2781300"/>
          </a:xfrm>
          <a:prstGeom prst="rect">
            <a:avLst/>
          </a:prstGeom>
          <a:solidFill>
            <a:srgbClr val="B3C6E7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266700" dist="342900" dir="2760000" sx="95000" sy="95000" algn="ctr" rotWithShape="0">
              <a:srgbClr val="D0CECE">
                <a:alpha val="6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String Behavior #2: </a:t>
            </a:r>
            <a:r>
              <a:rPr kumimoji="0" lang="en-US" sz="4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We cannot set a </a:t>
            </a:r>
            <a:r>
              <a:rPr kumimoji="0" lang="en-US" sz="4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char[] </a:t>
            </a:r>
            <a:r>
              <a:rPr kumimoji="0" lang="en-US" sz="4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equal to another value, because it is not a pointer; it refers to the block of memory reserved for the original array.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4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50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lang="en-US"/>
              <a:t>Character Arrays</a:t>
            </a:r>
            <a:endParaRPr/>
          </a:p>
        </p:txBody>
      </p:sp>
      <p:sp>
        <p:nvSpPr>
          <p:cNvPr id="491" name="Google Shape;491;p50"/>
          <p:cNvSpPr txBox="1"/>
          <p:nvPr/>
        </p:nvSpPr>
        <p:spPr>
          <a:xfrm>
            <a:off x="865136" y="1930400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50"/>
          <p:cNvSpPr txBox="1"/>
          <p:nvPr/>
        </p:nvSpPr>
        <p:spPr>
          <a:xfrm>
            <a:off x="152400" y="1295400"/>
            <a:ext cx="118110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An array variable refers to an entire block of memory.  We cannot reassign an existing array to be equal to a new array.</a:t>
            </a:r>
            <a:endParaRPr kumimoji="0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char str[6];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strcpy(str, 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"apple"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);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char str2[8];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strcpy(str2, 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"apple 2"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);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tabLst/>
              <a:defRPr/>
            </a:pPr>
            <a:endParaRPr kumimoji="0" sz="2800" b="0" i="0" u="none" strike="noStrike" kern="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str = str2;	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// not allowed!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tabLst/>
              <a:defRPr/>
            </a:pPr>
            <a:endParaRPr kumimoji="0" sz="2800" b="0" i="0" u="none" strike="noStrike" kern="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An array’s size cannot be changed once we create it; we must create another new array instead. </a:t>
            </a:r>
            <a:endParaRPr kumimoji="0" sz="2800" b="0" i="0" u="none" strike="noStrike" kern="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1"/>
          <p:cNvSpPr/>
          <p:nvPr/>
        </p:nvSpPr>
        <p:spPr>
          <a:xfrm>
            <a:off x="457201" y="2038350"/>
            <a:ext cx="11277599" cy="2781300"/>
          </a:xfrm>
          <a:prstGeom prst="rect">
            <a:avLst/>
          </a:prstGeom>
          <a:solidFill>
            <a:srgbClr val="B3C6E7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266700" dist="342900" dir="2760000" sx="95000" sy="95000" algn="ctr" rotWithShape="0">
              <a:srgbClr val="D0CECE">
                <a:alpha val="6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String Behavior #3: </a:t>
            </a:r>
            <a:r>
              <a:rPr kumimoji="0" lang="en-US" sz="4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If we pass a </a:t>
            </a:r>
            <a:r>
              <a:rPr kumimoji="0" lang="en-US" sz="4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char[] </a:t>
            </a:r>
            <a:r>
              <a:rPr kumimoji="0" lang="en-US" sz="4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as a parameter, set something equal to it, or perform arithmetic with it, it’s automatically converted to a </a:t>
            </a:r>
            <a:r>
              <a:rPr kumimoji="0" lang="en-US" sz="4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char *</a:t>
            </a:r>
            <a:r>
              <a:rPr kumimoji="0" lang="en-US" sz="4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4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lang="en-US"/>
              <a:t>String Parameters</a:t>
            </a:r>
            <a:endParaRPr/>
          </a:p>
        </p:txBody>
      </p:sp>
      <p:sp>
        <p:nvSpPr>
          <p:cNvPr id="504" name="Google Shape;504;p52"/>
          <p:cNvSpPr txBox="1">
            <a:spLocks noGrp="1"/>
          </p:cNvSpPr>
          <p:nvPr>
            <p:ph type="body" idx="1"/>
          </p:nvPr>
        </p:nvSpPr>
        <p:spPr>
          <a:xfrm>
            <a:off x="152400" y="1295400"/>
            <a:ext cx="118110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</a:rPr>
              <a:t>How do you think the parameter </a:t>
            </a: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en-US">
                <a:solidFill>
                  <a:srgbClr val="000000"/>
                </a:solidFill>
              </a:rPr>
              <a:t> is being represented?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None/>
            </a:pPr>
            <a:r>
              <a:rPr lang="en-US" sz="24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fun_times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 *</a:t>
            </a:r>
            <a:r>
              <a:rPr lang="en-US" sz="2400">
                <a:solidFill>
                  <a:srgbClr val="C55A11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	...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None/>
            </a:pPr>
            <a:r>
              <a:rPr lang="en-US" sz="24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 main(</a:t>
            </a:r>
            <a:r>
              <a:rPr lang="en-US" sz="24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C55A11"/>
                </a:solidFill>
                <a:latin typeface="Consolas"/>
                <a:ea typeface="Consolas"/>
                <a:cs typeface="Consolas"/>
                <a:sym typeface="Consolas"/>
              </a:rPr>
              <a:t>argc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 *</a:t>
            </a:r>
            <a:r>
              <a:rPr lang="en-US" sz="2400">
                <a:solidFill>
                  <a:srgbClr val="C55A11"/>
                </a:solidFill>
                <a:latin typeface="Consolas"/>
                <a:ea typeface="Consolas"/>
                <a:cs typeface="Consolas"/>
                <a:sym typeface="Consolas"/>
              </a:rPr>
              <a:t>argv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[]) 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4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C55A11"/>
                </a:solidFill>
                <a:latin typeface="Consolas"/>
                <a:ea typeface="Consolas"/>
                <a:cs typeface="Consolas"/>
                <a:sym typeface="Consolas"/>
              </a:rPr>
              <a:t>local_str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[5];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	strcpy(local_str, </a:t>
            </a:r>
            <a:r>
              <a:rPr lang="en-US" sz="24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"rice"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	fun_times(local_str);			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400">
                <a:solidFill>
                  <a:srgbClr val="D234D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 0;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505" name="Google Shape;505;p52"/>
          <p:cNvSpPr txBox="1"/>
          <p:nvPr/>
        </p:nvSpPr>
        <p:spPr>
          <a:xfrm>
            <a:off x="11152945" y="5658504"/>
            <a:ext cx="78154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🤔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06" name="Google Shape;506;p52"/>
          <p:cNvSpPr/>
          <p:nvPr/>
        </p:nvSpPr>
        <p:spPr>
          <a:xfrm rot="-5400000">
            <a:off x="3810000" y="1828800"/>
            <a:ext cx="457200" cy="3048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8DA9D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52"/>
          <p:cNvSpPr txBox="1"/>
          <p:nvPr/>
        </p:nvSpPr>
        <p:spPr>
          <a:xfrm>
            <a:off x="7148022" y="2213199"/>
            <a:ext cx="56457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str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08" name="Google Shape;508;p52"/>
          <p:cNvSpPr/>
          <p:nvPr/>
        </p:nvSpPr>
        <p:spPr>
          <a:xfrm>
            <a:off x="7924800" y="1981200"/>
            <a:ext cx="3808310" cy="833329"/>
          </a:xfrm>
          <a:prstGeom prst="cloud">
            <a:avLst/>
          </a:prstGeom>
          <a:solidFill>
            <a:srgbClr val="8DA9D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?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09" name="Google Shape;509;p52"/>
          <p:cNvSpPr txBox="1"/>
          <p:nvPr/>
        </p:nvSpPr>
        <p:spPr>
          <a:xfrm>
            <a:off x="6226660" y="5276671"/>
            <a:ext cx="4926285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2400"/>
              <a:buFont typeface="Calibri"/>
              <a:buAutoNum type="alphaUcPeriod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 copy of the array 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local_str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2400"/>
              <a:buFont typeface="Calibri"/>
              <a:buAutoNum type="alphaUcPeriod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 pointer containing an address to</a:t>
            </a:r>
            <a:b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</a:b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the first element in 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local_str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0" name="Google Shape;510;p52"/>
          <p:cNvSpPr txBox="1"/>
          <p:nvPr/>
        </p:nvSpPr>
        <p:spPr>
          <a:xfrm>
            <a:off x="6388198" y="3669268"/>
            <a:ext cx="132440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local_str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511" name="Google Shape;511;p52"/>
          <p:cNvGraphicFramePr/>
          <p:nvPr/>
        </p:nvGraphicFramePr>
        <p:xfrm>
          <a:off x="7772400" y="3208337"/>
          <a:ext cx="3808250" cy="8302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61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1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1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1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A5A5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1" u="none" strike="noStrike" cap="none">
                          <a:solidFill>
                            <a:srgbClr val="A5A5A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0xa0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A5A5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1" u="none" strike="noStrike" cap="none">
                          <a:solidFill>
                            <a:srgbClr val="A5A5A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0xa1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A5A5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1" u="none" strike="noStrike" cap="none">
                          <a:solidFill>
                            <a:srgbClr val="A5A5A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0xa2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A5A5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1" u="none" strike="noStrike" cap="none">
                          <a:solidFill>
                            <a:srgbClr val="A5A5A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0xa3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A5A5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1" u="none" strike="noStrike" cap="none">
                          <a:solidFill>
                            <a:srgbClr val="A5A5A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0xa4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'r'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'i'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'c'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'e'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'\0'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53"/>
          <p:cNvSpPr txBox="1"/>
          <p:nvPr/>
        </p:nvSpPr>
        <p:spPr>
          <a:xfrm>
            <a:off x="6226660" y="5276671"/>
            <a:ext cx="4926285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2400"/>
              <a:buFont typeface="Calibri"/>
              <a:buAutoNum type="alphaUcPeriod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 copy of the array 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local_str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2400"/>
              <a:buFont typeface="Calibri"/>
              <a:buAutoNum type="alphaUcPeriod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 pointer containing an address to</a:t>
            </a:r>
            <a:b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</a:b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the first element in 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local_str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8" name="Google Shape;518;p53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lang="en-US"/>
              <a:t>String Parameters</a:t>
            </a:r>
            <a:endParaRPr/>
          </a:p>
        </p:txBody>
      </p:sp>
      <p:sp>
        <p:nvSpPr>
          <p:cNvPr id="519" name="Google Shape;519;p53"/>
          <p:cNvSpPr txBox="1">
            <a:spLocks noGrp="1"/>
          </p:cNvSpPr>
          <p:nvPr>
            <p:ph type="body" idx="1"/>
          </p:nvPr>
        </p:nvSpPr>
        <p:spPr>
          <a:xfrm>
            <a:off x="152400" y="1295400"/>
            <a:ext cx="118110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</a:rPr>
              <a:t>How do you think the parameter </a:t>
            </a: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en-US">
                <a:solidFill>
                  <a:srgbClr val="000000"/>
                </a:solidFill>
              </a:rPr>
              <a:t> is being represented?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None/>
            </a:pPr>
            <a:r>
              <a:rPr lang="en-US" sz="24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fun_times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 *</a:t>
            </a:r>
            <a:r>
              <a:rPr lang="en-US" sz="2400">
                <a:solidFill>
                  <a:srgbClr val="C55A11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	...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None/>
            </a:pPr>
            <a:r>
              <a:rPr lang="en-US" sz="24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 main(</a:t>
            </a:r>
            <a:r>
              <a:rPr lang="en-US" sz="24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C55A11"/>
                </a:solidFill>
                <a:latin typeface="Consolas"/>
                <a:ea typeface="Consolas"/>
                <a:cs typeface="Consolas"/>
                <a:sym typeface="Consolas"/>
              </a:rPr>
              <a:t>argc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 *</a:t>
            </a:r>
            <a:r>
              <a:rPr lang="en-US" sz="2400">
                <a:solidFill>
                  <a:srgbClr val="C55A11"/>
                </a:solidFill>
                <a:latin typeface="Consolas"/>
                <a:ea typeface="Consolas"/>
                <a:cs typeface="Consolas"/>
                <a:sym typeface="Consolas"/>
              </a:rPr>
              <a:t>argv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[]) 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4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C55A11"/>
                </a:solidFill>
                <a:latin typeface="Consolas"/>
                <a:ea typeface="Consolas"/>
                <a:cs typeface="Consolas"/>
                <a:sym typeface="Consolas"/>
              </a:rPr>
              <a:t>local_str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[5];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	strcpy(local_str, </a:t>
            </a:r>
            <a:r>
              <a:rPr lang="en-US" sz="24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"rice"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	fun_times(local_str);			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400">
                <a:solidFill>
                  <a:srgbClr val="D234D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 0;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520" name="Google Shape;520;p53"/>
          <p:cNvSpPr/>
          <p:nvPr/>
        </p:nvSpPr>
        <p:spPr>
          <a:xfrm rot="-5400000">
            <a:off x="3810000" y="1828800"/>
            <a:ext cx="457200" cy="3048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8DA9D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53"/>
          <p:cNvSpPr/>
          <p:nvPr/>
        </p:nvSpPr>
        <p:spPr>
          <a:xfrm>
            <a:off x="6159598" y="5686335"/>
            <a:ext cx="457200" cy="381000"/>
          </a:xfrm>
          <a:prstGeom prst="ellipse">
            <a:avLst/>
          </a:prstGeom>
          <a:noFill/>
          <a:ln w="38100" cap="flat" cmpd="sng">
            <a:solidFill>
              <a:srgbClr val="FF9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53"/>
          <p:cNvSpPr txBox="1"/>
          <p:nvPr/>
        </p:nvSpPr>
        <p:spPr>
          <a:xfrm>
            <a:off x="6388198" y="3669268"/>
            <a:ext cx="132440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local_str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523" name="Google Shape;523;p53"/>
          <p:cNvGraphicFramePr/>
          <p:nvPr/>
        </p:nvGraphicFramePr>
        <p:xfrm>
          <a:off x="7772400" y="3208337"/>
          <a:ext cx="3808250" cy="8302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61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1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1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1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A5A5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1" u="none" strike="noStrike" cap="none">
                          <a:solidFill>
                            <a:srgbClr val="A5A5A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0xa0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A5A5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1" u="none" strike="noStrike" cap="none">
                          <a:solidFill>
                            <a:srgbClr val="A5A5A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0xa1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A5A5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1" u="none" strike="noStrike" cap="none">
                          <a:solidFill>
                            <a:srgbClr val="A5A5A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0xa2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A5A5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1" u="none" strike="noStrike" cap="none">
                          <a:solidFill>
                            <a:srgbClr val="A5A5A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0xa3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A5A5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1" u="none" strike="noStrike" cap="none">
                          <a:solidFill>
                            <a:srgbClr val="A5A5A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0xa4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'r'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'i'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'c'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'e'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'\0'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24" name="Google Shape;524;p53"/>
          <p:cNvSpPr txBox="1"/>
          <p:nvPr/>
        </p:nvSpPr>
        <p:spPr>
          <a:xfrm>
            <a:off x="7148022" y="2221468"/>
            <a:ext cx="56457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str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aphicFrame>
        <p:nvGraphicFramePr>
          <p:cNvPr id="525" name="Google Shape;525;p53"/>
          <p:cNvGraphicFramePr/>
          <p:nvPr/>
        </p:nvGraphicFramePr>
        <p:xfrm>
          <a:off x="7772400" y="2171700"/>
          <a:ext cx="1887475" cy="4191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87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0xa0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lang="en-US"/>
              <a:t>Pointers</a:t>
            </a:r>
            <a:endParaRPr/>
          </a:p>
        </p:txBody>
      </p:sp>
      <p:sp>
        <p:nvSpPr>
          <p:cNvPr id="111" name="Google Shape;111;p9"/>
          <p:cNvSpPr txBox="1">
            <a:spLocks noGrp="1"/>
          </p:cNvSpPr>
          <p:nvPr>
            <p:ph type="body" idx="1"/>
          </p:nvPr>
        </p:nvSpPr>
        <p:spPr>
          <a:xfrm>
            <a:off x="152399" y="1295400"/>
            <a:ext cx="6934201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u="sng"/>
              <a:t>A pointer is a variable that stores a memory address.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6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void myFunc(</a:t>
            </a:r>
            <a:r>
              <a:rPr lang="en-US" sz="26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int *</a:t>
            </a: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intPtr) 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6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intPtr = 3;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int main(int argc, char *argv[]) 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	int x = 2;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	myFunc(</a:t>
            </a:r>
            <a:r>
              <a:rPr lang="en-US" sz="26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&amp;x</a:t>
            </a: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	printf(</a:t>
            </a:r>
            <a:r>
              <a:rPr lang="en-US" sz="26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"%d"</a:t>
            </a: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, x);	</a:t>
            </a:r>
            <a:r>
              <a:rPr lang="en-US" sz="26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3!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	...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4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lang="en-US"/>
              <a:t>char * Variables</a:t>
            </a:r>
            <a:endParaRPr/>
          </a:p>
        </p:txBody>
      </p:sp>
      <p:sp>
        <p:nvSpPr>
          <p:cNvPr id="532" name="Google Shape;532;p54"/>
          <p:cNvSpPr txBox="1">
            <a:spLocks noGrp="1"/>
          </p:cNvSpPr>
          <p:nvPr>
            <p:ph type="body" idx="1"/>
          </p:nvPr>
        </p:nvSpPr>
        <p:spPr>
          <a:xfrm>
            <a:off x="152400" y="1295400"/>
            <a:ext cx="118110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</a:rPr>
              <a:t>How do you think the local variable </a:t>
            </a: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en-US">
                <a:solidFill>
                  <a:srgbClr val="000000"/>
                </a:solidFill>
              </a:rPr>
              <a:t> is being represented?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None/>
            </a:pPr>
            <a:r>
              <a:rPr lang="en-US" sz="24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 main(</a:t>
            </a:r>
            <a:r>
              <a:rPr lang="en-US" sz="24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C55A11"/>
                </a:solidFill>
                <a:latin typeface="Consolas"/>
                <a:ea typeface="Consolas"/>
                <a:cs typeface="Consolas"/>
                <a:sym typeface="Consolas"/>
              </a:rPr>
              <a:t>argc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 *</a:t>
            </a:r>
            <a:r>
              <a:rPr lang="en-US" sz="2400">
                <a:solidFill>
                  <a:srgbClr val="C55A11"/>
                </a:solidFill>
                <a:latin typeface="Consolas"/>
                <a:ea typeface="Consolas"/>
                <a:cs typeface="Consolas"/>
                <a:sym typeface="Consolas"/>
              </a:rPr>
              <a:t>argv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[]) 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4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C55A11"/>
                </a:solidFill>
                <a:latin typeface="Consolas"/>
                <a:ea typeface="Consolas"/>
                <a:cs typeface="Consolas"/>
                <a:sym typeface="Consolas"/>
              </a:rPr>
              <a:t>local_str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[5];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	strcpy(local_str, </a:t>
            </a:r>
            <a:r>
              <a:rPr lang="en-US" sz="24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"rice"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4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 *</a:t>
            </a:r>
            <a:r>
              <a:rPr lang="en-US" sz="2400">
                <a:solidFill>
                  <a:srgbClr val="C55A11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 = local_str;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	...		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400">
                <a:solidFill>
                  <a:srgbClr val="D234D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 0;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533" name="Google Shape;533;p54"/>
          <p:cNvSpPr txBox="1"/>
          <p:nvPr/>
        </p:nvSpPr>
        <p:spPr>
          <a:xfrm>
            <a:off x="11152945" y="5658504"/>
            <a:ext cx="78154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🤔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34" name="Google Shape;534;p54"/>
          <p:cNvSpPr/>
          <p:nvPr/>
        </p:nvSpPr>
        <p:spPr>
          <a:xfrm flipH="1">
            <a:off x="457200" y="3051968"/>
            <a:ext cx="469106" cy="312737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8DA9D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54"/>
          <p:cNvSpPr txBox="1"/>
          <p:nvPr/>
        </p:nvSpPr>
        <p:spPr>
          <a:xfrm>
            <a:off x="7148022" y="2213199"/>
            <a:ext cx="56457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str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36" name="Google Shape;536;p54"/>
          <p:cNvSpPr/>
          <p:nvPr/>
        </p:nvSpPr>
        <p:spPr>
          <a:xfrm>
            <a:off x="7924800" y="1981200"/>
            <a:ext cx="3808310" cy="833329"/>
          </a:xfrm>
          <a:prstGeom prst="cloud">
            <a:avLst/>
          </a:prstGeom>
          <a:solidFill>
            <a:srgbClr val="8DA9D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?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37" name="Google Shape;537;p54"/>
          <p:cNvSpPr txBox="1"/>
          <p:nvPr/>
        </p:nvSpPr>
        <p:spPr>
          <a:xfrm>
            <a:off x="6388198" y="3669268"/>
            <a:ext cx="132440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local_str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538" name="Google Shape;538;p54"/>
          <p:cNvGraphicFramePr/>
          <p:nvPr/>
        </p:nvGraphicFramePr>
        <p:xfrm>
          <a:off x="7772400" y="3208337"/>
          <a:ext cx="3808250" cy="8302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61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1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1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1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A5A5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1" u="none" strike="noStrike" cap="none">
                          <a:solidFill>
                            <a:srgbClr val="A5A5A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0xa0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A5A5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1" u="none" strike="noStrike" cap="none">
                          <a:solidFill>
                            <a:srgbClr val="A5A5A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0xa1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A5A5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1" u="none" strike="noStrike" cap="none">
                          <a:solidFill>
                            <a:srgbClr val="A5A5A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0xa2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A5A5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1" u="none" strike="noStrike" cap="none">
                          <a:solidFill>
                            <a:srgbClr val="A5A5A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0xa3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A5A5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1" u="none" strike="noStrike" cap="none">
                          <a:solidFill>
                            <a:srgbClr val="A5A5A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0xa4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'r'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'i'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'c'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'e'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'\0'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39" name="Google Shape;539;p54"/>
          <p:cNvSpPr txBox="1"/>
          <p:nvPr/>
        </p:nvSpPr>
        <p:spPr>
          <a:xfrm>
            <a:off x="6226660" y="5276671"/>
            <a:ext cx="4926285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2400"/>
              <a:buFont typeface="Calibri"/>
              <a:buAutoNum type="alphaUcPeriod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 copy of the array 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local_str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2400"/>
              <a:buFont typeface="Calibri"/>
              <a:buAutoNum type="alphaUcPeriod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 pointer containing an address to</a:t>
            </a:r>
            <a:b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</a:b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the first element in 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local_str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5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lang="en-US"/>
              <a:t>char * Variables</a:t>
            </a:r>
            <a:endParaRPr/>
          </a:p>
        </p:txBody>
      </p:sp>
      <p:sp>
        <p:nvSpPr>
          <p:cNvPr id="546" name="Google Shape;546;p55"/>
          <p:cNvSpPr txBox="1">
            <a:spLocks noGrp="1"/>
          </p:cNvSpPr>
          <p:nvPr>
            <p:ph type="body" idx="1"/>
          </p:nvPr>
        </p:nvSpPr>
        <p:spPr>
          <a:xfrm>
            <a:off x="152400" y="1295400"/>
            <a:ext cx="118110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</a:rPr>
              <a:t>How do you think the local variable </a:t>
            </a: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en-US">
                <a:solidFill>
                  <a:srgbClr val="000000"/>
                </a:solidFill>
              </a:rPr>
              <a:t> is being represented?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None/>
            </a:pPr>
            <a:r>
              <a:rPr lang="en-US" sz="24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 main(</a:t>
            </a:r>
            <a:r>
              <a:rPr lang="en-US" sz="24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C55A11"/>
                </a:solidFill>
                <a:latin typeface="Consolas"/>
                <a:ea typeface="Consolas"/>
                <a:cs typeface="Consolas"/>
                <a:sym typeface="Consolas"/>
              </a:rPr>
              <a:t>argc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 *</a:t>
            </a:r>
            <a:r>
              <a:rPr lang="en-US" sz="2400">
                <a:solidFill>
                  <a:srgbClr val="C55A11"/>
                </a:solidFill>
                <a:latin typeface="Consolas"/>
                <a:ea typeface="Consolas"/>
                <a:cs typeface="Consolas"/>
                <a:sym typeface="Consolas"/>
              </a:rPr>
              <a:t>argv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[]) 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4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C55A11"/>
                </a:solidFill>
                <a:latin typeface="Consolas"/>
                <a:ea typeface="Consolas"/>
                <a:cs typeface="Consolas"/>
                <a:sym typeface="Consolas"/>
              </a:rPr>
              <a:t>local_str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[5];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	strcpy(local_str, </a:t>
            </a:r>
            <a:r>
              <a:rPr lang="en-US" sz="24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"rice"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4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 *</a:t>
            </a:r>
            <a:r>
              <a:rPr lang="en-US" sz="2400">
                <a:solidFill>
                  <a:srgbClr val="C55A11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 = local_str;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	...		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400">
                <a:solidFill>
                  <a:srgbClr val="D234D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 0;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547" name="Google Shape;547;p55"/>
          <p:cNvSpPr/>
          <p:nvPr/>
        </p:nvSpPr>
        <p:spPr>
          <a:xfrm flipH="1">
            <a:off x="457200" y="3051968"/>
            <a:ext cx="469106" cy="312737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8DA9D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55"/>
          <p:cNvSpPr txBox="1"/>
          <p:nvPr/>
        </p:nvSpPr>
        <p:spPr>
          <a:xfrm>
            <a:off x="7148022" y="2213199"/>
            <a:ext cx="56457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str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49" name="Google Shape;549;p55"/>
          <p:cNvSpPr txBox="1"/>
          <p:nvPr/>
        </p:nvSpPr>
        <p:spPr>
          <a:xfrm>
            <a:off x="6388198" y="3669268"/>
            <a:ext cx="132440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local_str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550" name="Google Shape;550;p55"/>
          <p:cNvGraphicFramePr/>
          <p:nvPr/>
        </p:nvGraphicFramePr>
        <p:xfrm>
          <a:off x="7772400" y="3208337"/>
          <a:ext cx="3808250" cy="8302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61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1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1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1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A5A5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1" u="none" strike="noStrike" cap="none">
                          <a:solidFill>
                            <a:srgbClr val="A5A5A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0xa0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A5A5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1" u="none" strike="noStrike" cap="none">
                          <a:solidFill>
                            <a:srgbClr val="A5A5A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0xa1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A5A5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1" u="none" strike="noStrike" cap="none">
                          <a:solidFill>
                            <a:srgbClr val="A5A5A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0xa2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A5A5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1" u="none" strike="noStrike" cap="none">
                          <a:solidFill>
                            <a:srgbClr val="A5A5A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0xa3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A5A5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1" u="none" strike="noStrike" cap="none">
                          <a:solidFill>
                            <a:srgbClr val="A5A5A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0xa4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'r'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'i'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'c'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'e'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'\0'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51" name="Google Shape;551;p55"/>
          <p:cNvSpPr txBox="1"/>
          <p:nvPr/>
        </p:nvSpPr>
        <p:spPr>
          <a:xfrm>
            <a:off x="6226660" y="5276671"/>
            <a:ext cx="4926285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2400"/>
              <a:buFont typeface="Calibri"/>
              <a:buAutoNum type="alphaUcPeriod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 copy of the array 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local_str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2400"/>
              <a:buFont typeface="Calibri"/>
              <a:buAutoNum type="alphaUcPeriod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 pointer containing an address to</a:t>
            </a:r>
            <a:b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</a:b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the first element in 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local_str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552" name="Google Shape;552;p55"/>
          <p:cNvGraphicFramePr/>
          <p:nvPr/>
        </p:nvGraphicFramePr>
        <p:xfrm>
          <a:off x="7772400" y="2171700"/>
          <a:ext cx="1887475" cy="4191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87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0xa0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53" name="Google Shape;553;p55"/>
          <p:cNvSpPr/>
          <p:nvPr/>
        </p:nvSpPr>
        <p:spPr>
          <a:xfrm>
            <a:off x="6159598" y="5686335"/>
            <a:ext cx="457200" cy="381000"/>
          </a:xfrm>
          <a:prstGeom prst="ellipse">
            <a:avLst/>
          </a:prstGeom>
          <a:noFill/>
          <a:ln w="38100" cap="flat" cmpd="sng">
            <a:solidFill>
              <a:srgbClr val="FF9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5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lang="en-US"/>
              <a:t>char * Variables</a:t>
            </a:r>
            <a:endParaRPr/>
          </a:p>
        </p:txBody>
      </p:sp>
      <p:sp>
        <p:nvSpPr>
          <p:cNvPr id="560" name="Google Shape;560;p56"/>
          <p:cNvSpPr txBox="1">
            <a:spLocks noGrp="1"/>
          </p:cNvSpPr>
          <p:nvPr>
            <p:ph type="body" idx="1"/>
          </p:nvPr>
        </p:nvSpPr>
        <p:spPr>
          <a:xfrm>
            <a:off x="152400" y="1295400"/>
            <a:ext cx="118110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</a:rPr>
              <a:t>How do you think the local variable </a:t>
            </a: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en-US">
                <a:solidFill>
                  <a:srgbClr val="000000"/>
                </a:solidFill>
              </a:rPr>
              <a:t> is being represented?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None/>
            </a:pPr>
            <a:r>
              <a:rPr lang="en-US" sz="24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 main(</a:t>
            </a:r>
            <a:r>
              <a:rPr lang="en-US" sz="24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C55A11"/>
                </a:solidFill>
                <a:latin typeface="Consolas"/>
                <a:ea typeface="Consolas"/>
                <a:cs typeface="Consolas"/>
                <a:sym typeface="Consolas"/>
              </a:rPr>
              <a:t>argc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 *</a:t>
            </a:r>
            <a:r>
              <a:rPr lang="en-US" sz="2400">
                <a:solidFill>
                  <a:srgbClr val="C55A11"/>
                </a:solidFill>
                <a:latin typeface="Consolas"/>
                <a:ea typeface="Consolas"/>
                <a:cs typeface="Consolas"/>
                <a:sym typeface="Consolas"/>
              </a:rPr>
              <a:t>argv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[]) 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4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C55A11"/>
                </a:solidFill>
                <a:latin typeface="Consolas"/>
                <a:ea typeface="Consolas"/>
                <a:cs typeface="Consolas"/>
                <a:sym typeface="Consolas"/>
              </a:rPr>
              <a:t>local_str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[5];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	strcpy(local_str, </a:t>
            </a:r>
            <a:r>
              <a:rPr lang="en-US" sz="24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"rice"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4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 *</a:t>
            </a:r>
            <a:r>
              <a:rPr lang="en-US" sz="2400">
                <a:solidFill>
                  <a:srgbClr val="C55A11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 = local_str + 2;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	...		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400">
                <a:solidFill>
                  <a:srgbClr val="D234D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 0;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561" name="Google Shape;561;p56"/>
          <p:cNvSpPr txBox="1"/>
          <p:nvPr/>
        </p:nvSpPr>
        <p:spPr>
          <a:xfrm>
            <a:off x="11152945" y="5658504"/>
            <a:ext cx="78154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🤔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62" name="Google Shape;562;p56"/>
          <p:cNvSpPr/>
          <p:nvPr/>
        </p:nvSpPr>
        <p:spPr>
          <a:xfrm flipH="1">
            <a:off x="457200" y="3051968"/>
            <a:ext cx="469106" cy="312737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8DA9D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56"/>
          <p:cNvSpPr txBox="1"/>
          <p:nvPr/>
        </p:nvSpPr>
        <p:spPr>
          <a:xfrm>
            <a:off x="7148022" y="2213199"/>
            <a:ext cx="56457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str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64" name="Google Shape;564;p56"/>
          <p:cNvSpPr/>
          <p:nvPr/>
        </p:nvSpPr>
        <p:spPr>
          <a:xfrm>
            <a:off x="7924800" y="1981200"/>
            <a:ext cx="3808310" cy="833329"/>
          </a:xfrm>
          <a:prstGeom prst="cloud">
            <a:avLst/>
          </a:prstGeom>
          <a:solidFill>
            <a:srgbClr val="8DA9D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?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65" name="Google Shape;565;p56"/>
          <p:cNvSpPr txBox="1"/>
          <p:nvPr/>
        </p:nvSpPr>
        <p:spPr>
          <a:xfrm>
            <a:off x="6388198" y="3669268"/>
            <a:ext cx="132440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local_str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566" name="Google Shape;566;p56"/>
          <p:cNvGraphicFramePr/>
          <p:nvPr/>
        </p:nvGraphicFramePr>
        <p:xfrm>
          <a:off x="7772400" y="3208337"/>
          <a:ext cx="3808250" cy="8302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61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1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1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1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A5A5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1" u="none" strike="noStrike" cap="none">
                          <a:solidFill>
                            <a:srgbClr val="A5A5A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0xa0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A5A5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1" u="none" strike="noStrike" cap="none">
                          <a:solidFill>
                            <a:srgbClr val="A5A5A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0xa1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A5A5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1" u="none" strike="noStrike" cap="none">
                          <a:solidFill>
                            <a:srgbClr val="A5A5A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0xa2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A5A5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1" u="none" strike="noStrike" cap="none">
                          <a:solidFill>
                            <a:srgbClr val="A5A5A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0xa3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A5A5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1" u="none" strike="noStrike" cap="none">
                          <a:solidFill>
                            <a:srgbClr val="A5A5A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0xa4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'r'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'i'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'c'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'e'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'\0'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7" name="Google Shape;567;p56"/>
          <p:cNvSpPr txBox="1"/>
          <p:nvPr/>
        </p:nvSpPr>
        <p:spPr>
          <a:xfrm>
            <a:off x="6030671" y="5212139"/>
            <a:ext cx="5513048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2400"/>
              <a:buFont typeface="Calibri"/>
              <a:buAutoNum type="alphaUcPeriod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 copy of part of the array 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local_str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2400"/>
              <a:buFont typeface="Calibri"/>
              <a:buAutoNum type="alphaUcPeriod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 pointer containing an address to</a:t>
            </a:r>
            <a:b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</a:b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the third element in 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local_str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57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lang="en-US"/>
              <a:t>char * Variables</a:t>
            </a:r>
            <a:endParaRPr/>
          </a:p>
        </p:txBody>
      </p:sp>
      <p:sp>
        <p:nvSpPr>
          <p:cNvPr id="574" name="Google Shape;574;p57"/>
          <p:cNvSpPr txBox="1">
            <a:spLocks noGrp="1"/>
          </p:cNvSpPr>
          <p:nvPr>
            <p:ph type="body" idx="1"/>
          </p:nvPr>
        </p:nvSpPr>
        <p:spPr>
          <a:xfrm>
            <a:off x="152400" y="1295400"/>
            <a:ext cx="118110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</a:rPr>
              <a:t>How do you think the local variable </a:t>
            </a: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en-US">
                <a:solidFill>
                  <a:srgbClr val="000000"/>
                </a:solidFill>
              </a:rPr>
              <a:t> is being represented?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None/>
            </a:pPr>
            <a:r>
              <a:rPr lang="en-US" sz="24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 main(</a:t>
            </a:r>
            <a:r>
              <a:rPr lang="en-US" sz="24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C55A11"/>
                </a:solidFill>
                <a:latin typeface="Consolas"/>
                <a:ea typeface="Consolas"/>
                <a:cs typeface="Consolas"/>
                <a:sym typeface="Consolas"/>
              </a:rPr>
              <a:t>argc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 *</a:t>
            </a:r>
            <a:r>
              <a:rPr lang="en-US" sz="2400">
                <a:solidFill>
                  <a:srgbClr val="C55A11"/>
                </a:solidFill>
                <a:latin typeface="Consolas"/>
                <a:ea typeface="Consolas"/>
                <a:cs typeface="Consolas"/>
                <a:sym typeface="Consolas"/>
              </a:rPr>
              <a:t>argv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[]) 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4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C55A11"/>
                </a:solidFill>
                <a:latin typeface="Consolas"/>
                <a:ea typeface="Consolas"/>
                <a:cs typeface="Consolas"/>
                <a:sym typeface="Consolas"/>
              </a:rPr>
              <a:t>local_str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[5];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	strcpy(local_str, </a:t>
            </a:r>
            <a:r>
              <a:rPr lang="en-US" sz="24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"rice"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4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 *</a:t>
            </a:r>
            <a:r>
              <a:rPr lang="en-US" sz="2400">
                <a:solidFill>
                  <a:srgbClr val="C55A11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 = local_str + 2;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	...		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400">
                <a:solidFill>
                  <a:srgbClr val="D234D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 0;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575" name="Google Shape;575;p57"/>
          <p:cNvSpPr/>
          <p:nvPr/>
        </p:nvSpPr>
        <p:spPr>
          <a:xfrm flipH="1">
            <a:off x="457200" y="3051968"/>
            <a:ext cx="469106" cy="312737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8DA9D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57"/>
          <p:cNvSpPr txBox="1"/>
          <p:nvPr/>
        </p:nvSpPr>
        <p:spPr>
          <a:xfrm>
            <a:off x="7148022" y="2213199"/>
            <a:ext cx="56457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str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77" name="Google Shape;577;p57"/>
          <p:cNvSpPr txBox="1"/>
          <p:nvPr/>
        </p:nvSpPr>
        <p:spPr>
          <a:xfrm>
            <a:off x="6388198" y="3669268"/>
            <a:ext cx="132440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local_str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578" name="Google Shape;578;p57"/>
          <p:cNvGraphicFramePr/>
          <p:nvPr/>
        </p:nvGraphicFramePr>
        <p:xfrm>
          <a:off x="7772400" y="3208337"/>
          <a:ext cx="3808250" cy="8302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61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1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1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1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A5A5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1" u="none" strike="noStrike" cap="none">
                          <a:solidFill>
                            <a:srgbClr val="A5A5A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0xa0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A5A5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1" u="none" strike="noStrike" cap="none">
                          <a:solidFill>
                            <a:srgbClr val="A5A5A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0xa1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A5A5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1" u="none" strike="noStrike" cap="none">
                          <a:solidFill>
                            <a:srgbClr val="A5A5A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0xa2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A5A5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1" u="none" strike="noStrike" cap="none">
                          <a:solidFill>
                            <a:srgbClr val="A5A5A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0xa3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A5A5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1" u="none" strike="noStrike" cap="none">
                          <a:solidFill>
                            <a:srgbClr val="A5A5A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0xa4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'r'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'i'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'c'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'e'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'\0'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79" name="Google Shape;579;p57"/>
          <p:cNvSpPr txBox="1"/>
          <p:nvPr/>
        </p:nvSpPr>
        <p:spPr>
          <a:xfrm>
            <a:off x="6030671" y="5212139"/>
            <a:ext cx="5513048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2400"/>
              <a:buFont typeface="Calibri"/>
              <a:buAutoNum type="alphaUcPeriod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 copy of part of the array 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local_str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2400"/>
              <a:buFont typeface="Calibri"/>
              <a:buAutoNum type="alphaUcPeriod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 pointer containing an address to</a:t>
            </a:r>
            <a:b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</a:b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the third element in 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local_str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580" name="Google Shape;580;p57"/>
          <p:cNvGraphicFramePr/>
          <p:nvPr/>
        </p:nvGraphicFramePr>
        <p:xfrm>
          <a:off x="7772400" y="2171700"/>
          <a:ext cx="1887475" cy="4191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87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0xa2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1" name="Google Shape;581;p57"/>
          <p:cNvSpPr/>
          <p:nvPr/>
        </p:nvSpPr>
        <p:spPr>
          <a:xfrm>
            <a:off x="5943600" y="5638800"/>
            <a:ext cx="457200" cy="381000"/>
          </a:xfrm>
          <a:prstGeom prst="ellipse">
            <a:avLst/>
          </a:prstGeom>
          <a:noFill/>
          <a:ln w="38100" cap="flat" cmpd="sng">
            <a:solidFill>
              <a:srgbClr val="FF9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58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lang="en-US"/>
              <a:t>String Parameters</a:t>
            </a:r>
            <a:endParaRPr/>
          </a:p>
        </p:txBody>
      </p:sp>
      <p:sp>
        <p:nvSpPr>
          <p:cNvPr id="587" name="Google Shape;587;p58"/>
          <p:cNvSpPr txBox="1">
            <a:spLocks noGrp="1"/>
          </p:cNvSpPr>
          <p:nvPr>
            <p:ph type="body" idx="1"/>
          </p:nvPr>
        </p:nvSpPr>
        <p:spPr>
          <a:xfrm>
            <a:off x="152400" y="1295400"/>
            <a:ext cx="118110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All string functions take char * parameters – they accept char[], but they are implicitly converted to char * before being passed.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strlen(char *str)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strcmp(char *str1, char *str2)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…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char * is still a string in all the core ways a char[] is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Access/modify characters using bracket notation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Print it out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Use string functions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But under the hood they are represented differently!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/>
              <a:t>Takeaway:</a:t>
            </a:r>
            <a:r>
              <a:rPr lang="en-US"/>
              <a:t> We create strings as char[], pass them around as char *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5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endParaRPr/>
          </a:p>
        </p:txBody>
      </p:sp>
      <p:sp>
        <p:nvSpPr>
          <p:cNvPr id="593" name="Google Shape;593;p59"/>
          <p:cNvSpPr/>
          <p:nvPr/>
        </p:nvSpPr>
        <p:spPr>
          <a:xfrm>
            <a:off x="457200" y="2000250"/>
            <a:ext cx="11277599" cy="2857500"/>
          </a:xfrm>
          <a:prstGeom prst="rect">
            <a:avLst/>
          </a:prstGeom>
          <a:solidFill>
            <a:srgbClr val="B3C6E7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266700" dist="342900" dir="2760000" sx="95000" sy="95000" algn="ctr" rotWithShape="0">
              <a:srgbClr val="D0CECE">
                <a:alpha val="6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String Behavior #4: </a:t>
            </a: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If we create a new string with new characters as a</a:t>
            </a: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char *</a:t>
            </a: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, we </a:t>
            </a: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cannot modify </a:t>
            </a: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its characters because its memory lives in the </a:t>
            </a: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data segment</a:t>
            </a: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4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60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char *</a:t>
            </a:r>
            <a:endParaRPr/>
          </a:p>
        </p:txBody>
      </p:sp>
      <p:sp>
        <p:nvSpPr>
          <p:cNvPr id="599" name="Google Shape;599;p60"/>
          <p:cNvSpPr txBox="1">
            <a:spLocks noGrp="1"/>
          </p:cNvSpPr>
          <p:nvPr>
            <p:ph type="body" idx="1"/>
          </p:nvPr>
        </p:nvSpPr>
        <p:spPr>
          <a:xfrm>
            <a:off x="152400" y="1295400"/>
            <a:ext cx="118110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There is another convenient way to create a string if we do not need to modify it later.  We can create a 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char *</a:t>
            </a:r>
            <a:r>
              <a:rPr lang="en-US" dirty="0"/>
              <a:t> and </a:t>
            </a:r>
            <a:r>
              <a:rPr lang="en-US" b="1" dirty="0"/>
              <a:t>set it directly equal to a string literal</a:t>
            </a:r>
            <a:r>
              <a:rPr lang="en-US" dirty="0"/>
              <a:t>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char *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myString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dirty="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"Hello, world!"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char *empty = </a:t>
            </a:r>
            <a:r>
              <a:rPr lang="en-US" dirty="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800"/>
              <a:buNone/>
            </a:pPr>
            <a:r>
              <a:rPr lang="en-US" b="1" strike="sngStrike" dirty="0" err="1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myString</a:t>
            </a:r>
            <a:r>
              <a:rPr lang="en-US" b="1" strike="sngStrike" dirty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[0] = 'h';	</a:t>
            </a:r>
            <a:r>
              <a:rPr lang="en-US" b="1" dirty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			// crashes!</a:t>
            </a:r>
            <a:endParaRPr b="1" strike="sngStrike" dirty="0">
              <a:solidFill>
                <a:srgbClr val="C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"%s"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myString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);			</a:t>
            </a:r>
            <a:r>
              <a:rPr lang="en-US" b="1" dirty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Hello, world!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6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char *</a:t>
            </a:r>
            <a:endParaRPr/>
          </a:p>
        </p:txBody>
      </p:sp>
      <p:graphicFrame>
        <p:nvGraphicFramePr>
          <p:cNvPr id="606" name="Google Shape;606;p61"/>
          <p:cNvGraphicFramePr/>
          <p:nvPr/>
        </p:nvGraphicFramePr>
        <p:xfrm>
          <a:off x="9372600" y="1676400"/>
          <a:ext cx="2590825" cy="411489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3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2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Address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Value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u="none" strike="noStrike" cap="none">
                        <a:solidFill>
                          <a:srgbClr val="7F7F7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0xff0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0x10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u="none" strike="noStrike" cap="none">
                        <a:solidFill>
                          <a:srgbClr val="7F7F7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u="none" strike="noStrike" cap="none">
                        <a:solidFill>
                          <a:srgbClr val="7F7F7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CC2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0x12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'\0'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CC2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0x11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'i'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CC2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0x10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'h'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CC2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u="none" strike="noStrike" cap="none">
                        <a:solidFill>
                          <a:srgbClr val="7F7F7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CC2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07" name="Google Shape;607;p61"/>
          <p:cNvSpPr txBox="1"/>
          <p:nvPr/>
        </p:nvSpPr>
        <p:spPr>
          <a:xfrm>
            <a:off x="865136" y="1930400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61"/>
          <p:cNvSpPr txBox="1"/>
          <p:nvPr/>
        </p:nvSpPr>
        <p:spPr>
          <a:xfrm>
            <a:off x="152400" y="1295400"/>
            <a:ext cx="74676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When we declare a char pointer equal to a string literal, the characters are 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stored on the stack.  Instead, they are stored in a special area of memory called the “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data segment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”.  We 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cannot modify memory in this segment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char *str =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"hi"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;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The pointer variable (e.g.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str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) refers to the 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address of the first character of the string in the data segment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.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9" name="Google Shape;609;p61"/>
          <p:cNvSpPr txBox="1"/>
          <p:nvPr/>
        </p:nvSpPr>
        <p:spPr>
          <a:xfrm>
            <a:off x="9059179" y="2590800"/>
            <a:ext cx="69442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str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0" name="Google Shape;610;p61"/>
          <p:cNvSpPr txBox="1"/>
          <p:nvPr/>
        </p:nvSpPr>
        <p:spPr>
          <a:xfrm>
            <a:off x="7781298" y="2636966"/>
            <a:ext cx="113410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STACK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11" name="Google Shape;611;p61"/>
          <p:cNvSpPr txBox="1"/>
          <p:nvPr/>
        </p:nvSpPr>
        <p:spPr>
          <a:xfrm>
            <a:off x="7569096" y="4507468"/>
            <a:ext cx="195867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DATA SEGMENT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12" name="Google Shape;612;p61"/>
          <p:cNvSpPr/>
          <p:nvPr/>
        </p:nvSpPr>
        <p:spPr>
          <a:xfrm>
            <a:off x="8897881" y="2137604"/>
            <a:ext cx="169919" cy="1291396"/>
          </a:xfrm>
          <a:prstGeom prst="leftBracket">
            <a:avLst>
              <a:gd name="adj" fmla="val 8333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61"/>
          <p:cNvSpPr/>
          <p:nvPr/>
        </p:nvSpPr>
        <p:spPr>
          <a:xfrm>
            <a:off x="9583681" y="3516546"/>
            <a:ext cx="169919" cy="2166187"/>
          </a:xfrm>
          <a:prstGeom prst="leftBracket">
            <a:avLst>
              <a:gd name="adj" fmla="val 8333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61"/>
          <p:cNvSpPr/>
          <p:nvPr/>
        </p:nvSpPr>
        <p:spPr>
          <a:xfrm>
            <a:off x="11734800" y="2830286"/>
            <a:ext cx="392219" cy="2351314"/>
          </a:xfrm>
          <a:custGeom>
            <a:avLst/>
            <a:gdLst/>
            <a:ahLst/>
            <a:cxnLst/>
            <a:rect l="l" t="t" r="r" b="b"/>
            <a:pathLst>
              <a:path w="261590" h="2318657" extrusionOk="0">
                <a:moveTo>
                  <a:pt x="0" y="0"/>
                </a:moveTo>
                <a:cubicBezTo>
                  <a:pt x="127000" y="693964"/>
                  <a:pt x="254000" y="1387928"/>
                  <a:pt x="261257" y="1774371"/>
                </a:cubicBezTo>
                <a:cubicBezTo>
                  <a:pt x="268514" y="2160814"/>
                  <a:pt x="156028" y="2239735"/>
                  <a:pt x="43542" y="2318657"/>
                </a:cubicBezTo>
              </a:path>
            </a:pathLst>
          </a:cu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61"/>
          <p:cNvSpPr/>
          <p:nvPr/>
        </p:nvSpPr>
        <p:spPr>
          <a:xfrm>
            <a:off x="2983501" y="4940899"/>
            <a:ext cx="4936759" cy="1700782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266700" dist="342900" dir="2760000" sx="95000" sy="95000" algn="ctr" rotWithShape="0">
              <a:srgbClr val="D0CECE">
                <a:alpha val="6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This applies only to creating </a:t>
            </a:r>
            <a:r>
              <a:rPr kumimoji="0" lang="en-US" sz="2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strings with char *.  This does </a:t>
            </a:r>
            <a:r>
              <a:rPr kumimoji="0" lang="en-US" sz="2400" b="1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apply for making a char * that points to an existing stack string.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3027A-4480-B6F8-3BF8-5ADA5D425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Declaration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94934-17C8-FCC4-0830-3280D3D9C2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String literals are stored on the read-only memory part of most compilers. Hence they cannot be modified.</a:t>
            </a:r>
          </a:p>
          <a:p>
            <a:r>
              <a:rPr lang="en-US" dirty="0"/>
              <a:t>With character arrays, we can perform the usual operations on arrays including modification.</a:t>
            </a:r>
          </a:p>
          <a:p>
            <a:r>
              <a:rPr lang="en-US" dirty="0"/>
              <a:t>Pointers that point to the string literal cannot be modified, just like string literals.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491781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6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lang="en-US"/>
              <a:t>Memory Locations</a:t>
            </a:r>
            <a:endParaRPr/>
          </a:p>
        </p:txBody>
      </p:sp>
      <p:sp>
        <p:nvSpPr>
          <p:cNvPr id="621" name="Google Shape;621;p62"/>
          <p:cNvSpPr txBox="1">
            <a:spLocks noGrp="1"/>
          </p:cNvSpPr>
          <p:nvPr>
            <p:ph type="body" idx="1"/>
          </p:nvPr>
        </p:nvSpPr>
        <p:spPr>
          <a:xfrm>
            <a:off x="152400" y="1295400"/>
            <a:ext cx="118110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For each code snippet below, can we modify the characters in </a:t>
            </a:r>
            <a:r>
              <a:rPr lang="en-US" b="1" dirty="0" err="1"/>
              <a:t>myStr</a:t>
            </a:r>
            <a:r>
              <a:rPr lang="en-US" dirty="0"/>
              <a:t>?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622" name="Google Shape;622;p62"/>
          <p:cNvSpPr txBox="1"/>
          <p:nvPr/>
        </p:nvSpPr>
        <p:spPr>
          <a:xfrm>
            <a:off x="1828800" y="3224480"/>
            <a:ext cx="85344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char </a:t>
            </a:r>
            <a:r>
              <a:rPr kumimoji="0" lang="en-US" sz="4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myStr</a:t>
            </a: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[6];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23" name="Google Shape;623;p62"/>
          <p:cNvSpPr/>
          <p:nvPr/>
        </p:nvSpPr>
        <p:spPr>
          <a:xfrm>
            <a:off x="3795010" y="4940809"/>
            <a:ext cx="4601980" cy="1536191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266700" dist="342900" dir="2760000" sx="95000" sy="95000" algn="ctr" rotWithShape="0">
              <a:srgbClr val="D0CECE">
                <a:alpha val="6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Key Question: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where do its characters live?  Do they live in memory we own?  Or the read-only data segment?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0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lang="en-US"/>
              <a:t>Pointers</a:t>
            </a:r>
            <a:endParaRPr/>
          </a:p>
        </p:txBody>
      </p:sp>
      <p:sp>
        <p:nvSpPr>
          <p:cNvPr id="117" name="Google Shape;117;p10"/>
          <p:cNvSpPr txBox="1">
            <a:spLocks noGrp="1"/>
          </p:cNvSpPr>
          <p:nvPr>
            <p:ph type="body" idx="1"/>
          </p:nvPr>
        </p:nvSpPr>
        <p:spPr>
          <a:xfrm>
            <a:off x="152399" y="1295400"/>
            <a:ext cx="6934201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u="sng"/>
              <a:t>A pointer is a variable that stores a memory address.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6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void myFunc(int *intPtr) 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	*intPtr = 3;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int main(int argc, char *argv[]) 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	int x = 2;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	myFunc(&amp;x);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	printf(</a:t>
            </a:r>
            <a:r>
              <a:rPr lang="en-US" sz="26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"%d"</a:t>
            </a: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, x);	</a:t>
            </a:r>
            <a:r>
              <a:rPr lang="en-US" sz="26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3!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	...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18" name="Google Shape;118;p10"/>
          <p:cNvSpPr txBox="1"/>
          <p:nvPr/>
        </p:nvSpPr>
        <p:spPr>
          <a:xfrm>
            <a:off x="7772400" y="1415177"/>
            <a:ext cx="4181168" cy="1938992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1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main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9" name="Google Shape;119;p10"/>
          <p:cNvSpPr txBox="1"/>
          <p:nvPr/>
        </p:nvSpPr>
        <p:spPr>
          <a:xfrm>
            <a:off x="9394490" y="1110734"/>
            <a:ext cx="9369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STACK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63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lang="en-US"/>
              <a:t>Memory Locations</a:t>
            </a:r>
            <a:endParaRPr/>
          </a:p>
        </p:txBody>
      </p:sp>
      <p:sp>
        <p:nvSpPr>
          <p:cNvPr id="629" name="Google Shape;629;p63"/>
          <p:cNvSpPr txBox="1">
            <a:spLocks noGrp="1"/>
          </p:cNvSpPr>
          <p:nvPr>
            <p:ph type="body" idx="1"/>
          </p:nvPr>
        </p:nvSpPr>
        <p:spPr>
          <a:xfrm>
            <a:off x="152400" y="1295400"/>
            <a:ext cx="118110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For each code snippet below, can we modify the characters in </a:t>
            </a:r>
            <a:r>
              <a:rPr lang="en-US" b="1" dirty="0" err="1"/>
              <a:t>myStr</a:t>
            </a:r>
            <a:r>
              <a:rPr lang="en-US" dirty="0"/>
              <a:t>?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630" name="Google Shape;630;p63"/>
          <p:cNvSpPr txBox="1"/>
          <p:nvPr/>
        </p:nvSpPr>
        <p:spPr>
          <a:xfrm>
            <a:off x="1828800" y="3224480"/>
            <a:ext cx="85344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char *</a:t>
            </a:r>
            <a:r>
              <a:rPr kumimoji="0" lang="en-US" sz="4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myStr</a:t>
            </a: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"Hi"</a:t>
            </a: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;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31" name="Google Shape;631;p63"/>
          <p:cNvSpPr/>
          <p:nvPr/>
        </p:nvSpPr>
        <p:spPr>
          <a:xfrm>
            <a:off x="3795010" y="4940809"/>
            <a:ext cx="4601980" cy="1536191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266700" dist="342900" dir="2760000" sx="95000" sy="95000" algn="ctr" rotWithShape="0">
              <a:srgbClr val="D0CECE">
                <a:alpha val="6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Key Question: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where do its characters live?  Do they live in memory we own?  Or the read-only data segment?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64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lang="en-US"/>
              <a:t>Memory Locations</a:t>
            </a:r>
            <a:endParaRPr/>
          </a:p>
        </p:txBody>
      </p:sp>
      <p:sp>
        <p:nvSpPr>
          <p:cNvPr id="637" name="Google Shape;637;p64"/>
          <p:cNvSpPr txBox="1">
            <a:spLocks noGrp="1"/>
          </p:cNvSpPr>
          <p:nvPr>
            <p:ph type="body" idx="1"/>
          </p:nvPr>
        </p:nvSpPr>
        <p:spPr>
          <a:xfrm>
            <a:off x="152400" y="1295400"/>
            <a:ext cx="118110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For each code snippet below, can we modify the characters in </a:t>
            </a:r>
            <a:r>
              <a:rPr lang="en-US" b="1" dirty="0" err="1"/>
              <a:t>myStr</a:t>
            </a:r>
            <a:r>
              <a:rPr lang="en-US" dirty="0"/>
              <a:t>?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638" name="Google Shape;638;p64"/>
          <p:cNvSpPr txBox="1"/>
          <p:nvPr/>
        </p:nvSpPr>
        <p:spPr>
          <a:xfrm>
            <a:off x="1828800" y="3224480"/>
            <a:ext cx="8534400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char </a:t>
            </a:r>
            <a:r>
              <a:rPr kumimoji="0" lang="en-US" sz="4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buf</a:t>
            </a: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[6];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strcpy</a:t>
            </a: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kumimoji="0" lang="en-US" sz="4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buf</a:t>
            </a: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"Hi"</a:t>
            </a: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);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char *</a:t>
            </a:r>
            <a:r>
              <a:rPr kumimoji="0" lang="en-US" sz="4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myStr</a:t>
            </a: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kumimoji="0" lang="en-US" sz="4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buf</a:t>
            </a: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;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39" name="Google Shape;639;p64"/>
          <p:cNvSpPr/>
          <p:nvPr/>
        </p:nvSpPr>
        <p:spPr>
          <a:xfrm>
            <a:off x="7361420" y="2303984"/>
            <a:ext cx="4601980" cy="1536191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266700" dist="342900" dir="2760000" sx="95000" sy="95000" algn="ctr" rotWithShape="0">
              <a:srgbClr val="D0CECE">
                <a:alpha val="6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Key Question: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where do its characters live?  Do they live in memory we own?  Or the read-only data segment?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6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lang="en-US"/>
              <a:t>Memory Locations</a:t>
            </a:r>
            <a:endParaRPr/>
          </a:p>
        </p:txBody>
      </p:sp>
      <p:sp>
        <p:nvSpPr>
          <p:cNvPr id="645" name="Google Shape;645;p65"/>
          <p:cNvSpPr txBox="1">
            <a:spLocks noGrp="1"/>
          </p:cNvSpPr>
          <p:nvPr>
            <p:ph type="body" idx="1"/>
          </p:nvPr>
        </p:nvSpPr>
        <p:spPr>
          <a:xfrm>
            <a:off x="152400" y="1295400"/>
            <a:ext cx="118110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For each code snippet below, can we modify the characters in </a:t>
            </a:r>
            <a:r>
              <a:rPr lang="en-US" b="1" dirty="0" err="1"/>
              <a:t>myStr</a:t>
            </a:r>
            <a:r>
              <a:rPr lang="en-US" dirty="0"/>
              <a:t>?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646" name="Google Shape;646;p65"/>
          <p:cNvSpPr txBox="1"/>
          <p:nvPr/>
        </p:nvSpPr>
        <p:spPr>
          <a:xfrm>
            <a:off x="1828800" y="3224480"/>
            <a:ext cx="8534400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char *</a:t>
            </a:r>
            <a:r>
              <a:rPr kumimoji="0" lang="en-US" sz="4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otherStr</a:t>
            </a: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"Hi"</a:t>
            </a: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;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char *</a:t>
            </a:r>
            <a:r>
              <a:rPr kumimoji="0" lang="en-US" sz="4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myStr</a:t>
            </a: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kumimoji="0" lang="en-US" sz="4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otherStr</a:t>
            </a: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;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47" name="Google Shape;647;p65"/>
          <p:cNvSpPr/>
          <p:nvPr/>
        </p:nvSpPr>
        <p:spPr>
          <a:xfrm>
            <a:off x="3795010" y="4940809"/>
            <a:ext cx="4601980" cy="1536191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266700" dist="342900" dir="2760000" sx="95000" sy="95000" algn="ctr" rotWithShape="0">
              <a:srgbClr val="D0CECE">
                <a:alpha val="6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Key Question: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where do its characters live?  Do they live in memory we own?  Or the read-only data segment?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67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lang="en-US"/>
              <a:t>Memory Locations</a:t>
            </a:r>
            <a:endParaRPr/>
          </a:p>
        </p:txBody>
      </p:sp>
      <p:sp>
        <p:nvSpPr>
          <p:cNvPr id="661" name="Google Shape;661;p67"/>
          <p:cNvSpPr txBox="1">
            <a:spLocks noGrp="1"/>
          </p:cNvSpPr>
          <p:nvPr>
            <p:ph type="body" idx="1"/>
          </p:nvPr>
        </p:nvSpPr>
        <p:spPr>
          <a:xfrm>
            <a:off x="152400" y="1295400"/>
            <a:ext cx="118110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/>
              <a:t>Q:</a:t>
            </a:r>
            <a:r>
              <a:rPr lang="en-US"/>
              <a:t> Is there a way to check in code whether a string’s characters are modifiable?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/>
              <a:t>A:</a:t>
            </a:r>
            <a:r>
              <a:rPr lang="en-US"/>
              <a:t> No.  This is something you can only tell by looking at the code itself and how the string was created.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/>
              <a:t>Q:</a:t>
            </a:r>
            <a:r>
              <a:rPr lang="en-US"/>
              <a:t> So then if I am writing a string function that modifies a string, how can I tell if the string passed in is modifiable?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/>
              <a:t>A:</a:t>
            </a:r>
            <a:r>
              <a:rPr lang="en-US"/>
              <a:t> You can’t!  This is something you instead state as an assumption in your function documentation.  If someone calls your function with a read-only string, it will crash, but that’s not your function’s fault :-)</a:t>
            </a:r>
            <a:endParaRPr b="1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68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endParaRPr/>
          </a:p>
        </p:txBody>
      </p:sp>
      <p:sp>
        <p:nvSpPr>
          <p:cNvPr id="667" name="Google Shape;667;p68"/>
          <p:cNvSpPr/>
          <p:nvPr/>
        </p:nvSpPr>
        <p:spPr>
          <a:xfrm>
            <a:off x="800100" y="2371725"/>
            <a:ext cx="10591800" cy="2114550"/>
          </a:xfrm>
          <a:prstGeom prst="rect">
            <a:avLst/>
          </a:prstGeom>
          <a:solidFill>
            <a:srgbClr val="B3C6E7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266700" dist="342900" dir="2760000" sx="95000" sy="95000" algn="ctr" rotWithShape="0">
              <a:srgbClr val="D0CECE">
                <a:alpha val="6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String Behavior #5: </a:t>
            </a:r>
            <a:r>
              <a:rPr kumimoji="0" lang="en-US" sz="4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We can set a </a:t>
            </a:r>
            <a:r>
              <a:rPr kumimoji="0" lang="en-US" sz="4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char *</a:t>
            </a:r>
            <a:r>
              <a:rPr kumimoji="0" lang="en-US" sz="4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equal to another value, because it is a  reassign-able pointer.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4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6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char *</a:t>
            </a:r>
            <a:endParaRPr/>
          </a:p>
        </p:txBody>
      </p:sp>
      <p:sp>
        <p:nvSpPr>
          <p:cNvPr id="674" name="Google Shape;674;p69"/>
          <p:cNvSpPr txBox="1"/>
          <p:nvPr/>
        </p:nvSpPr>
        <p:spPr>
          <a:xfrm>
            <a:off x="865136" y="1930400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69"/>
          <p:cNvSpPr txBox="1"/>
          <p:nvPr/>
        </p:nvSpPr>
        <p:spPr>
          <a:xfrm>
            <a:off x="152400" y="1295400"/>
            <a:ext cx="118110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char *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variable refers to a single character.  We can reassign an existing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char *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pointer to be equal to another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char *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pointer.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tabLst/>
              <a:defRPr/>
            </a:pP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char *str =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"apple"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;		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// e.g. 0xfff0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char *str2 =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"apple 2"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;		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// e.g. 0xfe0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str = str2;	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// ok!  Both store address 0xfe0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70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lang="en-US"/>
              <a:t>Arrays and Pointers</a:t>
            </a:r>
            <a:endParaRPr/>
          </a:p>
        </p:txBody>
      </p:sp>
      <p:sp>
        <p:nvSpPr>
          <p:cNvPr id="681" name="Google Shape;681;p70"/>
          <p:cNvSpPr txBox="1">
            <a:spLocks noGrp="1"/>
          </p:cNvSpPr>
          <p:nvPr>
            <p:ph type="body" idx="1"/>
          </p:nvPr>
        </p:nvSpPr>
        <p:spPr>
          <a:xfrm>
            <a:off x="152399" y="1295400"/>
            <a:ext cx="6966035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We can also make a pointer equal to an array; it will point to the first element in that array.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int main(int argc, char *argv[]) 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	char str[6];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	strcpy(str, </a:t>
            </a:r>
            <a:r>
              <a:rPr lang="en-US" sz="26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"apple"</a:t>
            </a: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	char *ptr = str;	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	...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graphicFrame>
        <p:nvGraphicFramePr>
          <p:cNvPr id="682" name="Google Shape;682;p70"/>
          <p:cNvGraphicFramePr/>
          <p:nvPr/>
        </p:nvGraphicFramePr>
        <p:xfrm>
          <a:off x="9220200" y="1295400"/>
          <a:ext cx="2743200" cy="4206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62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Address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Value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rgbClr val="7F7F7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0x105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'\0'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0x104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'e'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0x103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'l'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0x102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'p'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0x101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'p'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0x100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'a'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0xf8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0x100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rgbClr val="7F7F7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83" name="Google Shape;683;p70"/>
          <p:cNvSpPr txBox="1"/>
          <p:nvPr/>
        </p:nvSpPr>
        <p:spPr>
          <a:xfrm>
            <a:off x="8763000" y="4262735"/>
            <a:ext cx="69442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str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4" name="Google Shape;684;p70"/>
          <p:cNvSpPr txBox="1"/>
          <p:nvPr/>
        </p:nvSpPr>
        <p:spPr>
          <a:xfrm>
            <a:off x="9363978" y="4724400"/>
            <a:ext cx="69442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ptr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5" name="Google Shape;685;p70"/>
          <p:cNvSpPr txBox="1"/>
          <p:nvPr/>
        </p:nvSpPr>
        <p:spPr>
          <a:xfrm>
            <a:off x="7139370" y="3424535"/>
            <a:ext cx="120417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main()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86" name="Google Shape;686;p70"/>
          <p:cNvSpPr/>
          <p:nvPr/>
        </p:nvSpPr>
        <p:spPr>
          <a:xfrm>
            <a:off x="9432606" y="2129135"/>
            <a:ext cx="457200" cy="2573866"/>
          </a:xfrm>
          <a:prstGeom prst="leftBrace">
            <a:avLst>
              <a:gd name="adj1" fmla="val 8333"/>
              <a:gd name="adj2" fmla="val 92426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70"/>
          <p:cNvSpPr/>
          <p:nvPr/>
        </p:nvSpPr>
        <p:spPr>
          <a:xfrm>
            <a:off x="8364481" y="1790699"/>
            <a:ext cx="191471" cy="4004505"/>
          </a:xfrm>
          <a:prstGeom prst="leftBracket">
            <a:avLst>
              <a:gd name="adj" fmla="val 8333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70"/>
          <p:cNvSpPr txBox="1"/>
          <p:nvPr/>
        </p:nvSpPr>
        <p:spPr>
          <a:xfrm>
            <a:off x="10340612" y="1143000"/>
            <a:ext cx="9369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STACK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89" name="Google Shape;689;p70"/>
          <p:cNvSpPr/>
          <p:nvPr/>
        </p:nvSpPr>
        <p:spPr>
          <a:xfrm>
            <a:off x="10787613" y="4648200"/>
            <a:ext cx="163416" cy="413657"/>
          </a:xfrm>
          <a:custGeom>
            <a:avLst/>
            <a:gdLst/>
            <a:ahLst/>
            <a:cxnLst/>
            <a:rect l="l" t="t" r="r" b="b"/>
            <a:pathLst>
              <a:path w="163416" h="413657" extrusionOk="0">
                <a:moveTo>
                  <a:pt x="141644" y="413657"/>
                </a:moveTo>
                <a:cubicBezTo>
                  <a:pt x="69072" y="333828"/>
                  <a:pt x="-3499" y="254000"/>
                  <a:pt x="130" y="185057"/>
                </a:cubicBezTo>
                <a:cubicBezTo>
                  <a:pt x="3759" y="116114"/>
                  <a:pt x="83587" y="58057"/>
                  <a:pt x="163416" y="0"/>
                </a:cubicBezTo>
              </a:path>
            </a:pathLst>
          </a:cu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7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lang="en-US"/>
              <a:t>Arrays and Pointers</a:t>
            </a:r>
            <a:endParaRPr/>
          </a:p>
        </p:txBody>
      </p:sp>
      <p:sp>
        <p:nvSpPr>
          <p:cNvPr id="695" name="Google Shape;695;p71"/>
          <p:cNvSpPr txBox="1">
            <a:spLocks noGrp="1"/>
          </p:cNvSpPr>
          <p:nvPr>
            <p:ph type="body" idx="1"/>
          </p:nvPr>
        </p:nvSpPr>
        <p:spPr>
          <a:xfrm>
            <a:off x="152399" y="1295400"/>
            <a:ext cx="6966035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We can also make a pointer equal to an array; it will point to the first element in that array.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int main(int argc, char *argv[]) 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	char str[6];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	strcpy(str, </a:t>
            </a:r>
            <a:r>
              <a:rPr lang="en-US" sz="26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"apple"</a:t>
            </a: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	char *ptr = str;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600"/>
              <a:buNone/>
            </a:pPr>
            <a:r>
              <a:rPr lang="en-US" sz="26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	// equivalent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	char *ptr = &amp;str[0];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600"/>
              <a:buNone/>
            </a:pPr>
            <a:r>
              <a:rPr lang="en-US" sz="26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	// confusingly equivalent, avoid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	char *ptr = &amp;str;	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	...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696" name="Google Shape;696;p71"/>
          <p:cNvSpPr txBox="1"/>
          <p:nvPr/>
        </p:nvSpPr>
        <p:spPr>
          <a:xfrm>
            <a:off x="10340612" y="1143000"/>
            <a:ext cx="9369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STACK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aphicFrame>
        <p:nvGraphicFramePr>
          <p:cNvPr id="697" name="Google Shape;697;p71"/>
          <p:cNvGraphicFramePr/>
          <p:nvPr/>
        </p:nvGraphicFramePr>
        <p:xfrm>
          <a:off x="9220200" y="1295400"/>
          <a:ext cx="2743200" cy="4206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62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Address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Value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rgbClr val="7F7F7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0x105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'\0'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0x104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'e'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0x103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'l'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0x102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'p'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0x101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'p'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0x100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'a'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0xf8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0x100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rgbClr val="7F7F7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98" name="Google Shape;698;p71"/>
          <p:cNvSpPr txBox="1"/>
          <p:nvPr/>
        </p:nvSpPr>
        <p:spPr>
          <a:xfrm>
            <a:off x="8763000" y="4262735"/>
            <a:ext cx="69442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str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9" name="Google Shape;699;p71"/>
          <p:cNvSpPr txBox="1"/>
          <p:nvPr/>
        </p:nvSpPr>
        <p:spPr>
          <a:xfrm>
            <a:off x="9363978" y="4724400"/>
            <a:ext cx="69442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ptr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0" name="Google Shape;700;p71"/>
          <p:cNvSpPr txBox="1"/>
          <p:nvPr/>
        </p:nvSpPr>
        <p:spPr>
          <a:xfrm>
            <a:off x="7139370" y="3424535"/>
            <a:ext cx="120417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main()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01" name="Google Shape;701;p71"/>
          <p:cNvSpPr/>
          <p:nvPr/>
        </p:nvSpPr>
        <p:spPr>
          <a:xfrm>
            <a:off x="8364481" y="1790699"/>
            <a:ext cx="191471" cy="4004505"/>
          </a:xfrm>
          <a:prstGeom prst="leftBracket">
            <a:avLst>
              <a:gd name="adj" fmla="val 8333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71"/>
          <p:cNvSpPr/>
          <p:nvPr/>
        </p:nvSpPr>
        <p:spPr>
          <a:xfrm>
            <a:off x="10787613" y="4648200"/>
            <a:ext cx="163416" cy="413657"/>
          </a:xfrm>
          <a:custGeom>
            <a:avLst/>
            <a:gdLst/>
            <a:ahLst/>
            <a:cxnLst/>
            <a:rect l="l" t="t" r="r" b="b"/>
            <a:pathLst>
              <a:path w="163416" h="413657" extrusionOk="0">
                <a:moveTo>
                  <a:pt x="141644" y="413657"/>
                </a:moveTo>
                <a:cubicBezTo>
                  <a:pt x="69072" y="333828"/>
                  <a:pt x="-3499" y="254000"/>
                  <a:pt x="130" y="185057"/>
                </a:cubicBezTo>
                <a:cubicBezTo>
                  <a:pt x="3759" y="116114"/>
                  <a:pt x="83587" y="58057"/>
                  <a:pt x="163416" y="0"/>
                </a:cubicBezTo>
              </a:path>
            </a:pathLst>
          </a:cu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71"/>
          <p:cNvSpPr/>
          <p:nvPr/>
        </p:nvSpPr>
        <p:spPr>
          <a:xfrm>
            <a:off x="9432606" y="2129135"/>
            <a:ext cx="457200" cy="2573866"/>
          </a:xfrm>
          <a:prstGeom prst="leftBrace">
            <a:avLst>
              <a:gd name="adj1" fmla="val 8333"/>
              <a:gd name="adj2" fmla="val 92426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7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endParaRPr/>
          </a:p>
        </p:txBody>
      </p:sp>
      <p:sp>
        <p:nvSpPr>
          <p:cNvPr id="709" name="Google Shape;709;p72"/>
          <p:cNvSpPr/>
          <p:nvPr/>
        </p:nvSpPr>
        <p:spPr>
          <a:xfrm>
            <a:off x="733425" y="1885950"/>
            <a:ext cx="10725150" cy="2552700"/>
          </a:xfrm>
          <a:prstGeom prst="rect">
            <a:avLst/>
          </a:prstGeom>
          <a:solidFill>
            <a:srgbClr val="B3C6E7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266700" dist="342900" dir="2760000" sx="95000" sy="95000" algn="ctr" rotWithShape="0">
              <a:srgbClr val="D0CECE">
                <a:alpha val="6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String Behavior #6: </a:t>
            </a:r>
            <a:r>
              <a:rPr kumimoji="0" lang="en-US" sz="4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Adding an offset to a C string gives us a substring that many places past the first character.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4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73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lang="en-US"/>
              <a:t>Pointer Arithmetic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6" name="Google Shape;716;p73"/>
          <p:cNvSpPr txBox="1"/>
          <p:nvPr/>
        </p:nvSpPr>
        <p:spPr>
          <a:xfrm>
            <a:off x="865136" y="1930400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73"/>
          <p:cNvSpPr txBox="1"/>
          <p:nvPr/>
        </p:nvSpPr>
        <p:spPr>
          <a:xfrm>
            <a:off x="152400" y="1295400"/>
            <a:ext cx="76962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When we do pointer arithmetic, we are adjusting the pointer by a certain </a:t>
            </a:r>
            <a:r>
              <a:rPr kumimoji="0" lang="en-US" sz="2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number of places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(e.g. characters).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tabLst/>
              <a:defRPr/>
            </a:pPr>
            <a:endParaRPr kumimoji="0" sz="2800" b="0" i="0" u="none" strike="noStrike" kern="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char *str = 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"apple"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;	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// e.g. 0xff0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char *str2 = str + 1;	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// e.g. 0xff1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char *str3 = str + 3;	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// e.g. 0xff3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tabLst/>
              <a:defRPr/>
            </a:pPr>
            <a:endParaRPr kumimoji="0" sz="2800" b="0" i="0" u="none" strike="noStrike" kern="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printf(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"%s"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, str);		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// apple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printf(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"%s"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, str2);	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// pple</a:t>
            </a:r>
            <a:endParaRPr kumimoji="0" sz="2800" b="0" i="0" u="none" strike="noStrike" kern="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printf(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"%s"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, str3);	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// le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tabLst/>
              <a:defRPr/>
            </a:pPr>
            <a:endParaRPr kumimoji="0" sz="2800" b="0" i="0" u="none" strike="noStrike" kern="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tabLst/>
              <a:defRPr/>
            </a:pPr>
            <a:endParaRPr kumimoji="0" sz="2800" b="0" i="0" u="none" strike="noStrike" kern="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718" name="Google Shape;718;p73"/>
          <p:cNvGraphicFramePr/>
          <p:nvPr/>
        </p:nvGraphicFramePr>
        <p:xfrm>
          <a:off x="9220200" y="1930400"/>
          <a:ext cx="2743200" cy="45465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62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5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Address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Value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17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u="none" strike="noStrike" cap="none">
                        <a:solidFill>
                          <a:srgbClr val="7F7F7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17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0xff5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'\0'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17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0xff4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'e'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517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0xff3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'l'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517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0xff2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'p'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517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0xff1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'p'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517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0xff0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'a'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517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u="none" strike="noStrike" cap="none">
                        <a:solidFill>
                          <a:srgbClr val="7F7F7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19" name="Google Shape;719;p73"/>
          <p:cNvSpPr txBox="1"/>
          <p:nvPr/>
        </p:nvSpPr>
        <p:spPr>
          <a:xfrm>
            <a:off x="9758938" y="1561068"/>
            <a:ext cx="197586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TEXT SEGMENT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lang="en-US"/>
              <a:t>Pointers</a:t>
            </a:r>
            <a:endParaRPr/>
          </a:p>
        </p:txBody>
      </p:sp>
      <p:sp>
        <p:nvSpPr>
          <p:cNvPr id="125" name="Google Shape;125;p11"/>
          <p:cNvSpPr txBox="1">
            <a:spLocks noGrp="1"/>
          </p:cNvSpPr>
          <p:nvPr>
            <p:ph type="body" idx="1"/>
          </p:nvPr>
        </p:nvSpPr>
        <p:spPr>
          <a:xfrm>
            <a:off x="152399" y="1295400"/>
            <a:ext cx="6966035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u="sng"/>
              <a:t>A pointer is a variable that stores a memory address.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6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void myFunc(int *intPtr) 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	*intPtr = 3;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int main(int argc, char *argv[]) 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None/>
            </a:pPr>
            <a:r>
              <a:rPr lang="en-US" sz="2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int x = 2;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	myFunc(&amp;x);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	printf(</a:t>
            </a:r>
            <a:r>
              <a:rPr lang="en-US" sz="26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"%d"</a:t>
            </a: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, x);	</a:t>
            </a:r>
            <a:r>
              <a:rPr lang="en-US" sz="26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3!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	...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26" name="Google Shape;126;p11"/>
          <p:cNvSpPr txBox="1"/>
          <p:nvPr/>
        </p:nvSpPr>
        <p:spPr>
          <a:xfrm>
            <a:off x="7772400" y="1415177"/>
            <a:ext cx="4181168" cy="1938992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1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main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x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7" name="Google Shape;127;p11"/>
          <p:cNvSpPr txBox="1"/>
          <p:nvPr/>
        </p:nvSpPr>
        <p:spPr>
          <a:xfrm>
            <a:off x="8153400" y="2153840"/>
            <a:ext cx="457200" cy="46166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2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8" name="Google Shape;128;p11"/>
          <p:cNvSpPr txBox="1"/>
          <p:nvPr/>
        </p:nvSpPr>
        <p:spPr>
          <a:xfrm>
            <a:off x="9394490" y="1110734"/>
            <a:ext cx="9369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STACK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74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char *</a:t>
            </a:r>
            <a:endParaRPr/>
          </a:p>
        </p:txBody>
      </p:sp>
      <p:sp>
        <p:nvSpPr>
          <p:cNvPr id="726" name="Google Shape;726;p74"/>
          <p:cNvSpPr txBox="1"/>
          <p:nvPr/>
        </p:nvSpPr>
        <p:spPr>
          <a:xfrm>
            <a:off x="865136" y="1930400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74"/>
          <p:cNvSpPr txBox="1"/>
          <p:nvPr/>
        </p:nvSpPr>
        <p:spPr>
          <a:xfrm>
            <a:off x="152400" y="1295400"/>
            <a:ext cx="92202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When we use bracket notation with a pointer, we are performing</a:t>
            </a:r>
            <a:r>
              <a:rPr kumimoji="0" lang="en-US" sz="2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pointer arithmetic and dereferencing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: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tabLst/>
              <a:defRPr/>
            </a:pPr>
            <a:endParaRPr kumimoji="0" sz="2800" b="0" i="0" u="none" strike="noStrike" kern="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char *str = 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"apple"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;	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// e.g. 0xff0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tabLst/>
              <a:defRPr/>
            </a:pPr>
            <a:endParaRPr kumimoji="0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// both of these add three places to str,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// and then dereference to get the char there.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// E.g. get memory at 0xff3.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char thirdLetter = str[3];		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// 'l'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char thirdLetter = *(str + 3);	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// 'l'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aphicFrame>
        <p:nvGraphicFramePr>
          <p:cNvPr id="728" name="Google Shape;728;p74"/>
          <p:cNvGraphicFramePr/>
          <p:nvPr/>
        </p:nvGraphicFramePr>
        <p:xfrm>
          <a:off x="9220200" y="1930400"/>
          <a:ext cx="2743200" cy="45465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62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5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Address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Value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17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u="none" strike="noStrike" cap="none">
                        <a:solidFill>
                          <a:srgbClr val="7F7F7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17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0xff5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'\0'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17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0xff4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'e'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517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0xff3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'l'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517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0xff2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'p'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517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0xff1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'p'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517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0xff0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'a'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517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u="none" strike="noStrike" cap="none">
                        <a:solidFill>
                          <a:srgbClr val="7F7F7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29" name="Google Shape;729;p74"/>
          <p:cNvSpPr txBox="1"/>
          <p:nvPr/>
        </p:nvSpPr>
        <p:spPr>
          <a:xfrm>
            <a:off x="9758938" y="1561068"/>
            <a:ext cx="197586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TEXT SEGMENT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7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endParaRPr/>
          </a:p>
        </p:txBody>
      </p:sp>
      <p:sp>
        <p:nvSpPr>
          <p:cNvPr id="735" name="Google Shape;735;p75"/>
          <p:cNvSpPr/>
          <p:nvPr/>
        </p:nvSpPr>
        <p:spPr>
          <a:xfrm>
            <a:off x="671512" y="2276475"/>
            <a:ext cx="10848975" cy="2305050"/>
          </a:xfrm>
          <a:prstGeom prst="rect">
            <a:avLst/>
          </a:prstGeom>
          <a:solidFill>
            <a:srgbClr val="B3C6E7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266700" dist="342900" dir="2760000" sx="95000" sy="95000" algn="ctr" rotWithShape="0">
              <a:srgbClr val="D0CECE">
                <a:alpha val="6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String Behavior #7: </a:t>
            </a:r>
            <a:r>
              <a:rPr kumimoji="0" lang="en-US" sz="4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If we change characters in a string parameter, these changes will persist outside of the function.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4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7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lang="en-US"/>
              <a:t>Strings as Parameters</a:t>
            </a:r>
            <a:endParaRPr/>
          </a:p>
        </p:txBody>
      </p:sp>
      <p:sp>
        <p:nvSpPr>
          <p:cNvPr id="741" name="Google Shape;741;p76"/>
          <p:cNvSpPr txBox="1">
            <a:spLocks noGrp="1"/>
          </p:cNvSpPr>
          <p:nvPr>
            <p:ph type="body" idx="1"/>
          </p:nvPr>
        </p:nvSpPr>
        <p:spPr>
          <a:xfrm>
            <a:off x="152399" y="1219200"/>
            <a:ext cx="6966035" cy="59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When we pass a </a:t>
            </a:r>
            <a:r>
              <a:rPr lang="en-US" b="1"/>
              <a:t>char *</a:t>
            </a:r>
            <a:r>
              <a:rPr lang="en-US"/>
              <a:t> string as a parameter, C makes a </a:t>
            </a:r>
            <a:r>
              <a:rPr lang="en-US" i="1"/>
              <a:t>copy</a:t>
            </a:r>
            <a:r>
              <a:rPr lang="en-US"/>
              <a:t> of the address stored in the </a:t>
            </a:r>
            <a:r>
              <a:rPr lang="en-US" b="1"/>
              <a:t>char *</a:t>
            </a:r>
            <a:r>
              <a:rPr lang="en-US"/>
              <a:t> and passes it to the function.  This means they both refer to the same memory location.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6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void myFunc(char *myStr) 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	...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int main(int argc, char *argv[]) 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	char *str = </a:t>
            </a:r>
            <a:r>
              <a:rPr lang="en-US" sz="26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"apple"</a:t>
            </a: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	myFunc(str);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	...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graphicFrame>
        <p:nvGraphicFramePr>
          <p:cNvPr id="742" name="Google Shape;742;p76"/>
          <p:cNvGraphicFramePr/>
          <p:nvPr/>
        </p:nvGraphicFramePr>
        <p:xfrm>
          <a:off x="9220200" y="1295400"/>
          <a:ext cx="2743200" cy="40300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62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5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Address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Value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572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u="none" strike="noStrike" cap="none">
                        <a:solidFill>
                          <a:srgbClr val="7F7F7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572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0xfff0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0x10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572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u="none" strike="noStrike" cap="none">
                        <a:solidFill>
                          <a:srgbClr val="7F7F7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572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u="none" strike="noStrike" cap="none">
                        <a:solidFill>
                          <a:srgbClr val="7F7F7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572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0xff0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0x10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572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u="none" strike="noStrike" cap="none">
                        <a:solidFill>
                          <a:srgbClr val="7F7F7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43" name="Google Shape;743;p76"/>
          <p:cNvSpPr txBox="1"/>
          <p:nvPr/>
        </p:nvSpPr>
        <p:spPr>
          <a:xfrm>
            <a:off x="9008533" y="2514600"/>
            <a:ext cx="69442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str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4" name="Google Shape;744;p76"/>
          <p:cNvSpPr txBox="1"/>
          <p:nvPr/>
        </p:nvSpPr>
        <p:spPr>
          <a:xfrm>
            <a:off x="8651762" y="4262735"/>
            <a:ext cx="103425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myStr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5" name="Google Shape;745;p76"/>
          <p:cNvSpPr txBox="1"/>
          <p:nvPr/>
        </p:nvSpPr>
        <p:spPr>
          <a:xfrm>
            <a:off x="7139370" y="2438400"/>
            <a:ext cx="120417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main()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46" name="Google Shape;746;p76"/>
          <p:cNvSpPr txBox="1"/>
          <p:nvPr/>
        </p:nvSpPr>
        <p:spPr>
          <a:xfrm>
            <a:off x="6799534" y="4338935"/>
            <a:ext cx="154401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myFunc()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47" name="Google Shape;747;p76"/>
          <p:cNvSpPr/>
          <p:nvPr/>
        </p:nvSpPr>
        <p:spPr>
          <a:xfrm>
            <a:off x="8555213" y="1989668"/>
            <a:ext cx="287281" cy="1515531"/>
          </a:xfrm>
          <a:prstGeom prst="leftBracket">
            <a:avLst>
              <a:gd name="adj" fmla="val 8333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p76"/>
          <p:cNvSpPr/>
          <p:nvPr/>
        </p:nvSpPr>
        <p:spPr>
          <a:xfrm>
            <a:off x="8555213" y="3735801"/>
            <a:ext cx="287281" cy="1515531"/>
          </a:xfrm>
          <a:prstGeom prst="leftBracket">
            <a:avLst>
              <a:gd name="adj" fmla="val 8333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p76"/>
          <p:cNvSpPr txBox="1"/>
          <p:nvPr/>
        </p:nvSpPr>
        <p:spPr>
          <a:xfrm>
            <a:off x="10363200" y="1163137"/>
            <a:ext cx="122980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STACK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77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lang="en-US"/>
              <a:t>Strings as Parameters</a:t>
            </a:r>
            <a:endParaRPr/>
          </a:p>
        </p:txBody>
      </p:sp>
      <p:sp>
        <p:nvSpPr>
          <p:cNvPr id="755" name="Google Shape;755;p77"/>
          <p:cNvSpPr txBox="1">
            <a:spLocks noGrp="1"/>
          </p:cNvSpPr>
          <p:nvPr>
            <p:ph type="body" idx="1"/>
          </p:nvPr>
        </p:nvSpPr>
        <p:spPr>
          <a:xfrm>
            <a:off x="152399" y="1295400"/>
            <a:ext cx="7643644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When we pass a </a:t>
            </a:r>
            <a:r>
              <a:rPr lang="en-US" b="1"/>
              <a:t>char array</a:t>
            </a:r>
            <a:r>
              <a:rPr lang="en-US"/>
              <a:t> as a parameter, C makes a </a:t>
            </a:r>
            <a:r>
              <a:rPr lang="en-US" i="1"/>
              <a:t>copy of the address of the first array element</a:t>
            </a:r>
            <a:r>
              <a:rPr lang="en-US"/>
              <a:t> and passes it (as a </a:t>
            </a:r>
            <a:r>
              <a:rPr lang="en-US" b="1"/>
              <a:t>char *</a:t>
            </a:r>
            <a:r>
              <a:rPr lang="en-US"/>
              <a:t>) to the function.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6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void myFunc(char *myStr) 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	...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int main(int argc, char *argv[]) 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	char str[6];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	strcpy(str, </a:t>
            </a:r>
            <a:r>
              <a:rPr lang="en-US" sz="26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"apple"</a:t>
            </a: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	myFunc(str);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	...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graphicFrame>
        <p:nvGraphicFramePr>
          <p:cNvPr id="756" name="Google Shape;756;p77"/>
          <p:cNvGraphicFramePr/>
          <p:nvPr/>
        </p:nvGraphicFramePr>
        <p:xfrm>
          <a:off x="9220200" y="1295400"/>
          <a:ext cx="2743200" cy="54865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62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Address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Value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u="none" strike="noStrike" cap="none">
                        <a:solidFill>
                          <a:srgbClr val="7F7F7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0x105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'\0'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0x104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'e'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0x103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'l'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0x102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'p'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0x101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'p'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0x100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'a'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u="none" strike="noStrike" cap="none">
                        <a:solidFill>
                          <a:srgbClr val="7F7F7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u="none" strike="noStrike" cap="none">
                        <a:solidFill>
                          <a:srgbClr val="7F7F7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0xf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0x100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u="none" strike="noStrike" cap="none">
                        <a:solidFill>
                          <a:srgbClr val="7F7F7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57" name="Google Shape;757;p77"/>
          <p:cNvSpPr txBox="1"/>
          <p:nvPr/>
        </p:nvSpPr>
        <p:spPr>
          <a:xfrm>
            <a:off x="8763000" y="4419600"/>
            <a:ext cx="69442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str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8" name="Google Shape;758;p77"/>
          <p:cNvSpPr txBox="1"/>
          <p:nvPr/>
        </p:nvSpPr>
        <p:spPr>
          <a:xfrm>
            <a:off x="8651762" y="5862935"/>
            <a:ext cx="103425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myStr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9" name="Google Shape;759;p77"/>
          <p:cNvSpPr txBox="1"/>
          <p:nvPr/>
        </p:nvSpPr>
        <p:spPr>
          <a:xfrm>
            <a:off x="7139370" y="3424535"/>
            <a:ext cx="120417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main()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60" name="Google Shape;760;p77"/>
          <p:cNvSpPr txBox="1"/>
          <p:nvPr/>
        </p:nvSpPr>
        <p:spPr>
          <a:xfrm>
            <a:off x="6799534" y="5795204"/>
            <a:ext cx="154401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myFunc()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61" name="Google Shape;761;p77"/>
          <p:cNvSpPr/>
          <p:nvPr/>
        </p:nvSpPr>
        <p:spPr>
          <a:xfrm>
            <a:off x="9432606" y="2286000"/>
            <a:ext cx="457200" cy="2573866"/>
          </a:xfrm>
          <a:prstGeom prst="leftBrace">
            <a:avLst>
              <a:gd name="adj1" fmla="val 8333"/>
              <a:gd name="adj2" fmla="val 92426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77"/>
          <p:cNvSpPr/>
          <p:nvPr/>
        </p:nvSpPr>
        <p:spPr>
          <a:xfrm>
            <a:off x="8364481" y="1790699"/>
            <a:ext cx="287281" cy="3467101"/>
          </a:xfrm>
          <a:prstGeom prst="leftBracket">
            <a:avLst>
              <a:gd name="adj" fmla="val 8333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Google Shape;763;p77"/>
          <p:cNvSpPr/>
          <p:nvPr/>
        </p:nvSpPr>
        <p:spPr>
          <a:xfrm>
            <a:off x="8364481" y="5486400"/>
            <a:ext cx="287281" cy="1219200"/>
          </a:xfrm>
          <a:prstGeom prst="leftBracket">
            <a:avLst>
              <a:gd name="adj" fmla="val 8333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4" name="Google Shape;764;p77"/>
          <p:cNvSpPr txBox="1"/>
          <p:nvPr/>
        </p:nvSpPr>
        <p:spPr>
          <a:xfrm>
            <a:off x="10340611" y="1143000"/>
            <a:ext cx="130804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STACK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65" name="Google Shape;765;p77"/>
          <p:cNvSpPr/>
          <p:nvPr/>
        </p:nvSpPr>
        <p:spPr>
          <a:xfrm>
            <a:off x="10504613" y="4822371"/>
            <a:ext cx="457301" cy="1251858"/>
          </a:xfrm>
          <a:custGeom>
            <a:avLst/>
            <a:gdLst/>
            <a:ahLst/>
            <a:cxnLst/>
            <a:rect l="l" t="t" r="r" b="b"/>
            <a:pathLst>
              <a:path w="457301" h="1251858" extrusionOk="0">
                <a:moveTo>
                  <a:pt x="424644" y="1251858"/>
                </a:moveTo>
                <a:cubicBezTo>
                  <a:pt x="209651" y="942522"/>
                  <a:pt x="-5342" y="633186"/>
                  <a:pt x="101" y="424543"/>
                </a:cubicBezTo>
                <a:cubicBezTo>
                  <a:pt x="5544" y="215900"/>
                  <a:pt x="231422" y="107950"/>
                  <a:pt x="457301" y="0"/>
                </a:cubicBezTo>
              </a:path>
            </a:pathLst>
          </a:cu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78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lang="en-US"/>
              <a:t>Strings as Parameters</a:t>
            </a:r>
            <a:endParaRPr/>
          </a:p>
        </p:txBody>
      </p:sp>
      <p:sp>
        <p:nvSpPr>
          <p:cNvPr id="771" name="Google Shape;771;p78"/>
          <p:cNvSpPr txBox="1">
            <a:spLocks noGrp="1"/>
          </p:cNvSpPr>
          <p:nvPr>
            <p:ph type="body" idx="1"/>
          </p:nvPr>
        </p:nvSpPr>
        <p:spPr>
          <a:xfrm>
            <a:off x="152399" y="1295400"/>
            <a:ext cx="7643644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When we pass a </a:t>
            </a:r>
            <a:r>
              <a:rPr lang="en-US" b="1"/>
              <a:t>char array</a:t>
            </a:r>
            <a:r>
              <a:rPr lang="en-US"/>
              <a:t> as a parameter, C makes a </a:t>
            </a:r>
            <a:r>
              <a:rPr lang="en-US" i="1"/>
              <a:t>copy of the address of the first array element</a:t>
            </a:r>
            <a:r>
              <a:rPr lang="en-US"/>
              <a:t> and passes it (as a </a:t>
            </a:r>
            <a:r>
              <a:rPr lang="en-US" b="1"/>
              <a:t>char *</a:t>
            </a:r>
            <a:r>
              <a:rPr lang="en-US"/>
              <a:t>) to the function.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6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void myFunc(char *myStr) 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	...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int main(int argc, char *argv[]) 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	char str[6];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	strcpy(str, </a:t>
            </a:r>
            <a:r>
              <a:rPr lang="en-US" sz="26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"apple"</a:t>
            </a: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600"/>
              <a:buNone/>
            </a:pPr>
            <a:r>
              <a:rPr lang="en-US" sz="26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	// equivalent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	char *strAlt = str;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	myFunc(strAlt);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	...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600"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772" name="Google Shape;772;p78"/>
          <p:cNvGraphicFramePr/>
          <p:nvPr/>
        </p:nvGraphicFramePr>
        <p:xfrm>
          <a:off x="9220200" y="1295400"/>
          <a:ext cx="2743200" cy="54865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62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Address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Value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u="none" strike="noStrike" cap="none">
                        <a:solidFill>
                          <a:srgbClr val="7F7F7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0x105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'\0'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0x104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'e'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0x103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'l'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0x102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'p'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0x101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'p'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0x100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'a'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u="none" strike="noStrike" cap="none">
                        <a:solidFill>
                          <a:srgbClr val="7F7F7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u="none" strike="noStrike" cap="none">
                        <a:solidFill>
                          <a:srgbClr val="7F7F7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0xf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0x100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u="none" strike="noStrike" cap="none">
                        <a:solidFill>
                          <a:srgbClr val="7F7F7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73" name="Google Shape;773;p78"/>
          <p:cNvSpPr txBox="1"/>
          <p:nvPr/>
        </p:nvSpPr>
        <p:spPr>
          <a:xfrm>
            <a:off x="8763000" y="4419600"/>
            <a:ext cx="69442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str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4" name="Google Shape;774;p78"/>
          <p:cNvSpPr txBox="1"/>
          <p:nvPr/>
        </p:nvSpPr>
        <p:spPr>
          <a:xfrm>
            <a:off x="8651762" y="5862935"/>
            <a:ext cx="103425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myStr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5" name="Google Shape;775;p78"/>
          <p:cNvSpPr txBox="1"/>
          <p:nvPr/>
        </p:nvSpPr>
        <p:spPr>
          <a:xfrm>
            <a:off x="7139370" y="3424535"/>
            <a:ext cx="120417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main()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76" name="Google Shape;776;p78"/>
          <p:cNvSpPr txBox="1"/>
          <p:nvPr/>
        </p:nvSpPr>
        <p:spPr>
          <a:xfrm>
            <a:off x="6799534" y="5795204"/>
            <a:ext cx="154401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myFunc()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77" name="Google Shape;777;p78"/>
          <p:cNvSpPr/>
          <p:nvPr/>
        </p:nvSpPr>
        <p:spPr>
          <a:xfrm>
            <a:off x="9432606" y="2286000"/>
            <a:ext cx="457200" cy="2573866"/>
          </a:xfrm>
          <a:prstGeom prst="leftBrace">
            <a:avLst>
              <a:gd name="adj1" fmla="val 8333"/>
              <a:gd name="adj2" fmla="val 92426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8" name="Google Shape;778;p78"/>
          <p:cNvSpPr/>
          <p:nvPr/>
        </p:nvSpPr>
        <p:spPr>
          <a:xfrm>
            <a:off x="8364481" y="1790699"/>
            <a:ext cx="287281" cy="3467101"/>
          </a:xfrm>
          <a:prstGeom prst="leftBracket">
            <a:avLst>
              <a:gd name="adj" fmla="val 8333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Google Shape;779;p78"/>
          <p:cNvSpPr/>
          <p:nvPr/>
        </p:nvSpPr>
        <p:spPr>
          <a:xfrm>
            <a:off x="8364481" y="5486400"/>
            <a:ext cx="287281" cy="1219200"/>
          </a:xfrm>
          <a:prstGeom prst="leftBracket">
            <a:avLst>
              <a:gd name="adj" fmla="val 8333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p78"/>
          <p:cNvSpPr txBox="1"/>
          <p:nvPr/>
        </p:nvSpPr>
        <p:spPr>
          <a:xfrm>
            <a:off x="10340612" y="1143000"/>
            <a:ext cx="9369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STACK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81" name="Google Shape;781;p78"/>
          <p:cNvSpPr/>
          <p:nvPr/>
        </p:nvSpPr>
        <p:spPr>
          <a:xfrm>
            <a:off x="10504613" y="4822371"/>
            <a:ext cx="457301" cy="1251858"/>
          </a:xfrm>
          <a:custGeom>
            <a:avLst/>
            <a:gdLst/>
            <a:ahLst/>
            <a:cxnLst/>
            <a:rect l="l" t="t" r="r" b="b"/>
            <a:pathLst>
              <a:path w="457301" h="1251858" extrusionOk="0">
                <a:moveTo>
                  <a:pt x="424644" y="1251858"/>
                </a:moveTo>
                <a:cubicBezTo>
                  <a:pt x="209651" y="942522"/>
                  <a:pt x="-5342" y="633186"/>
                  <a:pt x="101" y="424543"/>
                </a:cubicBezTo>
                <a:cubicBezTo>
                  <a:pt x="5544" y="215900"/>
                  <a:pt x="231422" y="107950"/>
                  <a:pt x="457301" y="0"/>
                </a:cubicBezTo>
              </a:path>
            </a:pathLst>
          </a:cu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7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lang="en-US"/>
              <a:t>Strings as Parameters</a:t>
            </a:r>
            <a:endParaRPr/>
          </a:p>
        </p:txBody>
      </p:sp>
      <p:sp>
        <p:nvSpPr>
          <p:cNvPr id="787" name="Google Shape;787;p79"/>
          <p:cNvSpPr txBox="1">
            <a:spLocks noGrp="1"/>
          </p:cNvSpPr>
          <p:nvPr>
            <p:ph type="body" idx="1"/>
          </p:nvPr>
        </p:nvSpPr>
        <p:spPr>
          <a:xfrm>
            <a:off x="152399" y="1295400"/>
            <a:ext cx="6966035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This means if we modify characters in </a:t>
            </a:r>
            <a:r>
              <a:rPr lang="en-US" b="1"/>
              <a:t>myFunc</a:t>
            </a:r>
            <a:r>
              <a:rPr lang="en-US"/>
              <a:t>, the changes will persist back in </a:t>
            </a:r>
            <a:r>
              <a:rPr lang="en-US" b="1"/>
              <a:t>main</a:t>
            </a:r>
            <a:r>
              <a:rPr lang="en-US"/>
              <a:t>!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6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void myFunc(char *myStr) 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	myStr[4] = </a:t>
            </a:r>
            <a:r>
              <a:rPr lang="en-US" sz="26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'y'</a:t>
            </a: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int main(int argc, char *argv[]) 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	char str[6];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	strcpy(str, </a:t>
            </a:r>
            <a:r>
              <a:rPr lang="en-US" sz="26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"apple"</a:t>
            </a: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	myFunc(str);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	printf(</a:t>
            </a:r>
            <a:r>
              <a:rPr lang="en-US" sz="26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"%s"</a:t>
            </a: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, str);	</a:t>
            </a:r>
            <a:r>
              <a:rPr lang="en-US" sz="26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apply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	...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graphicFrame>
        <p:nvGraphicFramePr>
          <p:cNvPr id="788" name="Google Shape;788;p79"/>
          <p:cNvGraphicFramePr/>
          <p:nvPr/>
        </p:nvGraphicFramePr>
        <p:xfrm>
          <a:off x="9220200" y="1295400"/>
          <a:ext cx="2743200" cy="54865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62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Address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Value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u="none" strike="noStrike" cap="none">
                        <a:solidFill>
                          <a:srgbClr val="7F7F7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0x105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'\0'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0x104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'e'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0x103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'l'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0x102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'p'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0x101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'p'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0x100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'a'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u="none" strike="noStrike" cap="none">
                        <a:solidFill>
                          <a:srgbClr val="7F7F7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u="none" strike="noStrike" cap="none">
                        <a:solidFill>
                          <a:srgbClr val="7F7F7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0xf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0x100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u="none" strike="noStrike" cap="none">
                        <a:solidFill>
                          <a:srgbClr val="7F7F7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89" name="Google Shape;789;p79"/>
          <p:cNvSpPr txBox="1"/>
          <p:nvPr/>
        </p:nvSpPr>
        <p:spPr>
          <a:xfrm>
            <a:off x="8763000" y="4419600"/>
            <a:ext cx="69442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str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90" name="Google Shape;790;p79"/>
          <p:cNvSpPr txBox="1"/>
          <p:nvPr/>
        </p:nvSpPr>
        <p:spPr>
          <a:xfrm>
            <a:off x="8651762" y="5862935"/>
            <a:ext cx="103425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myStr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91" name="Google Shape;791;p79"/>
          <p:cNvSpPr txBox="1"/>
          <p:nvPr/>
        </p:nvSpPr>
        <p:spPr>
          <a:xfrm>
            <a:off x="7139370" y="3424535"/>
            <a:ext cx="120417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main()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92" name="Google Shape;792;p79"/>
          <p:cNvSpPr txBox="1"/>
          <p:nvPr/>
        </p:nvSpPr>
        <p:spPr>
          <a:xfrm>
            <a:off x="6799534" y="5795204"/>
            <a:ext cx="154401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myFunc()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93" name="Google Shape;793;p79"/>
          <p:cNvSpPr/>
          <p:nvPr/>
        </p:nvSpPr>
        <p:spPr>
          <a:xfrm>
            <a:off x="9432606" y="2286000"/>
            <a:ext cx="457200" cy="2573866"/>
          </a:xfrm>
          <a:prstGeom prst="leftBrace">
            <a:avLst>
              <a:gd name="adj1" fmla="val 8333"/>
              <a:gd name="adj2" fmla="val 92426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Google Shape;794;p79"/>
          <p:cNvSpPr/>
          <p:nvPr/>
        </p:nvSpPr>
        <p:spPr>
          <a:xfrm>
            <a:off x="8364481" y="1790699"/>
            <a:ext cx="287281" cy="3467101"/>
          </a:xfrm>
          <a:prstGeom prst="leftBracket">
            <a:avLst>
              <a:gd name="adj" fmla="val 8333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p79"/>
          <p:cNvSpPr/>
          <p:nvPr/>
        </p:nvSpPr>
        <p:spPr>
          <a:xfrm>
            <a:off x="8364481" y="5486400"/>
            <a:ext cx="287281" cy="1219200"/>
          </a:xfrm>
          <a:prstGeom prst="leftBracket">
            <a:avLst>
              <a:gd name="adj" fmla="val 8333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p79"/>
          <p:cNvSpPr txBox="1"/>
          <p:nvPr/>
        </p:nvSpPr>
        <p:spPr>
          <a:xfrm>
            <a:off x="10340612" y="1143000"/>
            <a:ext cx="9369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STACK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97" name="Google Shape;797;p79"/>
          <p:cNvSpPr/>
          <p:nvPr/>
        </p:nvSpPr>
        <p:spPr>
          <a:xfrm>
            <a:off x="10504613" y="4822371"/>
            <a:ext cx="457301" cy="1251858"/>
          </a:xfrm>
          <a:custGeom>
            <a:avLst/>
            <a:gdLst/>
            <a:ahLst/>
            <a:cxnLst/>
            <a:rect l="l" t="t" r="r" b="b"/>
            <a:pathLst>
              <a:path w="457301" h="1251858" extrusionOk="0">
                <a:moveTo>
                  <a:pt x="424644" y="1251858"/>
                </a:moveTo>
                <a:cubicBezTo>
                  <a:pt x="209651" y="942522"/>
                  <a:pt x="-5342" y="633186"/>
                  <a:pt x="101" y="424543"/>
                </a:cubicBezTo>
                <a:cubicBezTo>
                  <a:pt x="5544" y="215900"/>
                  <a:pt x="231422" y="107950"/>
                  <a:pt x="457301" y="0"/>
                </a:cubicBezTo>
              </a:path>
            </a:pathLst>
          </a:cu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80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lang="en-US"/>
              <a:t>Strings as Parameters</a:t>
            </a:r>
            <a:endParaRPr/>
          </a:p>
        </p:txBody>
      </p:sp>
      <p:sp>
        <p:nvSpPr>
          <p:cNvPr id="804" name="Google Shape;804;p80"/>
          <p:cNvSpPr txBox="1">
            <a:spLocks noGrp="1"/>
          </p:cNvSpPr>
          <p:nvPr>
            <p:ph type="body" idx="1"/>
          </p:nvPr>
        </p:nvSpPr>
        <p:spPr>
          <a:xfrm>
            <a:off x="152399" y="1295400"/>
            <a:ext cx="6966035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This means if we modify characters in </a:t>
            </a:r>
            <a:r>
              <a:rPr lang="en-US" b="1"/>
              <a:t>myFunc</a:t>
            </a:r>
            <a:r>
              <a:rPr lang="en-US"/>
              <a:t>, the changes will persist back in </a:t>
            </a:r>
            <a:r>
              <a:rPr lang="en-US" b="1"/>
              <a:t>main</a:t>
            </a:r>
            <a:r>
              <a:rPr lang="en-US"/>
              <a:t>!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6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void myFunc(char *myStr) 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None/>
            </a:pPr>
            <a:r>
              <a:rPr lang="en-US" sz="2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myStr[4] = 'y';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int main(int argc, char *argv[]) 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	char str[6];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	strcpy(str, </a:t>
            </a:r>
            <a:r>
              <a:rPr lang="en-US" sz="26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"apple"</a:t>
            </a: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	myFunc(str);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	printf(</a:t>
            </a:r>
            <a:r>
              <a:rPr lang="en-US" sz="26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"%s"</a:t>
            </a: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, str);	</a:t>
            </a:r>
            <a:r>
              <a:rPr lang="en-US" sz="26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apply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	...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graphicFrame>
        <p:nvGraphicFramePr>
          <p:cNvPr id="805" name="Google Shape;805;p80"/>
          <p:cNvGraphicFramePr/>
          <p:nvPr/>
        </p:nvGraphicFramePr>
        <p:xfrm>
          <a:off x="9220200" y="1295400"/>
          <a:ext cx="2743200" cy="54865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62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Address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Value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u="none" strike="noStrike" cap="none">
                        <a:solidFill>
                          <a:srgbClr val="7F7F7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0x105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'\0'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0x104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'y'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0x103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'l'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0x102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'p'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0x101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'p'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0x100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'a'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u="none" strike="noStrike" cap="none">
                        <a:solidFill>
                          <a:srgbClr val="7F7F7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u="none" strike="noStrike" cap="none">
                        <a:solidFill>
                          <a:srgbClr val="7F7F7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0xf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0x100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u="none" strike="noStrike" cap="none">
                        <a:solidFill>
                          <a:srgbClr val="7F7F7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06" name="Google Shape;806;p80"/>
          <p:cNvSpPr txBox="1"/>
          <p:nvPr/>
        </p:nvSpPr>
        <p:spPr>
          <a:xfrm>
            <a:off x="8763000" y="4419600"/>
            <a:ext cx="69442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str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07" name="Google Shape;807;p80"/>
          <p:cNvSpPr txBox="1"/>
          <p:nvPr/>
        </p:nvSpPr>
        <p:spPr>
          <a:xfrm>
            <a:off x="8651762" y="5862935"/>
            <a:ext cx="103425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myStr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08" name="Google Shape;808;p80"/>
          <p:cNvSpPr txBox="1"/>
          <p:nvPr/>
        </p:nvSpPr>
        <p:spPr>
          <a:xfrm>
            <a:off x="7139370" y="3424535"/>
            <a:ext cx="120417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main()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09" name="Google Shape;809;p80"/>
          <p:cNvSpPr txBox="1"/>
          <p:nvPr/>
        </p:nvSpPr>
        <p:spPr>
          <a:xfrm>
            <a:off x="6799534" y="5795204"/>
            <a:ext cx="154401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myFunc()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10" name="Google Shape;810;p80"/>
          <p:cNvSpPr/>
          <p:nvPr/>
        </p:nvSpPr>
        <p:spPr>
          <a:xfrm>
            <a:off x="9432606" y="2286000"/>
            <a:ext cx="457200" cy="2573866"/>
          </a:xfrm>
          <a:prstGeom prst="leftBrace">
            <a:avLst>
              <a:gd name="adj1" fmla="val 8333"/>
              <a:gd name="adj2" fmla="val 92426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80"/>
          <p:cNvSpPr/>
          <p:nvPr/>
        </p:nvSpPr>
        <p:spPr>
          <a:xfrm>
            <a:off x="8364481" y="1790699"/>
            <a:ext cx="287281" cy="3467101"/>
          </a:xfrm>
          <a:prstGeom prst="leftBracket">
            <a:avLst>
              <a:gd name="adj" fmla="val 8333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p80"/>
          <p:cNvSpPr/>
          <p:nvPr/>
        </p:nvSpPr>
        <p:spPr>
          <a:xfrm>
            <a:off x="8364481" y="5486400"/>
            <a:ext cx="287281" cy="1219200"/>
          </a:xfrm>
          <a:prstGeom prst="leftBracket">
            <a:avLst>
              <a:gd name="adj" fmla="val 8333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p80"/>
          <p:cNvSpPr txBox="1"/>
          <p:nvPr/>
        </p:nvSpPr>
        <p:spPr>
          <a:xfrm>
            <a:off x="10340612" y="1143000"/>
            <a:ext cx="9369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STACK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14" name="Google Shape;814;p80"/>
          <p:cNvSpPr/>
          <p:nvPr/>
        </p:nvSpPr>
        <p:spPr>
          <a:xfrm>
            <a:off x="10504613" y="4822371"/>
            <a:ext cx="457301" cy="1251858"/>
          </a:xfrm>
          <a:custGeom>
            <a:avLst/>
            <a:gdLst/>
            <a:ahLst/>
            <a:cxnLst/>
            <a:rect l="l" t="t" r="r" b="b"/>
            <a:pathLst>
              <a:path w="457301" h="1251858" extrusionOk="0">
                <a:moveTo>
                  <a:pt x="424644" y="1251858"/>
                </a:moveTo>
                <a:cubicBezTo>
                  <a:pt x="209651" y="942522"/>
                  <a:pt x="-5342" y="633186"/>
                  <a:pt x="101" y="424543"/>
                </a:cubicBezTo>
                <a:cubicBezTo>
                  <a:pt x="5544" y="215900"/>
                  <a:pt x="231422" y="107950"/>
                  <a:pt x="457301" y="0"/>
                </a:cubicBezTo>
              </a:path>
            </a:pathLst>
          </a:cu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8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lang="en-US"/>
              <a:t>Strings In Memory</a:t>
            </a:r>
            <a:endParaRPr/>
          </a:p>
        </p:txBody>
      </p:sp>
      <p:sp>
        <p:nvSpPr>
          <p:cNvPr id="820" name="Google Shape;820;p81"/>
          <p:cNvSpPr txBox="1">
            <a:spLocks noGrp="1"/>
          </p:cNvSpPr>
          <p:nvPr>
            <p:ph type="body" idx="1"/>
          </p:nvPr>
        </p:nvSpPr>
        <p:spPr>
          <a:xfrm>
            <a:off x="152400" y="1295400"/>
            <a:ext cx="118110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AutoNum type="arabicPeriod"/>
            </a:pPr>
            <a:r>
              <a:rPr lang="en-US" sz="2500"/>
              <a:t>If we create a string as a </a:t>
            </a:r>
            <a:r>
              <a:rPr lang="en-US" sz="2500" b="1">
                <a:latin typeface="Consolas"/>
                <a:ea typeface="Consolas"/>
                <a:cs typeface="Consolas"/>
                <a:sym typeface="Consolas"/>
              </a:rPr>
              <a:t>char[]</a:t>
            </a:r>
            <a:r>
              <a:rPr lang="en-US" sz="2500"/>
              <a:t>, we can modify its characters because its memory lives in our stack space. 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AutoNum type="arabicPeriod"/>
            </a:pPr>
            <a:r>
              <a:rPr lang="en-US" sz="2500"/>
              <a:t>We cannot set a </a:t>
            </a:r>
            <a:r>
              <a:rPr lang="en-US" sz="2500" b="1">
                <a:latin typeface="Consolas"/>
                <a:ea typeface="Consolas"/>
                <a:cs typeface="Consolas"/>
                <a:sym typeface="Consolas"/>
              </a:rPr>
              <a:t>char[] </a:t>
            </a:r>
            <a:r>
              <a:rPr lang="en-US" sz="2500"/>
              <a:t>equal to another value, because it is not a pointer; it refers to the block of memory reserved for the original array.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AutoNum type="arabicPeriod"/>
            </a:pPr>
            <a:r>
              <a:rPr lang="en-US" sz="2500"/>
              <a:t>If we pass a </a:t>
            </a:r>
            <a:r>
              <a:rPr lang="en-US" sz="2500" b="1">
                <a:latin typeface="Consolas"/>
                <a:ea typeface="Consolas"/>
                <a:cs typeface="Consolas"/>
                <a:sym typeface="Consolas"/>
              </a:rPr>
              <a:t>char[] </a:t>
            </a:r>
            <a:r>
              <a:rPr lang="en-US" sz="2500"/>
              <a:t>as a parameter, set something equal to it, or perform arithmetic with it, it’s automatically converted to a </a:t>
            </a:r>
            <a:r>
              <a:rPr lang="en-US" sz="2500" b="1">
                <a:latin typeface="Consolas"/>
                <a:ea typeface="Consolas"/>
                <a:cs typeface="Consolas"/>
                <a:sym typeface="Consolas"/>
              </a:rPr>
              <a:t>char *</a:t>
            </a:r>
            <a:r>
              <a:rPr lang="en-US" sz="2500"/>
              <a:t>.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AutoNum type="arabicPeriod"/>
            </a:pPr>
            <a:r>
              <a:rPr lang="en-US" sz="2500"/>
              <a:t>If we create a new string with new characters as a</a:t>
            </a:r>
            <a:r>
              <a:rPr lang="en-US" sz="2500" b="1"/>
              <a:t> </a:t>
            </a:r>
            <a:r>
              <a:rPr lang="en-US" sz="2500" b="1">
                <a:latin typeface="Consolas"/>
                <a:ea typeface="Consolas"/>
                <a:cs typeface="Consolas"/>
                <a:sym typeface="Consolas"/>
              </a:rPr>
              <a:t>char *</a:t>
            </a:r>
            <a:r>
              <a:rPr lang="en-US" sz="2500"/>
              <a:t>, we cannot modify its characters because its memory lives in the data segment.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AutoNum type="arabicPeriod"/>
            </a:pPr>
            <a:r>
              <a:rPr lang="en-US" sz="2500"/>
              <a:t>We can set a </a:t>
            </a:r>
            <a:r>
              <a:rPr lang="en-US" sz="2500" b="1">
                <a:latin typeface="Consolas"/>
                <a:ea typeface="Consolas"/>
                <a:cs typeface="Consolas"/>
                <a:sym typeface="Consolas"/>
              </a:rPr>
              <a:t>char *</a:t>
            </a:r>
            <a:r>
              <a:rPr lang="en-US" sz="2500"/>
              <a:t> equal to another value, because it is a  reassign-able pointer.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AutoNum type="arabicPeriod"/>
            </a:pPr>
            <a:r>
              <a:rPr lang="en-US" sz="2500"/>
              <a:t>Adding an offset to a C string gives us a substring that many places past the first character.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AutoNum type="arabicPeriod"/>
            </a:pPr>
            <a:r>
              <a:rPr lang="en-US" sz="2500"/>
              <a:t>If we change characters in a string parameter, these changes will persist outside of the function.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8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lang="en-US"/>
              <a:t>Arrays vs. Pointers</a:t>
            </a:r>
            <a:endParaRPr/>
          </a:p>
        </p:txBody>
      </p:sp>
      <p:sp>
        <p:nvSpPr>
          <p:cNvPr id="826" name="Google Shape;826;p82"/>
          <p:cNvSpPr txBox="1">
            <a:spLocks noGrp="1"/>
          </p:cNvSpPr>
          <p:nvPr>
            <p:ph type="body" idx="1"/>
          </p:nvPr>
        </p:nvSpPr>
        <p:spPr>
          <a:xfrm>
            <a:off x="152400" y="1295400"/>
            <a:ext cx="118110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When you create an array, you are making space for each element in the array.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When you create a pointer, you are making space for an 4/8 byte address.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Arrays ”decay to pointers” when you perform arithmetic or pass as parameters.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&amp;</a:t>
            </a:r>
            <a:r>
              <a:rPr lang="en-US" dirty="0" err="1"/>
              <a:t>arr</a:t>
            </a:r>
            <a:r>
              <a:rPr lang="en-US" dirty="0"/>
              <a:t> does nothing on arrays, but &amp;</a:t>
            </a:r>
            <a:r>
              <a:rPr lang="en-US" dirty="0" err="1"/>
              <a:t>ptr</a:t>
            </a:r>
            <a:r>
              <a:rPr lang="en-US" dirty="0"/>
              <a:t> on pointers gets its address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) gets the size of an array in bytes, but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ptr</a:t>
            </a:r>
            <a:r>
              <a:rPr lang="en-US" dirty="0"/>
              <a:t>) is always 4/8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90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lang="en-US"/>
              <a:t>Pointers Summary</a:t>
            </a:r>
            <a:endParaRPr/>
          </a:p>
        </p:txBody>
      </p:sp>
      <p:sp>
        <p:nvSpPr>
          <p:cNvPr id="879" name="Google Shape;879;p90"/>
          <p:cNvSpPr txBox="1">
            <a:spLocks noGrp="1"/>
          </p:cNvSpPr>
          <p:nvPr>
            <p:ph type="body" idx="1"/>
          </p:nvPr>
        </p:nvSpPr>
        <p:spPr>
          <a:xfrm>
            <a:off x="152400" y="1295400"/>
            <a:ext cx="118110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If you are performing an operation with some input and do not care about any changes to the input, </a:t>
            </a:r>
            <a:r>
              <a:rPr lang="en-US" b="1"/>
              <a:t>pass the data type itself</a:t>
            </a:r>
            <a:r>
              <a:rPr lang="en-US"/>
              <a:t>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If you are modifying a specific instance of some value, </a:t>
            </a:r>
            <a:r>
              <a:rPr lang="en-US" b="1"/>
              <a:t>pass the location </a:t>
            </a:r>
            <a:r>
              <a:rPr lang="en-US"/>
              <a:t>of what you would like to modify.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If a function takes an address (pointer) as a parameter, it can </a:t>
            </a:r>
            <a:r>
              <a:rPr lang="en-US" i="1"/>
              <a:t>go to</a:t>
            </a:r>
            <a:r>
              <a:rPr lang="en-US"/>
              <a:t> that address if it needs the actual value.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lang="en-US"/>
              <a:t>Pointers</a:t>
            </a:r>
            <a:endParaRPr/>
          </a:p>
        </p:txBody>
      </p:sp>
      <p:sp>
        <p:nvSpPr>
          <p:cNvPr id="134" name="Google Shape;134;p12"/>
          <p:cNvSpPr txBox="1">
            <a:spLocks noGrp="1"/>
          </p:cNvSpPr>
          <p:nvPr>
            <p:ph type="body" idx="1"/>
          </p:nvPr>
        </p:nvSpPr>
        <p:spPr>
          <a:xfrm>
            <a:off x="152399" y="1295400"/>
            <a:ext cx="6966035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u="sng"/>
              <a:t>A pointer is a variable that stores a memory address.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6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void myFunc(int *intPtr) 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	*intPtr = 3;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int main(int argc, char *argv[]) 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	int x = 2;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None/>
            </a:pPr>
            <a:r>
              <a:rPr lang="en-US" sz="2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myFunc(&amp;x);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	printf(</a:t>
            </a:r>
            <a:r>
              <a:rPr lang="en-US" sz="26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"%d"</a:t>
            </a: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, x);	</a:t>
            </a:r>
            <a:r>
              <a:rPr lang="en-US" sz="26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3!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	...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35" name="Google Shape;135;p12"/>
          <p:cNvSpPr txBox="1"/>
          <p:nvPr/>
        </p:nvSpPr>
        <p:spPr>
          <a:xfrm>
            <a:off x="7772400" y="1415177"/>
            <a:ext cx="4181168" cy="1938992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1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main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x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6" name="Google Shape;136;p12"/>
          <p:cNvSpPr txBox="1"/>
          <p:nvPr/>
        </p:nvSpPr>
        <p:spPr>
          <a:xfrm>
            <a:off x="7772400" y="3656424"/>
            <a:ext cx="4181168" cy="156966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1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myFunc</a:t>
            </a:r>
            <a:endParaRPr kumimoji="0" sz="2400" b="1" i="0" u="sng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intPtr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7" name="Google Shape;137;p12"/>
          <p:cNvSpPr txBox="1"/>
          <p:nvPr/>
        </p:nvSpPr>
        <p:spPr>
          <a:xfrm>
            <a:off x="8153400" y="2153840"/>
            <a:ext cx="457200" cy="46166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2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8" name="Google Shape;138;p12"/>
          <p:cNvSpPr txBox="1"/>
          <p:nvPr/>
        </p:nvSpPr>
        <p:spPr>
          <a:xfrm>
            <a:off x="9067800" y="4381292"/>
            <a:ext cx="457200" cy="46166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9" name="Google Shape;139;p12"/>
          <p:cNvSpPr/>
          <p:nvPr/>
        </p:nvSpPr>
        <p:spPr>
          <a:xfrm>
            <a:off x="8686800" y="2327088"/>
            <a:ext cx="677333" cy="2295712"/>
          </a:xfrm>
          <a:custGeom>
            <a:avLst/>
            <a:gdLst/>
            <a:ahLst/>
            <a:cxnLst/>
            <a:rect l="l" t="t" r="r" b="b"/>
            <a:pathLst>
              <a:path w="677333" h="2295712" extrusionOk="0">
                <a:moveTo>
                  <a:pt x="677333" y="2295712"/>
                </a:moveTo>
                <a:cubicBezTo>
                  <a:pt x="674511" y="1512545"/>
                  <a:pt x="671689" y="729379"/>
                  <a:pt x="558800" y="348379"/>
                </a:cubicBezTo>
                <a:cubicBezTo>
                  <a:pt x="445911" y="-32621"/>
                  <a:pt x="222955" y="-11455"/>
                  <a:pt x="0" y="9712"/>
                </a:cubicBezTo>
              </a:path>
            </a:pathLst>
          </a:cu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2"/>
          <p:cNvSpPr txBox="1"/>
          <p:nvPr/>
        </p:nvSpPr>
        <p:spPr>
          <a:xfrm>
            <a:off x="9394490" y="1110734"/>
            <a:ext cx="9369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STACK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9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lang="en-US"/>
              <a:t>Pointers Summary</a:t>
            </a:r>
            <a:endParaRPr/>
          </a:p>
        </p:txBody>
      </p:sp>
      <p:sp>
        <p:nvSpPr>
          <p:cNvPr id="885" name="Google Shape;885;p91"/>
          <p:cNvSpPr txBox="1">
            <a:spLocks noGrp="1"/>
          </p:cNvSpPr>
          <p:nvPr>
            <p:ph type="body" idx="1"/>
          </p:nvPr>
        </p:nvSpPr>
        <p:spPr>
          <a:xfrm>
            <a:off x="152400" y="1295400"/>
            <a:ext cx="118110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/>
              <a:t>Tip:</a:t>
            </a:r>
            <a:r>
              <a:rPr lang="en-US"/>
              <a:t> setting a function parameter equal to a new value usually doesn’t do what you want.  Remember that this is setting the function’s </a:t>
            </a:r>
            <a:r>
              <a:rPr lang="en-US" i="1"/>
              <a:t>own copy</a:t>
            </a:r>
            <a:r>
              <a:rPr lang="en-US"/>
              <a:t> of the parameter equal to some new value.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void doubleNum(int x) 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x = x * x;	</a:t>
            </a:r>
            <a:r>
              <a:rPr lang="en-US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modifies doubleNum’s own copy!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void advanceStr(char *str) 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str += 2;		</a:t>
            </a:r>
            <a:r>
              <a:rPr lang="en-US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modifies advanceStr’s own copy!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9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lang="en-US"/>
              <a:t>Pointers to Strings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12" name="Google Shape;912;p95"/>
          <p:cNvSpPr txBox="1"/>
          <p:nvPr/>
        </p:nvSpPr>
        <p:spPr>
          <a:xfrm>
            <a:off x="865136" y="1930400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3" name="Google Shape;913;p95"/>
          <p:cNvSpPr txBox="1"/>
          <p:nvPr/>
        </p:nvSpPr>
        <p:spPr>
          <a:xfrm>
            <a:off x="152400" y="1295400"/>
            <a:ext cx="664763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void skipSpaces(char **strPtr) {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int numSpaces = strspn(*strPtr, 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" "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);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*strPtr += numSpaces;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}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int main(int argc, char *argv[]) {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char *myStr = 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"  hi"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;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skipSpaces(&amp;myStr);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printf(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"%s\n"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, myStr);		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// hi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return 0;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}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aphicFrame>
        <p:nvGraphicFramePr>
          <p:cNvPr id="914" name="Google Shape;914;p95"/>
          <p:cNvGraphicFramePr/>
          <p:nvPr/>
        </p:nvGraphicFramePr>
        <p:xfrm>
          <a:off x="9773827" y="1066800"/>
          <a:ext cx="2189575" cy="11887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30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Address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Value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solidFill>
                          <a:srgbClr val="7F7F7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solidFill>
                          <a:srgbClr val="7F7F7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15" name="Google Shape;915;p95"/>
          <p:cNvSpPr txBox="1"/>
          <p:nvPr/>
        </p:nvSpPr>
        <p:spPr>
          <a:xfrm>
            <a:off x="8341549" y="1676400"/>
            <a:ext cx="103105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main()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16" name="Google Shape;916;p95"/>
          <p:cNvSpPr/>
          <p:nvPr/>
        </p:nvSpPr>
        <p:spPr>
          <a:xfrm>
            <a:off x="9237719" y="1562099"/>
            <a:ext cx="287281" cy="661433"/>
          </a:xfrm>
          <a:prstGeom prst="leftBracket">
            <a:avLst>
              <a:gd name="adj" fmla="val 8333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7" name="Google Shape;917;p95"/>
          <p:cNvSpPr txBox="1"/>
          <p:nvPr/>
        </p:nvSpPr>
        <p:spPr>
          <a:xfrm>
            <a:off x="7216411" y="1688068"/>
            <a:ext cx="10310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STACK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18" name="Google Shape;918;p95"/>
          <p:cNvSpPr/>
          <p:nvPr/>
        </p:nvSpPr>
        <p:spPr>
          <a:xfrm>
            <a:off x="8094719" y="1521887"/>
            <a:ext cx="475063" cy="701645"/>
          </a:xfrm>
          <a:prstGeom prst="leftBracket">
            <a:avLst>
              <a:gd name="adj" fmla="val 8333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9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lang="en-US"/>
              <a:t>Pointers to Strings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25" name="Google Shape;925;p96"/>
          <p:cNvSpPr txBox="1"/>
          <p:nvPr/>
        </p:nvSpPr>
        <p:spPr>
          <a:xfrm>
            <a:off x="865136" y="1930400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26" name="Google Shape;926;p96"/>
          <p:cNvGraphicFramePr/>
          <p:nvPr/>
        </p:nvGraphicFramePr>
        <p:xfrm>
          <a:off x="9773827" y="1066800"/>
          <a:ext cx="2189575" cy="43587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30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Address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Value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solidFill>
                          <a:srgbClr val="7F7F7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0x105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0xf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solidFill>
                          <a:srgbClr val="7F7F7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solidFill>
                          <a:srgbClr val="7F7F7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B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0x13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'\0'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B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0x12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'i'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B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0x11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'h'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B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0x10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 '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B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0xf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 '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B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solidFill>
                          <a:srgbClr val="7F7F7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B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927" name="Google Shape;927;p96"/>
          <p:cNvSpPr txBox="1"/>
          <p:nvPr/>
        </p:nvSpPr>
        <p:spPr>
          <a:xfrm>
            <a:off x="9291179" y="1871077"/>
            <a:ext cx="88998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myStr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28" name="Google Shape;928;p96"/>
          <p:cNvSpPr txBox="1"/>
          <p:nvPr/>
        </p:nvSpPr>
        <p:spPr>
          <a:xfrm>
            <a:off x="7962779" y="3821668"/>
            <a:ext cx="195867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DATA SEGMENT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29" name="Google Shape;929;p96"/>
          <p:cNvSpPr/>
          <p:nvPr/>
        </p:nvSpPr>
        <p:spPr>
          <a:xfrm>
            <a:off x="9943228" y="2667000"/>
            <a:ext cx="287281" cy="2758440"/>
          </a:xfrm>
          <a:prstGeom prst="leftBracket">
            <a:avLst>
              <a:gd name="adj" fmla="val 8333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0" name="Google Shape;930;p96"/>
          <p:cNvSpPr/>
          <p:nvPr/>
        </p:nvSpPr>
        <p:spPr>
          <a:xfrm>
            <a:off x="11734800" y="2057400"/>
            <a:ext cx="415742" cy="2819400"/>
          </a:xfrm>
          <a:custGeom>
            <a:avLst/>
            <a:gdLst/>
            <a:ahLst/>
            <a:cxnLst/>
            <a:rect l="l" t="t" r="r" b="b"/>
            <a:pathLst>
              <a:path w="415742" h="3633116" extrusionOk="0">
                <a:moveTo>
                  <a:pt x="0" y="0"/>
                </a:moveTo>
                <a:cubicBezTo>
                  <a:pt x="195943" y="1307193"/>
                  <a:pt x="391886" y="2614386"/>
                  <a:pt x="413657" y="3200400"/>
                </a:cubicBezTo>
                <a:cubicBezTo>
                  <a:pt x="435428" y="3786414"/>
                  <a:pt x="283028" y="3651249"/>
                  <a:pt x="130629" y="3516085"/>
                </a:cubicBezTo>
              </a:path>
            </a:pathLst>
          </a:cu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1" name="Google Shape;931;p96"/>
          <p:cNvSpPr txBox="1"/>
          <p:nvPr/>
        </p:nvSpPr>
        <p:spPr>
          <a:xfrm>
            <a:off x="152400" y="1295400"/>
            <a:ext cx="664763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void skipSpaces(char **strPtr) {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int numSpaces = strspn(*strPtr, 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" "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);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*strPtr += numSpaces;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}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int main(int argc, char *argv[]) {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char *myStr = "  hi";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skipSpaces(&amp;myStr);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printf(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"%s\n"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, myStr);		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// hi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return 0;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}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32" name="Google Shape;932;p96"/>
          <p:cNvSpPr txBox="1"/>
          <p:nvPr/>
        </p:nvSpPr>
        <p:spPr>
          <a:xfrm>
            <a:off x="8341549" y="1905000"/>
            <a:ext cx="103105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main()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33" name="Google Shape;933;p96"/>
          <p:cNvSpPr/>
          <p:nvPr/>
        </p:nvSpPr>
        <p:spPr>
          <a:xfrm>
            <a:off x="9237719" y="1562099"/>
            <a:ext cx="287281" cy="1028701"/>
          </a:xfrm>
          <a:prstGeom prst="leftBracket">
            <a:avLst>
              <a:gd name="adj" fmla="val 8333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4" name="Google Shape;934;p96"/>
          <p:cNvSpPr txBox="1"/>
          <p:nvPr/>
        </p:nvSpPr>
        <p:spPr>
          <a:xfrm>
            <a:off x="7216412" y="1916668"/>
            <a:ext cx="9369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STACK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35" name="Google Shape;935;p96"/>
          <p:cNvSpPr/>
          <p:nvPr/>
        </p:nvSpPr>
        <p:spPr>
          <a:xfrm>
            <a:off x="8094719" y="1521887"/>
            <a:ext cx="287281" cy="1068914"/>
          </a:xfrm>
          <a:prstGeom prst="leftBracket">
            <a:avLst>
              <a:gd name="adj" fmla="val 8333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97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lang="en-US"/>
              <a:t>Pointers to Strings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42" name="Google Shape;942;p97"/>
          <p:cNvSpPr txBox="1"/>
          <p:nvPr/>
        </p:nvSpPr>
        <p:spPr>
          <a:xfrm>
            <a:off x="865136" y="1930400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43" name="Google Shape;943;p97"/>
          <p:cNvGraphicFramePr/>
          <p:nvPr/>
        </p:nvGraphicFramePr>
        <p:xfrm>
          <a:off x="9773827" y="1066800"/>
          <a:ext cx="2189575" cy="43587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30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Address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Value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solidFill>
                          <a:srgbClr val="7F7F7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0x105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0xf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solidFill>
                          <a:srgbClr val="7F7F7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solidFill>
                          <a:srgbClr val="7F7F7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B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0x13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'\0'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B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0x12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'i'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B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0x11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'h'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B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0x10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 '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B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0xf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 '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B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solidFill>
                          <a:srgbClr val="7F7F7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B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944" name="Google Shape;944;p97"/>
          <p:cNvSpPr txBox="1"/>
          <p:nvPr/>
        </p:nvSpPr>
        <p:spPr>
          <a:xfrm>
            <a:off x="9291179" y="1871077"/>
            <a:ext cx="88998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myStr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45" name="Google Shape;945;p97"/>
          <p:cNvSpPr txBox="1"/>
          <p:nvPr/>
        </p:nvSpPr>
        <p:spPr>
          <a:xfrm>
            <a:off x="7962779" y="3821668"/>
            <a:ext cx="195867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DATA SEGMENT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46" name="Google Shape;946;p97"/>
          <p:cNvSpPr/>
          <p:nvPr/>
        </p:nvSpPr>
        <p:spPr>
          <a:xfrm>
            <a:off x="9943228" y="2667000"/>
            <a:ext cx="287281" cy="2758440"/>
          </a:xfrm>
          <a:prstGeom prst="leftBracket">
            <a:avLst>
              <a:gd name="adj" fmla="val 8333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7" name="Google Shape;947;p97"/>
          <p:cNvSpPr/>
          <p:nvPr/>
        </p:nvSpPr>
        <p:spPr>
          <a:xfrm>
            <a:off x="11734800" y="2057400"/>
            <a:ext cx="415742" cy="2819400"/>
          </a:xfrm>
          <a:custGeom>
            <a:avLst/>
            <a:gdLst/>
            <a:ahLst/>
            <a:cxnLst/>
            <a:rect l="l" t="t" r="r" b="b"/>
            <a:pathLst>
              <a:path w="415742" h="3633116" extrusionOk="0">
                <a:moveTo>
                  <a:pt x="0" y="0"/>
                </a:moveTo>
                <a:cubicBezTo>
                  <a:pt x="195943" y="1307193"/>
                  <a:pt x="391886" y="2614386"/>
                  <a:pt x="413657" y="3200400"/>
                </a:cubicBezTo>
                <a:cubicBezTo>
                  <a:pt x="435428" y="3786414"/>
                  <a:pt x="283028" y="3651249"/>
                  <a:pt x="130629" y="3516085"/>
                </a:cubicBezTo>
              </a:path>
            </a:pathLst>
          </a:cu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8" name="Google Shape;948;p97"/>
          <p:cNvSpPr txBox="1"/>
          <p:nvPr/>
        </p:nvSpPr>
        <p:spPr>
          <a:xfrm>
            <a:off x="152400" y="1295400"/>
            <a:ext cx="664763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void skipSpaces(char **strPtr) {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int numSpaces = strspn(*strPtr, 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" "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);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*strPtr += numSpaces;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}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int main(int argc, char *argv[]) {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char *myStr = 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"  hi"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;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skipSpaces(&amp;myStr);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printf(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"%s\n"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, myStr);		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// hi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return 0;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}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49" name="Google Shape;949;p97"/>
          <p:cNvSpPr txBox="1"/>
          <p:nvPr/>
        </p:nvSpPr>
        <p:spPr>
          <a:xfrm>
            <a:off x="8341549" y="1905000"/>
            <a:ext cx="103105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main()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50" name="Google Shape;950;p97"/>
          <p:cNvSpPr/>
          <p:nvPr/>
        </p:nvSpPr>
        <p:spPr>
          <a:xfrm>
            <a:off x="9237719" y="1562099"/>
            <a:ext cx="287281" cy="1028701"/>
          </a:xfrm>
          <a:prstGeom prst="leftBracket">
            <a:avLst>
              <a:gd name="adj" fmla="val 8333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1" name="Google Shape;951;p97"/>
          <p:cNvSpPr txBox="1"/>
          <p:nvPr/>
        </p:nvSpPr>
        <p:spPr>
          <a:xfrm>
            <a:off x="7216411" y="1916668"/>
            <a:ext cx="10879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STACK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52" name="Google Shape;952;p97"/>
          <p:cNvSpPr/>
          <p:nvPr/>
        </p:nvSpPr>
        <p:spPr>
          <a:xfrm>
            <a:off x="8094719" y="1521887"/>
            <a:ext cx="287281" cy="1068914"/>
          </a:xfrm>
          <a:prstGeom prst="leftBracket">
            <a:avLst>
              <a:gd name="adj" fmla="val 8333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98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lang="en-US"/>
              <a:t>Pointers to Strings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59" name="Google Shape;959;p98"/>
          <p:cNvSpPr txBox="1"/>
          <p:nvPr/>
        </p:nvSpPr>
        <p:spPr>
          <a:xfrm>
            <a:off x="865136" y="1930400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60" name="Google Shape;960;p98"/>
          <p:cNvGraphicFramePr/>
          <p:nvPr/>
        </p:nvGraphicFramePr>
        <p:xfrm>
          <a:off x="9773827" y="1066800"/>
          <a:ext cx="2189575" cy="55475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30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Address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Value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87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solidFill>
                          <a:srgbClr val="7F7F7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87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0x105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0xf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87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solidFill>
                          <a:srgbClr val="7F7F7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87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solidFill>
                          <a:srgbClr val="7F7F7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87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0xf0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0x105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87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solidFill>
                          <a:srgbClr val="7F7F7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987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solidFill>
                          <a:srgbClr val="7F7F7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B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87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0x13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'\0'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B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987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0x12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'i'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B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987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0x11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'h'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B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987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0x10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 '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B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987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0xf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 '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B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987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solidFill>
                          <a:srgbClr val="7F7F7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B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961" name="Google Shape;961;p98"/>
          <p:cNvSpPr txBox="1"/>
          <p:nvPr/>
        </p:nvSpPr>
        <p:spPr>
          <a:xfrm>
            <a:off x="7962779" y="4968596"/>
            <a:ext cx="195867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DATA SEGMENT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62" name="Google Shape;962;p98"/>
          <p:cNvSpPr/>
          <p:nvPr/>
        </p:nvSpPr>
        <p:spPr>
          <a:xfrm>
            <a:off x="9943228" y="3886200"/>
            <a:ext cx="287281" cy="2727960"/>
          </a:xfrm>
          <a:prstGeom prst="leftBracket">
            <a:avLst>
              <a:gd name="adj" fmla="val 8333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3" name="Google Shape;963;p98"/>
          <p:cNvSpPr/>
          <p:nvPr/>
        </p:nvSpPr>
        <p:spPr>
          <a:xfrm>
            <a:off x="11734800" y="2057400"/>
            <a:ext cx="415742" cy="4038600"/>
          </a:xfrm>
          <a:custGeom>
            <a:avLst/>
            <a:gdLst/>
            <a:ahLst/>
            <a:cxnLst/>
            <a:rect l="l" t="t" r="r" b="b"/>
            <a:pathLst>
              <a:path w="415742" h="3633116" extrusionOk="0">
                <a:moveTo>
                  <a:pt x="0" y="0"/>
                </a:moveTo>
                <a:cubicBezTo>
                  <a:pt x="195943" y="1307193"/>
                  <a:pt x="391886" y="2614386"/>
                  <a:pt x="413657" y="3200400"/>
                </a:cubicBezTo>
                <a:cubicBezTo>
                  <a:pt x="435428" y="3786414"/>
                  <a:pt x="283028" y="3651249"/>
                  <a:pt x="130629" y="3516085"/>
                </a:cubicBezTo>
              </a:path>
            </a:pathLst>
          </a:cu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4" name="Google Shape;964;p98"/>
          <p:cNvSpPr txBox="1"/>
          <p:nvPr/>
        </p:nvSpPr>
        <p:spPr>
          <a:xfrm>
            <a:off x="152400" y="1295400"/>
            <a:ext cx="664763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void skipSpaces(char **strPtr) {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int numSpaces = strspn(*strPtr, 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" "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);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*strPtr += numSpaces;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}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int main(int argc, char *argv[]) {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char *myStr = 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"  hi"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;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skipSpaces(&amp;myStr);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printf(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"%s\n"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, myStr);		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// hi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return 0;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}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65" name="Google Shape;965;p98"/>
          <p:cNvSpPr txBox="1"/>
          <p:nvPr/>
        </p:nvSpPr>
        <p:spPr>
          <a:xfrm>
            <a:off x="9443579" y="1828800"/>
            <a:ext cx="88998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myStr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66" name="Google Shape;966;p98"/>
          <p:cNvSpPr txBox="1"/>
          <p:nvPr/>
        </p:nvSpPr>
        <p:spPr>
          <a:xfrm>
            <a:off x="9332149" y="3048000"/>
            <a:ext cx="103105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strPtr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67" name="Google Shape;967;p98"/>
          <p:cNvSpPr txBox="1"/>
          <p:nvPr/>
        </p:nvSpPr>
        <p:spPr>
          <a:xfrm>
            <a:off x="8265349" y="1862723"/>
            <a:ext cx="103105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main()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68" name="Google Shape;968;p98"/>
          <p:cNvSpPr txBox="1"/>
          <p:nvPr/>
        </p:nvSpPr>
        <p:spPr>
          <a:xfrm>
            <a:off x="7418963" y="3048000"/>
            <a:ext cx="187743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skipSpaces()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69" name="Google Shape;969;p98"/>
          <p:cNvSpPr/>
          <p:nvPr/>
        </p:nvSpPr>
        <p:spPr>
          <a:xfrm>
            <a:off x="9190901" y="1524000"/>
            <a:ext cx="287281" cy="1028701"/>
          </a:xfrm>
          <a:prstGeom prst="leftBracket">
            <a:avLst>
              <a:gd name="adj" fmla="val 8333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0" name="Google Shape;970;p98"/>
          <p:cNvSpPr/>
          <p:nvPr/>
        </p:nvSpPr>
        <p:spPr>
          <a:xfrm>
            <a:off x="9190901" y="2743200"/>
            <a:ext cx="287281" cy="1139486"/>
          </a:xfrm>
          <a:prstGeom prst="leftBracket">
            <a:avLst>
              <a:gd name="adj" fmla="val 8333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1" name="Google Shape;971;p98"/>
          <p:cNvSpPr txBox="1"/>
          <p:nvPr/>
        </p:nvSpPr>
        <p:spPr>
          <a:xfrm>
            <a:off x="6019800" y="2602468"/>
            <a:ext cx="12693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STACK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72" name="Google Shape;972;p98"/>
          <p:cNvSpPr/>
          <p:nvPr/>
        </p:nvSpPr>
        <p:spPr>
          <a:xfrm>
            <a:off x="6956788" y="1598087"/>
            <a:ext cx="287281" cy="2284600"/>
          </a:xfrm>
          <a:prstGeom prst="leftBracket">
            <a:avLst>
              <a:gd name="adj" fmla="val 8333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3" name="Google Shape;973;p98"/>
          <p:cNvSpPr/>
          <p:nvPr/>
        </p:nvSpPr>
        <p:spPr>
          <a:xfrm>
            <a:off x="10972800" y="2090057"/>
            <a:ext cx="272896" cy="1034143"/>
          </a:xfrm>
          <a:custGeom>
            <a:avLst/>
            <a:gdLst/>
            <a:ahLst/>
            <a:cxnLst/>
            <a:rect l="l" t="t" r="r" b="b"/>
            <a:pathLst>
              <a:path w="272896" h="1034143" extrusionOk="0">
                <a:moveTo>
                  <a:pt x="207581" y="1034143"/>
                </a:moveTo>
                <a:cubicBezTo>
                  <a:pt x="98724" y="788307"/>
                  <a:pt x="-10133" y="542471"/>
                  <a:pt x="753" y="370114"/>
                </a:cubicBezTo>
                <a:cubicBezTo>
                  <a:pt x="11639" y="197757"/>
                  <a:pt x="142267" y="98878"/>
                  <a:pt x="272896" y="0"/>
                </a:cubicBezTo>
              </a:path>
            </a:pathLst>
          </a:cu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9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lang="en-US"/>
              <a:t>Pointers to Strings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80" name="Google Shape;980;p99"/>
          <p:cNvSpPr txBox="1"/>
          <p:nvPr/>
        </p:nvSpPr>
        <p:spPr>
          <a:xfrm>
            <a:off x="865136" y="1930400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81" name="Google Shape;981;p99"/>
          <p:cNvGraphicFramePr/>
          <p:nvPr/>
        </p:nvGraphicFramePr>
        <p:xfrm>
          <a:off x="9773827" y="1066800"/>
          <a:ext cx="2189575" cy="59437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30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Address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Value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87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solidFill>
                          <a:srgbClr val="7F7F7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87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0x105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0xf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87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solidFill>
                          <a:srgbClr val="7F7F7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87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solidFill>
                          <a:srgbClr val="7F7F7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87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0xf0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0x105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87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0xe8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987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solidFill>
                          <a:srgbClr val="7F7F7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87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solidFill>
                          <a:srgbClr val="7F7F7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B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987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0x13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'\0'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B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987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0x12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'i'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B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987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0x11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'h'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B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987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0x10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 '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B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987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0xf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 '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B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987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solidFill>
                          <a:srgbClr val="7F7F7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B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982" name="Google Shape;982;p99"/>
          <p:cNvSpPr txBox="1"/>
          <p:nvPr/>
        </p:nvSpPr>
        <p:spPr>
          <a:xfrm>
            <a:off x="7962779" y="5345668"/>
            <a:ext cx="195867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DATA SEGMENT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83" name="Google Shape;983;p99"/>
          <p:cNvSpPr/>
          <p:nvPr/>
        </p:nvSpPr>
        <p:spPr>
          <a:xfrm>
            <a:off x="9943228" y="4252386"/>
            <a:ext cx="287281" cy="2788493"/>
          </a:xfrm>
          <a:prstGeom prst="leftBracket">
            <a:avLst>
              <a:gd name="adj" fmla="val 8333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4" name="Google Shape;984;p99"/>
          <p:cNvSpPr/>
          <p:nvPr/>
        </p:nvSpPr>
        <p:spPr>
          <a:xfrm>
            <a:off x="11734800" y="2057400"/>
            <a:ext cx="415742" cy="4419600"/>
          </a:xfrm>
          <a:custGeom>
            <a:avLst/>
            <a:gdLst/>
            <a:ahLst/>
            <a:cxnLst/>
            <a:rect l="l" t="t" r="r" b="b"/>
            <a:pathLst>
              <a:path w="415742" h="3633116" extrusionOk="0">
                <a:moveTo>
                  <a:pt x="0" y="0"/>
                </a:moveTo>
                <a:cubicBezTo>
                  <a:pt x="195943" y="1307193"/>
                  <a:pt x="391886" y="2614386"/>
                  <a:pt x="413657" y="3200400"/>
                </a:cubicBezTo>
                <a:cubicBezTo>
                  <a:pt x="435428" y="3786414"/>
                  <a:pt x="283028" y="3651249"/>
                  <a:pt x="130629" y="3516085"/>
                </a:cubicBezTo>
              </a:path>
            </a:pathLst>
          </a:cu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5" name="Google Shape;985;p99"/>
          <p:cNvSpPr txBox="1"/>
          <p:nvPr/>
        </p:nvSpPr>
        <p:spPr>
          <a:xfrm>
            <a:off x="152400" y="1295400"/>
            <a:ext cx="664763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void skipSpaces(char **strPtr) {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int numSpaces = strspn(*strPtr, " ");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*strPtr += numSpaces;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}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int main(int argc, char *argv[]) {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char *myStr = 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"  hi"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;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skipSpaces(&amp;myStr);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printf(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"%s\n"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, myStr);		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// hi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return 0;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}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86" name="Google Shape;986;p99"/>
          <p:cNvSpPr txBox="1"/>
          <p:nvPr/>
        </p:nvSpPr>
        <p:spPr>
          <a:xfrm>
            <a:off x="9443579" y="1828800"/>
            <a:ext cx="88998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myStr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87" name="Google Shape;987;p99"/>
          <p:cNvSpPr txBox="1"/>
          <p:nvPr/>
        </p:nvSpPr>
        <p:spPr>
          <a:xfrm>
            <a:off x="9332149" y="3048000"/>
            <a:ext cx="103105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strPtr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88" name="Google Shape;988;p99"/>
          <p:cNvSpPr/>
          <p:nvPr/>
        </p:nvSpPr>
        <p:spPr>
          <a:xfrm>
            <a:off x="10972800" y="2090057"/>
            <a:ext cx="272896" cy="1034143"/>
          </a:xfrm>
          <a:custGeom>
            <a:avLst/>
            <a:gdLst/>
            <a:ahLst/>
            <a:cxnLst/>
            <a:rect l="l" t="t" r="r" b="b"/>
            <a:pathLst>
              <a:path w="272896" h="1034143" extrusionOk="0">
                <a:moveTo>
                  <a:pt x="207581" y="1034143"/>
                </a:moveTo>
                <a:cubicBezTo>
                  <a:pt x="98724" y="788307"/>
                  <a:pt x="-10133" y="542471"/>
                  <a:pt x="753" y="370114"/>
                </a:cubicBezTo>
                <a:cubicBezTo>
                  <a:pt x="11639" y="197757"/>
                  <a:pt x="142267" y="98878"/>
                  <a:pt x="272896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9" name="Google Shape;989;p99"/>
          <p:cNvSpPr txBox="1"/>
          <p:nvPr/>
        </p:nvSpPr>
        <p:spPr>
          <a:xfrm>
            <a:off x="8908956" y="3429000"/>
            <a:ext cx="145424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numSpaces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0" name="Google Shape;990;p99"/>
          <p:cNvSpPr txBox="1"/>
          <p:nvPr/>
        </p:nvSpPr>
        <p:spPr>
          <a:xfrm>
            <a:off x="8265349" y="1862723"/>
            <a:ext cx="103105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main()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91" name="Google Shape;991;p99"/>
          <p:cNvSpPr txBox="1"/>
          <p:nvPr/>
        </p:nvSpPr>
        <p:spPr>
          <a:xfrm>
            <a:off x="7140129" y="3257490"/>
            <a:ext cx="187743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skipSpaces()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92" name="Google Shape;992;p99"/>
          <p:cNvSpPr/>
          <p:nvPr/>
        </p:nvSpPr>
        <p:spPr>
          <a:xfrm>
            <a:off x="9190901" y="1524000"/>
            <a:ext cx="287281" cy="1028701"/>
          </a:xfrm>
          <a:prstGeom prst="leftBracket">
            <a:avLst>
              <a:gd name="adj" fmla="val 8333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3" name="Google Shape;993;p99"/>
          <p:cNvSpPr/>
          <p:nvPr/>
        </p:nvSpPr>
        <p:spPr>
          <a:xfrm>
            <a:off x="8915400" y="2743200"/>
            <a:ext cx="287281" cy="1509186"/>
          </a:xfrm>
          <a:prstGeom prst="leftBracket">
            <a:avLst>
              <a:gd name="adj" fmla="val 8333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4" name="Google Shape;994;p99"/>
          <p:cNvSpPr txBox="1"/>
          <p:nvPr/>
        </p:nvSpPr>
        <p:spPr>
          <a:xfrm>
            <a:off x="6019800" y="2602468"/>
            <a:ext cx="9369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STACK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95" name="Google Shape;995;p99"/>
          <p:cNvSpPr/>
          <p:nvPr/>
        </p:nvSpPr>
        <p:spPr>
          <a:xfrm>
            <a:off x="6956788" y="1598086"/>
            <a:ext cx="287281" cy="2654299"/>
          </a:xfrm>
          <a:prstGeom prst="leftBracket">
            <a:avLst>
              <a:gd name="adj" fmla="val 8333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100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lang="en-US"/>
              <a:t>Pointers to Strings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02" name="Google Shape;1002;p100"/>
          <p:cNvSpPr txBox="1"/>
          <p:nvPr/>
        </p:nvSpPr>
        <p:spPr>
          <a:xfrm>
            <a:off x="865136" y="1930400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03" name="Google Shape;1003;p100"/>
          <p:cNvGraphicFramePr/>
          <p:nvPr/>
        </p:nvGraphicFramePr>
        <p:xfrm>
          <a:off x="9773827" y="1066800"/>
          <a:ext cx="2189575" cy="59437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30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Address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Value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87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solidFill>
                          <a:srgbClr val="7F7F7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87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0x105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0xf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87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solidFill>
                          <a:srgbClr val="7F7F7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87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solidFill>
                          <a:srgbClr val="7F7F7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87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0xf0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0x105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87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0xe8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987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solidFill>
                          <a:srgbClr val="7F7F7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87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solidFill>
                          <a:srgbClr val="7F7F7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B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987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0x13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'\0'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B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987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0x12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'i'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B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987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0x11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'h'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B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987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0x10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 '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B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987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0xf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 '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B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987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solidFill>
                          <a:srgbClr val="7F7F7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B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004" name="Google Shape;1004;p100"/>
          <p:cNvSpPr txBox="1"/>
          <p:nvPr/>
        </p:nvSpPr>
        <p:spPr>
          <a:xfrm>
            <a:off x="7962779" y="5345668"/>
            <a:ext cx="195867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DATA SEGMENT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05" name="Google Shape;1005;p100"/>
          <p:cNvSpPr/>
          <p:nvPr/>
        </p:nvSpPr>
        <p:spPr>
          <a:xfrm>
            <a:off x="9943228" y="4252386"/>
            <a:ext cx="287281" cy="2788493"/>
          </a:xfrm>
          <a:prstGeom prst="leftBracket">
            <a:avLst>
              <a:gd name="adj" fmla="val 8333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6" name="Google Shape;1006;p100"/>
          <p:cNvSpPr/>
          <p:nvPr/>
        </p:nvSpPr>
        <p:spPr>
          <a:xfrm>
            <a:off x="11734800" y="2057400"/>
            <a:ext cx="415742" cy="4419600"/>
          </a:xfrm>
          <a:custGeom>
            <a:avLst/>
            <a:gdLst/>
            <a:ahLst/>
            <a:cxnLst/>
            <a:rect l="l" t="t" r="r" b="b"/>
            <a:pathLst>
              <a:path w="415742" h="3633116" extrusionOk="0">
                <a:moveTo>
                  <a:pt x="0" y="0"/>
                </a:moveTo>
                <a:cubicBezTo>
                  <a:pt x="195943" y="1307193"/>
                  <a:pt x="391886" y="2614386"/>
                  <a:pt x="413657" y="3200400"/>
                </a:cubicBezTo>
                <a:cubicBezTo>
                  <a:pt x="435428" y="3786414"/>
                  <a:pt x="283028" y="3651249"/>
                  <a:pt x="130629" y="3516085"/>
                </a:cubicBezTo>
              </a:path>
            </a:pathLst>
          </a:cu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7" name="Google Shape;1007;p100"/>
          <p:cNvSpPr txBox="1"/>
          <p:nvPr/>
        </p:nvSpPr>
        <p:spPr>
          <a:xfrm>
            <a:off x="152400" y="1295400"/>
            <a:ext cx="664763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void skipSpaces(char **strPtr) {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int numSpaces = strspn(*strPtr, " ");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*strPtr += numSpaces;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}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int main(int argc, char *argv[]) {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char *myStr = 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"  hi"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;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skipSpaces(&amp;myStr);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printf(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"%s\n"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, myStr);		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// hi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return 0;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}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08" name="Google Shape;1008;p100"/>
          <p:cNvSpPr txBox="1"/>
          <p:nvPr/>
        </p:nvSpPr>
        <p:spPr>
          <a:xfrm>
            <a:off x="9443579" y="1828800"/>
            <a:ext cx="88998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myStr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09" name="Google Shape;1009;p100"/>
          <p:cNvSpPr txBox="1"/>
          <p:nvPr/>
        </p:nvSpPr>
        <p:spPr>
          <a:xfrm>
            <a:off x="9332149" y="3048000"/>
            <a:ext cx="103105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strPtr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10" name="Google Shape;1010;p100"/>
          <p:cNvSpPr/>
          <p:nvPr/>
        </p:nvSpPr>
        <p:spPr>
          <a:xfrm>
            <a:off x="10972800" y="2090057"/>
            <a:ext cx="272896" cy="1034143"/>
          </a:xfrm>
          <a:custGeom>
            <a:avLst/>
            <a:gdLst/>
            <a:ahLst/>
            <a:cxnLst/>
            <a:rect l="l" t="t" r="r" b="b"/>
            <a:pathLst>
              <a:path w="272896" h="1034143" extrusionOk="0">
                <a:moveTo>
                  <a:pt x="207581" y="1034143"/>
                </a:moveTo>
                <a:cubicBezTo>
                  <a:pt x="98724" y="788307"/>
                  <a:pt x="-10133" y="542471"/>
                  <a:pt x="753" y="370114"/>
                </a:cubicBezTo>
                <a:cubicBezTo>
                  <a:pt x="11639" y="197757"/>
                  <a:pt x="142267" y="98878"/>
                  <a:pt x="272896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1" name="Google Shape;1011;p100"/>
          <p:cNvSpPr txBox="1"/>
          <p:nvPr/>
        </p:nvSpPr>
        <p:spPr>
          <a:xfrm>
            <a:off x="8908956" y="3429000"/>
            <a:ext cx="145424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numSpaces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12" name="Google Shape;1012;p100"/>
          <p:cNvSpPr txBox="1"/>
          <p:nvPr/>
        </p:nvSpPr>
        <p:spPr>
          <a:xfrm>
            <a:off x="8265349" y="1862723"/>
            <a:ext cx="103105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main()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13" name="Google Shape;1013;p100"/>
          <p:cNvSpPr txBox="1"/>
          <p:nvPr/>
        </p:nvSpPr>
        <p:spPr>
          <a:xfrm>
            <a:off x="7140129" y="3257490"/>
            <a:ext cx="187743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skipSpaces()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14" name="Google Shape;1014;p100"/>
          <p:cNvSpPr/>
          <p:nvPr/>
        </p:nvSpPr>
        <p:spPr>
          <a:xfrm>
            <a:off x="9190901" y="1524000"/>
            <a:ext cx="287281" cy="1028701"/>
          </a:xfrm>
          <a:prstGeom prst="leftBracket">
            <a:avLst>
              <a:gd name="adj" fmla="val 8333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5" name="Google Shape;1015;p100"/>
          <p:cNvSpPr/>
          <p:nvPr/>
        </p:nvSpPr>
        <p:spPr>
          <a:xfrm>
            <a:off x="8915400" y="2743200"/>
            <a:ext cx="287281" cy="1509186"/>
          </a:xfrm>
          <a:prstGeom prst="leftBracket">
            <a:avLst>
              <a:gd name="adj" fmla="val 8333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6" name="Google Shape;1016;p100"/>
          <p:cNvSpPr txBox="1"/>
          <p:nvPr/>
        </p:nvSpPr>
        <p:spPr>
          <a:xfrm>
            <a:off x="6019800" y="2602468"/>
            <a:ext cx="9369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STACK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17" name="Google Shape;1017;p100"/>
          <p:cNvSpPr/>
          <p:nvPr/>
        </p:nvSpPr>
        <p:spPr>
          <a:xfrm>
            <a:off x="6956788" y="1598086"/>
            <a:ext cx="287281" cy="2654299"/>
          </a:xfrm>
          <a:prstGeom prst="leftBracket">
            <a:avLst>
              <a:gd name="adj" fmla="val 8333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10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lang="en-US"/>
              <a:t>Pointers to Strings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24" name="Google Shape;1024;p101"/>
          <p:cNvSpPr txBox="1"/>
          <p:nvPr/>
        </p:nvSpPr>
        <p:spPr>
          <a:xfrm>
            <a:off x="865136" y="1930400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25" name="Google Shape;1025;p101"/>
          <p:cNvGraphicFramePr/>
          <p:nvPr/>
        </p:nvGraphicFramePr>
        <p:xfrm>
          <a:off x="9773827" y="1066800"/>
          <a:ext cx="2189575" cy="59437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30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Address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Value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87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solidFill>
                          <a:srgbClr val="7F7F7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87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0x105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0x11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87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solidFill>
                          <a:srgbClr val="7F7F7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87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solidFill>
                          <a:srgbClr val="7F7F7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87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0xf0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0x105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87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0xe8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987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solidFill>
                          <a:srgbClr val="7F7F7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87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solidFill>
                          <a:srgbClr val="7F7F7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B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987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0x13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'\0'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B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987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0x12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'i'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B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987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0x11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'h'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B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987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0x10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 '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B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987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0xf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 '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B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987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solidFill>
                          <a:srgbClr val="7F7F7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B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026" name="Google Shape;1026;p101"/>
          <p:cNvSpPr txBox="1"/>
          <p:nvPr/>
        </p:nvSpPr>
        <p:spPr>
          <a:xfrm>
            <a:off x="7962779" y="5345668"/>
            <a:ext cx="195867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DATA SEGMENT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27" name="Google Shape;1027;p101"/>
          <p:cNvSpPr/>
          <p:nvPr/>
        </p:nvSpPr>
        <p:spPr>
          <a:xfrm>
            <a:off x="9943228" y="4252386"/>
            <a:ext cx="287281" cy="2788493"/>
          </a:xfrm>
          <a:prstGeom prst="leftBracket">
            <a:avLst>
              <a:gd name="adj" fmla="val 8333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8" name="Google Shape;1028;p101"/>
          <p:cNvSpPr/>
          <p:nvPr/>
        </p:nvSpPr>
        <p:spPr>
          <a:xfrm>
            <a:off x="11734800" y="2209800"/>
            <a:ext cx="415742" cy="3505200"/>
          </a:xfrm>
          <a:custGeom>
            <a:avLst/>
            <a:gdLst/>
            <a:ahLst/>
            <a:cxnLst/>
            <a:rect l="l" t="t" r="r" b="b"/>
            <a:pathLst>
              <a:path w="415742" h="3633116" extrusionOk="0">
                <a:moveTo>
                  <a:pt x="0" y="0"/>
                </a:moveTo>
                <a:cubicBezTo>
                  <a:pt x="195943" y="1307193"/>
                  <a:pt x="391886" y="2614386"/>
                  <a:pt x="413657" y="3200400"/>
                </a:cubicBezTo>
                <a:cubicBezTo>
                  <a:pt x="435428" y="3786414"/>
                  <a:pt x="283028" y="3651249"/>
                  <a:pt x="130629" y="3516085"/>
                </a:cubicBezTo>
              </a:path>
            </a:pathLst>
          </a:cu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9" name="Google Shape;1029;p101"/>
          <p:cNvSpPr txBox="1"/>
          <p:nvPr/>
        </p:nvSpPr>
        <p:spPr>
          <a:xfrm>
            <a:off x="152400" y="1295400"/>
            <a:ext cx="664763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void skipSpaces(char **strPtr) {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int numSpaces = strspn(*strPtr, 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" "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);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*strPtr += numSpaces;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}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int main(int argc, char *argv[]) {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char *myStr = 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"  hi"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;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skipSpaces(&amp;myStr);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printf(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"%s\n"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, myStr);		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// hi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return 0;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}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30" name="Google Shape;1030;p101"/>
          <p:cNvSpPr txBox="1"/>
          <p:nvPr/>
        </p:nvSpPr>
        <p:spPr>
          <a:xfrm>
            <a:off x="9443579" y="1828800"/>
            <a:ext cx="88998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myStr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31" name="Google Shape;1031;p101"/>
          <p:cNvSpPr txBox="1"/>
          <p:nvPr/>
        </p:nvSpPr>
        <p:spPr>
          <a:xfrm>
            <a:off x="9332149" y="3048000"/>
            <a:ext cx="103105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strPtr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32" name="Google Shape;1032;p101"/>
          <p:cNvSpPr/>
          <p:nvPr/>
        </p:nvSpPr>
        <p:spPr>
          <a:xfrm>
            <a:off x="10972800" y="2090057"/>
            <a:ext cx="272896" cy="1034143"/>
          </a:xfrm>
          <a:custGeom>
            <a:avLst/>
            <a:gdLst/>
            <a:ahLst/>
            <a:cxnLst/>
            <a:rect l="l" t="t" r="r" b="b"/>
            <a:pathLst>
              <a:path w="272896" h="1034143" extrusionOk="0">
                <a:moveTo>
                  <a:pt x="207581" y="1034143"/>
                </a:moveTo>
                <a:cubicBezTo>
                  <a:pt x="98724" y="788307"/>
                  <a:pt x="-10133" y="542471"/>
                  <a:pt x="753" y="370114"/>
                </a:cubicBezTo>
                <a:cubicBezTo>
                  <a:pt x="11639" y="197757"/>
                  <a:pt x="142267" y="98878"/>
                  <a:pt x="272896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3" name="Google Shape;1033;p101"/>
          <p:cNvSpPr txBox="1"/>
          <p:nvPr/>
        </p:nvSpPr>
        <p:spPr>
          <a:xfrm>
            <a:off x="8908956" y="3429000"/>
            <a:ext cx="145424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numSpaces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34" name="Google Shape;1034;p101"/>
          <p:cNvSpPr txBox="1"/>
          <p:nvPr/>
        </p:nvSpPr>
        <p:spPr>
          <a:xfrm>
            <a:off x="8265349" y="1862723"/>
            <a:ext cx="103105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main()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35" name="Google Shape;1035;p101"/>
          <p:cNvSpPr/>
          <p:nvPr/>
        </p:nvSpPr>
        <p:spPr>
          <a:xfrm>
            <a:off x="9190901" y="1524000"/>
            <a:ext cx="287281" cy="1028701"/>
          </a:xfrm>
          <a:prstGeom prst="leftBracket">
            <a:avLst>
              <a:gd name="adj" fmla="val 8333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6" name="Google Shape;1036;p101"/>
          <p:cNvSpPr/>
          <p:nvPr/>
        </p:nvSpPr>
        <p:spPr>
          <a:xfrm>
            <a:off x="8915400" y="2743200"/>
            <a:ext cx="287281" cy="1509186"/>
          </a:xfrm>
          <a:prstGeom prst="leftBracket">
            <a:avLst>
              <a:gd name="adj" fmla="val 8333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7" name="Google Shape;1037;p101"/>
          <p:cNvSpPr txBox="1"/>
          <p:nvPr/>
        </p:nvSpPr>
        <p:spPr>
          <a:xfrm>
            <a:off x="6019800" y="2602468"/>
            <a:ext cx="9369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STACK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38" name="Google Shape;1038;p101"/>
          <p:cNvSpPr/>
          <p:nvPr/>
        </p:nvSpPr>
        <p:spPr>
          <a:xfrm>
            <a:off x="6956788" y="1598086"/>
            <a:ext cx="287281" cy="2654299"/>
          </a:xfrm>
          <a:prstGeom prst="leftBracket">
            <a:avLst>
              <a:gd name="adj" fmla="val 8333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9" name="Google Shape;1039;p101"/>
          <p:cNvSpPr txBox="1"/>
          <p:nvPr/>
        </p:nvSpPr>
        <p:spPr>
          <a:xfrm>
            <a:off x="7140129" y="3257490"/>
            <a:ext cx="187743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skipSpaces()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10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lang="en-US"/>
              <a:t>Pointers to Strings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46" name="Google Shape;1046;p102"/>
          <p:cNvSpPr txBox="1"/>
          <p:nvPr/>
        </p:nvSpPr>
        <p:spPr>
          <a:xfrm>
            <a:off x="865136" y="1930400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47" name="Google Shape;1047;p102"/>
          <p:cNvGraphicFramePr/>
          <p:nvPr/>
        </p:nvGraphicFramePr>
        <p:xfrm>
          <a:off x="9773827" y="1066800"/>
          <a:ext cx="2189575" cy="43587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30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Address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Value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87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solidFill>
                          <a:srgbClr val="7F7F7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87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0x105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0x11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87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solidFill>
                          <a:srgbClr val="7F7F7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87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solidFill>
                          <a:srgbClr val="7F7F7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B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87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0x13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'\0'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B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87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0x12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'i'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B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987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0x11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'h'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B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87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0x10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 '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B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987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0xf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 '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B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987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solidFill>
                          <a:srgbClr val="7F7F7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B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48" name="Google Shape;1048;p102"/>
          <p:cNvSpPr txBox="1"/>
          <p:nvPr/>
        </p:nvSpPr>
        <p:spPr>
          <a:xfrm>
            <a:off x="7962779" y="3760282"/>
            <a:ext cx="195867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DATA SEGMENT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49" name="Google Shape;1049;p102"/>
          <p:cNvSpPr/>
          <p:nvPr/>
        </p:nvSpPr>
        <p:spPr>
          <a:xfrm>
            <a:off x="9943228" y="2667000"/>
            <a:ext cx="287281" cy="2788493"/>
          </a:xfrm>
          <a:prstGeom prst="leftBracket">
            <a:avLst>
              <a:gd name="adj" fmla="val 8333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" name="Google Shape;1050;p102"/>
          <p:cNvSpPr/>
          <p:nvPr/>
        </p:nvSpPr>
        <p:spPr>
          <a:xfrm>
            <a:off x="11734800" y="2209800"/>
            <a:ext cx="415742" cy="1828800"/>
          </a:xfrm>
          <a:custGeom>
            <a:avLst/>
            <a:gdLst/>
            <a:ahLst/>
            <a:cxnLst/>
            <a:rect l="l" t="t" r="r" b="b"/>
            <a:pathLst>
              <a:path w="415742" h="3633116" extrusionOk="0">
                <a:moveTo>
                  <a:pt x="0" y="0"/>
                </a:moveTo>
                <a:cubicBezTo>
                  <a:pt x="195943" y="1307193"/>
                  <a:pt x="391886" y="2614386"/>
                  <a:pt x="413657" y="3200400"/>
                </a:cubicBezTo>
                <a:cubicBezTo>
                  <a:pt x="435428" y="3786414"/>
                  <a:pt x="283028" y="3651249"/>
                  <a:pt x="130629" y="3516085"/>
                </a:cubicBezTo>
              </a:path>
            </a:pathLst>
          </a:cu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1" name="Google Shape;1051;p102"/>
          <p:cNvSpPr txBox="1"/>
          <p:nvPr/>
        </p:nvSpPr>
        <p:spPr>
          <a:xfrm>
            <a:off x="152400" y="1295400"/>
            <a:ext cx="664763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void skipSpaces(char **strPtr) {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int numSpaces = strspn(*strPtr, 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" "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);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*strPtr += numSpaces;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}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int main(int argc, char *argv[]) {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char *myStr = 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"  hi"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;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skipSpaces(&amp;myStr);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printf(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"%s\n"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, myStr);		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// hi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return 0;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}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52" name="Google Shape;1052;p102"/>
          <p:cNvSpPr txBox="1"/>
          <p:nvPr/>
        </p:nvSpPr>
        <p:spPr>
          <a:xfrm>
            <a:off x="9443579" y="1828800"/>
            <a:ext cx="88998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myStr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53" name="Google Shape;1053;p102"/>
          <p:cNvSpPr/>
          <p:nvPr/>
        </p:nvSpPr>
        <p:spPr>
          <a:xfrm>
            <a:off x="9390119" y="1524000"/>
            <a:ext cx="287281" cy="1028701"/>
          </a:xfrm>
          <a:prstGeom prst="leftBracket">
            <a:avLst>
              <a:gd name="adj" fmla="val 8333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4" name="Google Shape;1054;p102"/>
          <p:cNvSpPr txBox="1"/>
          <p:nvPr/>
        </p:nvSpPr>
        <p:spPr>
          <a:xfrm>
            <a:off x="7391400" y="1905000"/>
            <a:ext cx="9369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STACK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55" name="Google Shape;1055;p102"/>
          <p:cNvSpPr/>
          <p:nvPr/>
        </p:nvSpPr>
        <p:spPr>
          <a:xfrm>
            <a:off x="8247119" y="1598087"/>
            <a:ext cx="287281" cy="1004382"/>
          </a:xfrm>
          <a:prstGeom prst="leftBracket">
            <a:avLst>
              <a:gd name="adj" fmla="val 8333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6" name="Google Shape;1056;p102"/>
          <p:cNvSpPr txBox="1"/>
          <p:nvPr/>
        </p:nvSpPr>
        <p:spPr>
          <a:xfrm>
            <a:off x="8493949" y="1862723"/>
            <a:ext cx="103105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main()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103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lang="en-US"/>
              <a:t>Pointers to Strings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63" name="Google Shape;1063;p103"/>
          <p:cNvSpPr txBox="1"/>
          <p:nvPr/>
        </p:nvSpPr>
        <p:spPr>
          <a:xfrm>
            <a:off x="865136" y="1930400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64" name="Google Shape;1064;p103"/>
          <p:cNvGraphicFramePr/>
          <p:nvPr/>
        </p:nvGraphicFramePr>
        <p:xfrm>
          <a:off x="9773827" y="1066800"/>
          <a:ext cx="2189575" cy="43587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30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Address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Value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87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solidFill>
                          <a:srgbClr val="7F7F7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87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0x105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0x11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87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solidFill>
                          <a:srgbClr val="7F7F7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87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solidFill>
                          <a:srgbClr val="7F7F7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B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87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0x13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'\0'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B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87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0x12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'i'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B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987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0x11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'h'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B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87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0x10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 '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B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987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0xf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 '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B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987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solidFill>
                          <a:srgbClr val="7F7F7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B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65" name="Google Shape;1065;p103"/>
          <p:cNvSpPr txBox="1"/>
          <p:nvPr/>
        </p:nvSpPr>
        <p:spPr>
          <a:xfrm>
            <a:off x="7962779" y="3760282"/>
            <a:ext cx="195867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DATA SEGMENT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66" name="Google Shape;1066;p103"/>
          <p:cNvSpPr/>
          <p:nvPr/>
        </p:nvSpPr>
        <p:spPr>
          <a:xfrm>
            <a:off x="9943228" y="2667000"/>
            <a:ext cx="287281" cy="2788493"/>
          </a:xfrm>
          <a:prstGeom prst="leftBracket">
            <a:avLst>
              <a:gd name="adj" fmla="val 8333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7" name="Google Shape;1067;p103"/>
          <p:cNvSpPr/>
          <p:nvPr/>
        </p:nvSpPr>
        <p:spPr>
          <a:xfrm>
            <a:off x="11734800" y="2209800"/>
            <a:ext cx="415742" cy="1828800"/>
          </a:xfrm>
          <a:custGeom>
            <a:avLst/>
            <a:gdLst/>
            <a:ahLst/>
            <a:cxnLst/>
            <a:rect l="l" t="t" r="r" b="b"/>
            <a:pathLst>
              <a:path w="415742" h="3633116" extrusionOk="0">
                <a:moveTo>
                  <a:pt x="0" y="0"/>
                </a:moveTo>
                <a:cubicBezTo>
                  <a:pt x="195943" y="1307193"/>
                  <a:pt x="391886" y="2614386"/>
                  <a:pt x="413657" y="3200400"/>
                </a:cubicBezTo>
                <a:cubicBezTo>
                  <a:pt x="435428" y="3786414"/>
                  <a:pt x="283028" y="3651249"/>
                  <a:pt x="130629" y="3516085"/>
                </a:cubicBezTo>
              </a:path>
            </a:pathLst>
          </a:cu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8" name="Google Shape;1068;p103"/>
          <p:cNvSpPr txBox="1"/>
          <p:nvPr/>
        </p:nvSpPr>
        <p:spPr>
          <a:xfrm>
            <a:off x="152400" y="1295400"/>
            <a:ext cx="664763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void skipSpaces(char **strPtr) {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int numSpaces = strspn(*strPtr, 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" "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);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*strPtr += numSpaces;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}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int main(int argc, char *argv[]) {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char *myStr = 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"  hi"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;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skipSpaces(&amp;myStr);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printf("%s\n", myStr);		// hi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return 0;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}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69" name="Google Shape;1069;p103"/>
          <p:cNvSpPr txBox="1"/>
          <p:nvPr/>
        </p:nvSpPr>
        <p:spPr>
          <a:xfrm>
            <a:off x="9443579" y="1828800"/>
            <a:ext cx="88998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myStr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70" name="Google Shape;1070;p103"/>
          <p:cNvSpPr/>
          <p:nvPr/>
        </p:nvSpPr>
        <p:spPr>
          <a:xfrm>
            <a:off x="9390119" y="1524000"/>
            <a:ext cx="287281" cy="1028701"/>
          </a:xfrm>
          <a:prstGeom prst="leftBracket">
            <a:avLst>
              <a:gd name="adj" fmla="val 8333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1" name="Google Shape;1071;p103"/>
          <p:cNvSpPr/>
          <p:nvPr/>
        </p:nvSpPr>
        <p:spPr>
          <a:xfrm>
            <a:off x="8247119" y="1598087"/>
            <a:ext cx="287281" cy="1004382"/>
          </a:xfrm>
          <a:prstGeom prst="leftBracket">
            <a:avLst>
              <a:gd name="adj" fmla="val 8333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2" name="Google Shape;1072;p103"/>
          <p:cNvSpPr txBox="1"/>
          <p:nvPr/>
        </p:nvSpPr>
        <p:spPr>
          <a:xfrm>
            <a:off x="8493949" y="1862723"/>
            <a:ext cx="103105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main()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73" name="Google Shape;1073;p103"/>
          <p:cNvSpPr txBox="1"/>
          <p:nvPr/>
        </p:nvSpPr>
        <p:spPr>
          <a:xfrm>
            <a:off x="7391400" y="1905000"/>
            <a:ext cx="9369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STACK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74" name="Google Shape;1074;p103"/>
          <p:cNvSpPr/>
          <p:nvPr/>
        </p:nvSpPr>
        <p:spPr>
          <a:xfrm>
            <a:off x="457200" y="5411708"/>
            <a:ext cx="6266912" cy="702048"/>
          </a:xfrm>
          <a:prstGeom prst="rect">
            <a:avLst/>
          </a:prstGeom>
          <a:solidFill>
            <a:srgbClr val="FBE4D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266700" dist="342900" dir="2760000" sx="95000" sy="95000" algn="ctr" rotWithShape="0">
              <a:srgbClr val="D0CECE">
                <a:alpha val="6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71487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Weird thought – </a:t>
            </a:r>
            <a:r>
              <a:rPr kumimoji="0" lang="en-US" sz="3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0x11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en-US" sz="32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is a string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.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3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lang="en-US"/>
              <a:t>Pointers</a:t>
            </a:r>
            <a:endParaRPr/>
          </a:p>
        </p:txBody>
      </p:sp>
      <p:sp>
        <p:nvSpPr>
          <p:cNvPr id="146" name="Google Shape;146;p13"/>
          <p:cNvSpPr txBox="1">
            <a:spLocks noGrp="1"/>
          </p:cNvSpPr>
          <p:nvPr>
            <p:ph type="body" idx="1"/>
          </p:nvPr>
        </p:nvSpPr>
        <p:spPr>
          <a:xfrm>
            <a:off x="152399" y="1295400"/>
            <a:ext cx="6966035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u="sng"/>
              <a:t>A pointer is a variable that stores a memory address.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6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void myFunc(int *intPtr) 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None/>
            </a:pPr>
            <a:r>
              <a:rPr lang="en-US" sz="2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*intPtr = 3;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int main(int argc, char *argv[]) 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	int x = 2;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	myFunc(&amp;x);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	printf(</a:t>
            </a:r>
            <a:r>
              <a:rPr lang="en-US" sz="26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"%d"</a:t>
            </a: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, x);	</a:t>
            </a:r>
            <a:r>
              <a:rPr lang="en-US" sz="26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3!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	...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47" name="Google Shape;147;p13"/>
          <p:cNvSpPr txBox="1"/>
          <p:nvPr/>
        </p:nvSpPr>
        <p:spPr>
          <a:xfrm>
            <a:off x="7772400" y="1415177"/>
            <a:ext cx="4181168" cy="1938992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1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main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x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8" name="Google Shape;148;p13"/>
          <p:cNvSpPr txBox="1"/>
          <p:nvPr/>
        </p:nvSpPr>
        <p:spPr>
          <a:xfrm>
            <a:off x="7772400" y="3656424"/>
            <a:ext cx="4181168" cy="156966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1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myFunc</a:t>
            </a:r>
            <a:endParaRPr kumimoji="0" sz="2400" b="1" i="0" u="sng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intPtr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9" name="Google Shape;149;p13"/>
          <p:cNvSpPr txBox="1"/>
          <p:nvPr/>
        </p:nvSpPr>
        <p:spPr>
          <a:xfrm>
            <a:off x="8153400" y="2153840"/>
            <a:ext cx="457200" cy="46166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2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0" name="Google Shape;150;p13"/>
          <p:cNvSpPr txBox="1"/>
          <p:nvPr/>
        </p:nvSpPr>
        <p:spPr>
          <a:xfrm>
            <a:off x="9067800" y="4381292"/>
            <a:ext cx="457200" cy="46166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1" name="Google Shape;151;p13"/>
          <p:cNvSpPr/>
          <p:nvPr/>
        </p:nvSpPr>
        <p:spPr>
          <a:xfrm>
            <a:off x="8686800" y="2327088"/>
            <a:ext cx="677333" cy="2295712"/>
          </a:xfrm>
          <a:custGeom>
            <a:avLst/>
            <a:gdLst/>
            <a:ahLst/>
            <a:cxnLst/>
            <a:rect l="l" t="t" r="r" b="b"/>
            <a:pathLst>
              <a:path w="677333" h="2295712" extrusionOk="0">
                <a:moveTo>
                  <a:pt x="677333" y="2295712"/>
                </a:moveTo>
                <a:cubicBezTo>
                  <a:pt x="674511" y="1512545"/>
                  <a:pt x="671689" y="729379"/>
                  <a:pt x="558800" y="348379"/>
                </a:cubicBezTo>
                <a:cubicBezTo>
                  <a:pt x="445911" y="-32621"/>
                  <a:pt x="222955" y="-11455"/>
                  <a:pt x="0" y="9712"/>
                </a:cubicBezTo>
              </a:path>
            </a:pathLst>
          </a:cu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3"/>
          <p:cNvSpPr txBox="1"/>
          <p:nvPr/>
        </p:nvSpPr>
        <p:spPr>
          <a:xfrm>
            <a:off x="9394490" y="1110734"/>
            <a:ext cx="9369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STACK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104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lang="en-US"/>
              <a:t>Making Copies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81" name="Google Shape;1081;p104"/>
          <p:cNvSpPr txBox="1"/>
          <p:nvPr/>
        </p:nvSpPr>
        <p:spPr>
          <a:xfrm>
            <a:off x="865136" y="1930400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82" name="Google Shape;1082;p104"/>
          <p:cNvGraphicFramePr/>
          <p:nvPr/>
        </p:nvGraphicFramePr>
        <p:xfrm>
          <a:off x="9773827" y="1066800"/>
          <a:ext cx="2189575" cy="55475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30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Address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Value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87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solidFill>
                          <a:srgbClr val="7F7F7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87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0x105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0xf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87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solidFill>
                          <a:srgbClr val="7F7F7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87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solidFill>
                          <a:srgbClr val="7F7F7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87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0xf0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0xf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87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solidFill>
                          <a:srgbClr val="7F7F7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987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solidFill>
                          <a:srgbClr val="7F7F7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B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87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0x13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'\0'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B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987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0x12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'i'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B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987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0x11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'h'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B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987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0x10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 '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B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987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0xf</a:t>
                      </a:r>
                      <a:endParaRPr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 '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B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987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solidFill>
                          <a:srgbClr val="7F7F7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B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083" name="Google Shape;1083;p104"/>
          <p:cNvSpPr txBox="1"/>
          <p:nvPr/>
        </p:nvSpPr>
        <p:spPr>
          <a:xfrm>
            <a:off x="7962779" y="4968596"/>
            <a:ext cx="195867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DATA SEGMENT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84" name="Google Shape;1084;p104"/>
          <p:cNvSpPr/>
          <p:nvPr/>
        </p:nvSpPr>
        <p:spPr>
          <a:xfrm>
            <a:off x="9943228" y="3886200"/>
            <a:ext cx="287281" cy="2727960"/>
          </a:xfrm>
          <a:prstGeom prst="leftBracket">
            <a:avLst>
              <a:gd name="adj" fmla="val 8333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5" name="Google Shape;1085;p104"/>
          <p:cNvSpPr/>
          <p:nvPr/>
        </p:nvSpPr>
        <p:spPr>
          <a:xfrm>
            <a:off x="11734800" y="2057400"/>
            <a:ext cx="415742" cy="4038600"/>
          </a:xfrm>
          <a:custGeom>
            <a:avLst/>
            <a:gdLst/>
            <a:ahLst/>
            <a:cxnLst/>
            <a:rect l="l" t="t" r="r" b="b"/>
            <a:pathLst>
              <a:path w="415742" h="3633116" extrusionOk="0">
                <a:moveTo>
                  <a:pt x="0" y="0"/>
                </a:moveTo>
                <a:cubicBezTo>
                  <a:pt x="195943" y="1307193"/>
                  <a:pt x="391886" y="2614386"/>
                  <a:pt x="413657" y="3200400"/>
                </a:cubicBezTo>
                <a:cubicBezTo>
                  <a:pt x="435428" y="3786414"/>
                  <a:pt x="283028" y="3651249"/>
                  <a:pt x="130629" y="3516085"/>
                </a:cubicBezTo>
              </a:path>
            </a:pathLst>
          </a:cu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6" name="Google Shape;1086;p104"/>
          <p:cNvSpPr txBox="1"/>
          <p:nvPr/>
        </p:nvSpPr>
        <p:spPr>
          <a:xfrm>
            <a:off x="152400" y="1295400"/>
            <a:ext cx="664763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void skipSpaces(char *strPtr) {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int numSpaces = strspn(strPtr, 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" "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);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strPtr += numSpaces;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}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int main(int argc, char *argv[]) {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char *myStr = 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"  hi"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;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skipSpaces(myStr);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printf(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"%s\n"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, myStr);		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//   hi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return 0;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}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87" name="Google Shape;1087;p104"/>
          <p:cNvSpPr txBox="1"/>
          <p:nvPr/>
        </p:nvSpPr>
        <p:spPr>
          <a:xfrm>
            <a:off x="9443579" y="1828800"/>
            <a:ext cx="88998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myStr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88" name="Google Shape;1088;p104"/>
          <p:cNvSpPr txBox="1"/>
          <p:nvPr/>
        </p:nvSpPr>
        <p:spPr>
          <a:xfrm>
            <a:off x="9332149" y="3048000"/>
            <a:ext cx="103105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strPtr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89" name="Google Shape;1089;p104"/>
          <p:cNvSpPr txBox="1"/>
          <p:nvPr/>
        </p:nvSpPr>
        <p:spPr>
          <a:xfrm>
            <a:off x="8265349" y="1862723"/>
            <a:ext cx="103105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main()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90" name="Google Shape;1090;p104"/>
          <p:cNvSpPr txBox="1"/>
          <p:nvPr/>
        </p:nvSpPr>
        <p:spPr>
          <a:xfrm>
            <a:off x="7418963" y="3048000"/>
            <a:ext cx="187743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skipSpaces()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91" name="Google Shape;1091;p104"/>
          <p:cNvSpPr/>
          <p:nvPr/>
        </p:nvSpPr>
        <p:spPr>
          <a:xfrm>
            <a:off x="9190901" y="1524000"/>
            <a:ext cx="287281" cy="1028701"/>
          </a:xfrm>
          <a:prstGeom prst="leftBracket">
            <a:avLst>
              <a:gd name="adj" fmla="val 8333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2" name="Google Shape;1092;p104"/>
          <p:cNvSpPr/>
          <p:nvPr/>
        </p:nvSpPr>
        <p:spPr>
          <a:xfrm>
            <a:off x="9190901" y="2743200"/>
            <a:ext cx="287281" cy="1139486"/>
          </a:xfrm>
          <a:prstGeom prst="leftBracket">
            <a:avLst>
              <a:gd name="adj" fmla="val 8333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3" name="Google Shape;1093;p104"/>
          <p:cNvSpPr txBox="1"/>
          <p:nvPr/>
        </p:nvSpPr>
        <p:spPr>
          <a:xfrm>
            <a:off x="6019800" y="2602468"/>
            <a:ext cx="9369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STACK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94" name="Google Shape;1094;p104"/>
          <p:cNvSpPr/>
          <p:nvPr/>
        </p:nvSpPr>
        <p:spPr>
          <a:xfrm>
            <a:off x="6956788" y="1598087"/>
            <a:ext cx="287281" cy="2284600"/>
          </a:xfrm>
          <a:prstGeom prst="leftBracket">
            <a:avLst>
              <a:gd name="adj" fmla="val 8333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5" name="Google Shape;1095;p104"/>
          <p:cNvSpPr/>
          <p:nvPr/>
        </p:nvSpPr>
        <p:spPr>
          <a:xfrm>
            <a:off x="11758506" y="3230880"/>
            <a:ext cx="415742" cy="2865120"/>
          </a:xfrm>
          <a:custGeom>
            <a:avLst/>
            <a:gdLst/>
            <a:ahLst/>
            <a:cxnLst/>
            <a:rect l="l" t="t" r="r" b="b"/>
            <a:pathLst>
              <a:path w="415742" h="3633116" extrusionOk="0">
                <a:moveTo>
                  <a:pt x="0" y="0"/>
                </a:moveTo>
                <a:cubicBezTo>
                  <a:pt x="195943" y="1307193"/>
                  <a:pt x="391886" y="2614386"/>
                  <a:pt x="413657" y="3200400"/>
                </a:cubicBezTo>
                <a:cubicBezTo>
                  <a:pt x="435428" y="3786414"/>
                  <a:pt x="283028" y="3651249"/>
                  <a:pt x="130629" y="3516085"/>
                </a:cubicBezTo>
              </a:path>
            </a:pathLst>
          </a:cu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931D4-4483-1800-7601-CB7C668C6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014D8-C691-7C48-B0F1-704EE4ED8D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Strings in C are declared with character arrays, a linear sequence of characters.</a:t>
            </a:r>
          </a:p>
          <a:p>
            <a:r>
              <a:rPr lang="en-US" dirty="0"/>
              <a:t>The compiler automatically appends the Null character (\0) at the end of character arrays.</a:t>
            </a:r>
          </a:p>
          <a:p>
            <a:r>
              <a:rPr lang="en-US" dirty="0"/>
              <a:t>There are four ways of initializing a string.</a:t>
            </a:r>
          </a:p>
          <a:p>
            <a:r>
              <a:rPr lang="en-US" dirty="0"/>
              <a:t>Strings in C do not support the assignment operation once declared.</a:t>
            </a:r>
          </a:p>
          <a:p>
            <a:r>
              <a:rPr lang="en-US" dirty="0"/>
              <a:t>Strings in C can be read using </a:t>
            </a:r>
            <a:r>
              <a:rPr lang="en-US" dirty="0" err="1"/>
              <a:t>scanf</a:t>
            </a:r>
            <a:r>
              <a:rPr lang="en-US" dirty="0"/>
              <a:t>(); however, it only reads until it encounters whitespace.</a:t>
            </a:r>
          </a:p>
          <a:p>
            <a:r>
              <a:rPr lang="en-US" dirty="0"/>
              <a:t>The combination of </a:t>
            </a:r>
            <a:r>
              <a:rPr lang="en-US" dirty="0" err="1"/>
              <a:t>fgets</a:t>
            </a:r>
            <a:r>
              <a:rPr lang="en-US" dirty="0"/>
              <a:t>() and puts() tacked the problem of reading a line of text with spaces.</a:t>
            </a:r>
          </a:p>
        </p:txBody>
      </p:sp>
    </p:spTree>
    <p:extLst>
      <p:ext uri="{BB962C8B-B14F-4D97-AF65-F5344CB8AC3E}">
        <p14:creationId xmlns:p14="http://schemas.microsoft.com/office/powerpoint/2010/main" val="399466582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C95F3-DBF1-FFED-0633-45C7D6890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999F8-ADB7-9827-E6E4-1A340410B9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string can be passed to a function as a character array or in the form of a pointer.</a:t>
            </a:r>
          </a:p>
          <a:p>
            <a:r>
              <a:rPr lang="en-US" dirty="0"/>
              <a:t>Since character arrays act like pointers, we can easily use pointers to manipulate strings.</a:t>
            </a:r>
          </a:p>
          <a:p>
            <a:r>
              <a:rPr lang="en-US" dirty="0"/>
              <a:t>We can modify character arrays; however, it is impossible to do so with pointers pointing to string literals.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4001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</TotalTime>
  <Words>7429</Words>
  <Application>Microsoft Office PowerPoint</Application>
  <PresentationFormat>Widescreen</PresentationFormat>
  <Paragraphs>1682</Paragraphs>
  <Slides>92</Slides>
  <Notes>87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92</vt:i4>
      </vt:variant>
    </vt:vector>
  </HeadingPairs>
  <TitlesOfParts>
    <vt:vector size="101" baseType="lpstr">
      <vt:lpstr>Arial</vt:lpstr>
      <vt:lpstr>Calibri</vt:lpstr>
      <vt:lpstr>Calibri Light</vt:lpstr>
      <vt:lpstr>Consolas</vt:lpstr>
      <vt:lpstr>Lemon</vt:lpstr>
      <vt:lpstr>Tahoma</vt:lpstr>
      <vt:lpstr>Verdana</vt:lpstr>
      <vt:lpstr>Office Theme</vt:lpstr>
      <vt:lpstr>Default Design</vt:lpstr>
      <vt:lpstr>String Array and Pointers</vt:lpstr>
      <vt:lpstr>Pointers</vt:lpstr>
      <vt:lpstr>Memory</vt:lpstr>
      <vt:lpstr>Pointers</vt:lpstr>
      <vt:lpstr>Pointers</vt:lpstr>
      <vt:lpstr>Pointers</vt:lpstr>
      <vt:lpstr>Pointers</vt:lpstr>
      <vt:lpstr>Pointers</vt:lpstr>
      <vt:lpstr>Pointers</vt:lpstr>
      <vt:lpstr>Pointers</vt:lpstr>
      <vt:lpstr>Pointers</vt:lpstr>
      <vt:lpstr>Pointers</vt:lpstr>
      <vt:lpstr>Pointers</vt:lpstr>
      <vt:lpstr>Pointers</vt:lpstr>
      <vt:lpstr>Pointers</vt:lpstr>
      <vt:lpstr>Pointers</vt:lpstr>
      <vt:lpstr>Pointers</vt:lpstr>
      <vt:lpstr>Pointers</vt:lpstr>
      <vt:lpstr>Pointers</vt:lpstr>
      <vt:lpstr>Pointers</vt:lpstr>
      <vt:lpstr>Pointers</vt:lpstr>
      <vt:lpstr>Pointers</vt:lpstr>
      <vt:lpstr>Pointers</vt:lpstr>
      <vt:lpstr>Pointers</vt:lpstr>
      <vt:lpstr>Pointers</vt:lpstr>
      <vt:lpstr>Pointers</vt:lpstr>
      <vt:lpstr>How to draw memory diagrams?</vt:lpstr>
      <vt:lpstr>C Parameters</vt:lpstr>
      <vt:lpstr>C Parameters</vt:lpstr>
      <vt:lpstr>C Parameters</vt:lpstr>
      <vt:lpstr>C Parameters</vt:lpstr>
      <vt:lpstr>C Parameters</vt:lpstr>
      <vt:lpstr>C Parameters</vt:lpstr>
      <vt:lpstr>C Parameters</vt:lpstr>
      <vt:lpstr>Pointers</vt:lpstr>
      <vt:lpstr>Pointers</vt:lpstr>
      <vt:lpstr>Pointers</vt:lpstr>
      <vt:lpstr>Pointers</vt:lpstr>
      <vt:lpstr>Pointers</vt:lpstr>
      <vt:lpstr>Strings in Memory</vt:lpstr>
      <vt:lpstr>char *</vt:lpstr>
      <vt:lpstr>Strings In Memory</vt:lpstr>
      <vt:lpstr>PowerPoint Presentation</vt:lpstr>
      <vt:lpstr>Character Arrays</vt:lpstr>
      <vt:lpstr>PowerPoint Presentation</vt:lpstr>
      <vt:lpstr>Character Arrays</vt:lpstr>
      <vt:lpstr>PowerPoint Presentation</vt:lpstr>
      <vt:lpstr>String Parameters</vt:lpstr>
      <vt:lpstr>String Parameters</vt:lpstr>
      <vt:lpstr>char * Variables</vt:lpstr>
      <vt:lpstr>char * Variables</vt:lpstr>
      <vt:lpstr>char * Variables</vt:lpstr>
      <vt:lpstr>char * Variables</vt:lpstr>
      <vt:lpstr>String Parameters</vt:lpstr>
      <vt:lpstr>PowerPoint Presentation</vt:lpstr>
      <vt:lpstr>char *</vt:lpstr>
      <vt:lpstr>char *</vt:lpstr>
      <vt:lpstr>String Declaration</vt:lpstr>
      <vt:lpstr>Memory Locations</vt:lpstr>
      <vt:lpstr>Memory Locations</vt:lpstr>
      <vt:lpstr>Memory Locations</vt:lpstr>
      <vt:lpstr>Memory Locations</vt:lpstr>
      <vt:lpstr>Memory Locations</vt:lpstr>
      <vt:lpstr>PowerPoint Presentation</vt:lpstr>
      <vt:lpstr>char *</vt:lpstr>
      <vt:lpstr>Arrays and Pointers</vt:lpstr>
      <vt:lpstr>Arrays and Pointers</vt:lpstr>
      <vt:lpstr>PowerPoint Presentation</vt:lpstr>
      <vt:lpstr>Pointer Arithmetic</vt:lpstr>
      <vt:lpstr>char *</vt:lpstr>
      <vt:lpstr>PowerPoint Presentation</vt:lpstr>
      <vt:lpstr>Strings as Parameters</vt:lpstr>
      <vt:lpstr>Strings as Parameters</vt:lpstr>
      <vt:lpstr>Strings as Parameters</vt:lpstr>
      <vt:lpstr>Strings as Parameters</vt:lpstr>
      <vt:lpstr>Strings as Parameters</vt:lpstr>
      <vt:lpstr>Strings In Memory</vt:lpstr>
      <vt:lpstr>Arrays vs. Pointers</vt:lpstr>
      <vt:lpstr>Pointers Summary</vt:lpstr>
      <vt:lpstr>Pointers Summary</vt:lpstr>
      <vt:lpstr>Pointers to Strings</vt:lpstr>
      <vt:lpstr>Pointers to Strings</vt:lpstr>
      <vt:lpstr>Pointers to Strings</vt:lpstr>
      <vt:lpstr>Pointers to Strings</vt:lpstr>
      <vt:lpstr>Pointers to Strings</vt:lpstr>
      <vt:lpstr>Pointers to Strings</vt:lpstr>
      <vt:lpstr>Pointers to Strings</vt:lpstr>
      <vt:lpstr>Pointers to Strings</vt:lpstr>
      <vt:lpstr>Pointers to Strings</vt:lpstr>
      <vt:lpstr>Making Copies</vt:lpstr>
      <vt:lpstr>Conclusion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 Array and Pointers</dc:title>
  <dc:creator>Saif Nalband</dc:creator>
  <cp:lastModifiedBy>Saif Nalband</cp:lastModifiedBy>
  <cp:revision>7</cp:revision>
  <dcterms:created xsi:type="dcterms:W3CDTF">2022-12-05T17:34:44Z</dcterms:created>
  <dcterms:modified xsi:type="dcterms:W3CDTF">2022-12-07T19:14:06Z</dcterms:modified>
</cp:coreProperties>
</file>