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acdf32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e8acdf32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deae83e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edeae83e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deae83e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deae83e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deae83e5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edeae83e5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deae83e5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edeae83e5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deae83e5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edeae83e5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deae83e5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edeae83e5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deae83e5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edeae83e5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eae83e5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edeae83e5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deae83e5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edeae83e5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eae83e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edeae83e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eae83e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edeae83e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eae83e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edeae83e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deae83e5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edeae83e5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deae83e5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edeae83e5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deae83e5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edeae83e5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eae83e5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edeae83e5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deae83e5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edeae83e5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deae83e5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edeae83e5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deae83e5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edeae83e5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deae83e5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1edeae83e5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deae83e5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edeae83e5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eae83e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edeae83e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deae83e5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1edeae83e5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deae83e5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edeae83e5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deae83e5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g1edeae83e5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edeae83e52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deae83e5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edeae83e5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deae83e5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edeae83e5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deae83e5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1edeae83e5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deae83e5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edeae83e5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deae83e5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1edeae83e5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deae83e52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edeae83e52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deae83e52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edeae83e52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deae83e5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1edeae83e5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deae83e5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1edeae83e5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deae83e5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1edeae83e5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deae83e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1edeae83e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deae83e5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edeae83e5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deae83e5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edeae83e5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deae83e52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1edeae83e52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deae83e5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1edeae83e5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edeae83e5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edeae83e5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deae83e5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1edeae83e5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deae83e52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1edeae83e52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deae83e5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edeae83e5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deae83e5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1edeae83e5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deae83e52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1edeae83e52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deae83e5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1edeae83e5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deae83e52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1edeae83e52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deae83e5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edeae83e5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deae83e52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1edeae83e52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deae83e52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1edeae83e52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edeae83e52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1edeae83e52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deae83e5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1edeae83e5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deae83e52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1edeae83e52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deae83e5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edeae83e5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deae83e52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1edeae83e52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deae83e52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1edeae83e52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8acdf32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g1e8acdf32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deae83e5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edeae83e5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deae83e5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edeae83e5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deae83e5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edeae83e5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0000FF"/>
                </a:solidFill>
              </a:rPr>
              <a:t>Welcome To 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0000FF"/>
                </a:solidFill>
              </a:rPr>
              <a:t>Object Oriented Programing using C++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0000FF"/>
                </a:solidFill>
              </a:rPr>
              <a:t>Lec-2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Console Output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p23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200150"/>
            <a:ext cx="7772400" cy="29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533400" y="422910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using Insertion Operator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609600" y="462915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**cout: Standard Output Stream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Console Output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What can be outputted?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Any data can be outputted to display screen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Constants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Literals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Expressions (which can include all of above)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cout &lt;&lt; numberOfGames &lt;&lt; " games played.";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2 values are outputted: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"value" of variable numberOfGames,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literal string " games played."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Cascading: multiple values in one cout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24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Separating Lines of Output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New lines in output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Recall: "\n" is escape sequence for the 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char "newline"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 second method: object endl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cout &lt;&lt; "Hello World\n";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Sends string "Hello World" to display, &amp; escape sequence "\n", skipping to next line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cout &lt;&lt; "Hello World" &lt;&lt; endl;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Same result as above</a:t>
            </a:r>
            <a:endParaRPr/>
          </a:p>
        </p:txBody>
      </p:sp>
      <p:cxnSp>
        <p:nvCxnSpPr>
          <p:cNvPr id="131" name="Google Shape;131;p25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Input Using cin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cin for input, cout for output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Differences: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"&gt;&gt;" (extraction operator) points opposite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Think of it as "pointing toward where the data goes"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Object name "cin" used instead of "cout"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literals allowed for cin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Must input "to a variable"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cin &gt;&gt; num;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Waits on-screen for keyboard entry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Value entered at keyboard is "assigned" to num</a:t>
            </a:r>
            <a:endParaRPr/>
          </a:p>
        </p:txBody>
      </p:sp>
      <p:cxnSp>
        <p:nvCxnSpPr>
          <p:cNvPr id="138" name="Google Shape;138;p26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Console Input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" name="Google Shape;144;p27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27" descr="extraction opera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314450"/>
            <a:ext cx="6153975" cy="254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533400" y="422910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using Extraction Operator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09600" y="462915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**cin: Standard Input Stream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Prompting for Input: cin and cout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Always "prompt" user for input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cout &lt;&lt; "Enter number of dragons: ";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cin &gt;&gt; numOfDragons;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Note no "\n" in cout.  Prompt "waits" on same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 for keyboard input as follows: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Enter number of dragons: ____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Underscore above denotes where keyboard entry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is made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p28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Namespaces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609600" y="1129904"/>
            <a:ext cx="8178900" cy="3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162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Namespaces defined:</a:t>
            </a:r>
            <a:endParaRPr/>
          </a:p>
          <a:p>
            <a:pPr marL="742950" lvl="1" indent="-26289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Collection of name definitions</a:t>
            </a:r>
            <a:endParaRPr/>
          </a:p>
          <a:p>
            <a:pPr marL="342900" lvl="0" indent="-31623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For now: interested in namespace "std"</a:t>
            </a:r>
            <a:endParaRPr/>
          </a:p>
          <a:p>
            <a:pPr marL="742950" lvl="1" indent="-26289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Has all standard library definitions we need</a:t>
            </a:r>
            <a:endParaRPr/>
          </a:p>
          <a:p>
            <a:pPr marL="342900" lvl="0" indent="-31623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using namespace std;	</a:t>
            </a:r>
            <a:endParaRPr/>
          </a:p>
          <a:p>
            <a:pPr marL="1143000" lvl="2" indent="-209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Includes entire standard library of name definitions</a:t>
            </a:r>
            <a:endParaRPr/>
          </a:p>
          <a:p>
            <a:pPr marL="342900" lvl="0" indent="-31623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#include &lt;iostream&gt;using std::cin;	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using std::cout;</a:t>
            </a:r>
            <a:endParaRPr/>
          </a:p>
          <a:p>
            <a:pPr marL="1143000" lvl="2" indent="-20955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Can specify just the objects we want</a:t>
            </a:r>
            <a:endParaRPr/>
          </a:p>
        </p:txBody>
      </p:sp>
      <p:cxnSp>
        <p:nvCxnSpPr>
          <p:cNvPr id="161" name="Google Shape;161;p29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457200" y="1771650"/>
            <a:ext cx="8229600" cy="857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C++ Tokens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0" y="108585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Tokens are the minimal chunk of program that have meaning to the compiler – the smallest meaningful symbols in the language.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C++ Tokens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3" name="Google Shape;173;p31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714500"/>
            <a:ext cx="6515813" cy="33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C++ Keywords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32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1" name="Google Shape;181;p32" descr="Image result for C++ keyword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085850"/>
            <a:ext cx="6582123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685800" y="914400"/>
            <a:ext cx="7772400" cy="1543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81481"/>
              <a:buFont typeface="Times New Roman"/>
              <a:buNone/>
            </a:pPr>
            <a:r>
              <a:rPr lang="en" b="1">
                <a:solidFill>
                  <a:srgbClr val="538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2-3</a:t>
            </a:r>
            <a:br>
              <a:rPr lang="en" sz="5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6000" b="1">
                <a:latin typeface="Times New Roman"/>
                <a:ea typeface="Times New Roman"/>
                <a:cs typeface="Times New Roman"/>
                <a:sym typeface="Times New Roman"/>
              </a:rPr>
              <a:t>C++ Basic Constructs</a:t>
            </a:r>
            <a:endParaRPr sz="5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5" descr="Image result for C++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2628900"/>
            <a:ext cx="1943100" cy="218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C++ Identifiers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p33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defined names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 identifier can consist of alphabets, digits and/or underscores.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must not start with a digit.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C++ is case sensitive i.e., upper case and lower case letters are considered differently.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should not be a reserved word/ declared keyword.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C++ Identifiers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371600"/>
            <a:ext cx="6507991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C++ Variables</a:t>
            </a: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 memory location to store data for a program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Must declare all data before use in program</a:t>
            </a:r>
            <a:endParaRPr/>
          </a:p>
        </p:txBody>
      </p:sp>
      <p:cxnSp>
        <p:nvCxnSpPr>
          <p:cNvPr id="202" name="Google Shape;202;p35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35" descr="Image result for types of operators in c++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5" descr="Image result for types of operators in c++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5" descr="Image result for types of operators in c++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Simple Data Types (1 of 2)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57300"/>
            <a:ext cx="6403638" cy="348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6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Simple Data Types:  (2 of 2)</a:t>
            </a:r>
            <a:endParaRPr/>
          </a:p>
        </p:txBody>
      </p:sp>
      <p:pic>
        <p:nvPicPr>
          <p:cNvPr id="218" name="Google Shape;218;p37" descr="C:\WINDOWS\Desktop\Oh_type\sacitch_C++_ppt\gif\savitchc01d02_2of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43000"/>
            <a:ext cx="6466548" cy="3600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7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Literal Data</a:t>
            </a:r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162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Literals</a:t>
            </a:r>
            <a:endParaRPr/>
          </a:p>
          <a:p>
            <a:pPr marL="742950" lvl="1" indent="-2628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	// Literal constant int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5.75	// Literal constant double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‘Z’	// Literal constant char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"Hello World"	// Literal constant string</a:t>
            </a:r>
            <a:endParaRPr/>
          </a:p>
          <a:p>
            <a:pPr marL="342900" lvl="0" indent="-31623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Cannot change values during execution</a:t>
            </a:r>
            <a:endParaRPr/>
          </a:p>
          <a:p>
            <a:pPr marL="342900" lvl="0" indent="-316230" algn="l" rtl="0">
              <a:spcBef>
                <a:spcPts val="14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Called "literals" because you "literally typed"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them in your program!</a:t>
            </a:r>
            <a:endParaRPr/>
          </a:p>
        </p:txBody>
      </p:sp>
      <p:cxnSp>
        <p:nvCxnSpPr>
          <p:cNvPr id="226" name="Google Shape;226;p38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Escape Sequences</a:t>
            </a:r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"Extend" character set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Backslash, \  preceding a character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Instructs compiler: a special "escape character" is coming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Following character treated as "escape sequence char"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" name="Google Shape;233;p39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571500"/>
            <a:ext cx="5772150" cy="40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Some Escape Sequences (1 of 2)</a:t>
            </a:r>
            <a:endParaRPr/>
          </a:p>
        </p:txBody>
      </p:sp>
      <p:cxnSp>
        <p:nvCxnSpPr>
          <p:cNvPr id="240" name="Google Shape;240;p40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Some Escape Sequences (2 of 2)</a:t>
            </a:r>
            <a:endParaRPr/>
          </a:p>
        </p:txBody>
      </p:sp>
      <p:pic>
        <p:nvPicPr>
          <p:cNvPr id="246" name="Google Shape;246;p41" descr="C:\WINDOWS\Desktop\Oh_type\sacitch_C++_ppt\gif\savitchc01d03_2of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143000"/>
            <a:ext cx="5029199" cy="354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41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Naming your constants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Literal constants are "OK", but provide little meaning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Use named constants instead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Meaningful name to represent data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const  int  NUMBER_OF_STUDENTS = 24;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Called a "declared constant" or "named constant"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Now use it’s name wherever needed in program </a:t>
            </a: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C++ Constants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42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Structures in C++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Console Input and Output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C++ Tokens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 Casting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Control Structures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Usage of Named Constant</a:t>
            </a:r>
            <a:endParaRPr/>
          </a:p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22810"/>
            <a:ext cx="6516824" cy="41206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43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44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Different Types of Operators</a:t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28700"/>
            <a:ext cx="8610599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Precedence Examples</a:t>
            </a:r>
            <a:endParaRPr/>
          </a:p>
        </p:txBody>
      </p:sp>
      <p:sp>
        <p:nvSpPr>
          <p:cNvPr id="275" name="Google Shape;275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295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Arithmetic before logical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x + 1 &gt; 2 || x + 1 &lt; -3 means:</a:t>
            </a:r>
            <a:endParaRPr/>
          </a:p>
          <a:p>
            <a:pPr marL="1143000" lvl="2" indent="-219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(x + 1) &gt; 2  || (x + 1) &lt; -3</a:t>
            </a:r>
            <a:endParaRPr/>
          </a:p>
          <a:p>
            <a:pPr marL="342900" lvl="0" indent="-3295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Short-circuit evaluation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(x &gt;= 0) &amp;&amp; (y &gt; 1)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Be careful with increment operators!</a:t>
            </a:r>
            <a:endParaRPr/>
          </a:p>
          <a:p>
            <a:pPr marL="1143000" lvl="2" indent="-219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(x &gt; 1) &amp;&amp; (y++)</a:t>
            </a:r>
            <a:endParaRPr/>
          </a:p>
          <a:p>
            <a:pPr marL="342900" lvl="0" indent="-3295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Integers as boolean values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All non-zero values 🡪 true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Zero value 🡪 false</a:t>
            </a:r>
            <a:endParaRPr/>
          </a:p>
        </p:txBody>
      </p:sp>
      <p:cxnSp>
        <p:nvCxnSpPr>
          <p:cNvPr id="276" name="Google Shape;276;p45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457200" y="1771650"/>
            <a:ext cx="8229600" cy="857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Type Casting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Assigning Data</a:t>
            </a:r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Initializing data in declaration statement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 myValue = 0;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Assigning data during execution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Lvalues (left-side) &amp; Rvalues (right-side)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Lvalues must be variables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Rvalues can be any expression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distance = rate * time;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Lvalue:  "distance"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Rvalue: "rate * time" </a:t>
            </a:r>
            <a:endParaRPr/>
          </a:p>
        </p:txBody>
      </p:sp>
      <p:cxnSp>
        <p:nvCxnSpPr>
          <p:cNvPr id="288" name="Google Shape;288;p47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Data Assignment Rules</a:t>
            </a:r>
            <a:endParaRPr/>
          </a:p>
        </p:txBody>
      </p:sp>
      <p:sp>
        <p:nvSpPr>
          <p:cNvPr id="294" name="Google Shape;294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Compatibility of Data Assignments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Type mismatches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General Rule: Cannot place value of one type into variable of another type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intVar = 2.99;	// 2 is assigned to intVar!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Only integer part "fits", so that’s all that goes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Called "implicit" or "automatic type conversion"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Literals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2, 5.75, ‘Z’, "Hello World"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Considered "constants": can’t change in program</a:t>
            </a:r>
            <a:endParaRPr/>
          </a:p>
        </p:txBody>
      </p:sp>
      <p:cxnSp>
        <p:nvCxnSpPr>
          <p:cNvPr id="295" name="Google Shape;295;p48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Arithmetic Precision</a:t>
            </a:r>
            <a:endParaRPr/>
          </a:p>
        </p:txBody>
      </p:sp>
      <p:sp>
        <p:nvSpPr>
          <p:cNvPr id="301" name="Google Shape;301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Precision of Calculations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VERY important consideration!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Expressions in C++ might not evaluate as  you’d "expect"!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"Highest-order operand" determines type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of arithmetic "precision" performed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Common pitfall!</a:t>
            </a:r>
            <a:endParaRPr/>
          </a:p>
        </p:txBody>
      </p:sp>
      <p:cxnSp>
        <p:nvCxnSpPr>
          <p:cNvPr id="302" name="Google Shape;302;p49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Arithmetic Precision Examples</a:t>
            </a:r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17 / 5  evaluates to 3 in C++!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Both operands are integers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Integer division is performed!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17.0 / 5 equals 3.4 in C++!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Highest-order operand is "double type"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Double "precision" division is performed!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 intVar1 =1, intVar2=2;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intVar1 / intVar2;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Performs integer division!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Result: 0!</a:t>
            </a:r>
            <a:endParaRPr/>
          </a:p>
        </p:txBody>
      </p:sp>
      <p:cxnSp>
        <p:nvCxnSpPr>
          <p:cNvPr id="309" name="Google Shape;309;p50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Individual Arithmetic Precision </a:t>
            </a:r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162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Calculations done "one-by-one"</a:t>
            </a:r>
            <a:endParaRPr/>
          </a:p>
          <a:p>
            <a:pPr marL="742950" lvl="1" indent="-2628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1 / 2 / 3.0 / 4  performs 3 separate divisions.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First🡪  1 / 2    equals 0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Then🡪 0 / 3.0 equals 0.0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Then🡪 0.0 / 4 equals 0.0 !!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1623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So not necessarily sufficient to change just "one operand" in a large expression</a:t>
            </a:r>
            <a:endParaRPr/>
          </a:p>
          <a:p>
            <a:pPr marL="742950" lvl="1" indent="-26289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Must keep in mind all individual calculations that will be performed during evaluation!</a:t>
            </a:r>
            <a:endParaRPr/>
          </a:p>
        </p:txBody>
      </p:sp>
      <p:cxnSp>
        <p:nvCxnSpPr>
          <p:cNvPr id="316" name="Google Shape;316;p51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Type Casting </a:t>
            </a:r>
            <a:endParaRPr/>
          </a:p>
        </p:txBody>
      </p:sp>
      <p:sp>
        <p:nvSpPr>
          <p:cNvPr id="322" name="Google Shape;322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Casting for Variables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add ".0" to literals to force precision arithmetic, but what about variables?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can’t use "myInt.0" !</a:t>
            </a:r>
            <a:endParaRPr/>
          </a:p>
        </p:txBody>
      </p:sp>
      <p:cxnSp>
        <p:nvCxnSpPr>
          <p:cNvPr id="323" name="Google Shape;323;p52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7886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/>
              <a:t>Structure in C++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7886700" cy="27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#include &lt;iostream&gt;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using namespace std;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struct Person{int age;};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int main(){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    </a:t>
            </a:r>
            <a:r>
              <a:rPr lang="en">
                <a:solidFill>
                  <a:srgbClr val="C00000"/>
                </a:solidFill>
              </a:rPr>
              <a:t>Person p1;    // No need to write struct Person p1 in C++.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    cout &lt;&lt; "Enter age: ";cin &gt;&gt; p1.age;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    cout &lt;&lt;"Age: " &lt;&lt; p1.age &lt;&lt; endl;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    return 0;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1200"/>
              </a:spcAft>
              <a:buClr>
                <a:schemeClr val="dk1"/>
              </a:buClr>
              <a:buSzPct val="177777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Type Casting </a:t>
            </a:r>
            <a:endParaRPr/>
          </a:p>
        </p:txBody>
      </p:sp>
      <p:sp>
        <p:nvSpPr>
          <p:cNvPr id="329" name="Google Shape;329;p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Two types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Implicit—also called "Automatic"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Done FOR you, automatically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17 / 5.5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expression causes an "implicit type cast" to take place, casting the 17 🡪 17.0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Explicit type conversion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Programmer specifies conversion with cast operator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(double)17 / 5.5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	Same expression as above, using explicit cast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(double) myInt / myDouble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	More typical use; cast operator on variable</a:t>
            </a:r>
            <a:endParaRPr/>
          </a:p>
        </p:txBody>
      </p:sp>
      <p:cxnSp>
        <p:nvCxnSpPr>
          <p:cNvPr id="330" name="Google Shape;330;p53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>
            <a:spLocks noGrp="1"/>
          </p:cNvSpPr>
          <p:nvPr>
            <p:ph type="title"/>
          </p:nvPr>
        </p:nvSpPr>
        <p:spPr>
          <a:xfrm>
            <a:off x="457200" y="1771650"/>
            <a:ext cx="8229600" cy="857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Control Structures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>
            <a:spLocks noGrp="1"/>
          </p:cNvSpPr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Control Structures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55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28750"/>
            <a:ext cx="9144000" cy="32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55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Branching Mechanisms</a:t>
            </a:r>
            <a:endParaRPr/>
          </a:p>
        </p:txBody>
      </p:sp>
      <p:sp>
        <p:nvSpPr>
          <p:cNvPr id="348" name="Google Shape;348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if-else statements</a:t>
            </a:r>
            <a:endParaRPr/>
          </a:p>
          <a:p>
            <a:pPr marL="742950" lvl="1" indent="-28575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Choice of two alternate statements based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 condition expression</a:t>
            </a:r>
            <a:endParaRPr/>
          </a:p>
          <a:p>
            <a:pPr marL="742950" lvl="1" indent="-285750" algn="l" rtl="0">
              <a:spcBef>
                <a:spcPts val="140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(hrs &gt; 40)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grossPay = rate*40 + 1.5*rate*(hrs-40);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grossPay = rate*hrs;</a:t>
            </a:r>
            <a:endParaRPr/>
          </a:p>
        </p:txBody>
      </p:sp>
      <p:sp>
        <p:nvSpPr>
          <p:cNvPr id="349" name="Google Shape;349;p56"/>
          <p:cNvSpPr/>
          <p:nvPr/>
        </p:nvSpPr>
        <p:spPr>
          <a:xfrm>
            <a:off x="1143000" y="2914650"/>
            <a:ext cx="6629400" cy="14289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56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if-else Statement Syntax</a:t>
            </a:r>
            <a:endParaRPr/>
          </a:p>
        </p:txBody>
      </p:sp>
      <p:sp>
        <p:nvSpPr>
          <p:cNvPr id="356" name="Google Shape;356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028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Formal syntax: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if (&lt;boolean_expression&gt;)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&lt;yes_statement&gt;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&lt;no_statement&gt;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685800" y="1543050"/>
            <a:ext cx="7620000" cy="2971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57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Common Pitfalls</a:t>
            </a:r>
            <a:endParaRPr/>
          </a:p>
        </p:txBody>
      </p:sp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Operator "=" vs. operator "=="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 means "assignment" (=)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 means "equality" (==)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VERY different in C++!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(x = 12)  🡨Note operator used!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Do_Something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Do_Something_Else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58"/>
          <p:cNvSpPr/>
          <p:nvPr/>
        </p:nvSpPr>
        <p:spPr>
          <a:xfrm>
            <a:off x="1143000" y="3086100"/>
            <a:ext cx="6629400" cy="12573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58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Conditional Operator</a:t>
            </a:r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295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Also called "ternary operator"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Allows embedded conditional in expression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Essentially "shorthand if-else" operator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(n1 &gt; n2)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max = n1;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max = n2;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Can be written: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max = (n1 &gt; n2) ? n1 : n2;</a:t>
            </a:r>
            <a:endParaRPr/>
          </a:p>
          <a:p>
            <a:pPr marL="1143000" lvl="2" indent="-219075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"?" and ":" form this "ternary" operator</a:t>
            </a:r>
            <a:endParaRPr/>
          </a:p>
        </p:txBody>
      </p:sp>
      <p:sp>
        <p:nvSpPr>
          <p:cNvPr id="373" name="Google Shape;373;p59"/>
          <p:cNvSpPr/>
          <p:nvPr/>
        </p:nvSpPr>
        <p:spPr>
          <a:xfrm>
            <a:off x="1219200" y="2571750"/>
            <a:ext cx="6477000" cy="10860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9"/>
          <p:cNvSpPr/>
          <p:nvPr/>
        </p:nvSpPr>
        <p:spPr>
          <a:xfrm>
            <a:off x="1219200" y="3943350"/>
            <a:ext cx="6477000" cy="2286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59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Nested Statements</a:t>
            </a:r>
            <a:endParaRPr/>
          </a:p>
        </p:txBody>
      </p:sp>
      <p:sp>
        <p:nvSpPr>
          <p:cNvPr id="381" name="Google Shape;381;p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if-else statements contain smaller statements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Can also contain any statement at all, including another if-else stmt!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if (speed &gt; 55)</a:t>
            </a:r>
            <a:b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     if (speed &gt; 80)</a:t>
            </a:r>
            <a:b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          cout &lt;&lt; "You’re really speeding!";</a:t>
            </a:r>
            <a:b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     else</a:t>
            </a:r>
            <a:b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          cout &lt;&lt; "You’re speeding.";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Note proper indenting!</a:t>
            </a:r>
            <a:endParaRPr/>
          </a:p>
        </p:txBody>
      </p:sp>
      <p:sp>
        <p:nvSpPr>
          <p:cNvPr id="382" name="Google Shape;382;p60"/>
          <p:cNvSpPr/>
          <p:nvPr/>
        </p:nvSpPr>
        <p:spPr>
          <a:xfrm>
            <a:off x="1219200" y="2514600"/>
            <a:ext cx="7086600" cy="13146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60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>
            <a:spLocks noGrp="1"/>
          </p:cNvSpPr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Multiway if-else Example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9" name="Google Shape;389;p61" descr="C:\WINDOWS\Desktop\Oh_type\sacitch_C++_ppt\gif\savitchc02d_p63_2of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94" y="1314450"/>
            <a:ext cx="9103504" cy="354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61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The switch Statement</a:t>
            </a:r>
            <a:endParaRPr/>
          </a:p>
        </p:txBody>
      </p:sp>
      <p:sp>
        <p:nvSpPr>
          <p:cNvPr id="396" name="Google Shape;396;p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 new stmt for controlling  multiple branches</a:t>
            </a:r>
            <a:endParaRPr/>
          </a:p>
          <a:p>
            <a:pPr marL="342900" lvl="0" indent="-342900" algn="l" rtl="0">
              <a:spcBef>
                <a:spcPts val="140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Uses controlling expression which returns bool data type (true or false)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7" name="Google Shape;397;p62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Structures in C++ vs in C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762" lvl="0" indent="-385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Functions can be defined inside structure in C++</a:t>
            </a:r>
            <a:endParaRPr/>
          </a:p>
          <a:p>
            <a:pPr marL="385762" lvl="0" indent="-38576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Using </a:t>
            </a:r>
            <a:r>
              <a:rPr lang="en" sz="2400" b="1" i="1">
                <a:solidFill>
                  <a:srgbClr val="7030A0"/>
                </a:solidFill>
              </a:rPr>
              <a:t>struct</a:t>
            </a:r>
            <a:r>
              <a:rPr lang="en" sz="2400"/>
              <a:t> keyword not required in C++</a:t>
            </a:r>
            <a:endParaRPr/>
          </a:p>
          <a:p>
            <a:pPr marL="385762" lvl="0" indent="-38576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C++ structures can have static members</a:t>
            </a:r>
            <a:endParaRPr/>
          </a:p>
          <a:p>
            <a:pPr marL="385762" lvl="0" indent="-385762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C++ allows data hiding by using access modifiers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>
            <a:spLocks noGrp="1"/>
          </p:cNvSpPr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switch Statement Syntax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p63" descr="C:\WINDOWS\Desktop\Oh_type\sacitch_C++_ppt\gif\savitchc02d_p64_1of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85850"/>
            <a:ext cx="8458199" cy="39611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63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>
            <a:spLocks noGrp="1"/>
          </p:cNvSpPr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The switch Statement in Action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0" name="Google Shape;410;p64" descr="C:\WINDOWS\Desktop\Oh_type\sacitch_C++_ppt\gif\savitchc02d_p64_2of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029688"/>
            <a:ext cx="8305800" cy="4113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64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The switch: multiple case labels</a:t>
            </a:r>
            <a:endParaRPr/>
          </a:p>
        </p:txBody>
      </p:sp>
      <p:sp>
        <p:nvSpPr>
          <p:cNvPr id="417" name="Google Shape;417;p65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255100" cy="3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162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Execution "falls thru" until break</a:t>
            </a:r>
            <a:endParaRPr/>
          </a:p>
          <a:p>
            <a:pPr marL="742950" lvl="1" indent="-26289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switch provides a "point of entry"</a:t>
            </a:r>
            <a:endParaRPr/>
          </a:p>
          <a:p>
            <a:pPr marL="742950" lvl="1" indent="-26289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case "A":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case "a":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cout &lt;&lt; "Excellent: you got an "A"!\n";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break;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case "B":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case "b":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cout &lt;&lt; "Good: you got a "B"!\n";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break;</a:t>
            </a:r>
            <a:endParaRPr/>
          </a:p>
          <a:p>
            <a:pPr marL="742950" lvl="1" indent="-26289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Note multiple labels provide same "entry"</a:t>
            </a:r>
            <a:endParaRPr/>
          </a:p>
        </p:txBody>
      </p:sp>
      <p:sp>
        <p:nvSpPr>
          <p:cNvPr id="418" name="Google Shape;418;p65"/>
          <p:cNvSpPr/>
          <p:nvPr/>
        </p:nvSpPr>
        <p:spPr>
          <a:xfrm>
            <a:off x="990600" y="2114550"/>
            <a:ext cx="7010400" cy="1828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65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  <a:endParaRPr/>
          </a:p>
        </p:txBody>
      </p:sp>
      <p:sp>
        <p:nvSpPr>
          <p:cNvPr id="425" name="Google Shape;425;p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162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3 Types of loops in C++</a:t>
            </a:r>
            <a:endParaRPr/>
          </a:p>
          <a:p>
            <a:pPr marL="742950" lvl="1" indent="-26289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Most flexible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 "restrictions"</a:t>
            </a:r>
            <a:endParaRPr/>
          </a:p>
          <a:p>
            <a:pPr marL="742950" lvl="1" indent="-26289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do-while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Least flexible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Always executes loop body at least once</a:t>
            </a:r>
            <a:endParaRPr/>
          </a:p>
          <a:p>
            <a:pPr marL="742950" lvl="1" indent="-26289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/>
          </a:p>
          <a:p>
            <a:pPr marL="1143000" lvl="2" indent="-209550" algn="l" rtl="0"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Natural "counting" loop</a:t>
            </a:r>
            <a:endParaRPr/>
          </a:p>
        </p:txBody>
      </p:sp>
      <p:cxnSp>
        <p:nvCxnSpPr>
          <p:cNvPr id="426" name="Google Shape;426;p66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>
            <a:spLocks noGrp="1"/>
          </p:cNvSpPr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while Loops Syntax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2" name="Google Shape;432;p67" descr="savitchc02d_p69.gif                                            000528B5backup                         BE98102B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143000"/>
            <a:ext cx="8600007" cy="377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67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>
            <a:spLocks noGrp="1"/>
          </p:cNvSpPr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do-while Loop Syntax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9" name="Google Shape;439;p68" descr="C:\WINDOWS\Desktop\Oh_type\sacitch_C++_ppt\gif\savitchc02d_p70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143000"/>
            <a:ext cx="6057900" cy="3502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68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while Loop Example</a:t>
            </a:r>
            <a:endParaRPr/>
          </a:p>
        </p:txBody>
      </p:sp>
      <p:sp>
        <p:nvSpPr>
          <p:cNvPr id="446" name="Google Shape;446;p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Consider: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count = 0;			            // Initialization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while (count &lt; 3)		// Loop Condition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cout &lt;&lt; "Hi ";		// Loop Body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count++;			// Update expression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742950" lvl="1" indent="-274319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Loop body executes how many times?</a:t>
            </a:r>
            <a:endParaRPr/>
          </a:p>
        </p:txBody>
      </p:sp>
      <p:sp>
        <p:nvSpPr>
          <p:cNvPr id="447" name="Google Shape;447;p69"/>
          <p:cNvSpPr/>
          <p:nvPr/>
        </p:nvSpPr>
        <p:spPr>
          <a:xfrm>
            <a:off x="762000" y="1543050"/>
            <a:ext cx="7391400" cy="2800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69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do-while Loop Example</a:t>
            </a:r>
            <a:endParaRPr/>
          </a:p>
        </p:txBody>
      </p:sp>
      <p:sp>
        <p:nvSpPr>
          <p:cNvPr id="454" name="Google Shape;454;p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count = 0;		           // Initialization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do   		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cout &lt;&lt; "Hi ";	// Loop Body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count++;		// Update expression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} while (count &lt; 3);	// Loop Condition</a:t>
            </a:r>
            <a:endParaRPr/>
          </a:p>
          <a:p>
            <a:pPr marL="742950" lvl="1" indent="-133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51459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Loop body executes how many times?</a:t>
            </a:r>
            <a:endParaRPr/>
          </a:p>
          <a:p>
            <a:pPr marL="742950" lvl="1" indent="-251459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do-while loops always execute body at least once!</a:t>
            </a:r>
            <a:endParaRPr/>
          </a:p>
        </p:txBody>
      </p:sp>
      <p:sp>
        <p:nvSpPr>
          <p:cNvPr id="455" name="Google Shape;455;p70"/>
          <p:cNvSpPr/>
          <p:nvPr/>
        </p:nvSpPr>
        <p:spPr>
          <a:xfrm>
            <a:off x="533400" y="1200150"/>
            <a:ext cx="8077200" cy="21147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70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for Loop Syntax</a:t>
            </a:r>
            <a:endParaRPr/>
          </a:p>
        </p:txBody>
      </p:sp>
      <p:sp>
        <p:nvSpPr>
          <p:cNvPr id="462" name="Google Shape;462;p71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for (Init_Action; Bool_Exp; Update_Action)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Body_Statement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for (Init_Action; Bool_Exp; Update_Action)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Body_Statements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71"/>
          <p:cNvSpPr/>
          <p:nvPr/>
        </p:nvSpPr>
        <p:spPr>
          <a:xfrm>
            <a:off x="457200" y="2514600"/>
            <a:ext cx="7772400" cy="17145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71"/>
          <p:cNvSpPr/>
          <p:nvPr/>
        </p:nvSpPr>
        <p:spPr>
          <a:xfrm>
            <a:off x="457200" y="1257300"/>
            <a:ext cx="7772400" cy="857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71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for Loop Example</a:t>
            </a:r>
            <a:endParaRPr/>
          </a:p>
        </p:txBody>
      </p:sp>
      <p:sp>
        <p:nvSpPr>
          <p:cNvPr id="471" name="Google Shape;471;p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162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for (count=0;count&lt;3;count++)   		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cout &lt;&lt; "Hi ";	// Loop Body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342900" lvl="0" indent="-31623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How many times does loop body execute?</a:t>
            </a:r>
            <a:endParaRPr/>
          </a:p>
          <a:p>
            <a:pPr marL="342900" lvl="0" indent="-31623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Initialization, loop condition and update all "built into" the for-loop structure!</a:t>
            </a:r>
            <a:endParaRPr/>
          </a:p>
          <a:p>
            <a:pPr marL="342900" lvl="0" indent="-316230" algn="l" rtl="0">
              <a:spcBef>
                <a:spcPts val="14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 natural "counting" loop</a:t>
            </a:r>
            <a:endParaRPr/>
          </a:p>
        </p:txBody>
      </p:sp>
      <p:sp>
        <p:nvSpPr>
          <p:cNvPr id="472" name="Google Shape;472;p72"/>
          <p:cNvSpPr/>
          <p:nvPr/>
        </p:nvSpPr>
        <p:spPr>
          <a:xfrm>
            <a:off x="838200" y="1143000"/>
            <a:ext cx="6629400" cy="14289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72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28650" y="867966"/>
            <a:ext cx="78867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#include &lt;iostream&gt;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using namespace std;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struct Person{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int age;                     //variable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77777"/>
              <a:buNone/>
            </a:pPr>
            <a:r>
              <a:rPr lang="en">
                <a:solidFill>
                  <a:srgbClr val="C00000"/>
                </a:solidFill>
              </a:rPr>
              <a:t>int setAge(int a){age = a;}    //function</a:t>
            </a:r>
            <a:endParaRPr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77777"/>
              <a:buNone/>
            </a:pPr>
            <a:r>
              <a:rPr lang="en">
                <a:solidFill>
                  <a:srgbClr val="C00000"/>
                </a:solidFill>
              </a:rPr>
              <a:t>int display() {cout &lt;&lt;"Age: " &lt;&lt; age &lt;&lt; endl;} //function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};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int main(){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rgbClr val="7030A0"/>
              </a:buClr>
              <a:buSzPct val="177777"/>
              <a:buNone/>
            </a:pPr>
            <a:r>
              <a:rPr lang="en">
                <a:solidFill>
                  <a:srgbClr val="7030A0"/>
                </a:solidFill>
              </a:rPr>
              <a:t>    Person p1;    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    p1.setAge(20); p1.display();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    return 0;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1200"/>
              </a:spcAft>
              <a:buClr>
                <a:schemeClr val="dk1"/>
              </a:buClr>
              <a:buSzPct val="177777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Nested Loops</a:t>
            </a:r>
            <a:endParaRPr/>
          </a:p>
        </p:txBody>
      </p:sp>
      <p:sp>
        <p:nvSpPr>
          <p:cNvPr id="479" name="Google Shape;479;p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162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Recall: ANY valid C++ statements can be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inside body of loop</a:t>
            </a:r>
            <a:endParaRPr/>
          </a:p>
          <a:p>
            <a:pPr marL="342900" lvl="0" indent="-316230" algn="l" rtl="0">
              <a:lnSpc>
                <a:spcPct val="90000"/>
              </a:lnSpc>
              <a:spcBef>
                <a:spcPts val="10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This includes additional loop statements!</a:t>
            </a:r>
            <a:endParaRPr/>
          </a:p>
          <a:p>
            <a:pPr marL="742950" lvl="1" indent="-26289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Called "nested loops"</a:t>
            </a:r>
            <a:endParaRPr/>
          </a:p>
          <a:p>
            <a:pPr marL="342900" lvl="0" indent="-316230" algn="l" rtl="0">
              <a:lnSpc>
                <a:spcPct val="90000"/>
              </a:lnSpc>
              <a:spcBef>
                <a:spcPts val="10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Requires careful indenting: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for (outer=0; outer&lt;5; outer++)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    for (inner=7; inner&gt;2; inner--)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         cout &lt;&lt; outer &lt;&lt; inner;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62890" algn="l" rtl="0">
              <a:lnSpc>
                <a:spcPct val="90000"/>
              </a:lnSpc>
              <a:spcBef>
                <a:spcPts val="444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Notice no { } since each body is one statement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73"/>
          <p:cNvSpPr/>
          <p:nvPr/>
        </p:nvSpPr>
        <p:spPr>
          <a:xfrm>
            <a:off x="762000" y="2914650"/>
            <a:ext cx="7010400" cy="10287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73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The break and continue Statements</a:t>
            </a:r>
            <a:endParaRPr/>
          </a:p>
        </p:txBody>
      </p:sp>
      <p:sp>
        <p:nvSpPr>
          <p:cNvPr id="487" name="Google Shape;487;p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295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Flow of Control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Recall how loops provide "graceful" and clear flow of control in and out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RARE instances, can alter natural flow</a:t>
            </a:r>
            <a:endParaRPr/>
          </a:p>
          <a:p>
            <a:pPr marL="342900" lvl="0" indent="-329565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break; 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Forces loop to exit immediately.</a:t>
            </a:r>
            <a:endParaRPr/>
          </a:p>
          <a:p>
            <a:pPr marL="342900" lvl="0" indent="-329565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continue;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Skips rest of loop body</a:t>
            </a:r>
            <a:endParaRPr/>
          </a:p>
          <a:p>
            <a:pPr marL="342900" lvl="0" indent="-329565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These statements violate natural flow</a:t>
            </a:r>
            <a:endParaRPr/>
          </a:p>
          <a:p>
            <a:pPr marL="742950" lvl="1" indent="-274319" algn="l" rtl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Only used when absolutely necessary!</a:t>
            </a:r>
            <a:endParaRPr/>
          </a:p>
        </p:txBody>
      </p:sp>
      <p:cxnSp>
        <p:nvCxnSpPr>
          <p:cNvPr id="488" name="Google Shape;488;p74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>
                <a:solidFill>
                  <a:srgbClr val="0000FF"/>
                </a:solidFill>
              </a:rPr>
              <a:t>Thank you 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Need more knowledge for 3 &amp; 4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57212" lvl="0" indent="-5572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2700"/>
              <a:t>Functions can be defined inside structure in C++</a:t>
            </a:r>
            <a:endParaRPr/>
          </a:p>
          <a:p>
            <a:pPr marL="557212" lvl="0" indent="-557212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2700"/>
              <a:t>Using </a:t>
            </a:r>
            <a:r>
              <a:rPr lang="en" sz="2700" b="1" i="1">
                <a:solidFill>
                  <a:srgbClr val="7030A0"/>
                </a:solidFill>
              </a:rPr>
              <a:t>struct</a:t>
            </a:r>
            <a:r>
              <a:rPr lang="en" sz="2700"/>
              <a:t> keyword not required in C++</a:t>
            </a:r>
            <a:endParaRPr/>
          </a:p>
          <a:p>
            <a:pPr marL="557212" lvl="0" indent="-557212" algn="l" rtl="0">
              <a:spcBef>
                <a:spcPts val="54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alibri"/>
              <a:buAutoNum type="arabicPeriod"/>
            </a:pPr>
            <a:r>
              <a:rPr lang="en" sz="2700">
                <a:solidFill>
                  <a:srgbClr val="C00000"/>
                </a:solidFill>
              </a:rPr>
              <a:t>C++ structures can have static members</a:t>
            </a:r>
            <a:endParaRPr/>
          </a:p>
          <a:p>
            <a:pPr marL="557212" lvl="0" indent="-557212" algn="l" rtl="0">
              <a:spcBef>
                <a:spcPts val="540"/>
              </a:spcBef>
              <a:spcAft>
                <a:spcPts val="1200"/>
              </a:spcAft>
              <a:buClr>
                <a:srgbClr val="C00000"/>
              </a:buClr>
              <a:buSzPts val="2700"/>
              <a:buFont typeface="Calibri"/>
              <a:buAutoNum type="arabicPeriod"/>
            </a:pPr>
            <a:r>
              <a:rPr lang="en" sz="2700">
                <a:solidFill>
                  <a:srgbClr val="C00000"/>
                </a:solidFill>
              </a:rPr>
              <a:t>C++ allows data hiding by using access modifiers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57200" y="1771650"/>
            <a:ext cx="8229600" cy="857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Console Input and 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Console Input / Output</a:t>
            </a: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I/O objects cin, cout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Defined in the C++ library called &lt;iostream&gt;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Must have these lines (called </a:t>
            </a: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pre-processor directives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) near start of file: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using namespace std;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Tells C++ to use appropriate library so we can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 the I/O objects cin, cout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22"/>
          <p:cNvCxnSpPr/>
          <p:nvPr/>
        </p:nvCxnSpPr>
        <p:spPr>
          <a:xfrm>
            <a:off x="0" y="971550"/>
            <a:ext cx="9144000" cy="1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Microsoft Office PowerPoint</Application>
  <PresentationFormat>On-screen Show (16:9)</PresentationFormat>
  <Paragraphs>300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Noto Sans Symbols</vt:lpstr>
      <vt:lpstr>Times New Roman</vt:lpstr>
      <vt:lpstr>Simple Light</vt:lpstr>
      <vt:lpstr>Welcome To  Object Oriented Programing using C++ Lec-2 </vt:lpstr>
      <vt:lpstr>Lecture 2-3 C++ Basic Constructs</vt:lpstr>
      <vt:lpstr>Contents</vt:lpstr>
      <vt:lpstr>Structure in C++</vt:lpstr>
      <vt:lpstr>Structures in C++ vs in C</vt:lpstr>
      <vt:lpstr>PowerPoint Presentation</vt:lpstr>
      <vt:lpstr>Need more knowledge for 3 &amp; 4</vt:lpstr>
      <vt:lpstr>Console Input and Output</vt:lpstr>
      <vt:lpstr>Console Input / Output</vt:lpstr>
      <vt:lpstr>Console Output</vt:lpstr>
      <vt:lpstr>Console Output</vt:lpstr>
      <vt:lpstr>Separating Lines of Output</vt:lpstr>
      <vt:lpstr>Input Using cin</vt:lpstr>
      <vt:lpstr>Console Input</vt:lpstr>
      <vt:lpstr>Prompting for Input: cin and cout</vt:lpstr>
      <vt:lpstr>Namespaces</vt:lpstr>
      <vt:lpstr>C++ Tokens</vt:lpstr>
      <vt:lpstr>C++ Tokens</vt:lpstr>
      <vt:lpstr>C++ Keywords</vt:lpstr>
      <vt:lpstr>C++ Identifiers</vt:lpstr>
      <vt:lpstr>C++ Identifiers</vt:lpstr>
      <vt:lpstr>C++ Variables</vt:lpstr>
      <vt:lpstr>Simple Data Types (1 of 2)</vt:lpstr>
      <vt:lpstr>Simple Data Types:  (2 of 2)</vt:lpstr>
      <vt:lpstr>Literal Data</vt:lpstr>
      <vt:lpstr>Escape Sequences</vt:lpstr>
      <vt:lpstr>Some Escape Sequences (1 of 2)</vt:lpstr>
      <vt:lpstr>Some Escape Sequences (2 of 2)</vt:lpstr>
      <vt:lpstr>C++ Constants</vt:lpstr>
      <vt:lpstr>Usage of Named Constant</vt:lpstr>
      <vt:lpstr>Different Types of Operators</vt:lpstr>
      <vt:lpstr>Precedence Examples</vt:lpstr>
      <vt:lpstr>Type Casting</vt:lpstr>
      <vt:lpstr>Assigning Data</vt:lpstr>
      <vt:lpstr>Data Assignment Rules</vt:lpstr>
      <vt:lpstr>Arithmetic Precision</vt:lpstr>
      <vt:lpstr>Arithmetic Precision Examples</vt:lpstr>
      <vt:lpstr>Individual Arithmetic Precision </vt:lpstr>
      <vt:lpstr>Type Casting </vt:lpstr>
      <vt:lpstr>Type Casting </vt:lpstr>
      <vt:lpstr>Control Structures</vt:lpstr>
      <vt:lpstr>Control Structures</vt:lpstr>
      <vt:lpstr>Branching Mechanisms</vt:lpstr>
      <vt:lpstr>if-else Statement Syntax</vt:lpstr>
      <vt:lpstr>Common Pitfalls</vt:lpstr>
      <vt:lpstr>Conditional Operator</vt:lpstr>
      <vt:lpstr>Nested Statements</vt:lpstr>
      <vt:lpstr>Multiway if-else Example</vt:lpstr>
      <vt:lpstr>The switch Statement</vt:lpstr>
      <vt:lpstr>switch Statement Syntax</vt:lpstr>
      <vt:lpstr>The switch Statement in Action</vt:lpstr>
      <vt:lpstr>The switch: multiple case labels</vt:lpstr>
      <vt:lpstr>Loops</vt:lpstr>
      <vt:lpstr>while Loops Syntax</vt:lpstr>
      <vt:lpstr>do-while Loop Syntax</vt:lpstr>
      <vt:lpstr>while Loop Example</vt:lpstr>
      <vt:lpstr>do-while Loop Example</vt:lpstr>
      <vt:lpstr>for Loop Syntax</vt:lpstr>
      <vt:lpstr>for Loop Example</vt:lpstr>
      <vt:lpstr>Nested Loops</vt:lpstr>
      <vt:lpstr>The break and continue Statements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Object Oriented Programing using C++ Lec-2 </dc:title>
  <cp:lastModifiedBy>Saif Nalband</cp:lastModifiedBy>
  <cp:revision>1</cp:revision>
  <dcterms:modified xsi:type="dcterms:W3CDTF">2023-01-31T18:52:25Z</dcterms:modified>
</cp:coreProperties>
</file>