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73" r:id="rId6"/>
    <p:sldId id="262" r:id="rId7"/>
    <p:sldId id="263" r:id="rId8"/>
    <p:sldId id="264" r:id="rId9"/>
    <p:sldId id="265" r:id="rId10"/>
    <p:sldId id="276" r:id="rId11"/>
    <p:sldId id="267" r:id="rId12"/>
    <p:sldId id="269" r:id="rId13"/>
    <p:sldId id="277" r:id="rId14"/>
    <p:sldId id="270" r:id="rId15"/>
    <p:sldId id="279" r:id="rId16"/>
    <p:sldId id="281" r:id="rId17"/>
    <p:sldId id="283" r:id="rId18"/>
    <p:sldId id="284" r:id="rId19"/>
    <p:sldId id="268" r:id="rId20"/>
    <p:sldId id="285" r:id="rId21"/>
    <p:sldId id="286" r:id="rId22"/>
    <p:sldId id="271" r:id="rId23"/>
    <p:sldId id="272" r:id="rId24"/>
    <p:sldId id="287" r:id="rId25"/>
    <p:sldId id="288" r:id="rId26"/>
    <p:sldId id="260" r:id="rId27"/>
    <p:sldId id="289" r:id="rId28"/>
    <p:sldId id="290" r:id="rId29"/>
    <p:sldId id="291" r:id="rId30"/>
    <p:sldId id="292" r:id="rId31"/>
    <p:sldId id="261" r:id="rId32"/>
    <p:sldId id="293" r:id="rId33"/>
    <p:sldId id="294" r:id="rId34"/>
    <p:sldId id="295" r:id="rId35"/>
    <p:sldId id="296" r:id="rId36"/>
    <p:sldId id="297" r:id="rId37"/>
    <p:sldId id="298" r:id="rId38"/>
    <p:sldId id="266" r:id="rId39"/>
    <p:sldId id="299" r:id="rId40"/>
    <p:sldId id="275" r:id="rId41"/>
    <p:sldId id="300" r:id="rId42"/>
    <p:sldId id="301" r:id="rId43"/>
    <p:sldId id="302" r:id="rId44"/>
    <p:sldId id="313" r:id="rId45"/>
    <p:sldId id="303" r:id="rId46"/>
    <p:sldId id="304" r:id="rId47"/>
    <p:sldId id="305" r:id="rId48"/>
    <p:sldId id="306" r:id="rId49"/>
    <p:sldId id="307" r:id="rId50"/>
    <p:sldId id="280" r:id="rId51"/>
    <p:sldId id="308" r:id="rId52"/>
    <p:sldId id="309" r:id="rId53"/>
    <p:sldId id="310" r:id="rId54"/>
    <p:sldId id="311" r:id="rId55"/>
    <p:sldId id="312" r:id="rId56"/>
    <p:sldId id="28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23" autoAdjust="0"/>
  </p:normalViewPr>
  <p:slideViewPr>
    <p:cSldViewPr>
      <p:cViewPr varScale="1">
        <p:scale>
          <a:sx n="77" d="100"/>
          <a:sy n="77" d="100"/>
        </p:scale>
        <p:origin x="24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7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96E6A-B5D9-4A35-833C-E5229FF9E001}" type="datetimeFigureOut">
              <a:rPr lang="en-GB" smtClean="0"/>
              <a:pPr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386E1-A5BA-4585-8F45-44FA464500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1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32D58-D2A8-45AD-B9CD-D20D773FA0FC}" type="slidenum">
              <a:rPr lang="en-US"/>
              <a:pPr/>
              <a:t>19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D6E61-49F2-4449-AE38-5D2B4E0A87BB}" type="slidenum">
              <a:rPr lang="en-US"/>
              <a:pPr/>
              <a:t>20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38AA5-AC69-4AA8-B046-CAF9F9D359AF}" type="slidenum">
              <a:rPr lang="en-US"/>
              <a:pPr/>
              <a:t>21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2F2CC-9A93-4890-8974-BF71631E8410}" type="slidenum">
              <a:rPr lang="en-US"/>
              <a:pPr/>
              <a:t>22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A34D5-44B8-4E50-B186-8B9394FFE3F1}" type="slidenum">
              <a:rPr lang="en-US"/>
              <a:pPr/>
              <a:t>23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6E973-B24E-4CDD-AA15-EC6BD394450E}" type="slidenum">
              <a:rPr lang="en-US"/>
              <a:pPr/>
              <a:t>24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A280-0E08-4E04-8269-83A1D4B48612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6982-6B48-46E5-A808-2B6BDED7C815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627B-EFE3-4E0C-BC46-E748B42FD1BC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49B6-B200-4BD2-88D0-46101A865963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673-A471-4DE5-9186-B6D3D09A4FFD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6044-4EF8-469F-ABCA-A950367BC9AB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690-2A4E-4120-8F59-1B83D31BBAD7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2520-3F12-4880-8E73-468D1F910C0C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46F-ACCC-4994-B77A-4943C78AF458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7F05-4877-4341-BF26-0FEE5989A9FA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4D38-F504-431F-A1C0-506AD8DF2AD4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96752"/>
            <a:ext cx="121920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D02FB-B400-42E0-B6CA-0DD7EB429183}" type="datetime1">
              <a:rPr lang="en-GB" smtClean="0"/>
              <a:pPr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A95D-210C-4BAE-AE9A-6CCBC85840D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8640"/>
            <a:ext cx="7772400" cy="1470025"/>
          </a:xfrm>
        </p:spPr>
        <p:txBody>
          <a:bodyPr/>
          <a:lstStyle/>
          <a:p>
            <a:r>
              <a:rPr lang="en-GB" dirty="0"/>
              <a:t>Slide Set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1412776"/>
            <a:ext cx="7020000" cy="2492697"/>
          </a:xfrm>
        </p:spPr>
        <p:txBody>
          <a:bodyPr>
            <a:noAutofit/>
          </a:bodyPr>
          <a:lstStyle/>
          <a:p>
            <a:pPr marL="269875" indent="-269875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Arrays within a class</a:t>
            </a:r>
          </a:p>
          <a:p>
            <a:pPr marL="269875" indent="-269875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Array of objects</a:t>
            </a:r>
          </a:p>
          <a:p>
            <a:pPr marL="269875" indent="-269875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 as function arguments</a:t>
            </a:r>
          </a:p>
          <a:p>
            <a:pPr marL="269875" indent="-269875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Returning objects from function</a:t>
            </a:r>
          </a:p>
          <a:p>
            <a:pPr marL="360363" indent="-360363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Dynamic Memory Allocation</a:t>
            </a:r>
          </a:p>
          <a:p>
            <a:pPr marL="360363" indent="-360363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Reference Variables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39616" y="980728"/>
            <a:ext cx="6912768" cy="540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Enter details of manager 1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Enter Name: </a:t>
            </a:r>
            <a:r>
              <a:rPr lang="en-GB" b="1" dirty="0" err="1">
                <a:solidFill>
                  <a:schemeClr val="tx1"/>
                </a:solidFill>
              </a:rPr>
              <a:t>Arun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Enter Age: 50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Enter details of manager 2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Enter Name: </a:t>
            </a:r>
            <a:r>
              <a:rPr lang="en-GB" b="1" dirty="0" err="1">
                <a:solidFill>
                  <a:schemeClr val="tx1"/>
                </a:solidFill>
              </a:rPr>
              <a:t>Amita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Enter Age: 35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Enter details of manager 3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Enter Name: </a:t>
            </a:r>
            <a:r>
              <a:rPr lang="en-GB" b="1" dirty="0" err="1">
                <a:solidFill>
                  <a:schemeClr val="tx1"/>
                </a:solidFill>
              </a:rPr>
              <a:t>Yashika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Enter Age: 45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Manager 1       Name: </a:t>
            </a:r>
            <a:r>
              <a:rPr lang="en-GB" b="1" dirty="0" err="1">
                <a:solidFill>
                  <a:schemeClr val="tx1"/>
                </a:solidFill>
              </a:rPr>
              <a:t>Arun</a:t>
            </a:r>
            <a:r>
              <a:rPr lang="en-GB" b="1" dirty="0">
                <a:solidFill>
                  <a:schemeClr val="tx1"/>
                </a:solidFill>
              </a:rPr>
              <a:t>      Age: 50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Manager 2       Name: </a:t>
            </a:r>
            <a:r>
              <a:rPr lang="en-GB" b="1" dirty="0" err="1">
                <a:solidFill>
                  <a:schemeClr val="tx1"/>
                </a:solidFill>
              </a:rPr>
              <a:t>Amita</a:t>
            </a:r>
            <a:r>
              <a:rPr lang="en-GB" b="1" dirty="0">
                <a:solidFill>
                  <a:schemeClr val="tx1"/>
                </a:solidFill>
              </a:rPr>
              <a:t>     Age: 35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Manager 3       Name: </a:t>
            </a:r>
            <a:r>
              <a:rPr lang="en-GB" b="1" dirty="0" err="1">
                <a:solidFill>
                  <a:schemeClr val="tx1"/>
                </a:solidFill>
              </a:rPr>
              <a:t>Yashika</a:t>
            </a:r>
            <a:r>
              <a:rPr lang="en-GB" b="1" dirty="0">
                <a:solidFill>
                  <a:schemeClr val="tx1"/>
                </a:solidFill>
              </a:rPr>
              <a:t>   Age: 45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GB" sz="3500" dirty="0"/>
              <a:t>Object can be passed as a function argument, like any other data type to member functions as well as non-member functions.</a:t>
            </a:r>
          </a:p>
          <a:p>
            <a:pPr>
              <a:spcBef>
                <a:spcPts val="400"/>
              </a:spcBef>
            </a:pPr>
            <a:r>
              <a:rPr lang="en-GB" sz="3500" dirty="0"/>
              <a:t>Pass-by-value</a:t>
            </a:r>
          </a:p>
          <a:p>
            <a:pPr>
              <a:spcBef>
                <a:spcPts val="400"/>
              </a:spcBef>
            </a:pPr>
            <a:r>
              <a:rPr lang="en-GB" sz="3500" dirty="0"/>
              <a:t>Pass-by-reference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#include &lt;</a:t>
            </a:r>
            <a:r>
              <a:rPr lang="en-GB" sz="2400" b="1" dirty="0" err="1"/>
              <a:t>iostream</a:t>
            </a:r>
            <a:r>
              <a:rPr lang="en-GB" sz="2400" b="1" dirty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class Convert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{	public 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</a:t>
            </a:r>
            <a:r>
              <a:rPr lang="en-GB" sz="2400" b="1" dirty="0" err="1"/>
              <a:t>int</a:t>
            </a:r>
            <a:r>
              <a:rPr lang="en-GB" sz="2400" b="1" dirty="0"/>
              <a:t> </a:t>
            </a:r>
            <a:r>
              <a:rPr lang="en-GB" sz="2400" b="1" dirty="0" err="1"/>
              <a:t>i</a:t>
            </a:r>
            <a:r>
              <a:rPr lang="en-GB" sz="2400" b="1" dirty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void increment(Convert </a:t>
            </a:r>
            <a:r>
              <a:rPr lang="en-GB" sz="2400" b="1" dirty="0" err="1"/>
              <a:t>obj</a:t>
            </a:r>
            <a:r>
              <a:rPr lang="en-GB" sz="2400" b="1" dirty="0"/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{    </a:t>
            </a:r>
            <a:r>
              <a:rPr lang="en-GB" sz="2400" b="1" dirty="0" err="1"/>
              <a:t>obj.i</a:t>
            </a:r>
            <a:r>
              <a:rPr lang="en-GB" sz="2400" b="1" dirty="0"/>
              <a:t>=</a:t>
            </a:r>
            <a:r>
              <a:rPr lang="en-GB" sz="2400" b="1" dirty="0" err="1"/>
              <a:t>obj.i</a:t>
            </a:r>
            <a:r>
              <a:rPr lang="en-GB" sz="2400" b="1" dirty="0"/>
              <a:t>*2;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      </a:t>
            </a:r>
            <a:r>
              <a:rPr lang="en-GB" sz="2400" b="1" dirty="0" err="1"/>
              <a:t>cout</a:t>
            </a:r>
            <a:r>
              <a:rPr lang="en-GB" sz="2400" b="1" dirty="0"/>
              <a:t> &lt;&lt; "Value of </a:t>
            </a:r>
            <a:r>
              <a:rPr lang="en-GB" sz="2400" b="1" dirty="0" err="1"/>
              <a:t>i</a:t>
            </a:r>
            <a:r>
              <a:rPr lang="en-GB" sz="2400" b="1" dirty="0"/>
              <a:t> in member function : " &lt;&lt; </a:t>
            </a:r>
            <a:r>
              <a:rPr lang="en-GB" sz="2400" b="1" dirty="0" err="1"/>
              <a:t>obj.i</a:t>
            </a:r>
            <a:r>
              <a:rPr lang="en-GB" sz="2400" b="1" dirty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err="1"/>
              <a:t>int</a:t>
            </a:r>
            <a:r>
              <a:rPr lang="en-GB" sz="2400" b="1" dirty="0"/>
              <a:t> main 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{	Convert obj1;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obj1.i=3;	obj1.increment(obj1);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</a:t>
            </a:r>
            <a:r>
              <a:rPr lang="en-GB" sz="2400" b="1" dirty="0" err="1"/>
              <a:t>cout</a:t>
            </a:r>
            <a:r>
              <a:rPr lang="en-GB" sz="2400" b="1" dirty="0"/>
              <a:t> &lt;&lt; "\</a:t>
            </a:r>
            <a:r>
              <a:rPr lang="en-GB" sz="2400" b="1" dirty="0" err="1"/>
              <a:t>nValue</a:t>
            </a:r>
            <a:r>
              <a:rPr lang="en-GB" sz="2400" b="1" dirty="0"/>
              <a:t> of </a:t>
            </a:r>
            <a:r>
              <a:rPr lang="en-GB" sz="2400" b="1" dirty="0" err="1"/>
              <a:t>i</a:t>
            </a:r>
            <a:r>
              <a:rPr lang="en-GB" sz="2400" b="1" dirty="0"/>
              <a:t> in main : " &lt;&lt; obj1.i &lt;&lt; "\n";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return 0;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9976" y="1268760"/>
            <a:ext cx="4320008" cy="15696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indent="-342900"/>
            <a:r>
              <a:rPr lang="en-GB" sz="2400" b="1" dirty="0">
                <a:solidFill>
                  <a:schemeClr val="bg1"/>
                </a:solidFill>
              </a:rPr>
              <a:t>Output:</a:t>
            </a:r>
          </a:p>
          <a:p>
            <a:pPr indent="-342900"/>
            <a:endParaRPr lang="en-GB" sz="2400" b="1" dirty="0">
              <a:solidFill>
                <a:schemeClr val="bg1"/>
              </a:solidFill>
            </a:endParaRPr>
          </a:p>
          <a:p>
            <a:pPr indent="-342900"/>
            <a:r>
              <a:rPr lang="en-GB" sz="2400" b="1" dirty="0">
                <a:solidFill>
                  <a:schemeClr val="bg1"/>
                </a:solidFill>
              </a:rPr>
              <a:t>Value of </a:t>
            </a:r>
            <a:r>
              <a:rPr lang="en-GB" sz="2400" b="1" dirty="0" err="1">
                <a:solidFill>
                  <a:schemeClr val="bg1"/>
                </a:solidFill>
              </a:rPr>
              <a:t>i</a:t>
            </a:r>
            <a:r>
              <a:rPr lang="en-GB" sz="2400" b="1" dirty="0">
                <a:solidFill>
                  <a:schemeClr val="bg1"/>
                </a:solidFill>
              </a:rPr>
              <a:t> in member function : 6</a:t>
            </a:r>
          </a:p>
          <a:p>
            <a:pPr indent="-342900"/>
            <a:r>
              <a:rPr lang="en-GB" sz="2400" b="1" dirty="0">
                <a:solidFill>
                  <a:schemeClr val="bg1"/>
                </a:solidFill>
              </a:rPr>
              <a:t>Value of </a:t>
            </a:r>
            <a:r>
              <a:rPr lang="en-GB" sz="2400" b="1" dirty="0" err="1">
                <a:solidFill>
                  <a:schemeClr val="bg1"/>
                </a:solidFill>
              </a:rPr>
              <a:t>i</a:t>
            </a:r>
            <a:r>
              <a:rPr lang="en-GB" sz="2400" b="1" dirty="0">
                <a:solidFill>
                  <a:schemeClr val="bg1"/>
                </a:solidFill>
              </a:rPr>
              <a:t> in main :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7528" y="1124744"/>
            <a:ext cx="4038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#include &lt;</a:t>
            </a:r>
            <a:r>
              <a:rPr lang="en-IN" sz="1800" b="1" dirty="0" err="1"/>
              <a:t>iostream</a:t>
            </a:r>
            <a:r>
              <a:rPr lang="en-IN" sz="1800" b="1" dirty="0"/>
              <a:t>&gt;</a:t>
            </a:r>
            <a:br>
              <a:rPr lang="en-IN" sz="1800" b="1" dirty="0"/>
            </a:br>
            <a:r>
              <a:rPr lang="en-IN" sz="1800" b="1" dirty="0"/>
              <a:t>using namespace std;</a:t>
            </a:r>
            <a:br>
              <a:rPr lang="en-IN" sz="1800" b="1" dirty="0"/>
            </a:br>
            <a:r>
              <a:rPr lang="en-IN" sz="1800" b="1" dirty="0"/>
              <a:t>class </a:t>
            </a:r>
            <a:r>
              <a:rPr lang="en-IN" sz="1800" b="1" dirty="0" err="1"/>
              <a:t>myclass</a:t>
            </a:r>
            <a:r>
              <a:rPr lang="en-IN" sz="1800" b="1" dirty="0"/>
              <a:t> {</a:t>
            </a:r>
            <a:br>
              <a:rPr lang="en-IN" sz="1800" b="1" dirty="0"/>
            </a:br>
            <a:r>
              <a:rPr lang="en-IN" sz="1800" b="1" dirty="0" err="1"/>
              <a:t>int</a:t>
            </a:r>
            <a:r>
              <a:rPr lang="en-IN" sz="1800" b="1" dirty="0"/>
              <a:t> </a:t>
            </a:r>
            <a:r>
              <a:rPr lang="en-IN" sz="1800" b="1" dirty="0" err="1"/>
              <a:t>i</a:t>
            </a:r>
            <a:r>
              <a:rPr lang="en-IN" sz="1800" b="1" dirty="0"/>
              <a:t>;</a:t>
            </a:r>
            <a:br>
              <a:rPr lang="en-IN" sz="1800" b="1" dirty="0"/>
            </a:br>
            <a:r>
              <a:rPr lang="en-IN" sz="1800" b="1" dirty="0"/>
              <a:t>public:</a:t>
            </a:r>
            <a:br>
              <a:rPr lang="en-IN" sz="1800" b="1" dirty="0"/>
            </a:br>
            <a:r>
              <a:rPr lang="en-IN" sz="1800" b="1" dirty="0" err="1"/>
              <a:t>myclass</a:t>
            </a:r>
            <a:r>
              <a:rPr lang="en-IN" sz="1800" b="1" dirty="0"/>
              <a:t>(</a:t>
            </a:r>
            <a:r>
              <a:rPr lang="en-IN" sz="1800" b="1" dirty="0" err="1"/>
              <a:t>int</a:t>
            </a:r>
            <a:r>
              <a:rPr lang="en-IN" sz="1800" b="1" dirty="0"/>
              <a:t> n);</a:t>
            </a:r>
            <a:br>
              <a:rPr lang="en-IN" sz="1800" b="1" dirty="0"/>
            </a:br>
            <a:r>
              <a:rPr lang="en-IN" sz="1800" b="1" dirty="0"/>
              <a:t>~</a:t>
            </a:r>
            <a:r>
              <a:rPr lang="en-IN" sz="1800" b="1" dirty="0" err="1"/>
              <a:t>myclass</a:t>
            </a:r>
            <a:r>
              <a:rPr lang="en-IN" sz="1800" b="1" dirty="0"/>
              <a:t>();</a:t>
            </a:r>
            <a:br>
              <a:rPr lang="en-IN" sz="1800" b="1" dirty="0"/>
            </a:br>
            <a:r>
              <a:rPr lang="en-IN" sz="1800" b="1" dirty="0"/>
              <a:t>void </a:t>
            </a:r>
            <a:r>
              <a:rPr lang="en-IN" sz="1800" b="1" dirty="0" err="1"/>
              <a:t>set_i</a:t>
            </a:r>
            <a:r>
              <a:rPr lang="en-IN" sz="1800" b="1" dirty="0"/>
              <a:t>(</a:t>
            </a:r>
            <a:r>
              <a:rPr lang="en-IN" sz="1800" b="1" dirty="0" err="1"/>
              <a:t>int</a:t>
            </a:r>
            <a:r>
              <a:rPr lang="en-IN" sz="1800" b="1" dirty="0"/>
              <a:t> n) { </a:t>
            </a:r>
            <a:r>
              <a:rPr lang="en-IN" sz="1800" b="1" dirty="0" err="1"/>
              <a:t>i</a:t>
            </a:r>
            <a:r>
              <a:rPr lang="en-IN" sz="1800" b="1" dirty="0"/>
              <a:t>=n; }</a:t>
            </a:r>
            <a:br>
              <a:rPr lang="en-IN" sz="1800" b="1" dirty="0"/>
            </a:br>
            <a:r>
              <a:rPr lang="en-IN" sz="1800" b="1" dirty="0" err="1"/>
              <a:t>int</a:t>
            </a:r>
            <a:r>
              <a:rPr lang="en-IN" sz="1800" b="1" dirty="0"/>
              <a:t> </a:t>
            </a:r>
            <a:r>
              <a:rPr lang="en-IN" sz="1800" b="1" dirty="0" err="1"/>
              <a:t>get_i</a:t>
            </a:r>
            <a:r>
              <a:rPr lang="en-IN" sz="1800" b="1" dirty="0"/>
              <a:t>() { return </a:t>
            </a:r>
            <a:r>
              <a:rPr lang="en-IN" sz="1800" b="1" dirty="0" err="1"/>
              <a:t>i</a:t>
            </a:r>
            <a:r>
              <a:rPr lang="en-IN" sz="1800" b="1" dirty="0"/>
              <a:t>; }</a:t>
            </a:r>
            <a:br>
              <a:rPr lang="en-IN" sz="1800" b="1" dirty="0"/>
            </a:br>
            <a:r>
              <a:rPr lang="en-IN" sz="1800" b="1" dirty="0"/>
              <a:t>};</a:t>
            </a:r>
            <a:br>
              <a:rPr lang="en-IN" sz="1800" b="1" dirty="0"/>
            </a:br>
            <a:r>
              <a:rPr lang="en-IN" sz="1800" b="1" dirty="0" err="1"/>
              <a:t>myclass</a:t>
            </a:r>
            <a:r>
              <a:rPr lang="en-IN" sz="1800" b="1" dirty="0"/>
              <a:t>::</a:t>
            </a:r>
            <a:r>
              <a:rPr lang="en-IN" sz="1800" b="1" dirty="0" err="1"/>
              <a:t>myclass</a:t>
            </a:r>
            <a:r>
              <a:rPr lang="en-IN" sz="1800" b="1" dirty="0"/>
              <a:t>(</a:t>
            </a:r>
            <a:r>
              <a:rPr lang="en-IN" sz="1800" b="1" dirty="0" err="1"/>
              <a:t>int</a:t>
            </a:r>
            <a:r>
              <a:rPr lang="en-IN" sz="1800" b="1" dirty="0"/>
              <a:t> n)</a:t>
            </a:r>
            <a:br>
              <a:rPr lang="en-IN" sz="1800" b="1" dirty="0"/>
            </a:br>
            <a:r>
              <a:rPr lang="en-IN" sz="1800" b="1" dirty="0"/>
              <a:t>{</a:t>
            </a:r>
            <a:br>
              <a:rPr lang="en-IN" sz="1800" b="1" dirty="0"/>
            </a:br>
            <a:r>
              <a:rPr lang="en-IN" sz="1800" b="1" dirty="0" err="1"/>
              <a:t>i</a:t>
            </a:r>
            <a:r>
              <a:rPr lang="en-IN" sz="1800" b="1" dirty="0"/>
              <a:t> = n;</a:t>
            </a:r>
            <a:br>
              <a:rPr lang="en-IN" sz="1800" b="1" dirty="0"/>
            </a:br>
            <a:r>
              <a:rPr lang="en-IN" sz="1800" b="1" dirty="0" err="1"/>
              <a:t>cout</a:t>
            </a:r>
            <a:r>
              <a:rPr lang="en-IN" sz="1800" b="1" dirty="0"/>
              <a:t> &lt;&lt; "Constructing " &lt;&lt; </a:t>
            </a:r>
            <a:r>
              <a:rPr lang="en-IN" sz="1800" b="1" dirty="0" err="1"/>
              <a:t>i</a:t>
            </a:r>
            <a:r>
              <a:rPr lang="en-IN" sz="1800" b="1" dirty="0"/>
              <a:t> &lt;&lt; "\n";</a:t>
            </a:r>
            <a:br>
              <a:rPr lang="en-IN" sz="1800" b="1" dirty="0"/>
            </a:br>
            <a:r>
              <a:rPr lang="en-IN" sz="1800" b="1" dirty="0"/>
              <a:t>}</a:t>
            </a:r>
            <a:br>
              <a:rPr lang="en-IN" sz="1800" b="1" dirty="0"/>
            </a:br>
            <a:r>
              <a:rPr lang="en-IN" sz="1800" b="1" dirty="0" err="1"/>
              <a:t>myclass</a:t>
            </a:r>
            <a:r>
              <a:rPr lang="en-IN" sz="1800" b="1" dirty="0"/>
              <a:t>::~</a:t>
            </a:r>
            <a:r>
              <a:rPr lang="en-IN" sz="1800" b="1" dirty="0" err="1"/>
              <a:t>myclass</a:t>
            </a:r>
            <a:r>
              <a:rPr lang="en-IN" sz="1800" b="1" dirty="0"/>
              <a:t>()</a:t>
            </a:r>
            <a:br>
              <a:rPr lang="en-IN" sz="1800" b="1" dirty="0"/>
            </a:br>
            <a:r>
              <a:rPr lang="en-IN" sz="1800" b="1" dirty="0"/>
              <a:t>{</a:t>
            </a:r>
            <a:br>
              <a:rPr lang="en-IN" sz="1800" b="1" dirty="0"/>
            </a:br>
            <a:r>
              <a:rPr lang="en-IN" sz="1800" b="1" dirty="0" err="1"/>
              <a:t>cout</a:t>
            </a:r>
            <a:r>
              <a:rPr lang="en-IN" sz="1800" b="1" dirty="0"/>
              <a:t> &lt;&lt; "Destroying " &lt;&lt; </a:t>
            </a:r>
            <a:r>
              <a:rPr lang="en-IN" sz="1800" b="1" dirty="0" err="1"/>
              <a:t>i</a:t>
            </a:r>
            <a:r>
              <a:rPr lang="en-IN" sz="1800" b="1" dirty="0"/>
              <a:t> &lt;&lt; "\n";</a:t>
            </a:r>
            <a:br>
              <a:rPr lang="en-IN" sz="1800" b="1" dirty="0"/>
            </a:br>
            <a:r>
              <a:rPr lang="en-IN" sz="1800" b="1" dirty="0"/>
              <a:t>}</a:t>
            </a:r>
            <a:br>
              <a:rPr lang="en-IN" sz="1800" b="1" dirty="0"/>
            </a:br>
            <a:r>
              <a:rPr lang="en-IN" sz="1800" b="1" dirty="0"/>
              <a:t>void f(</a:t>
            </a:r>
            <a:r>
              <a:rPr lang="en-IN" sz="1800" b="1" dirty="0" err="1"/>
              <a:t>myclass</a:t>
            </a:r>
            <a:r>
              <a:rPr lang="en-IN" sz="1800" b="1" dirty="0"/>
              <a:t> ob); </a:t>
            </a:r>
            <a:br>
              <a:rPr lang="en-IN" sz="1800" dirty="0"/>
            </a:b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51984" y="1124745"/>
            <a:ext cx="4038600" cy="3888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err="1"/>
              <a:t>int</a:t>
            </a:r>
            <a:r>
              <a:rPr lang="en-IN" sz="1800" b="1" dirty="0"/>
              <a:t> main()</a:t>
            </a:r>
            <a:br>
              <a:rPr lang="en-IN" sz="1800" b="1" dirty="0"/>
            </a:br>
            <a:r>
              <a:rPr lang="en-IN" sz="1800" b="1" dirty="0"/>
              <a:t>{</a:t>
            </a:r>
            <a:br>
              <a:rPr lang="en-IN" sz="1800" b="1" dirty="0"/>
            </a:br>
            <a:r>
              <a:rPr lang="en-IN" sz="1800" b="1" dirty="0" err="1"/>
              <a:t>myclass</a:t>
            </a:r>
            <a:r>
              <a:rPr lang="en-IN" sz="1800" b="1" dirty="0"/>
              <a:t> o(1);</a:t>
            </a:r>
            <a:br>
              <a:rPr lang="en-IN" sz="1800" b="1" dirty="0"/>
            </a:br>
            <a:r>
              <a:rPr lang="en-IN" sz="1800" b="1" dirty="0"/>
              <a:t>f(o);</a:t>
            </a:r>
            <a:br>
              <a:rPr lang="en-IN" sz="1800" b="1" dirty="0"/>
            </a:br>
            <a:r>
              <a:rPr lang="en-IN" sz="1800" b="1" dirty="0" err="1"/>
              <a:t>cout</a:t>
            </a:r>
            <a:r>
              <a:rPr lang="en-IN" sz="1800" b="1" dirty="0"/>
              <a:t> &lt;&lt; "This is </a:t>
            </a:r>
            <a:r>
              <a:rPr lang="en-IN" sz="1800" b="1" dirty="0" err="1"/>
              <a:t>i</a:t>
            </a:r>
            <a:r>
              <a:rPr lang="en-IN" sz="1800" b="1" dirty="0"/>
              <a:t> in main: ";</a:t>
            </a:r>
            <a:br>
              <a:rPr lang="en-IN" sz="1800" b="1" dirty="0"/>
            </a:br>
            <a:r>
              <a:rPr lang="en-IN" sz="1800" b="1" dirty="0" err="1"/>
              <a:t>cout</a:t>
            </a:r>
            <a:r>
              <a:rPr lang="en-IN" sz="1800" b="1" dirty="0"/>
              <a:t> &lt;&lt; </a:t>
            </a:r>
            <a:r>
              <a:rPr lang="en-IN" sz="1800" b="1" dirty="0" err="1"/>
              <a:t>o.get_i</a:t>
            </a:r>
            <a:r>
              <a:rPr lang="en-IN" sz="1800" b="1" dirty="0"/>
              <a:t>() &lt;&lt; "\n";</a:t>
            </a:r>
            <a:br>
              <a:rPr lang="en-IN" sz="1800" b="1" dirty="0"/>
            </a:br>
            <a:r>
              <a:rPr lang="en-IN" sz="1800" b="1" dirty="0"/>
              <a:t>return 0;</a:t>
            </a:r>
            <a:br>
              <a:rPr lang="en-IN" sz="1800" b="1" dirty="0"/>
            </a:br>
            <a:r>
              <a:rPr lang="en-IN" sz="1800" b="1" dirty="0"/>
              <a:t>}</a:t>
            </a:r>
            <a:br>
              <a:rPr lang="en-IN" sz="1800" b="1" dirty="0"/>
            </a:br>
            <a:r>
              <a:rPr lang="en-IN" sz="1800" b="1" dirty="0"/>
              <a:t>void f(</a:t>
            </a:r>
            <a:r>
              <a:rPr lang="en-IN" sz="1800" b="1" dirty="0" err="1"/>
              <a:t>myclass</a:t>
            </a:r>
            <a:r>
              <a:rPr lang="en-IN" sz="1800" b="1" dirty="0"/>
              <a:t> ob)</a:t>
            </a:r>
            <a:br>
              <a:rPr lang="en-IN" sz="1800" b="1" dirty="0"/>
            </a:br>
            <a:r>
              <a:rPr lang="en-IN" sz="1800" b="1" dirty="0"/>
              <a:t>{</a:t>
            </a:r>
            <a:br>
              <a:rPr lang="en-IN" sz="1800" b="1" dirty="0"/>
            </a:br>
            <a:r>
              <a:rPr lang="en-IN" sz="1800" b="1" dirty="0" err="1"/>
              <a:t>ob.set_i</a:t>
            </a:r>
            <a:r>
              <a:rPr lang="en-IN" sz="1800" b="1" dirty="0"/>
              <a:t>(2);</a:t>
            </a:r>
            <a:br>
              <a:rPr lang="en-IN" sz="1800" b="1" dirty="0"/>
            </a:br>
            <a:r>
              <a:rPr lang="en-IN" sz="1800" b="1" dirty="0" err="1"/>
              <a:t>cout</a:t>
            </a:r>
            <a:r>
              <a:rPr lang="en-IN" sz="1800" b="1" dirty="0"/>
              <a:t> &lt;&lt; "This is local </a:t>
            </a:r>
            <a:r>
              <a:rPr lang="en-IN" sz="1800" b="1" dirty="0" err="1"/>
              <a:t>i</a:t>
            </a:r>
            <a:r>
              <a:rPr lang="en-IN" sz="1800" b="1" dirty="0"/>
              <a:t>: " &lt;&lt; </a:t>
            </a:r>
            <a:r>
              <a:rPr lang="en-IN" sz="1800" b="1" dirty="0" err="1"/>
              <a:t>ob.get_i</a:t>
            </a:r>
            <a:r>
              <a:rPr lang="en-IN" sz="1800" b="1" dirty="0"/>
              <a:t>();</a:t>
            </a:r>
            <a:br>
              <a:rPr lang="en-IN" sz="1800" b="1" dirty="0"/>
            </a:br>
            <a:r>
              <a:rPr lang="en-IN" sz="1800" b="1" dirty="0" err="1"/>
              <a:t>cout</a:t>
            </a:r>
            <a:r>
              <a:rPr lang="en-IN" sz="1800" b="1" dirty="0"/>
              <a:t> &lt;&lt; "\n";</a:t>
            </a:r>
            <a:br>
              <a:rPr lang="en-IN" sz="1800" b="1" dirty="0"/>
            </a:br>
            <a:r>
              <a:rPr lang="en-IN" sz="1800" b="1" dirty="0"/>
              <a:t>} 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6672064" y="4797152"/>
            <a:ext cx="352839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Constructing 1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This is local 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: 2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Destroying 2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This is 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 in main: 1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Destroying 1 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008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 (Pass-by-reference)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#include &lt;</a:t>
            </a:r>
            <a:r>
              <a:rPr lang="en-GB" sz="2400" b="1" dirty="0" err="1"/>
              <a:t>iostream</a:t>
            </a:r>
            <a:r>
              <a:rPr lang="en-GB" sz="2400" b="1" dirty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class Convert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{	public 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</a:t>
            </a:r>
            <a:r>
              <a:rPr lang="en-GB" sz="2400" b="1" dirty="0" err="1"/>
              <a:t>int</a:t>
            </a:r>
            <a:r>
              <a:rPr lang="en-GB" sz="2400" b="1" dirty="0"/>
              <a:t> </a:t>
            </a:r>
            <a:r>
              <a:rPr lang="en-GB" sz="2400" b="1" dirty="0" err="1"/>
              <a:t>i</a:t>
            </a:r>
            <a:r>
              <a:rPr lang="en-GB" sz="2400" b="1" dirty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void increment(Convert &amp;</a:t>
            </a:r>
            <a:r>
              <a:rPr lang="en-GB" sz="2400" b="1" dirty="0" err="1"/>
              <a:t>obj</a:t>
            </a:r>
            <a:r>
              <a:rPr lang="en-GB" sz="2400" b="1" dirty="0"/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{    </a:t>
            </a:r>
            <a:r>
              <a:rPr lang="en-GB" sz="2400" b="1" dirty="0" err="1"/>
              <a:t>obj.i</a:t>
            </a:r>
            <a:r>
              <a:rPr lang="en-GB" sz="2400" b="1" dirty="0"/>
              <a:t>=</a:t>
            </a:r>
            <a:r>
              <a:rPr lang="en-GB" sz="2400" b="1" dirty="0" err="1"/>
              <a:t>obj.i</a:t>
            </a:r>
            <a:r>
              <a:rPr lang="en-GB" sz="2400" b="1" dirty="0"/>
              <a:t>*2;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      </a:t>
            </a:r>
            <a:r>
              <a:rPr lang="en-GB" sz="2400" b="1" dirty="0" err="1"/>
              <a:t>cout</a:t>
            </a:r>
            <a:r>
              <a:rPr lang="en-GB" sz="2400" b="1" dirty="0"/>
              <a:t> &lt;&lt; "Value of </a:t>
            </a:r>
            <a:r>
              <a:rPr lang="en-GB" sz="2400" b="1" dirty="0" err="1"/>
              <a:t>i</a:t>
            </a:r>
            <a:r>
              <a:rPr lang="en-GB" sz="2400" b="1" dirty="0"/>
              <a:t> in member function : " &lt;&lt; </a:t>
            </a:r>
            <a:r>
              <a:rPr lang="en-GB" sz="2400" b="1" dirty="0" err="1"/>
              <a:t>obj.i</a:t>
            </a:r>
            <a:r>
              <a:rPr lang="en-GB" sz="2400" b="1" dirty="0"/>
              <a:t>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err="1"/>
              <a:t>int</a:t>
            </a:r>
            <a:r>
              <a:rPr lang="en-GB" sz="2400" b="1" dirty="0"/>
              <a:t> main 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{	Convert obj1;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obj1.i=3;	obj1.increment(obj1);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</a:t>
            </a:r>
            <a:r>
              <a:rPr lang="en-GB" sz="2400" b="1" dirty="0" err="1"/>
              <a:t>cout</a:t>
            </a:r>
            <a:r>
              <a:rPr lang="en-GB" sz="2400" b="1" dirty="0"/>
              <a:t> &lt;&lt; "\</a:t>
            </a:r>
            <a:r>
              <a:rPr lang="en-GB" sz="2400" b="1" dirty="0" err="1"/>
              <a:t>nValue</a:t>
            </a:r>
            <a:r>
              <a:rPr lang="en-GB" sz="2400" b="1" dirty="0"/>
              <a:t> of </a:t>
            </a:r>
            <a:r>
              <a:rPr lang="en-GB" sz="2400" b="1" dirty="0" err="1"/>
              <a:t>i</a:t>
            </a:r>
            <a:r>
              <a:rPr lang="en-GB" sz="2400" b="1" dirty="0"/>
              <a:t> in main : " &lt;&lt; obj1.i &lt;&lt; "\n";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return 0;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9976" y="1268760"/>
            <a:ext cx="4320008" cy="15696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indent="-342900"/>
            <a:r>
              <a:rPr lang="en-GB" sz="2400" b="1" dirty="0">
                <a:solidFill>
                  <a:schemeClr val="bg1"/>
                </a:solidFill>
              </a:rPr>
              <a:t>Output:</a:t>
            </a:r>
          </a:p>
          <a:p>
            <a:pPr indent="-342900"/>
            <a:endParaRPr lang="en-GB" sz="2400" b="1" dirty="0">
              <a:solidFill>
                <a:schemeClr val="bg1"/>
              </a:solidFill>
            </a:endParaRPr>
          </a:p>
          <a:p>
            <a:pPr indent="-342900"/>
            <a:r>
              <a:rPr lang="en-GB" sz="2400" b="1" dirty="0">
                <a:solidFill>
                  <a:schemeClr val="bg1"/>
                </a:solidFill>
              </a:rPr>
              <a:t>Value of </a:t>
            </a:r>
            <a:r>
              <a:rPr lang="en-GB" sz="2400" b="1" dirty="0" err="1">
                <a:solidFill>
                  <a:schemeClr val="bg1"/>
                </a:solidFill>
              </a:rPr>
              <a:t>i</a:t>
            </a:r>
            <a:r>
              <a:rPr lang="en-GB" sz="2400" b="1" dirty="0">
                <a:solidFill>
                  <a:schemeClr val="bg1"/>
                </a:solidFill>
              </a:rPr>
              <a:t> in member function : 6</a:t>
            </a:r>
          </a:p>
          <a:p>
            <a:pPr indent="-342900"/>
            <a:r>
              <a:rPr lang="en-GB" sz="2400" b="1" dirty="0">
                <a:solidFill>
                  <a:schemeClr val="bg1"/>
                </a:solidFill>
              </a:rPr>
              <a:t>Value of </a:t>
            </a:r>
            <a:r>
              <a:rPr lang="en-GB" sz="2400" b="1" dirty="0" err="1">
                <a:solidFill>
                  <a:schemeClr val="bg1"/>
                </a:solidFill>
              </a:rPr>
              <a:t>i</a:t>
            </a:r>
            <a:r>
              <a:rPr lang="en-GB" sz="2400" b="1" dirty="0">
                <a:solidFill>
                  <a:schemeClr val="bg1"/>
                </a:solidFill>
              </a:rPr>
              <a:t> in main : 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Returning Objects</a:t>
            </a:r>
            <a:br>
              <a:rPr lang="en-IN" sz="2400" b="1" dirty="0"/>
            </a:br>
            <a:endParaRPr lang="en-IN" sz="2400" dirty="0"/>
          </a:p>
        </p:txBody>
      </p:sp>
      <p:pic>
        <p:nvPicPr>
          <p:cNvPr id="4" name="Content Placeholder 3" descr="return-object-function-C++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7528" y="1026610"/>
            <a:ext cx="8496944" cy="571475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1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703512" y="1268760"/>
            <a:ext cx="4316288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    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  <a:br>
              <a:rPr lang="en-IN" b="1" dirty="0"/>
            </a:br>
            <a:r>
              <a:rPr lang="en-IN" b="1" dirty="0"/>
              <a:t>using namespace std;</a:t>
            </a:r>
            <a:br>
              <a:rPr lang="en-IN" b="1" dirty="0"/>
            </a:br>
            <a:r>
              <a:rPr lang="en-IN" b="1" dirty="0"/>
              <a:t>class </a:t>
            </a:r>
            <a:r>
              <a:rPr lang="en-IN" b="1" dirty="0" err="1"/>
              <a:t>myclass</a:t>
            </a:r>
            <a:r>
              <a:rPr lang="en-IN" b="1" dirty="0"/>
              <a:t> {</a:t>
            </a:r>
            <a:br>
              <a:rPr lang="en-IN" b="1" dirty="0"/>
            </a:b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</a:t>
            </a:r>
            <a:r>
              <a:rPr lang="en-IN" b="1" dirty="0"/>
              <a:t>;</a:t>
            </a:r>
            <a:br>
              <a:rPr lang="en-IN" b="1" dirty="0"/>
            </a:br>
            <a:r>
              <a:rPr lang="en-IN" b="1" dirty="0"/>
              <a:t>public:</a:t>
            </a:r>
            <a:br>
              <a:rPr lang="en-IN" b="1" dirty="0"/>
            </a:br>
            <a:r>
              <a:rPr lang="en-IN" b="1" dirty="0"/>
              <a:t>void </a:t>
            </a:r>
            <a:r>
              <a:rPr lang="en-IN" b="1" dirty="0" err="1"/>
              <a:t>set_i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n) { </a:t>
            </a:r>
            <a:r>
              <a:rPr lang="en-IN" b="1" dirty="0" err="1"/>
              <a:t>i</a:t>
            </a:r>
            <a:r>
              <a:rPr lang="en-IN" b="1" dirty="0"/>
              <a:t>=n; }</a:t>
            </a:r>
            <a:br>
              <a:rPr lang="en-IN" b="1" dirty="0"/>
            </a:b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get_i</a:t>
            </a:r>
            <a:r>
              <a:rPr lang="en-IN" b="1" dirty="0"/>
              <a:t>() { return </a:t>
            </a:r>
            <a:r>
              <a:rPr lang="en-IN" b="1" dirty="0" err="1"/>
              <a:t>i</a:t>
            </a:r>
            <a:r>
              <a:rPr lang="en-IN" b="1" dirty="0"/>
              <a:t>; }</a:t>
            </a:r>
            <a:br>
              <a:rPr lang="en-IN" b="1" dirty="0"/>
            </a:br>
            <a:r>
              <a:rPr lang="en-IN" b="1" dirty="0"/>
              <a:t>};</a:t>
            </a:r>
          </a:p>
          <a:p>
            <a:pPr>
              <a:buNone/>
            </a:pPr>
            <a:r>
              <a:rPr lang="en-IN" b="1" dirty="0"/>
              <a:t> </a:t>
            </a:r>
            <a:r>
              <a:rPr lang="en-IN" b="1" dirty="0" err="1"/>
              <a:t>myclass</a:t>
            </a:r>
            <a:r>
              <a:rPr lang="en-IN" b="1" dirty="0"/>
              <a:t> f(); //return object of type </a:t>
            </a:r>
            <a:r>
              <a:rPr lang="en-IN" b="1" dirty="0" err="1"/>
              <a:t>myclass</a:t>
            </a:r>
            <a:endParaRPr lang="en-IN" b="1" dirty="0"/>
          </a:p>
          <a:p>
            <a:pPr>
              <a:buNone/>
            </a:pPr>
            <a:br>
              <a:rPr lang="en-IN" b="1" dirty="0"/>
            </a:br>
            <a:r>
              <a:rPr lang="en-IN" b="1" dirty="0" err="1"/>
              <a:t>int</a:t>
            </a:r>
            <a:r>
              <a:rPr lang="en-IN" b="1" dirty="0"/>
              <a:t> main()</a:t>
            </a:r>
            <a:br>
              <a:rPr lang="en-IN" b="1" dirty="0"/>
            </a:br>
            <a:r>
              <a:rPr lang="en-IN" b="1" dirty="0"/>
              <a:t>{</a:t>
            </a:r>
            <a:br>
              <a:rPr lang="en-IN" b="1" dirty="0"/>
            </a:br>
            <a:r>
              <a:rPr lang="en-IN" b="1" dirty="0" err="1"/>
              <a:t>myclass</a:t>
            </a:r>
            <a:r>
              <a:rPr lang="en-IN" b="1" dirty="0"/>
              <a:t> o;</a:t>
            </a:r>
            <a:br>
              <a:rPr lang="en-IN" b="1" dirty="0"/>
            </a:br>
            <a:r>
              <a:rPr lang="en-IN" b="1" dirty="0"/>
              <a:t>o = f(); 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4388296" cy="54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o.get_i</a:t>
            </a:r>
            <a:r>
              <a:rPr lang="en-IN" b="1" dirty="0"/>
              <a:t>() &lt;&lt; "\n";</a:t>
            </a:r>
            <a:br>
              <a:rPr lang="en-IN" b="1" dirty="0"/>
            </a:br>
            <a:r>
              <a:rPr lang="en-IN" b="1" dirty="0"/>
              <a:t>return 0;</a:t>
            </a:r>
            <a:br>
              <a:rPr lang="en-IN" b="1" dirty="0"/>
            </a:br>
            <a:r>
              <a:rPr lang="en-IN" b="1" dirty="0"/>
              <a:t>}</a:t>
            </a:r>
          </a:p>
          <a:p>
            <a:pPr>
              <a:buNone/>
            </a:pPr>
            <a:br>
              <a:rPr lang="en-IN" b="1" dirty="0"/>
            </a:br>
            <a:r>
              <a:rPr lang="en-IN" b="1" dirty="0" err="1"/>
              <a:t>myclass</a:t>
            </a:r>
            <a:r>
              <a:rPr lang="en-IN" b="1" dirty="0"/>
              <a:t> f()</a:t>
            </a:r>
            <a:br>
              <a:rPr lang="en-IN" b="1" dirty="0"/>
            </a:br>
            <a:r>
              <a:rPr lang="en-IN" b="1" dirty="0"/>
              <a:t>{</a:t>
            </a:r>
            <a:br>
              <a:rPr lang="en-IN" b="1" dirty="0"/>
            </a:br>
            <a:r>
              <a:rPr lang="en-IN" b="1" dirty="0" err="1"/>
              <a:t>myclass</a:t>
            </a:r>
            <a:r>
              <a:rPr lang="en-IN" b="1" dirty="0"/>
              <a:t> x;</a:t>
            </a:r>
            <a:br>
              <a:rPr lang="en-IN" b="1" dirty="0"/>
            </a:br>
            <a:r>
              <a:rPr lang="en-IN" b="1" dirty="0" err="1"/>
              <a:t>x.set_i</a:t>
            </a:r>
            <a:r>
              <a:rPr lang="en-IN" b="1" dirty="0"/>
              <a:t>(1);</a:t>
            </a:r>
            <a:br>
              <a:rPr lang="en-IN" b="1" dirty="0"/>
            </a:br>
            <a:r>
              <a:rPr lang="en-IN" b="1" dirty="0"/>
              <a:t>return x;</a:t>
            </a:r>
            <a:br>
              <a:rPr lang="en-IN" b="1" dirty="0"/>
            </a:br>
            <a:r>
              <a:rPr lang="en-IN" b="1" dirty="0"/>
              <a:t>} 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92144" y="4941169"/>
            <a:ext cx="1656184" cy="8309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indent="-342900"/>
            <a:r>
              <a:rPr lang="en-GB" sz="2400" b="1" dirty="0">
                <a:solidFill>
                  <a:schemeClr val="bg1"/>
                </a:solidFill>
              </a:rPr>
              <a:t>Output:</a:t>
            </a:r>
          </a:p>
          <a:p>
            <a:pPr indent="-342900"/>
            <a:r>
              <a:rPr lang="en-GB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0363" indent="-360363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Dynamic Memory Allocation</a:t>
            </a:r>
          </a:p>
          <a:p>
            <a:pPr marL="360363" indent="-360363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Reference Variables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214-992A-445E-89AE-7C44AA901061}" type="datetime1">
              <a:rPr lang="en-US" smtClean="0"/>
              <a:pPr/>
              <a:t>2/23/2023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Dynamic Allocation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new </a:t>
            </a:r>
          </a:p>
          <a:p>
            <a:pPr lvl="1"/>
            <a:r>
              <a:rPr lang="en-US" sz="3200" dirty="0"/>
              <a:t>Allocates memory and returns a pointer to the start of it. Let </a:t>
            </a:r>
            <a:r>
              <a:rPr lang="en-US" sz="3200" b="1" i="1" dirty="0" err="1"/>
              <a:t>p_var</a:t>
            </a:r>
            <a:r>
              <a:rPr lang="en-US" sz="3200" dirty="0"/>
              <a:t> is a pointer variable of any data type </a:t>
            </a:r>
            <a:r>
              <a:rPr lang="en-US" sz="3200" b="1" i="1" dirty="0" err="1"/>
              <a:t>type</a:t>
            </a:r>
            <a:r>
              <a:rPr lang="en-US" sz="3200" b="1" i="1" dirty="0"/>
              <a:t>, </a:t>
            </a:r>
            <a:r>
              <a:rPr lang="en-US" sz="3200" dirty="0"/>
              <a:t>then</a:t>
            </a:r>
            <a:endParaRPr lang="en-US" sz="3200" b="1" i="1" dirty="0"/>
          </a:p>
          <a:p>
            <a:pPr lvl="1" algn="ctr">
              <a:buNone/>
            </a:pPr>
            <a:r>
              <a:rPr lang="en-US" sz="3200" dirty="0" err="1"/>
              <a:t>p_var</a:t>
            </a:r>
            <a:r>
              <a:rPr lang="en-US" sz="3200" dirty="0"/>
              <a:t> = </a:t>
            </a:r>
            <a:r>
              <a:rPr lang="en-US" sz="3200" b="1" dirty="0"/>
              <a:t>new</a:t>
            </a:r>
            <a:r>
              <a:rPr lang="en-US" sz="3200" dirty="0"/>
              <a:t> type;</a:t>
            </a:r>
          </a:p>
          <a:p>
            <a:endParaRPr lang="en-US" sz="2400" b="1" dirty="0"/>
          </a:p>
          <a:p>
            <a:r>
              <a:rPr lang="en-US" b="1" dirty="0"/>
              <a:t>delete</a:t>
            </a:r>
          </a:p>
          <a:p>
            <a:pPr lvl="1"/>
            <a:r>
              <a:rPr lang="en-US" sz="3200" dirty="0"/>
              <a:t>Frees memory previously allocated using </a:t>
            </a:r>
            <a:r>
              <a:rPr lang="en-US" sz="3200" b="1" dirty="0"/>
              <a:t>new</a:t>
            </a:r>
            <a:r>
              <a:rPr lang="en-US" sz="3200" dirty="0"/>
              <a:t>.</a:t>
            </a:r>
          </a:p>
          <a:p>
            <a:pPr lvl="1" algn="ctr">
              <a:buNone/>
            </a:pPr>
            <a:r>
              <a:rPr lang="en-US" sz="3200" b="1" dirty="0"/>
              <a:t>delete</a:t>
            </a:r>
            <a:r>
              <a:rPr lang="en-US" sz="3200" dirty="0"/>
              <a:t> </a:t>
            </a:r>
            <a:r>
              <a:rPr lang="en-US" sz="3200" dirty="0" err="1"/>
              <a:t>p_var</a:t>
            </a:r>
            <a:r>
              <a:rPr lang="en-US" sz="3200" dirty="0"/>
              <a:t>;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EAFB-31C0-4E6D-BB30-8CE0D5119487}" type="datetime1">
              <a:rPr lang="en-US" smtClean="0"/>
              <a:pPr/>
              <a:t>2/23/2023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2101850" y="2514600"/>
            <a:ext cx="7150100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2101850" y="1676400"/>
            <a:ext cx="3956050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001000" cy="9906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/>
              <a:t>Operator </a:t>
            </a:r>
            <a:r>
              <a:rPr lang="en-US" b="1">
                <a:latin typeface="Courier New" pitchFamily="49" charset="0"/>
              </a:rPr>
              <a:t>new</a:t>
            </a:r>
            <a:r>
              <a:rPr lang="en-US"/>
              <a:t> Syntax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52650" y="1524000"/>
            <a:ext cx="7753350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</a:pPr>
            <a:endParaRPr lang="en-US" sz="1200" b="1"/>
          </a:p>
          <a:p>
            <a:pPr>
              <a:buFontTx/>
              <a:buNone/>
            </a:pPr>
            <a:r>
              <a:rPr lang="en-US" sz="2400" b="1"/>
              <a:t>new   DataType</a:t>
            </a:r>
            <a:endParaRPr lang="en-US" sz="2800" b="1"/>
          </a:p>
          <a:p>
            <a:pPr>
              <a:buFontTx/>
              <a:buNone/>
            </a:pPr>
            <a:endParaRPr lang="en-US" sz="2000" b="1"/>
          </a:p>
          <a:p>
            <a:pPr>
              <a:buFontTx/>
              <a:buNone/>
            </a:pPr>
            <a:r>
              <a:rPr lang="en-US" sz="2400" b="1"/>
              <a:t>new   DataType  [IntExpression]</a:t>
            </a:r>
            <a:endParaRPr lang="en-US"/>
          </a:p>
          <a:p>
            <a:pPr>
              <a:buFontTx/>
              <a:buNone/>
            </a:pPr>
            <a:endParaRPr lang="en-US" sz="2000"/>
          </a:p>
          <a:p>
            <a:r>
              <a:rPr lang="en-US" sz="2400"/>
              <a:t>If memory is available, in an area called the heap (or free store) </a:t>
            </a:r>
            <a:r>
              <a:rPr lang="en-US" sz="2400">
                <a:solidFill>
                  <a:srgbClr val="0000CC"/>
                </a:solidFill>
              </a:rPr>
              <a:t>new allocates the requested object or array, and returns a pointer</a:t>
            </a:r>
            <a:r>
              <a:rPr lang="en-US" sz="2400">
                <a:solidFill>
                  <a:srgbClr val="993366"/>
                </a:solidFill>
              </a:rPr>
              <a:t> </a:t>
            </a:r>
            <a:r>
              <a:rPr lang="en-US" sz="2400"/>
              <a:t>to (address of ) the memory allocated.</a:t>
            </a:r>
          </a:p>
          <a:p>
            <a:pPr>
              <a:buFontTx/>
              <a:buNone/>
            </a:pPr>
            <a:endParaRPr lang="en-US" sz="800"/>
          </a:p>
          <a:p>
            <a:r>
              <a:rPr lang="en-US" sz="2400"/>
              <a:t>Otherwise, program terminates with error message.  </a:t>
            </a:r>
          </a:p>
          <a:p>
            <a:pPr>
              <a:buFontTx/>
              <a:buNone/>
            </a:pPr>
            <a:endParaRPr lang="en-US" sz="800"/>
          </a:p>
          <a:p>
            <a:r>
              <a:rPr lang="en-US" sz="2400"/>
              <a:t>The dynamically allocated object exists until the delete operator destroys it.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9982200" y="6248400"/>
            <a:ext cx="457200" cy="3048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F3D941A-7B75-4F56-9991-779F23B0F720}" type="slidenum">
              <a:rPr lang="en-US" sz="1400" b="1">
                <a:latin typeface="Arial" pitchFamily="34" charset="0"/>
              </a:rPr>
              <a:pPr>
                <a:spcBef>
                  <a:spcPct val="50000"/>
                </a:spcBef>
              </a:pPr>
              <a:t>19</a:t>
            </a:fld>
            <a:endParaRPr lang="en-US" sz="1400" b="1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within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Arrays can be used as class member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7888" y="2026584"/>
            <a:ext cx="5364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8288" indent="-268288">
              <a:buFont typeface="Arial" pitchFamily="34" charset="0"/>
              <a:buChar char="•"/>
            </a:pPr>
            <a:r>
              <a:rPr lang="en-GB" sz="32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3200" dirty="0"/>
              <a:t> is an integer array.</a:t>
            </a:r>
          </a:p>
          <a:p>
            <a:pPr marL="268288" indent="-268288">
              <a:buFont typeface="Arial" pitchFamily="34" charset="0"/>
              <a:buChar char="•"/>
            </a:pPr>
            <a:r>
              <a:rPr lang="en-GB" sz="3200" dirty="0"/>
              <a:t>It is declared as a private data member of the class </a:t>
            </a:r>
            <a:r>
              <a:rPr lang="en-GB" sz="3200" b="1" i="1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GB" sz="3200" dirty="0"/>
              <a:t>.</a:t>
            </a:r>
          </a:p>
          <a:p>
            <a:pPr marL="268288" indent="-268288">
              <a:buFont typeface="Arial" pitchFamily="34" charset="0"/>
              <a:buChar char="•"/>
            </a:pPr>
            <a:r>
              <a:rPr lang="en-GB" sz="3200" dirty="0"/>
              <a:t>Can be used in class member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03513" y="2466992"/>
            <a:ext cx="4603701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class array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{		</a:t>
            </a:r>
            <a:r>
              <a:rPr lang="en-GB" sz="3200" dirty="0" err="1">
                <a:solidFill>
                  <a:prstClr val="black"/>
                </a:solidFill>
              </a:rPr>
              <a:t>int</a:t>
            </a:r>
            <a:r>
              <a:rPr lang="en-GB" sz="3200" dirty="0">
                <a:solidFill>
                  <a:prstClr val="black"/>
                </a:solidFill>
              </a:rPr>
              <a:t> a[10];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	public: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		void </a:t>
            </a:r>
            <a:r>
              <a:rPr lang="en-GB" sz="3200" dirty="0" err="1">
                <a:solidFill>
                  <a:prstClr val="black"/>
                </a:solidFill>
              </a:rPr>
              <a:t>setVal</a:t>
            </a:r>
            <a:r>
              <a:rPr lang="en-GB" sz="3200" dirty="0">
                <a:solidFill>
                  <a:prstClr val="black"/>
                </a:solidFill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		void sort();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		void display();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BEC4-76E8-4602-8027-FFC4A032ABB4}" type="slidenum">
              <a:rPr lang="en-US"/>
              <a:pPr/>
              <a:t>20</a:t>
            </a:fld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2081214" y="1784351"/>
            <a:ext cx="3690937" cy="3776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081214" y="3935414"/>
            <a:ext cx="369093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42900"/>
            <a:ext cx="7848600" cy="11430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/>
              <a:t>Operator </a:t>
            </a:r>
            <a:r>
              <a:rPr lang="en-US">
                <a:latin typeface="Comic Sans MS" pitchFamily="66" charset="0"/>
              </a:rPr>
              <a:t>new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90750" y="1714500"/>
            <a:ext cx="7867650" cy="424815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char*  ptr;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ptr = new char;</a:t>
            </a:r>
            <a:endParaRPr lang="en-US" sz="1800"/>
          </a:p>
          <a:p>
            <a:pPr>
              <a:buFontTx/>
              <a:buNone/>
            </a:pPr>
            <a:endParaRPr lang="en-US" sz="8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*ptr = ‘B’;  </a:t>
            </a:r>
          </a:p>
          <a:p>
            <a:pPr>
              <a:buFontTx/>
              <a:buNone/>
            </a:pPr>
            <a:endParaRPr lang="en-US" sz="12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cout  &lt;&lt;  *ptr;</a:t>
            </a:r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NOTE:</a:t>
            </a:r>
            <a:r>
              <a:rPr lang="en-US" sz="2400" b="1">
                <a:solidFill>
                  <a:srgbClr val="A50021"/>
                </a:solidFill>
              </a:rPr>
              <a:t>  </a:t>
            </a:r>
            <a:r>
              <a:rPr lang="en-US" sz="2400"/>
              <a:t>Dynamic data has no variable name</a:t>
            </a:r>
            <a:endParaRPr lang="en-US" sz="2800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6483350" y="2189164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8001000" y="4114800"/>
            <a:ext cx="977900" cy="566738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 flipV="1">
            <a:off x="7239001" y="2819401"/>
            <a:ext cx="9318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6400801" y="1752601"/>
            <a:ext cx="3425825" cy="150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2000</a:t>
            </a:r>
            <a:endParaRPr lang="en-US" sz="2000" b="1">
              <a:latin typeface="Arial" pitchFamily="34" charset="0"/>
            </a:endParaRPr>
          </a:p>
          <a:p>
            <a:endParaRPr lang="en-US" sz="1400" b="1">
              <a:latin typeface="Arial" pitchFamily="34" charset="0"/>
            </a:endParaRPr>
          </a:p>
          <a:p>
            <a:r>
              <a:rPr lang="en-US" sz="2000" b="1">
                <a:latin typeface="Arial" pitchFamily="34" charset="0"/>
              </a:rPr>
              <a:t>  ???</a:t>
            </a:r>
          </a:p>
          <a:p>
            <a:endParaRPr lang="en-US" sz="2000" b="1">
              <a:latin typeface="Arial" pitchFamily="34" charset="0"/>
            </a:endParaRPr>
          </a:p>
          <a:p>
            <a:r>
              <a:rPr lang="en-US" b="1">
                <a:latin typeface="Arial" pitchFamily="34" charset="0"/>
              </a:rPr>
              <a:t>ptr</a:t>
            </a:r>
            <a:endParaRPr lang="en-US" sz="2000" b="1">
              <a:latin typeface="Arial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76400" y="1600200"/>
            <a:ext cx="304800" cy="838200"/>
            <a:chOff x="2304" y="2736"/>
            <a:chExt cx="192" cy="528"/>
          </a:xfrm>
        </p:grpSpPr>
        <p:sp>
          <p:nvSpPr>
            <p:cNvPr id="75787" name="AutoShape 11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76400" y="2971800"/>
            <a:ext cx="304800" cy="838200"/>
            <a:chOff x="2304" y="2736"/>
            <a:chExt cx="192" cy="528"/>
          </a:xfrm>
        </p:grpSpPr>
        <p:sp>
          <p:nvSpPr>
            <p:cNvPr id="75790" name="AutoShape 14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1524000" y="1981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553200" y="2286001"/>
            <a:ext cx="749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5000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8077200" y="3717926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5000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76400" y="3581400"/>
            <a:ext cx="304800" cy="838200"/>
            <a:chOff x="2304" y="2736"/>
            <a:chExt cx="192" cy="528"/>
          </a:xfrm>
        </p:grpSpPr>
        <p:sp>
          <p:nvSpPr>
            <p:cNvPr id="75796" name="AutoShape 20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8153400" y="419100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‘B’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nimBg="1"/>
      <p:bldP spid="75784" grpId="0" animBg="1"/>
      <p:bldP spid="75792" grpId="0" animBg="1"/>
      <p:bldP spid="75793" grpId="0" animBg="1"/>
      <p:bldP spid="75794" grpId="0"/>
      <p:bldP spid="757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AD59-6C53-48B4-8E27-E83526AF6789}" type="slidenum">
              <a:rPr lang="en-US"/>
              <a:pPr/>
              <a:t>21</a:t>
            </a:fld>
            <a:endParaRPr lang="en-US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2425700" y="5175250"/>
            <a:ext cx="7188200" cy="130175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90500"/>
            <a:ext cx="7848600" cy="10287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sz="4000"/>
              <a:t>The  </a:t>
            </a:r>
            <a:r>
              <a:rPr lang="en-US" sz="4000" b="1">
                <a:latin typeface="Courier New" pitchFamily="49" charset="0"/>
              </a:rPr>
              <a:t>NULL</a:t>
            </a:r>
            <a:r>
              <a:rPr lang="en-US" sz="4000">
                <a:latin typeface="Courier New" pitchFamily="49" charset="0"/>
              </a:rPr>
              <a:t> </a:t>
            </a:r>
            <a:r>
              <a:rPr lang="en-US" sz="4000"/>
              <a:t>Pointer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53400" cy="497205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There is a pointer constant called the “null pointer” denoted by NULL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2800"/>
              <a:t>But NULL is not memory address 0.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NOTE:</a:t>
            </a:r>
            <a:r>
              <a:rPr lang="en-US" sz="2800"/>
              <a:t>  It is an error to dereference a pointer whose value is NULL.  Such an error may cause your program to crash, or behave erratically.   It is the programmer’s job to check for this.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  while (ptr !=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     	. . .</a:t>
            </a:r>
            <a:r>
              <a:rPr lang="en-US" sz="2800" b="1"/>
              <a:t> 	        </a:t>
            </a:r>
            <a:r>
              <a:rPr lang="en-US" sz="2800" b="1">
                <a:solidFill>
                  <a:srgbClr val="A50021"/>
                </a:solidFill>
              </a:rPr>
              <a:t>// ok to use *ptr here</a:t>
            </a:r>
            <a:endParaRPr lang="en-US" sz="2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001000" cy="9906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/>
              <a:t>Operator </a:t>
            </a:r>
            <a:r>
              <a:rPr lang="en-US" b="1">
                <a:latin typeface="Courier New" pitchFamily="49" charset="0"/>
              </a:rPr>
              <a:t>delete</a:t>
            </a:r>
            <a:r>
              <a:rPr lang="en-US"/>
              <a:t> Syntax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133600" y="2438400"/>
            <a:ext cx="4222750" cy="5842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101851" y="1676400"/>
            <a:ext cx="3630613" cy="609600"/>
          </a:xfrm>
          <a:prstGeom prst="rect">
            <a:avLst/>
          </a:prstGeom>
          <a:solidFill>
            <a:srgbClr val="FFCC99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52650" y="1447800"/>
            <a:ext cx="7677150" cy="5029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   delete    Pointer </a:t>
            </a:r>
            <a:endParaRPr 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   delete  [ ]    Pointer</a:t>
            </a:r>
            <a:endParaRPr 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>
                <a:solidFill>
                  <a:srgbClr val="0000CC"/>
                </a:solidFill>
              </a:rPr>
              <a:t>object or array currently pointed to by Pointer is deallocated</a:t>
            </a:r>
            <a:r>
              <a:rPr lang="en-US" sz="2400"/>
              <a:t>, and the value of Pointer is undefined.  The memory is returned to the free store.</a:t>
            </a:r>
          </a:p>
          <a:p>
            <a:pPr>
              <a:lnSpc>
                <a:spcPct val="90000"/>
              </a:lnSpc>
            </a:pPr>
            <a:r>
              <a:rPr lang="en-US" sz="2800"/>
              <a:t>Good idea to set the pointer to the released memory to NULL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800"/>
          </a:p>
          <a:p>
            <a:pPr>
              <a:lnSpc>
                <a:spcPct val="90000"/>
              </a:lnSpc>
            </a:pPr>
            <a:r>
              <a:rPr lang="en-US" sz="2400"/>
              <a:t>Square brackets are used with delete to deallocate a dynamically allocated array. </a:t>
            </a:r>
            <a:endParaRPr lang="en-US" sz="3600" u="sng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9982200" y="6248400"/>
            <a:ext cx="457200" cy="3048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18E18785-9D10-43F3-B934-57334FBFBFB1}" type="slidenum">
              <a:rPr lang="en-US" sz="1400" b="1">
                <a:latin typeface="Arial" pitchFamily="34" charset="0"/>
              </a:rPr>
              <a:pPr>
                <a:spcBef>
                  <a:spcPct val="50000"/>
                </a:spcBef>
              </a:pPr>
              <a:t>22</a:t>
            </a:fld>
            <a:endParaRPr lang="en-US" sz="1400" b="1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78C1-4661-48EC-ADE1-7AFA5A408E4F}" type="slidenum">
              <a:rPr lang="en-US"/>
              <a:pPr/>
              <a:t>23</a:t>
            </a:fld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2081214" y="1784351"/>
            <a:ext cx="3690937" cy="45386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2081214" y="5378451"/>
            <a:ext cx="369093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848600" cy="11430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/>
              <a:t>Operator </a:t>
            </a:r>
            <a:r>
              <a:rPr lang="en-US" b="1"/>
              <a:t>delete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90750" y="1714500"/>
            <a:ext cx="7867650" cy="4248150"/>
          </a:xfrm>
          <a:noFill/>
          <a:ln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char*  ptr;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ptr = new char;</a:t>
            </a:r>
            <a:endParaRPr lang="en-US" sz="1800"/>
          </a:p>
          <a:p>
            <a:pPr>
              <a:buFontTx/>
              <a:buNone/>
            </a:pPr>
            <a:endParaRPr lang="en-US" sz="8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*ptr = ‘B’;  </a:t>
            </a:r>
          </a:p>
          <a:p>
            <a:pPr>
              <a:buFontTx/>
              <a:buNone/>
            </a:pPr>
            <a:endParaRPr lang="en-US" sz="12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cout  &lt;&lt;  *ptr;</a:t>
            </a:r>
          </a:p>
          <a:p>
            <a:pPr>
              <a:buFontTx/>
              <a:buNone/>
            </a:pPr>
            <a:endParaRPr lang="en-US" sz="12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delete  ptr;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 </a:t>
            </a:r>
            <a:r>
              <a:rPr lang="en-US" sz="2800"/>
              <a:t> 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6483350" y="2189164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8001000" y="4114800"/>
            <a:ext cx="977900" cy="566738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H="1" flipV="1">
            <a:off x="7239001" y="2819401"/>
            <a:ext cx="9318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6553200" y="2286001"/>
            <a:ext cx="749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5000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8077200" y="3717926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5000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3581400"/>
            <a:ext cx="304800" cy="838200"/>
            <a:chOff x="2304" y="2736"/>
            <a:chExt cx="192" cy="528"/>
          </a:xfrm>
        </p:grpSpPr>
        <p:sp>
          <p:nvSpPr>
            <p:cNvPr id="77839" name="AutoShape 15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8153400" y="419100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‘B’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6400801" y="1752601"/>
            <a:ext cx="3425825" cy="150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2000</a:t>
            </a:r>
            <a:endParaRPr lang="en-US" sz="2000" b="1">
              <a:latin typeface="Arial" pitchFamily="34" charset="0"/>
            </a:endParaRPr>
          </a:p>
          <a:p>
            <a:endParaRPr lang="en-US" sz="1400" b="1">
              <a:latin typeface="Arial" pitchFamily="34" charset="0"/>
            </a:endParaRPr>
          </a:p>
          <a:p>
            <a:r>
              <a:rPr lang="en-US" sz="2000" b="1">
                <a:latin typeface="Arial" pitchFamily="34" charset="0"/>
              </a:rPr>
              <a:t> </a:t>
            </a:r>
          </a:p>
          <a:p>
            <a:endParaRPr lang="en-US" sz="2000" b="1">
              <a:latin typeface="Arial" pitchFamily="34" charset="0"/>
            </a:endParaRPr>
          </a:p>
          <a:p>
            <a:r>
              <a:rPr lang="en-US" b="1">
                <a:latin typeface="Arial" pitchFamily="34" charset="0"/>
              </a:rPr>
              <a:t>ptr</a:t>
            </a:r>
            <a:endParaRPr lang="en-US" sz="2000" b="1">
              <a:latin typeface="Arial" pitchFamily="34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600200" y="4114800"/>
            <a:ext cx="457200" cy="1752600"/>
            <a:chOff x="48" y="2592"/>
            <a:chExt cx="288" cy="1104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96" y="3168"/>
              <a:ext cx="192" cy="528"/>
              <a:chOff x="2304" y="2736"/>
              <a:chExt cx="192" cy="528"/>
            </a:xfrm>
          </p:grpSpPr>
          <p:sp>
            <p:nvSpPr>
              <p:cNvPr id="77844" name="AutoShape 20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192" cy="144"/>
              </a:xfrm>
              <a:prstGeom prst="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845" name="Rectangle 21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48" y="259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7010400" y="2819400"/>
            <a:ext cx="2590800" cy="213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6629401" y="2286001"/>
            <a:ext cx="6508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" pitchFamily="34" charset="0"/>
              </a:rPr>
              <a:t>???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6019800" y="4495800"/>
            <a:ext cx="4343400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NOTE:</a:t>
            </a:r>
            <a:r>
              <a:rPr lang="en-US" b="1">
                <a:solidFill>
                  <a:srgbClr val="A50021"/>
                </a:solidFill>
                <a:latin typeface="Arial" pitchFamily="34" charset="0"/>
              </a:rPr>
              <a:t>  </a:t>
            </a:r>
          </a:p>
          <a:p>
            <a:r>
              <a:rPr lang="en-US" b="1">
                <a:solidFill>
                  <a:srgbClr val="A50021"/>
                </a:solidFill>
                <a:latin typeface="Arial" pitchFamily="34" charset="0"/>
              </a:rPr>
              <a:t>      delete </a:t>
            </a:r>
            <a:r>
              <a:rPr lang="en-US">
                <a:solidFill>
                  <a:srgbClr val="A50021"/>
                </a:solidFill>
                <a:latin typeface="Arial" pitchFamily="34" charset="0"/>
              </a:rPr>
              <a:t>deallocates the     </a:t>
            </a:r>
          </a:p>
          <a:p>
            <a:r>
              <a:rPr lang="en-US">
                <a:solidFill>
                  <a:srgbClr val="A50021"/>
                </a:solidFill>
                <a:latin typeface="Arial" pitchFamily="34" charset="0"/>
              </a:rPr>
              <a:t>      memory pointed to by ptr</a:t>
            </a:r>
            <a:r>
              <a:rPr lang="en-US" b="1">
                <a:solidFill>
                  <a:srgbClr val="A5002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8" grpId="0" animBg="1"/>
      <p:bldP spid="77849" grpId="0" animBg="1"/>
      <p:bldP spid="778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4684-47F6-479A-8812-9DD527258BB6}" type="slidenum">
              <a:rPr lang="en-US"/>
              <a:pPr/>
              <a:t>24</a:t>
            </a:fld>
            <a:endParaRPr 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2057400" y="1371600"/>
            <a:ext cx="2667000" cy="4419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/>
              <a:t>Example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133600" y="1600200"/>
            <a:ext cx="2590800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latin typeface="Arial" pitchFamily="34" charset="0"/>
              </a:rPr>
              <a:t>char  *ptr ;</a:t>
            </a:r>
            <a:endParaRPr lang="en-US" sz="2000" i="1">
              <a:solidFill>
                <a:srgbClr val="A50021"/>
              </a:solidFill>
              <a:latin typeface="Arial" pitchFamily="34" charset="0"/>
            </a:endParaRPr>
          </a:p>
          <a:p>
            <a:endParaRPr lang="en-US" sz="2000">
              <a:solidFill>
                <a:srgbClr val="A50021"/>
              </a:solidFill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ptr  =  new  char[ 5 ];    </a:t>
            </a:r>
          </a:p>
          <a:p>
            <a:endParaRPr lang="en-US" sz="2000">
              <a:solidFill>
                <a:srgbClr val="A50021"/>
              </a:solidFill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strcpy( ptr, “Bye” );</a:t>
            </a:r>
          </a:p>
          <a:p>
            <a:endParaRPr lang="en-US" sz="2000">
              <a:solidFill>
                <a:srgbClr val="A50021"/>
              </a:solidFill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ptr[ 0 ] = ‘u’;		</a:t>
            </a:r>
            <a:endParaRPr lang="en-US" sz="2000" i="1">
              <a:solidFill>
                <a:srgbClr val="A50021"/>
              </a:solidFill>
              <a:latin typeface="Arial" pitchFamily="34" charset="0"/>
            </a:endParaRPr>
          </a:p>
          <a:p>
            <a:endParaRPr lang="en-US" sz="2000">
              <a:solidFill>
                <a:srgbClr val="A50021"/>
              </a:solidFill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delete [] ptr; 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ptr = NULL;</a:t>
            </a:r>
            <a:endParaRPr lang="en-US" sz="2000" i="1">
              <a:latin typeface="Arial" pitchFamily="34" charset="0"/>
            </a:endParaRPr>
          </a:p>
        </p:txBody>
      </p:sp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5943600" y="3908425"/>
            <a:ext cx="3657600" cy="730250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54" name="Rectangle 42"/>
          <p:cNvSpPr>
            <a:spLocks noChangeArrowheads="1"/>
          </p:cNvSpPr>
          <p:nvPr/>
        </p:nvSpPr>
        <p:spPr bwMode="auto">
          <a:xfrm>
            <a:off x="5943601" y="3886200"/>
            <a:ext cx="217386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latin typeface="Arial" pitchFamily="34" charset="0"/>
              </a:rPr>
              <a:t>‘B’    ‘y’     ‘e’     ‘\0’</a:t>
            </a:r>
          </a:p>
        </p:txBody>
      </p:sp>
      <p:sp>
        <p:nvSpPr>
          <p:cNvPr id="90155" name="Line 43"/>
          <p:cNvSpPr>
            <a:spLocks noChangeShapeType="1"/>
          </p:cNvSpPr>
          <p:nvPr/>
        </p:nvSpPr>
        <p:spPr bwMode="auto">
          <a:xfrm>
            <a:off x="6642100" y="3906839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56" name="Line 44"/>
          <p:cNvSpPr>
            <a:spLocks noChangeShapeType="1"/>
          </p:cNvSpPr>
          <p:nvPr/>
        </p:nvSpPr>
        <p:spPr bwMode="auto">
          <a:xfrm>
            <a:off x="7385050" y="3906839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57" name="Line 45"/>
          <p:cNvSpPr>
            <a:spLocks noChangeShapeType="1"/>
          </p:cNvSpPr>
          <p:nvPr/>
        </p:nvSpPr>
        <p:spPr bwMode="auto">
          <a:xfrm>
            <a:off x="8128000" y="3906839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58" name="Line 46"/>
          <p:cNvSpPr>
            <a:spLocks noChangeShapeType="1"/>
          </p:cNvSpPr>
          <p:nvPr/>
        </p:nvSpPr>
        <p:spPr bwMode="auto">
          <a:xfrm>
            <a:off x="8870950" y="3906839"/>
            <a:ext cx="0" cy="7191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61" name="Line 49"/>
          <p:cNvSpPr>
            <a:spLocks noChangeShapeType="1"/>
          </p:cNvSpPr>
          <p:nvPr/>
        </p:nvSpPr>
        <p:spPr bwMode="auto">
          <a:xfrm>
            <a:off x="5616576" y="2947988"/>
            <a:ext cx="327025" cy="938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019794" y="3962404"/>
            <a:ext cx="539750" cy="598488"/>
            <a:chOff x="4460" y="2880"/>
            <a:chExt cx="340" cy="377"/>
          </a:xfrm>
        </p:grpSpPr>
        <p:sp>
          <p:nvSpPr>
            <p:cNvPr id="90172" name="Text Box 60"/>
            <p:cNvSpPr txBox="1">
              <a:spLocks noChangeArrowheads="1"/>
            </p:cNvSpPr>
            <p:nvPr/>
          </p:nvSpPr>
          <p:spPr bwMode="auto">
            <a:xfrm>
              <a:off x="4460" y="3024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‘u’</a:t>
              </a:r>
            </a:p>
          </p:txBody>
        </p:sp>
        <p:sp>
          <p:nvSpPr>
            <p:cNvPr id="90173" name="Line 61"/>
            <p:cNvSpPr>
              <a:spLocks noChangeShapeType="1"/>
            </p:cNvSpPr>
            <p:nvPr/>
          </p:nvSpPr>
          <p:spPr bwMode="auto">
            <a:xfrm flipV="1">
              <a:off x="4464" y="2880"/>
              <a:ext cx="336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648200" y="1758950"/>
            <a:ext cx="1778000" cy="1136650"/>
            <a:chOff x="2304" y="1200"/>
            <a:chExt cx="1120" cy="716"/>
          </a:xfrm>
        </p:grpSpPr>
        <p:sp>
          <p:nvSpPr>
            <p:cNvPr id="90151" name="Rectangle 39"/>
            <p:cNvSpPr>
              <a:spLocks noChangeArrowheads="1"/>
            </p:cNvSpPr>
            <p:nvPr/>
          </p:nvSpPr>
          <p:spPr bwMode="auto">
            <a:xfrm>
              <a:off x="2688" y="1440"/>
              <a:ext cx="736" cy="476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52" name="Rectangle 40"/>
            <p:cNvSpPr>
              <a:spLocks noChangeArrowheads="1"/>
            </p:cNvSpPr>
            <p:nvPr/>
          </p:nvSpPr>
          <p:spPr bwMode="auto">
            <a:xfrm>
              <a:off x="2304" y="1344"/>
              <a:ext cx="6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000" b="1">
                  <a:latin typeface="Arial" pitchFamily="34" charset="0"/>
                </a:rPr>
                <a:t> ptr</a:t>
              </a:r>
            </a:p>
          </p:txBody>
        </p:sp>
        <p:sp>
          <p:nvSpPr>
            <p:cNvPr id="90163" name="Text Box 51"/>
            <p:cNvSpPr txBox="1">
              <a:spLocks noChangeArrowheads="1"/>
            </p:cNvSpPr>
            <p:nvPr/>
          </p:nvSpPr>
          <p:spPr bwMode="auto">
            <a:xfrm>
              <a:off x="2640" y="1200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pitchFamily="49" charset="0"/>
                </a:rPr>
                <a:t>3000</a:t>
              </a:r>
            </a:p>
          </p:txBody>
        </p:sp>
        <p:sp>
          <p:nvSpPr>
            <p:cNvPr id="90174" name="Text Box 62"/>
            <p:cNvSpPr txBox="1">
              <a:spLocks noChangeArrowheads="1"/>
            </p:cNvSpPr>
            <p:nvPr/>
          </p:nvSpPr>
          <p:spPr bwMode="auto">
            <a:xfrm>
              <a:off x="2812" y="1536"/>
              <a:ext cx="404" cy="2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CC0000"/>
                  </a:solidFill>
                  <a:latin typeface="Courier New" pitchFamily="49" charset="0"/>
                </a:rPr>
                <a:t>???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1676400" y="1066800"/>
            <a:ext cx="304800" cy="838200"/>
            <a:chOff x="2304" y="2736"/>
            <a:chExt cx="192" cy="528"/>
          </a:xfrm>
        </p:grpSpPr>
        <p:sp>
          <p:nvSpPr>
            <p:cNvPr id="90176" name="AutoShape 64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77" name="Rectangle 65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1676400" y="1676400"/>
            <a:ext cx="304800" cy="838200"/>
            <a:chOff x="2304" y="2736"/>
            <a:chExt cx="192" cy="528"/>
          </a:xfrm>
        </p:grpSpPr>
        <p:sp>
          <p:nvSpPr>
            <p:cNvPr id="90180" name="AutoShape 68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81" name="Rectangle 69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676400" y="2286000"/>
            <a:ext cx="304800" cy="838200"/>
            <a:chOff x="2304" y="2736"/>
            <a:chExt cx="192" cy="528"/>
          </a:xfrm>
        </p:grpSpPr>
        <p:sp>
          <p:nvSpPr>
            <p:cNvPr id="90183" name="AutoShape 71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84" name="Rectangle 72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1676400" y="2895600"/>
            <a:ext cx="304800" cy="838200"/>
            <a:chOff x="2304" y="2736"/>
            <a:chExt cx="192" cy="528"/>
          </a:xfrm>
        </p:grpSpPr>
        <p:sp>
          <p:nvSpPr>
            <p:cNvPr id="90186" name="AutoShape 74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87" name="Rectangle 75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1676400" y="3810000"/>
            <a:ext cx="304800" cy="838200"/>
            <a:chOff x="2304" y="2736"/>
            <a:chExt cx="192" cy="528"/>
          </a:xfrm>
        </p:grpSpPr>
        <p:sp>
          <p:nvSpPr>
            <p:cNvPr id="90189" name="AutoShape 77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90" name="Rectangle 78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191" name="Rectangle 79"/>
          <p:cNvSpPr>
            <a:spLocks noChangeArrowheads="1"/>
          </p:cNvSpPr>
          <p:nvPr/>
        </p:nvSpPr>
        <p:spPr bwMode="auto">
          <a:xfrm>
            <a:off x="1524000" y="3429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0192" name="Text Box 80"/>
          <p:cNvSpPr txBox="1">
            <a:spLocks noChangeArrowheads="1"/>
          </p:cNvSpPr>
          <p:nvPr/>
        </p:nvSpPr>
        <p:spPr bwMode="auto">
          <a:xfrm>
            <a:off x="5880100" y="3505201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6000</a:t>
            </a:r>
          </a:p>
        </p:txBody>
      </p:sp>
      <p:sp>
        <p:nvSpPr>
          <p:cNvPr id="90193" name="Text Box 81"/>
          <p:cNvSpPr txBox="1">
            <a:spLocks noChangeArrowheads="1"/>
          </p:cNvSpPr>
          <p:nvPr/>
        </p:nvSpPr>
        <p:spPr bwMode="auto">
          <a:xfrm>
            <a:off x="5410200" y="2286001"/>
            <a:ext cx="749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6000</a:t>
            </a:r>
          </a:p>
        </p:txBody>
      </p:sp>
      <p:sp>
        <p:nvSpPr>
          <p:cNvPr id="90194" name="Text Box 82"/>
          <p:cNvSpPr txBox="1">
            <a:spLocks noChangeArrowheads="1"/>
          </p:cNvSpPr>
          <p:nvPr/>
        </p:nvSpPr>
        <p:spPr bwMode="auto">
          <a:xfrm>
            <a:off x="5486401" y="2286001"/>
            <a:ext cx="60801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???</a:t>
            </a:r>
          </a:p>
        </p:txBody>
      </p:sp>
      <p:sp>
        <p:nvSpPr>
          <p:cNvPr id="90195" name="Rectangle 83"/>
          <p:cNvSpPr>
            <a:spLocks noChangeArrowheads="1"/>
          </p:cNvSpPr>
          <p:nvPr/>
        </p:nvSpPr>
        <p:spPr bwMode="auto">
          <a:xfrm>
            <a:off x="4953000" y="2971800"/>
            <a:ext cx="5029200" cy="228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1676400" y="4419600"/>
            <a:ext cx="304800" cy="838200"/>
            <a:chOff x="2304" y="2736"/>
            <a:chExt cx="192" cy="528"/>
          </a:xfrm>
        </p:grpSpPr>
        <p:sp>
          <p:nvSpPr>
            <p:cNvPr id="90197" name="AutoShape 85"/>
            <p:cNvSpPr>
              <a:spLocks noChangeArrowheads="1"/>
            </p:cNvSpPr>
            <p:nvPr/>
          </p:nvSpPr>
          <p:spPr bwMode="auto">
            <a:xfrm>
              <a:off x="2304" y="312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98" name="Rectangle 86"/>
            <p:cNvSpPr>
              <a:spLocks noChangeArrowheads="1"/>
            </p:cNvSpPr>
            <p:nvPr/>
          </p:nvSpPr>
          <p:spPr bwMode="auto">
            <a:xfrm>
              <a:off x="2304" y="2736"/>
              <a:ext cx="1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199" name="Text Box 87"/>
          <p:cNvSpPr txBox="1">
            <a:spLocks noChangeArrowheads="1"/>
          </p:cNvSpPr>
          <p:nvPr/>
        </p:nvSpPr>
        <p:spPr bwMode="auto">
          <a:xfrm>
            <a:off x="5410200" y="2286001"/>
            <a:ext cx="8636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</a:rPr>
              <a:t>NULL</a:t>
            </a:r>
          </a:p>
        </p:txBody>
      </p:sp>
      <p:sp>
        <p:nvSpPr>
          <p:cNvPr id="90201" name="Text Box 89"/>
          <p:cNvSpPr txBox="1">
            <a:spLocks noChangeArrowheads="1"/>
          </p:cNvSpPr>
          <p:nvPr/>
        </p:nvSpPr>
        <p:spPr bwMode="auto">
          <a:xfrm>
            <a:off x="4953000" y="4495800"/>
            <a:ext cx="40120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// deallocates the array pointed to by ptr</a:t>
            </a:r>
          </a:p>
          <a:p>
            <a:r>
              <a:rPr lang="en-US">
                <a:solidFill>
                  <a:srgbClr val="A50021"/>
                </a:solidFill>
              </a:rPr>
              <a:t>// ptr itself is not deallocated</a:t>
            </a:r>
          </a:p>
          <a:p>
            <a:r>
              <a:rPr lang="en-US">
                <a:solidFill>
                  <a:srgbClr val="A50021"/>
                </a:solidFill>
              </a:rPr>
              <a:t>// the value of ptr becomes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0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0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3" grpId="0" animBg="1"/>
      <p:bldP spid="90154" grpId="0"/>
      <p:bldP spid="90155" grpId="0" animBg="1"/>
      <p:bldP spid="90156" grpId="0" animBg="1"/>
      <p:bldP spid="90157" grpId="0" animBg="1"/>
      <p:bldP spid="90158" grpId="0" animBg="1"/>
      <p:bldP spid="90161" grpId="0" animBg="1"/>
      <p:bldP spid="90191" grpId="0" animBg="1"/>
      <p:bldP spid="90192" grpId="0"/>
      <p:bldP spid="90193" grpId="0" animBg="1"/>
      <p:bldP spid="90194" grpId="0" animBg="1"/>
      <p:bldP spid="90199" grpId="0" animBg="1"/>
      <p:bldP spid="902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#include&lt;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using namespace std;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{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*p;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p = new </a:t>
            </a:r>
            <a:r>
              <a:rPr lang="en-US" b="1" dirty="0" err="1"/>
              <a:t>int</a:t>
            </a:r>
            <a:r>
              <a:rPr lang="en-US" b="1" dirty="0"/>
              <a:t>(87);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</a:t>
            </a:r>
            <a:r>
              <a:rPr lang="en-US" b="1" dirty="0" err="1"/>
              <a:t>cout</a:t>
            </a:r>
            <a:r>
              <a:rPr lang="en-US" b="1" dirty="0"/>
              <a:t> &lt;&lt; "Value is: " &lt;&lt; *p;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delete p;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return 0;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}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710-0D21-45A2-8623-BD9DC68BB193}" type="datetime1">
              <a:rPr lang="en-US" smtClean="0"/>
              <a:pPr/>
              <a:t>2/23/2023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51784" y="3068960"/>
            <a:ext cx="5976664" cy="3168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points…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case of insufficient memory, new returns  null pointer.</a:t>
            </a:r>
          </a:p>
          <a:p>
            <a:r>
              <a:rPr lang="en-GB" dirty="0"/>
              <a:t>So check for the pointer produced by new before using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0B02-8C50-4D19-B0B1-DAEF70881F6E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111740" y="2780928"/>
            <a:ext cx="61607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…..</a:t>
            </a:r>
          </a:p>
          <a:p>
            <a:r>
              <a:rPr lang="en-GB" sz="3200" dirty="0"/>
              <a:t>…..</a:t>
            </a:r>
          </a:p>
          <a:p>
            <a:r>
              <a:rPr lang="en-GB" sz="3200" dirty="0"/>
              <a:t>p = new </a:t>
            </a:r>
            <a:r>
              <a:rPr lang="en-GB" sz="3200" dirty="0" err="1"/>
              <a:t>int</a:t>
            </a:r>
            <a:r>
              <a:rPr lang="en-GB" sz="3200" dirty="0"/>
              <a:t>;</a:t>
            </a:r>
          </a:p>
          <a:p>
            <a:r>
              <a:rPr lang="en-GB" sz="3200" dirty="0"/>
              <a:t>If(!p)</a:t>
            </a:r>
          </a:p>
          <a:p>
            <a:r>
              <a:rPr lang="en-GB" sz="3200" dirty="0"/>
              <a:t>	count &lt;&lt; "Allocation failed\n";</a:t>
            </a:r>
          </a:p>
          <a:p>
            <a:r>
              <a:rPr lang="en-GB" sz="3200" dirty="0"/>
              <a:t>…..</a:t>
            </a:r>
          </a:p>
          <a:p>
            <a:r>
              <a:rPr lang="en-GB" sz="3200" dirty="0"/>
              <a:t>…..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Allocate arrays using </a:t>
            </a:r>
            <a:r>
              <a:rPr lang="en-IN" b="1" dirty="0"/>
              <a:t>new </a:t>
            </a:r>
            <a:r>
              <a:rPr lang="en-IN" dirty="0"/>
              <a:t>by using :</a:t>
            </a:r>
            <a:br>
              <a:rPr lang="en-IN" dirty="0"/>
            </a:br>
            <a:r>
              <a:rPr lang="en-IN" i="1" dirty="0" err="1"/>
              <a:t>p_var</a:t>
            </a:r>
            <a:r>
              <a:rPr lang="en-IN" i="1" dirty="0"/>
              <a:t> </a:t>
            </a:r>
            <a:r>
              <a:rPr lang="en-IN" dirty="0"/>
              <a:t>= new </a:t>
            </a:r>
            <a:r>
              <a:rPr lang="en-IN" i="1" dirty="0" err="1"/>
              <a:t>array_type</a:t>
            </a:r>
            <a:r>
              <a:rPr lang="en-IN" i="1" dirty="0"/>
              <a:t> [size];</a:t>
            </a:r>
          </a:p>
          <a:p>
            <a:pPr>
              <a:buNone/>
            </a:pPr>
            <a:r>
              <a:rPr lang="en-IN" dirty="0"/>
              <a:t>Here, </a:t>
            </a:r>
            <a:r>
              <a:rPr lang="en-IN" i="1" dirty="0"/>
              <a:t>size </a:t>
            </a:r>
            <a:r>
              <a:rPr lang="en-IN" dirty="0"/>
              <a:t>specifies the number of elements in the array.</a:t>
            </a:r>
          </a:p>
          <a:p>
            <a:pPr>
              <a:buNone/>
            </a:pPr>
            <a:br>
              <a:rPr lang="en-IN" dirty="0"/>
            </a:br>
            <a:r>
              <a:rPr lang="en-IN" dirty="0"/>
              <a:t>To free an array, use </a:t>
            </a:r>
            <a:r>
              <a:rPr lang="en-IN" b="1" dirty="0"/>
              <a:t>delete:</a:t>
            </a:r>
            <a:br>
              <a:rPr lang="en-IN" b="1" dirty="0"/>
            </a:br>
            <a:r>
              <a:rPr lang="en-IN" dirty="0"/>
              <a:t>delete [ ] </a:t>
            </a:r>
            <a:r>
              <a:rPr lang="en-IN" i="1" dirty="0" err="1"/>
              <a:t>p_var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Here, the </a:t>
            </a:r>
            <a:r>
              <a:rPr lang="en-IN" b="1" dirty="0"/>
              <a:t>[ ] </a:t>
            </a:r>
            <a:r>
              <a:rPr lang="en-IN" dirty="0"/>
              <a:t>informs </a:t>
            </a:r>
            <a:r>
              <a:rPr lang="en-IN" b="1" dirty="0"/>
              <a:t>delete </a:t>
            </a:r>
            <a:r>
              <a:rPr lang="en-IN" dirty="0"/>
              <a:t>that an array is being released.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908720"/>
            <a:ext cx="8136904" cy="525658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600" dirty="0"/>
              <a:t>#include &lt;</a:t>
            </a:r>
            <a:r>
              <a:rPr lang="en-IN" sz="3600" dirty="0" err="1"/>
              <a:t>iostream</a:t>
            </a:r>
            <a:r>
              <a:rPr lang="en-IN" sz="3600" dirty="0"/>
              <a:t>&gt;</a:t>
            </a:r>
          </a:p>
          <a:p>
            <a:pPr>
              <a:buNone/>
            </a:pPr>
            <a:r>
              <a:rPr lang="en-IN" sz="3600" dirty="0"/>
              <a:t>#include &lt;new&gt;</a:t>
            </a:r>
          </a:p>
          <a:p>
            <a:pPr>
              <a:buNone/>
            </a:pPr>
            <a:r>
              <a:rPr lang="en-IN" sz="3600" dirty="0"/>
              <a:t>using namespace std;</a:t>
            </a:r>
          </a:p>
          <a:p>
            <a:pPr>
              <a:buNone/>
            </a:pPr>
            <a:r>
              <a:rPr lang="en-IN" sz="3600" dirty="0" err="1"/>
              <a:t>int</a:t>
            </a:r>
            <a:r>
              <a:rPr lang="en-IN" sz="3600" dirty="0"/>
              <a:t> main()</a:t>
            </a:r>
          </a:p>
          <a:p>
            <a:pPr>
              <a:buNone/>
            </a:pPr>
            <a:r>
              <a:rPr lang="en-IN" sz="3600" dirty="0"/>
              <a:t>{</a:t>
            </a:r>
            <a:br>
              <a:rPr lang="en-IN" sz="3600" dirty="0"/>
            </a:br>
            <a:r>
              <a:rPr lang="en-IN" sz="3600" dirty="0" err="1"/>
              <a:t>int</a:t>
            </a:r>
            <a:r>
              <a:rPr lang="en-IN" sz="3600" dirty="0"/>
              <a:t> *p, </a:t>
            </a:r>
            <a:r>
              <a:rPr lang="en-IN" sz="3600" dirty="0" err="1"/>
              <a:t>i</a:t>
            </a:r>
            <a:r>
              <a:rPr lang="en-IN" sz="3600" dirty="0"/>
              <a:t>;</a:t>
            </a:r>
          </a:p>
          <a:p>
            <a:pPr>
              <a:buNone/>
            </a:pPr>
            <a:r>
              <a:rPr lang="en-IN" sz="3600" dirty="0"/>
              <a:t>     p= new </a:t>
            </a:r>
            <a:r>
              <a:rPr lang="en-IN" sz="3600" dirty="0" err="1"/>
              <a:t>int</a:t>
            </a:r>
            <a:r>
              <a:rPr lang="en-IN" sz="3600" dirty="0"/>
              <a:t>[10];</a:t>
            </a:r>
            <a:br>
              <a:rPr lang="en-IN" sz="3600" dirty="0"/>
            </a:br>
            <a:r>
              <a:rPr lang="en-IN" sz="3600" dirty="0"/>
              <a:t>for(</a:t>
            </a:r>
            <a:r>
              <a:rPr lang="en-IN" sz="3600" dirty="0" err="1"/>
              <a:t>i</a:t>
            </a:r>
            <a:r>
              <a:rPr lang="en-IN" sz="3600" dirty="0"/>
              <a:t>=0; </a:t>
            </a:r>
            <a:r>
              <a:rPr lang="en-IN" sz="3600" dirty="0" err="1"/>
              <a:t>i</a:t>
            </a:r>
            <a:r>
              <a:rPr lang="en-IN" sz="3600" dirty="0"/>
              <a:t>&lt;10; </a:t>
            </a:r>
            <a:r>
              <a:rPr lang="en-IN" sz="3600" dirty="0" err="1"/>
              <a:t>i</a:t>
            </a:r>
            <a:r>
              <a:rPr lang="en-IN" sz="3600" dirty="0"/>
              <a:t>++ )</a:t>
            </a:r>
            <a:br>
              <a:rPr lang="en-IN" sz="3600" dirty="0"/>
            </a:br>
            <a:r>
              <a:rPr lang="en-IN" sz="3600" dirty="0"/>
              <a:t>p[</a:t>
            </a:r>
            <a:r>
              <a:rPr lang="en-IN" sz="3600" dirty="0" err="1"/>
              <a:t>i</a:t>
            </a:r>
            <a:r>
              <a:rPr lang="en-IN" sz="3600" dirty="0"/>
              <a:t>] = </a:t>
            </a:r>
            <a:r>
              <a:rPr lang="en-IN" sz="3600" dirty="0" err="1"/>
              <a:t>i</a:t>
            </a:r>
            <a:r>
              <a:rPr lang="en-IN" sz="3600" dirty="0"/>
              <a:t>;</a:t>
            </a:r>
            <a:br>
              <a:rPr lang="en-IN" sz="3600" dirty="0"/>
            </a:br>
            <a:r>
              <a:rPr lang="en-IN" sz="3600" dirty="0"/>
              <a:t>for(</a:t>
            </a:r>
            <a:r>
              <a:rPr lang="en-IN" sz="3600" dirty="0" err="1"/>
              <a:t>i</a:t>
            </a:r>
            <a:r>
              <a:rPr lang="en-IN" sz="3600" dirty="0"/>
              <a:t>=0; </a:t>
            </a:r>
            <a:r>
              <a:rPr lang="en-IN" sz="3600" dirty="0" err="1"/>
              <a:t>i</a:t>
            </a:r>
            <a:r>
              <a:rPr lang="en-IN" sz="3600" dirty="0"/>
              <a:t>&lt;10; </a:t>
            </a:r>
            <a:r>
              <a:rPr lang="en-IN" sz="3600" dirty="0" err="1"/>
              <a:t>i</a:t>
            </a:r>
            <a:r>
              <a:rPr lang="en-IN" sz="3600" dirty="0"/>
              <a:t>++)</a:t>
            </a:r>
            <a:br>
              <a:rPr lang="en-IN" sz="3600" dirty="0"/>
            </a:br>
            <a:r>
              <a:rPr lang="en-IN" sz="3600" dirty="0" err="1"/>
              <a:t>cout</a:t>
            </a:r>
            <a:r>
              <a:rPr lang="en-IN" sz="3600" dirty="0"/>
              <a:t> &lt;&lt; p[</a:t>
            </a:r>
            <a:r>
              <a:rPr lang="en-IN" sz="3600" dirty="0" err="1"/>
              <a:t>i</a:t>
            </a:r>
            <a:r>
              <a:rPr lang="en-IN" sz="3600" dirty="0"/>
              <a:t>] &lt;&lt; " ";</a:t>
            </a:r>
            <a:br>
              <a:rPr lang="en-IN" sz="3600" dirty="0"/>
            </a:br>
            <a:r>
              <a:rPr lang="en-IN" sz="3600" dirty="0"/>
              <a:t>delete [] p; // release the array</a:t>
            </a:r>
            <a:br>
              <a:rPr lang="en-IN" sz="3600" dirty="0"/>
            </a:br>
            <a:r>
              <a:rPr lang="en-IN" sz="3600" dirty="0"/>
              <a:t>return 0;</a:t>
            </a:r>
          </a:p>
          <a:p>
            <a:pPr>
              <a:buNone/>
            </a:pPr>
            <a:r>
              <a:rPr lang="en-IN" sz="3600" dirty="0"/>
              <a:t>} 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268762"/>
            <a:ext cx="9145016" cy="4752527"/>
          </a:xfrm>
        </p:spPr>
        <p:txBody>
          <a:bodyPr>
            <a:normAutofit/>
          </a:bodyPr>
          <a:lstStyle/>
          <a:p>
            <a:r>
              <a:rPr lang="en-IN" dirty="0"/>
              <a:t>Allocate objects dynamically by using </a:t>
            </a:r>
            <a:r>
              <a:rPr lang="en-IN" b="1" dirty="0"/>
              <a:t>new</a:t>
            </a:r>
            <a:r>
              <a:rPr lang="en-IN" dirty="0"/>
              <a:t>. </a:t>
            </a:r>
          </a:p>
          <a:p>
            <a:r>
              <a:rPr lang="en-IN" dirty="0"/>
              <a:t>An object is created and a pointer is returned to it. </a:t>
            </a:r>
          </a:p>
          <a:p>
            <a:r>
              <a:rPr lang="en-IN" dirty="0"/>
              <a:t>The dynamically created object acts just like any</a:t>
            </a:r>
            <a:br>
              <a:rPr lang="en-IN" dirty="0"/>
            </a:br>
            <a:r>
              <a:rPr lang="en-IN" dirty="0"/>
              <a:t>other object. When it is created, its constructor function (if it has one) is called. </a:t>
            </a:r>
          </a:p>
          <a:p>
            <a:r>
              <a:rPr lang="en-IN" dirty="0"/>
              <a:t>When the object is freed, its destructor function is executed.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#include&lt;</a:t>
            </a:r>
            <a:r>
              <a:rPr lang="en-GB" sz="2200" b="1" dirty="0" err="1"/>
              <a:t>iostream</a:t>
            </a:r>
            <a:r>
              <a:rPr lang="en-GB" sz="2200" b="1" dirty="0"/>
              <a:t>&gt;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using namespace std;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class array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{        </a:t>
            </a:r>
            <a:r>
              <a:rPr lang="en-GB" sz="2200" b="1" dirty="0" err="1"/>
              <a:t>int</a:t>
            </a:r>
            <a:r>
              <a:rPr lang="en-GB" sz="2200" b="1" dirty="0"/>
              <a:t> a[10];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    public: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        void </a:t>
            </a:r>
            <a:r>
              <a:rPr lang="en-GB" sz="2200" b="1" dirty="0" err="1"/>
              <a:t>setVal</a:t>
            </a:r>
            <a:r>
              <a:rPr lang="en-GB" sz="2200" b="1" dirty="0"/>
              <a:t>()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        {    for (</a:t>
            </a:r>
            <a:r>
              <a:rPr lang="en-GB" sz="2200" b="1" dirty="0" err="1"/>
              <a:t>int</a:t>
            </a:r>
            <a:r>
              <a:rPr lang="en-GB" sz="2200" b="1" dirty="0"/>
              <a:t> </a:t>
            </a:r>
            <a:r>
              <a:rPr lang="en-GB" sz="2200" b="1" dirty="0" err="1"/>
              <a:t>i</a:t>
            </a:r>
            <a:r>
              <a:rPr lang="en-GB" sz="2200" b="1" dirty="0"/>
              <a:t> = 0; </a:t>
            </a:r>
            <a:r>
              <a:rPr lang="en-GB" sz="2200" b="1" dirty="0" err="1"/>
              <a:t>i</a:t>
            </a:r>
            <a:r>
              <a:rPr lang="en-GB" sz="2200" b="1" dirty="0"/>
              <a:t> &lt; 10; </a:t>
            </a:r>
            <a:r>
              <a:rPr lang="en-GB" sz="2200" b="1" dirty="0" err="1"/>
              <a:t>i</a:t>
            </a:r>
            <a:r>
              <a:rPr lang="en-GB" sz="2200" b="1" dirty="0"/>
              <a:t>++)	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 err="1"/>
              <a:t>cin</a:t>
            </a:r>
            <a:r>
              <a:rPr lang="en-GB" sz="2200" b="1" dirty="0"/>
              <a:t> &gt;&gt; a[</a:t>
            </a:r>
            <a:r>
              <a:rPr lang="en-GB" sz="2200" b="1" dirty="0" err="1"/>
              <a:t>i</a:t>
            </a:r>
            <a:r>
              <a:rPr lang="en-GB" sz="2200" b="1" dirty="0"/>
              <a:t>];	}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        void sort()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        {    for (</a:t>
            </a:r>
            <a:r>
              <a:rPr lang="en-GB" sz="2200" b="1" dirty="0" err="1"/>
              <a:t>int</a:t>
            </a:r>
            <a:r>
              <a:rPr lang="en-GB" sz="2200" b="1" dirty="0"/>
              <a:t> </a:t>
            </a:r>
            <a:r>
              <a:rPr lang="en-GB" sz="2200" b="1" dirty="0" err="1"/>
              <a:t>i</a:t>
            </a:r>
            <a:r>
              <a:rPr lang="en-GB" sz="2200" b="1" dirty="0"/>
              <a:t> = 0; </a:t>
            </a:r>
            <a:r>
              <a:rPr lang="en-GB" sz="2200" b="1" dirty="0" err="1"/>
              <a:t>i</a:t>
            </a:r>
            <a:r>
              <a:rPr lang="en-GB" sz="2200" b="1" dirty="0"/>
              <a:t> &lt; 9; </a:t>
            </a:r>
            <a:r>
              <a:rPr lang="en-GB" sz="2200" b="1" dirty="0" err="1"/>
              <a:t>i</a:t>
            </a:r>
            <a:r>
              <a:rPr lang="en-GB" sz="2200" b="1" dirty="0"/>
              <a:t>++)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                  for (</a:t>
            </a:r>
            <a:r>
              <a:rPr lang="en-GB" sz="2200" b="1" dirty="0" err="1"/>
              <a:t>int</a:t>
            </a:r>
            <a:r>
              <a:rPr lang="en-GB" sz="2200" b="1" dirty="0"/>
              <a:t> j = 0; j &lt; 10 - </a:t>
            </a:r>
            <a:r>
              <a:rPr lang="en-GB" sz="2200" b="1" dirty="0" err="1"/>
              <a:t>i</a:t>
            </a:r>
            <a:r>
              <a:rPr lang="en-GB" sz="2200" b="1" dirty="0"/>
              <a:t> - 1; j++)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                  {    if (a[j] &gt; a[j + 1])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  		{    a[j] = a[j] + a[j + 1];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			     a[j + 1] = a[j] - a[j + 1];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			     a[j] = a[j] - a[j + 1];	  }	}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03512" y="1268760"/>
            <a:ext cx="4316288" cy="51845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100" dirty="0"/>
              <a:t>      #include &lt;</a:t>
            </a:r>
            <a:r>
              <a:rPr lang="en-IN" sz="3100" dirty="0" err="1"/>
              <a:t>iostream</a:t>
            </a:r>
            <a:r>
              <a:rPr lang="en-IN" sz="3100" dirty="0"/>
              <a:t>&gt;</a:t>
            </a:r>
            <a:br>
              <a:rPr lang="en-IN" sz="3100" dirty="0"/>
            </a:br>
            <a:r>
              <a:rPr lang="en-IN" sz="3100" dirty="0"/>
              <a:t>#include &lt;new&gt;</a:t>
            </a:r>
            <a:br>
              <a:rPr lang="en-IN" sz="3100" dirty="0"/>
            </a:br>
            <a:r>
              <a:rPr lang="en-IN" sz="3100" dirty="0"/>
              <a:t>#include &lt;</a:t>
            </a:r>
            <a:r>
              <a:rPr lang="en-IN" sz="3100" dirty="0" err="1"/>
              <a:t>cstring</a:t>
            </a:r>
            <a:r>
              <a:rPr lang="en-IN" sz="3100" dirty="0"/>
              <a:t>&gt;</a:t>
            </a:r>
            <a:br>
              <a:rPr lang="en-IN" sz="3100" dirty="0"/>
            </a:br>
            <a:r>
              <a:rPr lang="en-IN" sz="3100" dirty="0"/>
              <a:t>using namespace std;</a:t>
            </a:r>
            <a:br>
              <a:rPr lang="en-IN" sz="3100" dirty="0"/>
            </a:br>
            <a:r>
              <a:rPr lang="en-IN" sz="3100" dirty="0"/>
              <a:t>class balance {</a:t>
            </a:r>
            <a:br>
              <a:rPr lang="en-IN" sz="3100" dirty="0"/>
            </a:br>
            <a:r>
              <a:rPr lang="en-IN" sz="3100" dirty="0"/>
              <a:t>double </a:t>
            </a:r>
            <a:r>
              <a:rPr lang="en-IN" sz="3100" dirty="0" err="1"/>
              <a:t>cur_bal</a:t>
            </a:r>
            <a:r>
              <a:rPr lang="en-IN" sz="3100" dirty="0"/>
              <a:t>;</a:t>
            </a:r>
            <a:br>
              <a:rPr lang="en-IN" sz="3100" dirty="0"/>
            </a:br>
            <a:r>
              <a:rPr lang="en-IN" sz="3100" dirty="0"/>
              <a:t>char name[80];</a:t>
            </a:r>
            <a:br>
              <a:rPr lang="en-IN" sz="3100" dirty="0"/>
            </a:br>
            <a:r>
              <a:rPr lang="en-IN" sz="3100" dirty="0"/>
              <a:t>public:</a:t>
            </a:r>
            <a:br>
              <a:rPr lang="en-IN" sz="3100" dirty="0"/>
            </a:br>
            <a:r>
              <a:rPr lang="en-IN" sz="3100" dirty="0"/>
              <a:t>void set(double n, char *s) {</a:t>
            </a:r>
            <a:br>
              <a:rPr lang="en-IN" sz="3100" dirty="0"/>
            </a:br>
            <a:r>
              <a:rPr lang="en-IN" sz="3100" dirty="0" err="1"/>
              <a:t>cur_bal</a:t>
            </a:r>
            <a:r>
              <a:rPr lang="en-IN" sz="3100" dirty="0"/>
              <a:t> = n;</a:t>
            </a:r>
            <a:br>
              <a:rPr lang="en-IN" sz="3100" dirty="0"/>
            </a:br>
            <a:r>
              <a:rPr lang="en-IN" sz="3100" dirty="0" err="1"/>
              <a:t>strcpy</a:t>
            </a:r>
            <a:r>
              <a:rPr lang="en-IN" sz="3100" dirty="0"/>
              <a:t>(name, s);</a:t>
            </a:r>
            <a:br>
              <a:rPr lang="en-IN" sz="3100" dirty="0"/>
            </a:br>
            <a:r>
              <a:rPr lang="en-IN" sz="3100" dirty="0"/>
              <a:t>}</a:t>
            </a:r>
            <a:br>
              <a:rPr lang="en-IN" sz="3100" dirty="0"/>
            </a:br>
            <a:r>
              <a:rPr lang="en-IN" sz="3100" dirty="0"/>
              <a:t>void </a:t>
            </a:r>
            <a:r>
              <a:rPr lang="en-IN" sz="3100" dirty="0" err="1"/>
              <a:t>get_bal</a:t>
            </a:r>
            <a:r>
              <a:rPr lang="en-IN" sz="3100" dirty="0"/>
              <a:t>(double &amp;n, char *s) {</a:t>
            </a:r>
            <a:br>
              <a:rPr lang="en-IN" sz="3100" dirty="0"/>
            </a:br>
            <a:r>
              <a:rPr lang="en-IN" sz="3100" dirty="0"/>
              <a:t>n = </a:t>
            </a:r>
            <a:r>
              <a:rPr lang="en-IN" sz="3100" dirty="0" err="1"/>
              <a:t>cur_bal</a:t>
            </a:r>
            <a:r>
              <a:rPr lang="en-IN" sz="3100" dirty="0"/>
              <a:t>;</a:t>
            </a:r>
            <a:br>
              <a:rPr lang="en-IN" sz="3100" dirty="0"/>
            </a:br>
            <a:r>
              <a:rPr lang="en-IN" sz="3100" dirty="0" err="1"/>
              <a:t>strcpy</a:t>
            </a:r>
            <a:r>
              <a:rPr lang="en-IN" sz="3100" dirty="0"/>
              <a:t>(s, name);</a:t>
            </a:r>
            <a:br>
              <a:rPr lang="en-IN" sz="3100" dirty="0"/>
            </a:br>
            <a:r>
              <a:rPr lang="en-IN" sz="3100" dirty="0"/>
              <a:t>}</a:t>
            </a:r>
            <a:br>
              <a:rPr lang="en-IN" sz="3100" dirty="0"/>
            </a:br>
            <a:r>
              <a:rPr lang="en-IN" sz="3100" dirty="0"/>
              <a:t>};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4244280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dirty="0" err="1"/>
              <a:t>int</a:t>
            </a:r>
            <a:r>
              <a:rPr lang="en-IN" sz="2200" dirty="0"/>
              <a:t> main()</a:t>
            </a:r>
            <a:br>
              <a:rPr lang="en-IN" sz="2200" dirty="0"/>
            </a:br>
            <a:r>
              <a:rPr lang="en-IN" sz="2200" dirty="0"/>
              <a:t>{</a:t>
            </a:r>
            <a:br>
              <a:rPr lang="en-IN" sz="2200" dirty="0"/>
            </a:br>
            <a:r>
              <a:rPr lang="en-IN" sz="2200" dirty="0"/>
              <a:t>balance *p;</a:t>
            </a:r>
            <a:br>
              <a:rPr lang="en-IN" sz="2200" dirty="0"/>
            </a:br>
            <a:r>
              <a:rPr lang="en-IN" sz="2200" dirty="0"/>
              <a:t>char s[80];</a:t>
            </a:r>
            <a:br>
              <a:rPr lang="en-IN" sz="2200" dirty="0"/>
            </a:br>
            <a:r>
              <a:rPr lang="en-IN" sz="2200" dirty="0"/>
              <a:t>double n;</a:t>
            </a:r>
          </a:p>
          <a:p>
            <a:pPr>
              <a:buNone/>
            </a:pPr>
            <a:r>
              <a:rPr lang="en-IN" sz="2200" dirty="0"/>
              <a:t>      p=new balance;</a:t>
            </a:r>
            <a:br>
              <a:rPr lang="en-IN" sz="2200" dirty="0"/>
            </a:br>
            <a:r>
              <a:rPr lang="en-IN" sz="2200" dirty="0"/>
              <a:t>p-&gt;set(12387.87, "Ralph Wilson");</a:t>
            </a:r>
            <a:br>
              <a:rPr lang="en-IN" sz="2200" dirty="0"/>
            </a:br>
            <a:r>
              <a:rPr lang="en-IN" sz="2200" dirty="0"/>
              <a:t>p-&gt;</a:t>
            </a:r>
            <a:r>
              <a:rPr lang="en-IN" sz="2200" dirty="0" err="1"/>
              <a:t>get_bal</a:t>
            </a:r>
            <a:r>
              <a:rPr lang="en-IN" sz="2200" dirty="0"/>
              <a:t>(n, s);</a:t>
            </a:r>
            <a:br>
              <a:rPr lang="en-IN" sz="2200" dirty="0"/>
            </a:br>
            <a:r>
              <a:rPr lang="en-IN" sz="2200" dirty="0" err="1"/>
              <a:t>cout</a:t>
            </a:r>
            <a:r>
              <a:rPr lang="en-IN" sz="2200" dirty="0"/>
              <a:t> &lt;&lt; s &lt;&lt; "'s balance is: " &lt;&lt; n;</a:t>
            </a:r>
            <a:br>
              <a:rPr lang="en-IN" sz="2200" dirty="0"/>
            </a:br>
            <a:r>
              <a:rPr lang="en-IN" sz="2200" dirty="0" err="1"/>
              <a:t>cout</a:t>
            </a:r>
            <a:r>
              <a:rPr lang="en-IN" sz="2200" dirty="0"/>
              <a:t> &lt;&lt; "\n";</a:t>
            </a:r>
            <a:br>
              <a:rPr lang="en-IN" sz="2200" dirty="0"/>
            </a:br>
            <a:r>
              <a:rPr lang="en-IN" sz="2200" dirty="0"/>
              <a:t>delete p; </a:t>
            </a:r>
            <a:br>
              <a:rPr lang="en-IN" sz="2200" dirty="0"/>
            </a:br>
            <a:r>
              <a:rPr lang="en-IN" sz="2200" dirty="0"/>
              <a:t> return 0;</a:t>
            </a:r>
            <a:br>
              <a:rPr lang="en-IN" sz="2200" dirty="0"/>
            </a:br>
            <a:r>
              <a:rPr lang="en-IN" sz="2200" dirty="0"/>
              <a:t>} </a:t>
            </a:r>
            <a:br>
              <a:rPr lang="en-IN" sz="2200" dirty="0"/>
            </a:b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47EA-90B0-46EA-92D3-7BB77B73B1F0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GB" dirty="0"/>
              <a:t>Automatically computes size of the data object, no need to use </a:t>
            </a:r>
            <a:r>
              <a:rPr lang="en-GB" dirty="0" err="1"/>
              <a:t>sizeof</a:t>
            </a:r>
            <a:r>
              <a:rPr lang="en-GB" dirty="0"/>
              <a:t> operator.</a:t>
            </a:r>
          </a:p>
          <a:p>
            <a:pPr>
              <a:spcBef>
                <a:spcPts val="2400"/>
              </a:spcBef>
            </a:pPr>
            <a:r>
              <a:rPr lang="en-GB" dirty="0"/>
              <a:t>Automatically returns correct pointer type, no need to use type cast.</a:t>
            </a:r>
          </a:p>
          <a:p>
            <a:pPr>
              <a:spcBef>
                <a:spcPts val="2400"/>
              </a:spcBef>
            </a:pPr>
            <a:r>
              <a:rPr lang="en-GB" dirty="0"/>
              <a:t>Possible to initialize the object during the memory space creation.</a:t>
            </a:r>
          </a:p>
          <a:p>
            <a:pPr>
              <a:spcBef>
                <a:spcPts val="2400"/>
              </a:spcBef>
            </a:pPr>
            <a:r>
              <a:rPr lang="en-GB" dirty="0"/>
              <a:t>New and delete can be overloaded.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D086-3593-489B-BEDA-1DF0F6BB36D7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provides an </a:t>
            </a:r>
            <a:r>
              <a:rPr lang="en-GB" b="1" dirty="0">
                <a:solidFill>
                  <a:schemeClr val="tx2"/>
                </a:solidFill>
              </a:rPr>
              <a:t>alias, an alternative name</a:t>
            </a:r>
            <a:r>
              <a:rPr lang="en-GB" dirty="0"/>
              <a:t>, for a previously defined variable.</a:t>
            </a:r>
          </a:p>
          <a:p>
            <a:r>
              <a:rPr lang="en-GB" dirty="0"/>
              <a:t>Syntax:</a:t>
            </a:r>
          </a:p>
          <a:p>
            <a:pPr algn="ctr">
              <a:buNone/>
            </a:pPr>
            <a:r>
              <a:rPr lang="en-GB" dirty="0">
                <a:solidFill>
                  <a:srgbClr val="FF0000"/>
                </a:solidFill>
              </a:rPr>
              <a:t>data-type</a:t>
            </a:r>
            <a:r>
              <a:rPr lang="en-GB" dirty="0"/>
              <a:t> </a:t>
            </a:r>
            <a:r>
              <a:rPr lang="en-GB" b="1" dirty="0">
                <a:solidFill>
                  <a:schemeClr val="tx2"/>
                </a:solidFill>
              </a:rPr>
              <a:t>&amp;</a:t>
            </a:r>
            <a:r>
              <a:rPr lang="en-GB" dirty="0"/>
              <a:t>reference-name = variable-name</a:t>
            </a:r>
          </a:p>
          <a:p>
            <a:r>
              <a:rPr lang="en-GB" b="1" dirty="0">
                <a:solidFill>
                  <a:schemeClr val="tx2"/>
                </a:solidFill>
              </a:rPr>
              <a:t>Must be initialized at the time of declaration</a:t>
            </a:r>
            <a:r>
              <a:rPr lang="en-GB" dirty="0"/>
              <a:t>.</a:t>
            </a:r>
          </a:p>
          <a:p>
            <a:r>
              <a:rPr lang="en-GB" dirty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60CD-9D2E-4CF5-82E5-61998397CF92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32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783632" y="4653136"/>
            <a:ext cx="6624736" cy="1569660"/>
            <a:chOff x="1115616" y="4653136"/>
            <a:chExt cx="6624736" cy="1569660"/>
          </a:xfrm>
        </p:grpSpPr>
        <p:sp>
          <p:nvSpPr>
            <p:cNvPr id="13" name="TextBox 12"/>
            <p:cNvSpPr txBox="1"/>
            <p:nvPr/>
          </p:nvSpPr>
          <p:spPr>
            <a:xfrm>
              <a:off x="5170994" y="4653136"/>
              <a:ext cx="2569358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200" dirty="0" err="1"/>
                <a:t>int</a:t>
              </a:r>
              <a:r>
                <a:rPr lang="en-GB" sz="3200" dirty="0"/>
                <a:t> n[10];</a:t>
              </a:r>
            </a:p>
            <a:p>
              <a:r>
                <a:rPr lang="en-GB" sz="3200" dirty="0" err="1"/>
                <a:t>int</a:t>
              </a:r>
              <a:r>
                <a:rPr lang="en-GB" sz="3200" dirty="0"/>
                <a:t> &amp;x = n[10];</a:t>
              </a:r>
            </a:p>
            <a:p>
              <a:r>
                <a:rPr lang="en-GB" sz="3200" dirty="0"/>
                <a:t>char &amp;a = '\n';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5616" y="4653136"/>
              <a:ext cx="2255169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200" dirty="0" err="1"/>
                <a:t>int</a:t>
              </a:r>
              <a:r>
                <a:rPr lang="en-GB" sz="3200" dirty="0"/>
                <a:t> x;</a:t>
              </a:r>
            </a:p>
            <a:p>
              <a:r>
                <a:rPr lang="en-GB" sz="3200" dirty="0" err="1"/>
                <a:t>int</a:t>
              </a:r>
              <a:r>
                <a:rPr lang="en-GB" sz="3200" dirty="0"/>
                <a:t> *p = &amp;x;</a:t>
              </a:r>
            </a:p>
            <a:p>
              <a:r>
                <a:rPr lang="en-GB" sz="3200" dirty="0" err="1"/>
                <a:t>int</a:t>
              </a:r>
              <a:r>
                <a:rPr lang="en-GB" sz="3200" dirty="0"/>
                <a:t> &amp;m = *p;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3693-6843-4A4F-8629-5669E9DB0761}" type="slidenum">
              <a:rPr lang="en-US"/>
              <a:pPr/>
              <a:t>33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Reference Variables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1066800"/>
            <a:ext cx="9468544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Reference variable = </a:t>
            </a:r>
            <a:r>
              <a:rPr lang="en-US" sz="2800" b="1" i="1" dirty="0">
                <a:solidFill>
                  <a:srgbClr val="FF0000"/>
                </a:solidFill>
              </a:rPr>
              <a:t>alias for another variable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- Contains the address of a variable (like a pointer)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- No need to perform any dereferencing (unlike a pointer)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- Must be initialized when it is declared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int x = 5;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int &amp;z = x;</a:t>
            </a:r>
            <a:r>
              <a:rPr lang="en-US" sz="1800" b="1" i="1" dirty="0">
                <a:latin typeface="Courier New" pitchFamily="49" charset="0"/>
              </a:rPr>
              <a:t>		// </a:t>
            </a:r>
            <a:r>
              <a:rPr lang="en-US" sz="1800" b="1" i="1" dirty="0">
                <a:solidFill>
                  <a:srgbClr val="800000"/>
                </a:solidFill>
                <a:latin typeface="Courier New" pitchFamily="49" charset="0"/>
              </a:rPr>
              <a:t>z is another name for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int &amp;y ;</a:t>
            </a:r>
            <a:r>
              <a:rPr lang="en-US" sz="1800" b="1" i="1" dirty="0">
                <a:latin typeface="Courier New" pitchFamily="49" charset="0"/>
              </a:rPr>
              <a:t> 		//</a:t>
            </a:r>
            <a:r>
              <a:rPr lang="en-US" sz="1800" b="1" i="1" dirty="0">
                <a:solidFill>
                  <a:srgbClr val="800000"/>
                </a:solidFill>
                <a:latin typeface="Courier New" pitchFamily="49" charset="0"/>
              </a:rPr>
              <a:t>Error:</a:t>
            </a:r>
            <a:r>
              <a:rPr lang="en-US" sz="1800" b="1" i="1" dirty="0">
                <a:latin typeface="Courier New" pitchFamily="49" charset="0"/>
              </a:rPr>
              <a:t> reference must be initialized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 &lt;&lt; x &lt;&lt; </a:t>
            </a:r>
            <a:r>
              <a:rPr lang="en-US" sz="1800" b="1" i="1" dirty="0" err="1">
                <a:solidFill>
                  <a:schemeClr val="accent2"/>
                </a:solidFill>
                <a:latin typeface="Courier New" pitchFamily="49" charset="0"/>
              </a:rPr>
              <a:t>endl</a:t>
            </a: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sz="1800" b="1" i="1" dirty="0">
                <a:latin typeface="Courier New" pitchFamily="49" charset="0"/>
              </a:rPr>
              <a:t>	-&gt; prints 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 &lt;&lt; z &lt;&lt; </a:t>
            </a:r>
            <a:r>
              <a:rPr lang="en-US" sz="1800" b="1" i="1" dirty="0" err="1">
                <a:solidFill>
                  <a:schemeClr val="accent2"/>
                </a:solidFill>
                <a:latin typeface="Courier New" pitchFamily="49" charset="0"/>
              </a:rPr>
              <a:t>endl</a:t>
            </a: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sz="1800" b="1" i="1" dirty="0">
                <a:latin typeface="Courier New" pitchFamily="49" charset="0"/>
              </a:rPr>
              <a:t> 	-&gt; prints 5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i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z = 9;	</a:t>
            </a:r>
            <a:r>
              <a:rPr lang="en-US" sz="1800" b="1" i="1" dirty="0">
                <a:latin typeface="Courier New" pitchFamily="49" charset="0"/>
              </a:rPr>
              <a:t>		// </a:t>
            </a:r>
            <a:r>
              <a:rPr lang="en-US" sz="1800" b="1" i="1" dirty="0">
                <a:solidFill>
                  <a:srgbClr val="800000"/>
                </a:solidFill>
                <a:latin typeface="Courier New" pitchFamily="49" charset="0"/>
              </a:rPr>
              <a:t>same as x = 9;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i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 &lt;&lt; x &lt;&lt; </a:t>
            </a:r>
            <a:r>
              <a:rPr lang="en-US" sz="1800" b="1" i="1" dirty="0" err="1">
                <a:solidFill>
                  <a:schemeClr val="accent2"/>
                </a:solidFill>
                <a:latin typeface="Courier New" pitchFamily="49" charset="0"/>
              </a:rPr>
              <a:t>endl</a:t>
            </a: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sz="1800" b="1" i="1" dirty="0">
                <a:latin typeface="Courier New" pitchFamily="49" charset="0"/>
              </a:rPr>
              <a:t> 	-&gt; prints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i="1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 &lt;&lt; z &lt;&lt; </a:t>
            </a:r>
            <a:r>
              <a:rPr lang="en-US" sz="1800" b="1" i="1" dirty="0" err="1">
                <a:solidFill>
                  <a:schemeClr val="accent2"/>
                </a:solidFill>
                <a:latin typeface="Courier New" pitchFamily="49" charset="0"/>
              </a:rPr>
              <a:t>endl</a:t>
            </a:r>
            <a:r>
              <a:rPr lang="en-US" sz="1800" b="1" i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sz="1800" b="1" i="1" dirty="0">
                <a:latin typeface="Courier New" pitchFamily="49" charset="0"/>
              </a:rPr>
              <a:t> 	-&gt; prints 9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00200" y="2819400"/>
            <a:ext cx="381000" cy="838200"/>
            <a:chOff x="0" y="1824"/>
            <a:chExt cx="240" cy="528"/>
          </a:xfrm>
        </p:grpSpPr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48" y="220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24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00200" y="3124200"/>
            <a:ext cx="381000" cy="838200"/>
            <a:chOff x="0" y="1824"/>
            <a:chExt cx="240" cy="528"/>
          </a:xfrm>
        </p:grpSpPr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48" y="220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0" y="1824"/>
              <a:ext cx="24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600200" y="4343400"/>
            <a:ext cx="381000" cy="838200"/>
            <a:chOff x="0" y="1824"/>
            <a:chExt cx="240" cy="528"/>
          </a:xfrm>
        </p:grpSpPr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48" y="220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0" y="1824"/>
              <a:ext cx="24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524000" y="3657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315-C91B-467B-B977-B3DE0BFDDAA4}" type="slidenum">
              <a:rPr lang="en-US"/>
              <a:pPr/>
              <a:t>34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Why Reference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610600" cy="5562600"/>
          </a:xfrm>
        </p:spPr>
        <p:txBody>
          <a:bodyPr/>
          <a:lstStyle/>
          <a:p>
            <a:r>
              <a:rPr lang="en-US" sz="3600" dirty="0"/>
              <a:t>Are primarily used as </a:t>
            </a:r>
            <a:r>
              <a:rPr lang="en-US" sz="3600" b="1" dirty="0"/>
              <a:t>function parameters</a:t>
            </a:r>
            <a:endParaRPr lang="en-US" b="1" dirty="0"/>
          </a:p>
          <a:p>
            <a:pPr>
              <a:buFontTx/>
              <a:buNone/>
            </a:pPr>
            <a:r>
              <a:rPr lang="en-US" dirty="0"/>
              <a:t>  </a:t>
            </a:r>
          </a:p>
          <a:p>
            <a:r>
              <a:rPr lang="en-US" sz="3600" dirty="0"/>
              <a:t>Advantages of using references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don’t have to pass the address of a variable</a:t>
            </a:r>
          </a:p>
          <a:p>
            <a:pPr lvl="1"/>
            <a:r>
              <a:rPr lang="en-US" dirty="0"/>
              <a:t>you don’t have to </a:t>
            </a:r>
            <a:r>
              <a:rPr lang="en-US" b="1" dirty="0"/>
              <a:t>dereference the variable inside the called function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AACB-B7B7-4A62-9C7B-50968C2C87C8}" type="slidenum">
              <a:rPr lang="en-US"/>
              <a:pPr/>
              <a:t>35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 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066800"/>
            <a:ext cx="4648200" cy="5715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iostream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Using namespace std;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// Function prototypes (required in C++)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p_swap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*);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r_swap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&amp;,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&amp;);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endParaRPr lang="en-US" sz="20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main</a:t>
            </a:r>
            <a:r>
              <a:rPr lang="en-US" sz="2000" b="1" dirty="0">
                <a:latin typeface="Courier New" pitchFamily="49" charset="0"/>
              </a:rPr>
              <a:t> (void){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v = 5, x = 10;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v &lt;&lt; x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p_swap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(&amp;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v,&amp;x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v &lt;&lt; x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r_swap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v,x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v &lt;&lt; x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 return 0;</a:t>
            </a:r>
          </a:p>
          <a:p>
            <a:pPr lvl="1">
              <a:lnSpc>
                <a:spcPct val="90000"/>
              </a:lnSpc>
              <a:buFont typeface="Courier New" pitchFamily="49" charset="0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943600" y="3886200"/>
            <a:ext cx="4495800" cy="2438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742950" lvl="1" indent="-28575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r_swap</a:t>
            </a:r>
            <a:r>
              <a:rPr lang="en-US" b="1" dirty="0">
                <a:latin typeface="Courier New" pitchFamily="49" charset="0"/>
              </a:rPr>
              <a:t>(int &amp;a, int &amp;b)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 int temp;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 temp = a;		(2)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 a = b;		(3)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 b = temp;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943600" y="1219200"/>
            <a:ext cx="4495800" cy="2667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p_swap</a:t>
            </a:r>
            <a:r>
              <a:rPr lang="en-US" b="1" dirty="0">
                <a:latin typeface="Courier New" pitchFamily="49" charset="0"/>
              </a:rPr>
              <a:t>(int *a, int *b)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int temp;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  temp = *a;	(2)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  *a = *b;		(3)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  *b = temp;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  <a:r>
              <a:rPr lang="en-US" sz="2800" b="1" dirty="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Example 2</a:t>
            </a:r>
            <a:endParaRPr lang="en-IN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using namespace std;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{  </a:t>
            </a:r>
            <a:r>
              <a:rPr lang="en-US" b="1" dirty="0" err="1"/>
              <a:t>int</a:t>
            </a:r>
            <a:r>
              <a:rPr lang="en-US" b="1" dirty="0"/>
              <a:t> a = 10;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&amp;ref = a;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/>
              <a:t>cout</a:t>
            </a:r>
            <a:r>
              <a:rPr lang="en-US" b="1" dirty="0"/>
              <a:t> &lt;&lt; a &lt;&lt; " " &lt;&lt; ref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 ref += 5;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/>
              <a:t>cout</a:t>
            </a:r>
            <a:r>
              <a:rPr lang="en-US" b="1" dirty="0"/>
              <a:t> &lt;&lt; a &lt;&lt; " " &lt;&lt; ref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   return 0;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b="1" dirty="0"/>
              <a:t>}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C84F-5018-4709-A97D-DDBD93D3CF49}" type="datetime1">
              <a:rPr lang="en-US" smtClean="0"/>
              <a:pPr/>
              <a:t>2/23/2023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#include&lt;</a:t>
            </a:r>
            <a:r>
              <a:rPr lang="en-IN" sz="2600" b="1" dirty="0" err="1"/>
              <a:t>iostream</a:t>
            </a:r>
            <a:r>
              <a:rPr lang="en-IN" sz="2600" b="1" dirty="0"/>
              <a:t>&gt;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using namespace std;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void add(</a:t>
            </a:r>
            <a:r>
              <a:rPr lang="en-IN" sz="2600" b="1" dirty="0" err="1"/>
              <a:t>int</a:t>
            </a:r>
            <a:r>
              <a:rPr lang="en-IN" sz="2600" b="1" dirty="0"/>
              <a:t> &amp;n);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 err="1"/>
              <a:t>int</a:t>
            </a:r>
            <a:r>
              <a:rPr lang="en-IN" sz="2600" b="1" dirty="0"/>
              <a:t> main()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{  </a:t>
            </a:r>
            <a:r>
              <a:rPr lang="en-IN" sz="2600" b="1" dirty="0" err="1"/>
              <a:t>int</a:t>
            </a:r>
            <a:r>
              <a:rPr lang="en-IN" sz="2600" b="1" dirty="0"/>
              <a:t> number;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   number = 34;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   </a:t>
            </a:r>
            <a:r>
              <a:rPr lang="en-IN" sz="2600" b="1" dirty="0" err="1"/>
              <a:t>cout</a:t>
            </a:r>
            <a:r>
              <a:rPr lang="en-IN" sz="2600" b="1" dirty="0"/>
              <a:t> &lt;&lt; " The initial value of number : " &lt;&lt; number &lt;&lt; 		</a:t>
            </a:r>
            <a:r>
              <a:rPr lang="en-IN" sz="2600" b="1" dirty="0" err="1"/>
              <a:t>endl</a:t>
            </a:r>
            <a:r>
              <a:rPr lang="en-IN" sz="2600" b="1" dirty="0"/>
              <a:t>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   add(number);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   </a:t>
            </a:r>
            <a:r>
              <a:rPr lang="en-IN" sz="2600" b="1" dirty="0" err="1"/>
              <a:t>cout</a:t>
            </a:r>
            <a:r>
              <a:rPr lang="en-IN" sz="2600" b="1" dirty="0"/>
              <a:t> &lt;&lt; " The final value of number : " &lt;&lt; number &lt;&lt; </a:t>
            </a:r>
            <a:r>
              <a:rPr lang="en-IN" sz="2600" b="1" dirty="0" err="1"/>
              <a:t>endl</a:t>
            </a:r>
            <a:r>
              <a:rPr lang="en-IN" sz="2600" b="1" dirty="0"/>
              <a:t>;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   return(0); 	}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void add(</a:t>
            </a:r>
            <a:r>
              <a:rPr lang="en-IN" sz="2600" b="1" dirty="0" err="1"/>
              <a:t>int</a:t>
            </a:r>
            <a:r>
              <a:rPr lang="en-IN" sz="2600" b="1" dirty="0"/>
              <a:t> &amp;n) </a:t>
            </a:r>
          </a:p>
          <a:p>
            <a:pPr marL="630238" indent="-630238"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IN" sz="2600" b="1" dirty="0"/>
              <a:t>{ 	n = n + 6;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BE3-C065-4327-9282-BF8123AFCFE9}" type="datetime1">
              <a:rPr lang="en-US" smtClean="0"/>
              <a:pPr/>
              <a:t>2/23/2023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Restrictions to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Reference to another reference is not possible.</a:t>
            </a:r>
          </a:p>
          <a:p>
            <a:pPr>
              <a:spcBef>
                <a:spcPts val="600"/>
              </a:spcBef>
            </a:pPr>
            <a:r>
              <a:rPr lang="en-GB" dirty="0"/>
              <a:t>Address of a reference cannot be obtained.</a:t>
            </a:r>
          </a:p>
          <a:p>
            <a:pPr>
              <a:spcBef>
                <a:spcPts val="600"/>
              </a:spcBef>
            </a:pPr>
            <a:r>
              <a:rPr lang="en-GB" b="1" dirty="0">
                <a:solidFill>
                  <a:srgbClr val="FF0000"/>
                </a:solidFill>
              </a:rPr>
              <a:t>Arrays of references cannot be created</a:t>
            </a:r>
            <a:r>
              <a:rPr lang="en-GB" dirty="0"/>
              <a:t>.</a:t>
            </a:r>
          </a:p>
          <a:p>
            <a:pPr>
              <a:spcBef>
                <a:spcPts val="600"/>
              </a:spcBef>
            </a:pPr>
            <a:r>
              <a:rPr lang="en-GB" b="1" dirty="0">
                <a:solidFill>
                  <a:srgbClr val="FF0000"/>
                </a:solidFill>
              </a:rPr>
              <a:t>Pointer to a reference cannot be created</a:t>
            </a:r>
            <a:r>
              <a:rPr lang="en-GB" dirty="0"/>
              <a:t>. </a:t>
            </a:r>
          </a:p>
          <a:p>
            <a:pPr>
              <a:spcBef>
                <a:spcPts val="600"/>
              </a:spcBef>
            </a:pPr>
            <a:r>
              <a:rPr lang="en-GB" dirty="0"/>
              <a:t>Reference for a bit-field is not possible.</a:t>
            </a:r>
          </a:p>
          <a:p>
            <a:pPr>
              <a:spcBef>
                <a:spcPts val="600"/>
              </a:spcBef>
            </a:pPr>
            <a:r>
              <a:rPr lang="en-GB" dirty="0"/>
              <a:t>A reference variable </a:t>
            </a:r>
            <a:r>
              <a:rPr lang="en-GB" b="1" dirty="0">
                <a:solidFill>
                  <a:srgbClr val="FF0000"/>
                </a:solidFill>
              </a:rPr>
              <a:t>must be initialized when it is declared </a:t>
            </a:r>
            <a:r>
              <a:rPr lang="en-GB" dirty="0"/>
              <a:t>unless it is a member of a class, a function parameter, or a return value.</a:t>
            </a:r>
          </a:p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tx2"/>
                </a:solidFill>
              </a:rPr>
              <a:t>Null references are prohibited</a:t>
            </a:r>
            <a:r>
              <a:rPr lang="en-GB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3D46-431F-40AD-91A1-FDFC0D08D304}" type="datetime1">
              <a:rPr lang="en-US" smtClean="0"/>
              <a:pPr/>
              <a:t>2/23/2023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38</a:t>
            </a:fld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60363" indent="-360363"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Pointers to Objects</a:t>
            </a:r>
          </a:p>
          <a:p>
            <a:pPr marL="360363" indent="-360363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this Pointer</a:t>
            </a:r>
          </a:p>
          <a:p>
            <a:pPr marL="360363" indent="-360363"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Pointers to class members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6FFE-ED24-4444-A9B0-3543D77D71BF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/>
              <a:t> void display()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/>
              <a:t>         {    for (</a:t>
            </a:r>
            <a:r>
              <a:rPr lang="en-GB" sz="2400" b="1" dirty="0" err="1"/>
              <a:t>int</a:t>
            </a:r>
            <a:r>
              <a:rPr lang="en-GB" sz="2400" b="1" dirty="0"/>
              <a:t> i = 0; i &lt; 10; i++)                   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 err="1"/>
              <a:t>cout</a:t>
            </a:r>
            <a:r>
              <a:rPr lang="en-GB" sz="2400" b="1" dirty="0"/>
              <a:t> &lt;&lt; a[i] &lt;&lt; '\t';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/>
              <a:t>         }</a:t>
            </a:r>
          </a:p>
          <a:p>
            <a:pPr marL="725488" indent="-725488">
              <a:spcBef>
                <a:spcPts val="0"/>
              </a:spcBef>
              <a:buFont typeface="+mj-lt"/>
              <a:buAutoNum type="arabicPeriod" startAt="16"/>
            </a:pPr>
            <a:r>
              <a:rPr lang="en-GB" sz="2400" b="1" dirty="0"/>
              <a:t>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AutoNum type="arabicPeriod" startAt="21"/>
            </a:pPr>
            <a:r>
              <a:rPr lang="en-GB" b="1" dirty="0"/>
              <a:t>int main()</a:t>
            </a:r>
          </a:p>
          <a:p>
            <a:pPr marL="514350" indent="-514350">
              <a:spcBef>
                <a:spcPts val="0"/>
              </a:spcBef>
              <a:buAutoNum type="arabicPeriod" startAt="21"/>
            </a:pPr>
            <a:r>
              <a:rPr lang="en-GB" b="1" dirty="0"/>
              <a:t>{	</a:t>
            </a:r>
          </a:p>
          <a:p>
            <a:pPr marL="514350" indent="-514350">
              <a:spcBef>
                <a:spcPts val="0"/>
              </a:spcBef>
              <a:buAutoNum type="arabicPeriod" startAt="21"/>
            </a:pPr>
            <a:r>
              <a:rPr lang="en-GB" b="1" dirty="0"/>
              <a:t>    array </a:t>
            </a:r>
            <a:r>
              <a:rPr lang="en-GB" b="1" dirty="0" err="1"/>
              <a:t>Arr</a:t>
            </a:r>
            <a:r>
              <a:rPr lang="en-GB" b="1" dirty="0"/>
              <a:t>;</a:t>
            </a:r>
          </a:p>
          <a:p>
            <a:pPr marL="514350" indent="-514350">
              <a:spcBef>
                <a:spcPts val="0"/>
              </a:spcBef>
              <a:buAutoNum type="arabicPeriod" startAt="24"/>
            </a:pPr>
            <a:r>
              <a:rPr lang="en-GB" b="1" dirty="0" err="1"/>
              <a:t>Arr.setVal</a:t>
            </a:r>
            <a:r>
              <a:rPr lang="en-GB" b="1" dirty="0"/>
              <a:t>();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 startAt="24"/>
            </a:pPr>
            <a:r>
              <a:rPr lang="en-GB" b="1" dirty="0" err="1"/>
              <a:t>Arr.sort</a:t>
            </a:r>
            <a:r>
              <a:rPr lang="en-GB" b="1" dirty="0"/>
              <a:t>();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 startAt="24"/>
            </a:pPr>
            <a:r>
              <a:rPr lang="en-GB" b="1" dirty="0"/>
              <a:t>	</a:t>
            </a:r>
            <a:r>
              <a:rPr lang="en-GB" b="1" dirty="0" err="1"/>
              <a:t>cout</a:t>
            </a:r>
            <a:r>
              <a:rPr lang="en-GB" b="1" dirty="0"/>
              <a:t> &lt;&lt; "Sorted sequence is:\n";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 startAt="24"/>
            </a:pPr>
            <a:r>
              <a:rPr lang="en-GB" b="1" dirty="0" err="1"/>
              <a:t>Arr.display</a:t>
            </a:r>
            <a:r>
              <a:rPr lang="en-GB" b="1" dirty="0"/>
              <a:t>();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 startAt="24"/>
            </a:pPr>
            <a:r>
              <a:rPr lang="en-GB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063553" y="4509120"/>
            <a:ext cx="353998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10 9 8 7 6 5 4 3 2 1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Sorted sequence is: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1       2       3       4       5       6       7       8       9       10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Pointers to Objects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4038600" cy="463711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When accessing members of a class given a pointer to an object, use the arrow</a:t>
            </a:r>
            <a:br>
              <a:rPr lang="en-IN" dirty="0"/>
            </a:br>
            <a:r>
              <a:rPr lang="en-IN" dirty="0"/>
              <a:t>(–&gt;) operator instead of the dot operator.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using namespace std; </a:t>
            </a:r>
            <a:br>
              <a:rPr lang="en-IN" dirty="0"/>
            </a:br>
            <a:r>
              <a:rPr lang="en-IN" dirty="0"/>
              <a:t>class </a:t>
            </a:r>
            <a:r>
              <a:rPr lang="en-IN" dirty="0" err="1"/>
              <a:t>cl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public:</a:t>
            </a:r>
            <a:br>
              <a:rPr lang="en-IN" dirty="0"/>
            </a:br>
            <a:r>
              <a:rPr lang="en-IN" dirty="0" err="1"/>
              <a:t>cl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j) { </a:t>
            </a:r>
            <a:r>
              <a:rPr lang="en-IN" dirty="0" err="1"/>
              <a:t>i</a:t>
            </a:r>
            <a:r>
              <a:rPr lang="en-IN" dirty="0"/>
              <a:t>=j; }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get_i</a:t>
            </a:r>
            <a:r>
              <a:rPr lang="en-IN" dirty="0"/>
              <a:t>() { return </a:t>
            </a:r>
            <a:r>
              <a:rPr lang="en-IN" dirty="0" err="1"/>
              <a:t>i</a:t>
            </a:r>
            <a:r>
              <a:rPr lang="en-IN" dirty="0"/>
              <a:t>; }</a:t>
            </a:r>
            <a:br>
              <a:rPr lang="en-IN" dirty="0"/>
            </a:br>
            <a:r>
              <a:rPr lang="en-IN" dirty="0"/>
              <a:t>}; </a:t>
            </a:r>
            <a:br>
              <a:rPr lang="en-IN" dirty="0"/>
            </a:b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038600" cy="46371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main()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 err="1"/>
              <a:t>cl</a:t>
            </a:r>
            <a:r>
              <a:rPr lang="en-IN" dirty="0"/>
              <a:t> ob(88), *p;</a:t>
            </a:r>
            <a:br>
              <a:rPr lang="en-IN" dirty="0"/>
            </a:br>
            <a:r>
              <a:rPr lang="en-IN" dirty="0"/>
              <a:t>p = &amp;ob; // get address of ob</a:t>
            </a:r>
            <a:br>
              <a:rPr lang="en-IN" dirty="0"/>
            </a:br>
            <a:r>
              <a:rPr lang="en-IN" dirty="0" err="1"/>
              <a:t>cout</a:t>
            </a:r>
            <a:r>
              <a:rPr lang="en-IN" dirty="0"/>
              <a:t> &lt;&lt; p-&gt;</a:t>
            </a:r>
            <a:r>
              <a:rPr lang="en-IN" dirty="0" err="1"/>
              <a:t>get_i</a:t>
            </a:r>
            <a:r>
              <a:rPr lang="en-IN" dirty="0"/>
              <a:t>(); // use -&gt; to call </a:t>
            </a:r>
            <a:r>
              <a:rPr lang="en-IN" dirty="0" err="1"/>
              <a:t>get_i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return 0;</a:t>
            </a:r>
            <a:br>
              <a:rPr lang="en-IN" dirty="0"/>
            </a:br>
            <a:r>
              <a:rPr lang="en-IN" dirty="0"/>
              <a:t>} 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40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36160" y="5229201"/>
            <a:ext cx="2448272" cy="954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Output</a:t>
            </a:r>
          </a:p>
          <a:p>
            <a:r>
              <a:rPr lang="en-GB" sz="2800" dirty="0">
                <a:solidFill>
                  <a:schemeClr val="bg1"/>
                </a:solidFill>
              </a:rPr>
              <a:t>88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4038600" cy="4853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	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using namespace std;</a:t>
            </a:r>
            <a:br>
              <a:rPr lang="en-IN" dirty="0"/>
            </a:br>
            <a:r>
              <a:rPr lang="en-IN" dirty="0"/>
              <a:t>class </a:t>
            </a:r>
            <a:r>
              <a:rPr lang="en-IN" dirty="0" err="1"/>
              <a:t>cl</a:t>
            </a:r>
            <a:endParaRPr lang="en-IN" dirty="0"/>
          </a:p>
          <a:p>
            <a:pPr>
              <a:buNone/>
            </a:pPr>
            <a:r>
              <a:rPr lang="en-IN" dirty="0"/>
              <a:t> {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public:</a:t>
            </a:r>
            <a:br>
              <a:rPr lang="en-IN" dirty="0"/>
            </a:br>
            <a:r>
              <a:rPr lang="en-IN" dirty="0" err="1"/>
              <a:t>cl</a:t>
            </a:r>
            <a:r>
              <a:rPr lang="en-IN" dirty="0"/>
              <a:t>() </a:t>
            </a:r>
          </a:p>
          <a:p>
            <a:pPr>
              <a:buNone/>
            </a:pPr>
            <a:r>
              <a:rPr lang="en-IN" dirty="0"/>
              <a:t>     { </a:t>
            </a:r>
          </a:p>
          <a:p>
            <a:pPr>
              <a:buNone/>
            </a:pPr>
            <a:r>
              <a:rPr lang="en-IN" dirty="0"/>
              <a:t>       </a:t>
            </a:r>
            <a:r>
              <a:rPr lang="en-IN" dirty="0" err="1"/>
              <a:t>i</a:t>
            </a:r>
            <a:r>
              <a:rPr lang="en-IN" dirty="0"/>
              <a:t>=0; </a:t>
            </a:r>
          </a:p>
          <a:p>
            <a:pPr>
              <a:buNone/>
            </a:pPr>
            <a:r>
              <a:rPr lang="en-IN" dirty="0"/>
              <a:t>     }</a:t>
            </a:r>
            <a:br>
              <a:rPr lang="en-IN" dirty="0"/>
            </a:br>
            <a:r>
              <a:rPr lang="en-IN" dirty="0" err="1"/>
              <a:t>cl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j) </a:t>
            </a:r>
          </a:p>
          <a:p>
            <a:pPr>
              <a:buNone/>
            </a:pPr>
            <a:r>
              <a:rPr lang="en-IN" dirty="0"/>
              <a:t>     { </a:t>
            </a:r>
            <a:r>
              <a:rPr lang="en-IN" dirty="0" err="1"/>
              <a:t>i</a:t>
            </a:r>
            <a:r>
              <a:rPr lang="en-IN" dirty="0"/>
              <a:t>=j; }</a:t>
            </a:r>
          </a:p>
          <a:p>
            <a:pPr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get_i</a:t>
            </a:r>
            <a:r>
              <a:rPr lang="en-IN" dirty="0"/>
              <a:t>() {  return </a:t>
            </a:r>
            <a:r>
              <a:rPr lang="en-IN" dirty="0" err="1"/>
              <a:t>i</a:t>
            </a:r>
            <a:r>
              <a:rPr lang="en-IN" dirty="0"/>
              <a:t>; }</a:t>
            </a:r>
          </a:p>
          <a:p>
            <a:pPr>
              <a:buNone/>
            </a:pPr>
            <a:r>
              <a:rPr lang="en-IN" dirty="0"/>
              <a:t>};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340768"/>
            <a:ext cx="4038600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>
              <a:buNone/>
            </a:pPr>
            <a:r>
              <a:rPr lang="en-IN" dirty="0"/>
              <a:t>{</a:t>
            </a:r>
            <a:br>
              <a:rPr lang="en-IN" dirty="0"/>
            </a:br>
            <a:r>
              <a:rPr lang="en-IN" dirty="0" err="1"/>
              <a:t>cl</a:t>
            </a:r>
            <a:r>
              <a:rPr lang="en-IN" dirty="0"/>
              <a:t> ob[3] = {1, 2, 3};</a:t>
            </a:r>
            <a:br>
              <a:rPr lang="en-IN" dirty="0"/>
            </a:br>
            <a:r>
              <a:rPr lang="en-IN" dirty="0" err="1"/>
              <a:t>cl</a:t>
            </a:r>
            <a:r>
              <a:rPr lang="en-IN" dirty="0"/>
              <a:t> *p;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p = ob; // get start of array</a:t>
            </a:r>
            <a:br>
              <a:rPr lang="en-IN" dirty="0"/>
            </a:b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&lt;3;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pPr>
              <a:buNone/>
            </a:pPr>
            <a:r>
              <a:rPr lang="en-IN" dirty="0"/>
              <a:t>	{</a:t>
            </a:r>
            <a:br>
              <a:rPr lang="en-IN" dirty="0"/>
            </a:br>
            <a:r>
              <a:rPr lang="en-IN" dirty="0" err="1"/>
              <a:t>cout</a:t>
            </a:r>
            <a:r>
              <a:rPr lang="en-IN" dirty="0"/>
              <a:t> &lt;&lt; p-&gt;</a:t>
            </a:r>
            <a:r>
              <a:rPr lang="en-IN" dirty="0" err="1"/>
              <a:t>get_i</a:t>
            </a:r>
            <a:r>
              <a:rPr lang="en-IN" dirty="0"/>
              <a:t>() &lt;&lt; "\n";</a:t>
            </a:r>
            <a:br>
              <a:rPr lang="en-IN" dirty="0"/>
            </a:br>
            <a:r>
              <a:rPr lang="en-IN" dirty="0"/>
              <a:t>p++; // point to next object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return 0;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41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392144" y="4797152"/>
            <a:ext cx="2952328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Output</a:t>
            </a:r>
          </a:p>
          <a:p>
            <a:r>
              <a:rPr lang="en-GB" sz="2800" dirty="0">
                <a:solidFill>
                  <a:schemeClr val="bg1"/>
                </a:solidFill>
              </a:rPr>
              <a:t>1</a:t>
            </a:r>
          </a:p>
          <a:p>
            <a:r>
              <a:rPr lang="en-GB" sz="2800" dirty="0">
                <a:solidFill>
                  <a:schemeClr val="bg1"/>
                </a:solidFill>
              </a:rPr>
              <a:t>2</a:t>
            </a:r>
          </a:p>
          <a:p>
            <a:r>
              <a:rPr lang="en-GB" sz="2800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 functions of every object have access to a special constant pointer named </a:t>
            </a:r>
            <a:r>
              <a:rPr lang="en-GB" b="1" dirty="0">
                <a:solidFill>
                  <a:srgbClr val="FF0000"/>
                </a:solidFill>
              </a:rPr>
              <a:t>this</a:t>
            </a:r>
            <a:r>
              <a:rPr lang="en-GB" dirty="0"/>
              <a:t>.</a:t>
            </a:r>
          </a:p>
          <a:p>
            <a:r>
              <a:rPr lang="en-GB" dirty="0"/>
              <a:t>It points to the object itself.</a:t>
            </a:r>
          </a:p>
          <a:p>
            <a:r>
              <a:rPr lang="en-GB" dirty="0"/>
              <a:t>It is passed automatically as an implicit argument to the invoking member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8D98-B47A-462B-B192-83C1A1324C0F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42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3143672" y="4442336"/>
            <a:ext cx="5781430" cy="1938992"/>
            <a:chOff x="1691680" y="4442336"/>
            <a:chExt cx="5781430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691680" y="4442336"/>
              <a:ext cx="2376264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class ABC</a:t>
              </a:r>
            </a:p>
            <a:p>
              <a:r>
                <a:rPr lang="en-GB" sz="2000" dirty="0"/>
                <a:t>{    </a:t>
              </a:r>
              <a:r>
                <a:rPr lang="en-GB" sz="2000" dirty="0" err="1"/>
                <a:t>int</a:t>
              </a:r>
              <a:r>
                <a:rPr lang="en-GB" sz="2000" dirty="0"/>
                <a:t> a;</a:t>
              </a:r>
            </a:p>
            <a:p>
              <a:r>
                <a:rPr lang="en-GB" sz="2000" dirty="0"/>
                <a:t>   public:</a:t>
              </a:r>
            </a:p>
            <a:p>
              <a:r>
                <a:rPr lang="en-GB" sz="2000" dirty="0"/>
                <a:t>     void set()</a:t>
              </a:r>
            </a:p>
            <a:p>
              <a:r>
                <a:rPr lang="en-GB" sz="2000" dirty="0"/>
                <a:t>      {    a = 10;    }</a:t>
              </a:r>
            </a:p>
            <a:p>
              <a:r>
                <a:rPr lang="en-GB" sz="2000" dirty="0"/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36224" y="4442336"/>
              <a:ext cx="2436886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class ABC</a:t>
              </a:r>
            </a:p>
            <a:p>
              <a:r>
                <a:rPr lang="en-GB" sz="2000" dirty="0"/>
                <a:t>{    </a:t>
              </a:r>
              <a:r>
                <a:rPr lang="en-GB" sz="2000" dirty="0" err="1"/>
                <a:t>int</a:t>
              </a:r>
              <a:r>
                <a:rPr lang="en-GB" sz="2000" dirty="0"/>
                <a:t> a;</a:t>
              </a:r>
            </a:p>
            <a:p>
              <a:r>
                <a:rPr lang="en-GB" sz="2000" dirty="0"/>
                <a:t>   public:</a:t>
              </a:r>
            </a:p>
            <a:p>
              <a:r>
                <a:rPr lang="en-GB" sz="2000" dirty="0"/>
                <a:t>     void set()</a:t>
              </a:r>
            </a:p>
            <a:p>
              <a:r>
                <a:rPr lang="en-GB" sz="2000" dirty="0"/>
                <a:t>      {    this-&gt;a = 10;    }</a:t>
              </a:r>
            </a:p>
            <a:p>
              <a:r>
                <a:rPr lang="en-GB" sz="2000" dirty="0"/>
                <a:t>};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member functions do not have </a:t>
            </a:r>
            <a:r>
              <a:rPr lang="en-US" b="1" dirty="0"/>
              <a:t>'this' pointer </a:t>
            </a:r>
            <a:r>
              <a:rPr lang="en-IN" dirty="0"/>
              <a:t>as they can be </a:t>
            </a:r>
            <a:r>
              <a:rPr lang="en-IN" b="1" dirty="0">
                <a:solidFill>
                  <a:schemeClr val="tx2"/>
                </a:solidFill>
              </a:rPr>
              <a:t>called without any object using the class name</a:t>
            </a:r>
            <a:r>
              <a:rPr lang="en-IN" dirty="0"/>
              <a:t>.</a:t>
            </a:r>
          </a:p>
          <a:p>
            <a:r>
              <a:rPr lang="en-US" dirty="0"/>
              <a:t>Not passed to friend functions as </a:t>
            </a:r>
            <a:r>
              <a:rPr lang="en-US" b="1" dirty="0">
                <a:solidFill>
                  <a:schemeClr val="tx2"/>
                </a:solidFill>
              </a:rPr>
              <a:t>they are not member functions</a:t>
            </a:r>
            <a:r>
              <a:rPr lang="en-US" dirty="0"/>
              <a:t> of a class.</a:t>
            </a:r>
          </a:p>
          <a:p>
            <a:r>
              <a:rPr lang="en-US" dirty="0"/>
              <a:t>Used when </a:t>
            </a:r>
            <a:r>
              <a:rPr lang="en-US" b="1" dirty="0">
                <a:solidFill>
                  <a:schemeClr val="tx2"/>
                </a:solidFill>
              </a:rPr>
              <a:t>a binary operator is overloaded </a:t>
            </a:r>
            <a:r>
              <a:rPr lang="en-US" dirty="0"/>
              <a:t>using a member function.</a:t>
            </a:r>
          </a:p>
          <a:p>
            <a:r>
              <a:rPr lang="en-US" dirty="0"/>
              <a:t>Used to </a:t>
            </a:r>
            <a:r>
              <a:rPr lang="en-US" b="1" dirty="0">
                <a:solidFill>
                  <a:schemeClr val="tx2"/>
                </a:solidFill>
              </a:rPr>
              <a:t>return the object it points to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0A1E-A8A9-4263-930E-B3A69EEA970C}" type="datetime1">
              <a:rPr lang="en-US" smtClean="0"/>
              <a:pPr/>
              <a:t>2/23/2023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21C4-A808-4C86-9039-83A43829D9F9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F8CE-A01D-26EA-3EA7-CBA32F20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24B5-2364-04C2-2D74-D3E0A842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important to note that </a:t>
            </a:r>
            <a:r>
              <a:rPr lang="en-US" b="1" dirty="0">
                <a:solidFill>
                  <a:schemeClr val="tx2"/>
                </a:solidFill>
              </a:rPr>
              <a:t>this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const pointer</a:t>
            </a:r>
            <a:r>
              <a:rPr lang="en-US" dirty="0"/>
              <a:t>. 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rgbClr val="FF0000"/>
                </a:solidFill>
              </a:rPr>
              <a:t>change the value of the object it points </a:t>
            </a:r>
            <a:r>
              <a:rPr lang="en-US" dirty="0"/>
              <a:t>to, </a:t>
            </a:r>
            <a:r>
              <a:rPr lang="en-US" b="1" dirty="0">
                <a:solidFill>
                  <a:schemeClr val="tx2"/>
                </a:solidFill>
              </a:rPr>
              <a:t>but we cannot make it a point to any other object. </a:t>
            </a:r>
          </a:p>
          <a:p>
            <a:r>
              <a:rPr lang="en-US" dirty="0"/>
              <a:t>This is why </a:t>
            </a:r>
            <a:r>
              <a:rPr lang="en-US" b="1" dirty="0"/>
              <a:t>we can not declare and make assignments to the this pointer.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37BE0-4CBE-ACFB-7453-5BA946D0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409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#include &lt;</a:t>
            </a:r>
            <a:r>
              <a:rPr lang="en-GB" sz="2400" b="1" dirty="0" err="1"/>
              <a:t>iostream</a:t>
            </a:r>
            <a:r>
              <a:rPr lang="en-GB" sz="2400" b="1" dirty="0"/>
              <a:t>&gt;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using namespace std;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class ABC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{    private:	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     char </a:t>
            </a:r>
            <a:r>
              <a:rPr lang="en-GB" sz="2400" b="1" dirty="0" err="1"/>
              <a:t>charray</a:t>
            </a:r>
            <a:r>
              <a:rPr lang="en-GB" sz="2400" b="1" dirty="0"/>
              <a:t>[10];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     public:	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     void reveal()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 	{ 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        </a:t>
            </a:r>
            <a:r>
              <a:rPr lang="en-GB" sz="2400" b="1" dirty="0" err="1"/>
              <a:t>cout</a:t>
            </a:r>
            <a:r>
              <a:rPr lang="en-GB" sz="2400" b="1" dirty="0"/>
              <a:t> &lt;&lt; "\</a:t>
            </a:r>
            <a:r>
              <a:rPr lang="en-GB" sz="2400" b="1" dirty="0" err="1"/>
              <a:t>nMy</a:t>
            </a:r>
            <a:r>
              <a:rPr lang="en-GB" sz="2400" b="1" dirty="0"/>
              <a:t> object's address is " &lt;&lt; this; 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}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sz="2400" b="1" dirty="0"/>
              <a:t>};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484785"/>
            <a:ext cx="4038600" cy="4641379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None/>
            </a:pPr>
            <a:r>
              <a:rPr lang="en-GB" b="1" dirty="0" err="1"/>
              <a:t>int</a:t>
            </a:r>
            <a:r>
              <a:rPr lang="en-GB" b="1" dirty="0"/>
              <a:t> main()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/>
              <a:t>{	ABC w1, w2;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/>
              <a:t> 	w1.reveal();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/>
              <a:t> 	w2.reveal();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/>
              <a:t> 	</a:t>
            </a:r>
            <a:r>
              <a:rPr lang="en-GB" b="1" dirty="0" err="1"/>
              <a:t>cout</a:t>
            </a:r>
            <a:r>
              <a:rPr lang="en-GB" b="1" dirty="0"/>
              <a:t> &lt;&lt; </a:t>
            </a:r>
            <a:r>
              <a:rPr lang="en-GB" b="1" dirty="0" err="1"/>
              <a:t>endl</a:t>
            </a:r>
            <a:r>
              <a:rPr lang="en-GB" b="1" dirty="0"/>
              <a:t>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/>
              <a:t> 	return 0;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GB" b="1" dirty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C97-ED9A-465E-A205-4A9B0F4BD84F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63952" y="4581128"/>
            <a:ext cx="48245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Output</a:t>
            </a:r>
          </a:p>
          <a:p>
            <a:r>
              <a:rPr lang="en-IN" sz="2800" dirty="0">
                <a:solidFill>
                  <a:schemeClr val="bg1"/>
                </a:solidFill>
              </a:rPr>
              <a:t>My object's address is 0x6ffe40</a:t>
            </a:r>
          </a:p>
          <a:p>
            <a:r>
              <a:rPr lang="en-IN" sz="2800" dirty="0">
                <a:solidFill>
                  <a:schemeClr val="bg1"/>
                </a:solidFill>
              </a:rPr>
              <a:t>My object's address is 0x6ffe30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328592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#include&lt;</a:t>
            </a:r>
            <a:r>
              <a:rPr lang="en-GB" sz="2200" b="1" dirty="0" err="1"/>
              <a:t>iostream</a:t>
            </a:r>
            <a:r>
              <a:rPr lang="en-GB" sz="2200" b="1" dirty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#include&lt;</a:t>
            </a:r>
            <a:r>
              <a:rPr lang="en-GB" sz="2200" b="1" dirty="0" err="1"/>
              <a:t>cstring</a:t>
            </a:r>
            <a:r>
              <a:rPr lang="en-GB" sz="2200" b="1" dirty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class person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{	char name[20];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</a:t>
            </a:r>
            <a:r>
              <a:rPr lang="en-GB" sz="2200" b="1" dirty="0" err="1"/>
              <a:t>int</a:t>
            </a:r>
            <a:r>
              <a:rPr lang="en-GB" sz="2200" b="1" dirty="0"/>
              <a:t> age;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void </a:t>
            </a:r>
            <a:r>
              <a:rPr lang="en-GB" sz="2200" b="1" dirty="0" err="1"/>
              <a:t>setData</a:t>
            </a:r>
            <a:r>
              <a:rPr lang="en-GB" sz="2200" b="1" dirty="0"/>
              <a:t>(const char *s, </a:t>
            </a:r>
            <a:r>
              <a:rPr lang="en-GB" sz="2200" b="1" dirty="0" err="1"/>
              <a:t>int</a:t>
            </a:r>
            <a:r>
              <a:rPr lang="en-GB" sz="2200" b="1" dirty="0"/>
              <a:t> a)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{	</a:t>
            </a:r>
            <a:r>
              <a:rPr lang="en-GB" sz="2200" b="1" dirty="0" err="1"/>
              <a:t>strcpy</a:t>
            </a:r>
            <a:r>
              <a:rPr lang="en-GB" sz="2200" b="1" dirty="0"/>
              <a:t>(name, s);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	age = a;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person&amp; greater(person &amp;x)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{	if(</a:t>
            </a:r>
            <a:r>
              <a:rPr lang="en-GB" sz="2200" b="1" dirty="0" err="1"/>
              <a:t>x.age</a:t>
            </a:r>
            <a:r>
              <a:rPr lang="en-GB" sz="2200" b="1" dirty="0"/>
              <a:t> &gt;= age)	return x;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	else	return *this;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void display()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	{	</a:t>
            </a:r>
            <a:r>
              <a:rPr lang="en-GB" sz="2200" b="1" dirty="0" err="1"/>
              <a:t>cout</a:t>
            </a:r>
            <a:r>
              <a:rPr lang="en-GB" sz="2200" b="1" dirty="0"/>
              <a:t> &lt;&lt; name &lt;&lt; " with age " &lt;&lt; age;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/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3A6D-D6DD-41F3-A064-FDE808577BDD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6753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int main()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{	person p1,p2,p3;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p1.setData("</a:t>
            </a:r>
            <a:r>
              <a:rPr lang="en-GB" sz="2400" b="1" dirty="0" err="1"/>
              <a:t>Abha</a:t>
            </a:r>
            <a:r>
              <a:rPr lang="en-GB" sz="2400" b="1" dirty="0"/>
              <a:t>", 21);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p2.setData("</a:t>
            </a:r>
            <a:r>
              <a:rPr lang="en-GB" sz="2400" b="1" dirty="0" err="1"/>
              <a:t>Akhil</a:t>
            </a:r>
            <a:r>
              <a:rPr lang="en-GB" sz="2400" b="1" dirty="0"/>
              <a:t>", 29);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p3.setData("</a:t>
            </a:r>
            <a:r>
              <a:rPr lang="en-GB" sz="2400" b="1" dirty="0" err="1"/>
              <a:t>Mitali</a:t>
            </a:r>
            <a:r>
              <a:rPr lang="en-GB" sz="2400" b="1" dirty="0"/>
              <a:t>", 31);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person p = p1.greater(p2);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</a:t>
            </a:r>
            <a:r>
              <a:rPr lang="en-GB" sz="2400" b="1" dirty="0" err="1"/>
              <a:t>cout</a:t>
            </a:r>
            <a:r>
              <a:rPr lang="en-GB" sz="2400" b="1" dirty="0"/>
              <a:t> &lt;&lt; "Elder person is: 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</a:t>
            </a:r>
            <a:r>
              <a:rPr lang="en-GB" sz="2400" b="1" dirty="0" err="1"/>
              <a:t>p.display</a:t>
            </a:r>
            <a:r>
              <a:rPr lang="en-GB" sz="2400" b="1" dirty="0"/>
              <a:t>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p = p2.greater(p3);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</a:t>
            </a:r>
            <a:r>
              <a:rPr lang="en-GB" sz="2400" b="1" dirty="0" err="1"/>
              <a:t>cout</a:t>
            </a:r>
            <a:r>
              <a:rPr lang="en-GB" sz="2400" b="1" dirty="0"/>
              <a:t> &lt;&lt; </a:t>
            </a:r>
            <a:r>
              <a:rPr lang="en-GB" sz="2400" b="1" dirty="0" err="1"/>
              <a:t>endl</a:t>
            </a:r>
            <a:r>
              <a:rPr lang="en-GB" sz="2400" b="1" dirty="0"/>
              <a:t> &lt;&lt; "Elder person is: ";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</a:t>
            </a:r>
            <a:r>
              <a:rPr lang="en-GB" sz="2400" b="1" dirty="0" err="1"/>
              <a:t>p.display</a:t>
            </a:r>
            <a:r>
              <a:rPr lang="en-GB" sz="2400" b="1" dirty="0"/>
              <a:t>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	return 0;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7"/>
            </a:pPr>
            <a:r>
              <a:rPr lang="en-GB" sz="2400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E92-F857-4B81-936E-12BCD0468CC1}" type="datetime1">
              <a:rPr lang="en-US" smtClean="0"/>
              <a:pPr/>
              <a:t>2/23/2023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47C-D076-4F9B-910F-B2BFADEA433E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03912" y="5427222"/>
            <a:ext cx="5112568" cy="954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Elder person is: </a:t>
            </a:r>
            <a:r>
              <a:rPr lang="en-GB" sz="2800" dirty="0" err="1">
                <a:solidFill>
                  <a:schemeClr val="bg1"/>
                </a:solidFill>
              </a:rPr>
              <a:t>Akhil</a:t>
            </a:r>
            <a:r>
              <a:rPr lang="en-GB" sz="2800" dirty="0">
                <a:solidFill>
                  <a:schemeClr val="bg1"/>
                </a:solidFill>
              </a:rPr>
              <a:t> with age 29</a:t>
            </a:r>
          </a:p>
          <a:p>
            <a:r>
              <a:rPr lang="en-GB" sz="2800" dirty="0">
                <a:solidFill>
                  <a:schemeClr val="bg1"/>
                </a:solidFill>
              </a:rPr>
              <a:t>Elder person is: </a:t>
            </a:r>
            <a:r>
              <a:rPr lang="en-GB" sz="2800" dirty="0" err="1">
                <a:solidFill>
                  <a:schemeClr val="bg1"/>
                </a:solidFill>
              </a:rPr>
              <a:t>Mitali</a:t>
            </a:r>
            <a:r>
              <a:rPr lang="en-GB" sz="2800" dirty="0">
                <a:solidFill>
                  <a:schemeClr val="bg1"/>
                </a:solidFill>
              </a:rPr>
              <a:t> with age 31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86657" y="4922004"/>
            <a:ext cx="12538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Output</a:t>
            </a:r>
            <a:endParaRPr lang="en-IN" sz="28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Pointers to Class Members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52737"/>
            <a:ext cx="10801200" cy="5073427"/>
          </a:xfrm>
        </p:spPr>
        <p:txBody>
          <a:bodyPr>
            <a:normAutofit fontScale="85000" lnSpcReduction="20000"/>
          </a:bodyPr>
          <a:lstStyle/>
          <a:p>
            <a:r>
              <a:rPr lang="en-IN" sz="4400" dirty="0"/>
              <a:t>A special type of pointer that </a:t>
            </a:r>
            <a:r>
              <a:rPr lang="en-IN" sz="4400" b="1" dirty="0"/>
              <a:t>"points" generically to a member of a class</a:t>
            </a:r>
            <a:r>
              <a:rPr lang="en-IN" sz="4400" dirty="0"/>
              <a:t>, not to </a:t>
            </a:r>
            <a:r>
              <a:rPr lang="en-IN" sz="4400" b="1" dirty="0">
                <a:solidFill>
                  <a:srgbClr val="FF0000"/>
                </a:solidFill>
              </a:rPr>
              <a:t>a specific instance of that member in an object</a:t>
            </a:r>
            <a:r>
              <a:rPr lang="en-IN" sz="4400" dirty="0"/>
              <a:t>. </a:t>
            </a:r>
          </a:p>
          <a:p>
            <a:r>
              <a:rPr lang="en-IN" sz="4400" dirty="0"/>
              <a:t>This sort of pointer is called </a:t>
            </a:r>
            <a:r>
              <a:rPr lang="en-IN" sz="4400" dirty="0">
                <a:solidFill>
                  <a:srgbClr val="FF0000"/>
                </a:solidFill>
              </a:rPr>
              <a:t>a </a:t>
            </a:r>
            <a:r>
              <a:rPr lang="en-IN" sz="4400" i="1" dirty="0">
                <a:solidFill>
                  <a:srgbClr val="FF0000"/>
                </a:solidFill>
              </a:rPr>
              <a:t>pointer to a class member</a:t>
            </a:r>
            <a:r>
              <a:rPr lang="en-IN" sz="4400" i="1" dirty="0"/>
              <a:t> </a:t>
            </a:r>
            <a:r>
              <a:rPr lang="en-IN" sz="4400" dirty="0"/>
              <a:t>or a </a:t>
            </a:r>
            <a:r>
              <a:rPr lang="en-IN" sz="4400" i="1" dirty="0">
                <a:solidFill>
                  <a:srgbClr val="FF0000"/>
                </a:solidFill>
              </a:rPr>
              <a:t>pointer-to-member</a:t>
            </a:r>
            <a:r>
              <a:rPr lang="en-IN" sz="4400" dirty="0"/>
              <a:t>.</a:t>
            </a:r>
          </a:p>
          <a:p>
            <a:r>
              <a:rPr lang="en-IN" sz="4400" dirty="0"/>
              <a:t> A pointer to a member is not the same as a normal C++ pointer. </a:t>
            </a:r>
          </a:p>
          <a:p>
            <a:r>
              <a:rPr lang="en-IN" sz="4400" dirty="0"/>
              <a:t>Instead, a pointer to a member </a:t>
            </a:r>
            <a:r>
              <a:rPr lang="en-IN" sz="4400" dirty="0">
                <a:solidFill>
                  <a:srgbClr val="FF0000"/>
                </a:solidFill>
              </a:rPr>
              <a:t>provides only an offset into an object of the member's class</a:t>
            </a:r>
            <a:r>
              <a:rPr lang="en-IN" sz="4400" dirty="0"/>
              <a:t> at which that member can be found.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member pointers are not true pointers, the </a:t>
            </a:r>
            <a:r>
              <a:rPr lang="en-IN" b="1" dirty="0"/>
              <a:t>. </a:t>
            </a:r>
            <a:r>
              <a:rPr lang="en-IN" dirty="0"/>
              <a:t>and </a:t>
            </a:r>
            <a:r>
              <a:rPr lang="en-IN" b="1" dirty="0"/>
              <a:t>-&gt; </a:t>
            </a:r>
            <a:r>
              <a:rPr lang="en-IN" dirty="0"/>
              <a:t>cannot be applied to them. </a:t>
            </a:r>
          </a:p>
          <a:p>
            <a:r>
              <a:rPr lang="en-IN" dirty="0"/>
              <a:t>To </a:t>
            </a:r>
            <a:r>
              <a:rPr lang="en-IN" dirty="0">
                <a:solidFill>
                  <a:srgbClr val="FF0000"/>
                </a:solidFill>
              </a:rPr>
              <a:t>access a member of a class given a pointer to it</a:t>
            </a:r>
            <a:r>
              <a:rPr lang="en-IN" dirty="0"/>
              <a:t>, use the special pointer-to-member operators </a:t>
            </a:r>
            <a:r>
              <a:rPr lang="en-IN" b="1" dirty="0">
                <a:solidFill>
                  <a:srgbClr val="FF0000"/>
                </a:solidFill>
              </a:rPr>
              <a:t>.* and –&gt;*.</a:t>
            </a:r>
          </a:p>
          <a:p>
            <a:r>
              <a:rPr lang="en-IN" b="1" dirty="0"/>
              <a:t> </a:t>
            </a:r>
            <a:r>
              <a:rPr lang="en-IN" dirty="0"/>
              <a:t>Their job is to </a:t>
            </a:r>
            <a:r>
              <a:rPr lang="en-IN" b="1" dirty="0">
                <a:solidFill>
                  <a:srgbClr val="FF0000"/>
                </a:solidFill>
              </a:rPr>
              <a:t>allow you to access a member of a class given a pointer to that member</a:t>
            </a:r>
            <a:r>
              <a:rPr lang="en-I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Means array of variables of type class.</a:t>
            </a:r>
          </a:p>
          <a:p>
            <a:pPr marL="0" indent="0">
              <a:spcBef>
                <a:spcPts val="1200"/>
              </a:spcBef>
            </a:pPr>
            <a:r>
              <a:rPr lang="en-GB" dirty="0"/>
              <a:t>The syntax for declaring and using an object array is exactly the same as it is for any other type of array.</a:t>
            </a:r>
          </a:p>
          <a:p>
            <a:pPr marL="0" lvl="1" indent="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Use usual array-accessing methods to access individual elements, and then the dot member operator to access the member functions.</a:t>
            </a:r>
          </a:p>
          <a:p>
            <a:pPr marL="0" indent="0">
              <a:spcBef>
                <a:spcPts val="1200"/>
              </a:spcBef>
            </a:pPr>
            <a:r>
              <a:rPr lang="en-GB" dirty="0"/>
              <a:t>An array of objects is stored inside the memory in the same way as a multi-dimensional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B590-5E97-4FA7-A61E-7A80843CDB9F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50</a:t>
            </a:fld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96752"/>
            <a:ext cx="8077200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7890" y="3284983"/>
            <a:ext cx="8134350" cy="350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Declaring and Assigning Pointer to </a:t>
            </a:r>
            <a:br>
              <a:rPr lang="en-IN" dirty="0"/>
            </a:br>
            <a:r>
              <a:rPr lang="en-IN" dirty="0"/>
              <a:t>Data Members of a Class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Accessing Data Members Using Pointers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D52-C746-4892-A6E5-30734421D480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51</a:t>
            </a:fld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1988840"/>
            <a:ext cx="842493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#include&lt;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/>
              <a:t>using namespace std;</a:t>
            </a:r>
          </a:p>
          <a:p>
            <a:pPr>
              <a:buNone/>
            </a:pPr>
            <a:r>
              <a:rPr lang="en-IN" dirty="0"/>
              <a:t>class Test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 public :</a:t>
            </a:r>
          </a:p>
          <a:p>
            <a:pPr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pPr>
              <a:buNone/>
            </a:pPr>
            <a:r>
              <a:rPr lang="en-IN" dirty="0"/>
              <a:t>   void </a:t>
            </a:r>
            <a:r>
              <a:rPr lang="en-IN" dirty="0" err="1"/>
              <a:t>show_data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};</a:t>
            </a:r>
          </a:p>
          <a:p>
            <a:pPr>
              <a:buNone/>
            </a:pPr>
            <a:r>
              <a:rPr lang="en-IN" dirty="0"/>
              <a:t>void Test :: </a:t>
            </a:r>
            <a:r>
              <a:rPr lang="en-IN" dirty="0" err="1"/>
              <a:t>show_data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{ </a:t>
            </a:r>
          </a:p>
          <a:p>
            <a:pPr>
              <a:buNone/>
            </a:pPr>
            <a:r>
              <a:rPr lang="en-IN" dirty="0" err="1"/>
              <a:t>cout</a:t>
            </a:r>
            <a:r>
              <a:rPr lang="en-IN" dirty="0"/>
              <a:t>&lt;&lt;“\n x=“&lt;&lt;x;</a:t>
            </a:r>
          </a:p>
          <a:p>
            <a:pPr>
              <a:buNone/>
            </a:pPr>
            <a:r>
              <a:rPr lang="en-IN" dirty="0"/>
              <a:t> }</a:t>
            </a:r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  Test t;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Test :: *</a:t>
            </a:r>
            <a:r>
              <a:rPr lang="en-IN" dirty="0" err="1"/>
              <a:t>ptr</a:t>
            </a:r>
            <a:r>
              <a:rPr lang="en-IN" dirty="0"/>
              <a:t>=&amp;Test::x;</a:t>
            </a:r>
          </a:p>
          <a:p>
            <a:pPr>
              <a:buNone/>
            </a:pPr>
            <a:r>
              <a:rPr lang="en-IN" dirty="0"/>
              <a:t>t.*</a:t>
            </a:r>
            <a:r>
              <a:rPr lang="en-IN" dirty="0" err="1"/>
              <a:t>ptr</a:t>
            </a:r>
            <a:r>
              <a:rPr lang="en-IN" dirty="0"/>
              <a:t>=20;</a:t>
            </a:r>
          </a:p>
          <a:p>
            <a:pPr>
              <a:buNone/>
            </a:pPr>
            <a:r>
              <a:rPr lang="en-IN" dirty="0" err="1"/>
              <a:t>t.show_data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Test *</a:t>
            </a:r>
            <a:r>
              <a:rPr lang="en-IN" dirty="0" err="1"/>
              <a:t>tp</a:t>
            </a:r>
            <a:r>
              <a:rPr lang="en-IN" dirty="0"/>
              <a:t>= new Test;</a:t>
            </a:r>
          </a:p>
          <a:p>
            <a:pPr>
              <a:buNone/>
            </a:pPr>
            <a:r>
              <a:rPr lang="en-IN" dirty="0" err="1"/>
              <a:t>tp</a:t>
            </a:r>
            <a:r>
              <a:rPr lang="en-IN" dirty="0"/>
              <a:t>-&gt;*</a:t>
            </a:r>
            <a:r>
              <a:rPr lang="en-IN" dirty="0" err="1"/>
              <a:t>ptr</a:t>
            </a:r>
            <a:r>
              <a:rPr lang="en-IN" dirty="0"/>
              <a:t>=80;</a:t>
            </a:r>
          </a:p>
          <a:p>
            <a:pPr>
              <a:buNone/>
            </a:pPr>
            <a:r>
              <a:rPr lang="en-IN" dirty="0" err="1"/>
              <a:t>tp</a:t>
            </a:r>
            <a:r>
              <a:rPr lang="en-IN" dirty="0"/>
              <a:t>-&gt;</a:t>
            </a:r>
            <a:r>
              <a:rPr lang="en-IN" dirty="0" err="1"/>
              <a:t>show_data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return 0;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52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040216" y="5301209"/>
            <a:ext cx="2160240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Output </a:t>
            </a:r>
          </a:p>
          <a:p>
            <a:r>
              <a:rPr lang="en-IN" sz="2000" dirty="0">
                <a:solidFill>
                  <a:schemeClr val="bg1"/>
                </a:solidFill>
              </a:rPr>
              <a:t>X=20</a:t>
            </a:r>
          </a:p>
          <a:p>
            <a:r>
              <a:rPr lang="en-IN" sz="2000" dirty="0">
                <a:solidFill>
                  <a:schemeClr val="bg1"/>
                </a:solidFill>
              </a:rPr>
              <a:t>X=80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526" y="1669530"/>
            <a:ext cx="8701250" cy="363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E0E-F164-4259-8123-D0B7105EDF59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53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member function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196753"/>
            <a:ext cx="4038600" cy="492941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4300" dirty="0"/>
              <a:t>#include &lt;</a:t>
            </a:r>
            <a:r>
              <a:rPr lang="en-IN" sz="4300" dirty="0" err="1"/>
              <a:t>iostream</a:t>
            </a:r>
            <a:r>
              <a:rPr lang="en-IN" sz="4300" dirty="0"/>
              <a:t>&gt; </a:t>
            </a:r>
          </a:p>
          <a:p>
            <a:pPr>
              <a:buNone/>
            </a:pPr>
            <a:r>
              <a:rPr lang="en-IN" sz="4300" dirty="0"/>
              <a:t>using namespace std;</a:t>
            </a:r>
          </a:p>
          <a:p>
            <a:pPr>
              <a:buNone/>
            </a:pPr>
            <a:r>
              <a:rPr lang="en-IN" sz="4300" dirty="0"/>
              <a:t> class X </a:t>
            </a:r>
          </a:p>
          <a:p>
            <a:pPr>
              <a:buNone/>
            </a:pPr>
            <a:r>
              <a:rPr lang="en-IN" sz="4300" dirty="0"/>
              <a:t>{</a:t>
            </a:r>
          </a:p>
          <a:p>
            <a:pPr>
              <a:buNone/>
            </a:pPr>
            <a:r>
              <a:rPr lang="en-IN" sz="4300" dirty="0"/>
              <a:t> public: </a:t>
            </a:r>
          </a:p>
          <a:p>
            <a:pPr>
              <a:buNone/>
            </a:pPr>
            <a:r>
              <a:rPr lang="en-IN" sz="4300" dirty="0" err="1"/>
              <a:t>int</a:t>
            </a:r>
            <a:r>
              <a:rPr lang="en-IN" sz="4300" dirty="0"/>
              <a:t> a;</a:t>
            </a:r>
          </a:p>
          <a:p>
            <a:pPr>
              <a:buNone/>
            </a:pPr>
            <a:r>
              <a:rPr lang="en-IN" sz="4300" dirty="0"/>
              <a:t> void f(</a:t>
            </a:r>
            <a:r>
              <a:rPr lang="en-IN" sz="4300" dirty="0" err="1"/>
              <a:t>int</a:t>
            </a:r>
            <a:r>
              <a:rPr lang="en-IN" sz="4300" dirty="0"/>
              <a:t> b)</a:t>
            </a:r>
          </a:p>
          <a:p>
            <a:pPr>
              <a:buNone/>
            </a:pPr>
            <a:r>
              <a:rPr lang="en-IN" sz="4300" dirty="0"/>
              <a:t> {</a:t>
            </a:r>
          </a:p>
          <a:p>
            <a:pPr>
              <a:buNone/>
            </a:pPr>
            <a:r>
              <a:rPr lang="en-IN" sz="4300" dirty="0"/>
              <a:t> </a:t>
            </a:r>
            <a:r>
              <a:rPr lang="en-IN" sz="4300" dirty="0" err="1"/>
              <a:t>cout</a:t>
            </a:r>
            <a:r>
              <a:rPr lang="en-IN" sz="4300" dirty="0"/>
              <a:t> &lt;&lt; "The value of b is "&lt;&lt; b &lt;&lt; </a:t>
            </a:r>
            <a:r>
              <a:rPr lang="en-IN" sz="4300" dirty="0" err="1"/>
              <a:t>endl</a:t>
            </a:r>
            <a:r>
              <a:rPr lang="en-IN" sz="4300" dirty="0"/>
              <a:t>; </a:t>
            </a:r>
          </a:p>
          <a:p>
            <a:pPr>
              <a:buNone/>
            </a:pPr>
            <a:r>
              <a:rPr lang="en-IN" sz="4300" dirty="0"/>
              <a:t>}</a:t>
            </a:r>
          </a:p>
          <a:p>
            <a:pPr>
              <a:buNone/>
            </a:pPr>
            <a:r>
              <a:rPr lang="en-IN" sz="4300" dirty="0"/>
              <a:t> };</a:t>
            </a:r>
          </a:p>
          <a:p>
            <a:pPr>
              <a:buNone/>
            </a:pPr>
            <a:endParaRPr lang="en-IN" sz="4300" dirty="0"/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908720"/>
            <a:ext cx="4038600" cy="4824536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5000" dirty="0"/>
              <a:t>int main()</a:t>
            </a:r>
          </a:p>
          <a:p>
            <a:pPr>
              <a:buNone/>
            </a:pPr>
            <a:r>
              <a:rPr lang="en-IN" sz="5000" dirty="0"/>
              <a:t> {</a:t>
            </a:r>
          </a:p>
          <a:p>
            <a:pPr>
              <a:buNone/>
            </a:pPr>
            <a:r>
              <a:rPr lang="en-IN" sz="5000" dirty="0"/>
              <a:t> // declare pointer to data member </a:t>
            </a:r>
          </a:p>
          <a:p>
            <a:pPr>
              <a:buNone/>
            </a:pPr>
            <a:r>
              <a:rPr lang="en-IN" sz="5000" dirty="0"/>
              <a:t>int X::*ptiptr = &amp;X::a;</a:t>
            </a:r>
          </a:p>
          <a:p>
            <a:pPr>
              <a:buNone/>
            </a:pPr>
            <a:r>
              <a:rPr lang="en-IN" sz="5000" dirty="0"/>
              <a:t> // declare a pointer to member function </a:t>
            </a:r>
          </a:p>
          <a:p>
            <a:pPr>
              <a:buNone/>
            </a:pPr>
            <a:r>
              <a:rPr lang="en-IN" sz="5000" dirty="0"/>
              <a:t>void (X::* </a:t>
            </a:r>
            <a:r>
              <a:rPr lang="en-IN" sz="5000" dirty="0" err="1"/>
              <a:t>ptfptr</a:t>
            </a:r>
            <a:r>
              <a:rPr lang="en-IN" sz="5000" dirty="0"/>
              <a:t>) (</a:t>
            </a:r>
            <a:r>
              <a:rPr lang="en-IN" sz="5000" dirty="0" err="1"/>
              <a:t>int</a:t>
            </a:r>
            <a:r>
              <a:rPr lang="en-IN" sz="5000" dirty="0"/>
              <a:t>) = &amp;X::f;</a:t>
            </a:r>
          </a:p>
          <a:p>
            <a:pPr>
              <a:buNone/>
            </a:pPr>
            <a:r>
              <a:rPr lang="en-IN" sz="5000" dirty="0"/>
              <a:t> // create an object of class type X</a:t>
            </a:r>
          </a:p>
          <a:p>
            <a:pPr>
              <a:buNone/>
            </a:pPr>
            <a:r>
              <a:rPr lang="en-IN" sz="5000" dirty="0"/>
              <a:t> X </a:t>
            </a:r>
            <a:r>
              <a:rPr lang="en-IN" sz="5000" dirty="0" err="1"/>
              <a:t>xobject</a:t>
            </a:r>
            <a:r>
              <a:rPr lang="en-IN" sz="5000" dirty="0"/>
              <a:t>;</a:t>
            </a:r>
          </a:p>
          <a:p>
            <a:pPr>
              <a:buNone/>
            </a:pPr>
            <a:r>
              <a:rPr lang="en-IN" sz="5000" dirty="0"/>
              <a:t> // initialize data member </a:t>
            </a:r>
          </a:p>
          <a:p>
            <a:pPr>
              <a:buNone/>
            </a:pPr>
            <a:r>
              <a:rPr lang="en-IN" sz="5000" dirty="0" err="1"/>
              <a:t>xobject</a:t>
            </a:r>
            <a:r>
              <a:rPr lang="en-IN" sz="5000" dirty="0"/>
              <a:t>.*</a:t>
            </a:r>
            <a:r>
              <a:rPr lang="en-IN" sz="5000" dirty="0" err="1"/>
              <a:t>ptiptr</a:t>
            </a:r>
            <a:r>
              <a:rPr lang="en-IN" sz="5000" dirty="0"/>
              <a:t> = 10;</a:t>
            </a:r>
          </a:p>
          <a:p>
            <a:pPr>
              <a:buNone/>
            </a:pPr>
            <a:r>
              <a:rPr lang="en-IN" sz="5000" dirty="0"/>
              <a:t> </a:t>
            </a:r>
            <a:r>
              <a:rPr lang="en-IN" sz="5000" dirty="0" err="1"/>
              <a:t>cout</a:t>
            </a:r>
            <a:r>
              <a:rPr lang="en-IN" sz="5000" dirty="0"/>
              <a:t> &lt;&lt; "The value of a is " &lt;&lt; </a:t>
            </a:r>
            <a:r>
              <a:rPr lang="en-IN" sz="5000" dirty="0" err="1"/>
              <a:t>xobject</a:t>
            </a:r>
            <a:r>
              <a:rPr lang="en-IN" sz="5000" dirty="0"/>
              <a:t>.*</a:t>
            </a:r>
            <a:r>
              <a:rPr lang="en-IN" sz="5000" dirty="0" err="1"/>
              <a:t>ptiptr</a:t>
            </a:r>
            <a:r>
              <a:rPr lang="en-IN" sz="5000" dirty="0"/>
              <a:t> &lt;&lt; </a:t>
            </a:r>
            <a:r>
              <a:rPr lang="en-IN" sz="5000" dirty="0" err="1"/>
              <a:t>endl</a:t>
            </a:r>
            <a:r>
              <a:rPr lang="en-IN" sz="5000" dirty="0"/>
              <a:t>; </a:t>
            </a:r>
          </a:p>
          <a:p>
            <a:pPr>
              <a:buNone/>
            </a:pPr>
            <a:r>
              <a:rPr lang="en-IN" sz="5000" dirty="0"/>
              <a:t>// call member function </a:t>
            </a:r>
          </a:p>
          <a:p>
            <a:pPr>
              <a:buNone/>
            </a:pPr>
            <a:r>
              <a:rPr lang="en-IN" sz="5000" dirty="0"/>
              <a:t>(</a:t>
            </a:r>
            <a:r>
              <a:rPr lang="en-IN" sz="5000" dirty="0" err="1"/>
              <a:t>xobject</a:t>
            </a:r>
            <a:r>
              <a:rPr lang="en-IN" sz="5000" dirty="0"/>
              <a:t>.*</a:t>
            </a:r>
            <a:r>
              <a:rPr lang="en-IN" sz="5000" dirty="0" err="1"/>
              <a:t>ptfptr</a:t>
            </a:r>
            <a:r>
              <a:rPr lang="en-IN" sz="5000" dirty="0"/>
              <a:t>) (20);</a:t>
            </a:r>
          </a:p>
          <a:p>
            <a:pPr>
              <a:buNone/>
            </a:pPr>
            <a:r>
              <a:rPr lang="en-IN" sz="5000" dirty="0"/>
              <a:t> }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4FEB-A956-4ADD-9A7E-14C3D51B4604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303912" y="5797714"/>
            <a:ext cx="5112568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Output </a:t>
            </a:r>
          </a:p>
          <a:p>
            <a:r>
              <a:rPr lang="en-IN" sz="2000" dirty="0">
                <a:solidFill>
                  <a:schemeClr val="bg1"/>
                </a:solidFill>
              </a:rPr>
              <a:t>The value of a is 10</a:t>
            </a:r>
          </a:p>
          <a:p>
            <a:r>
              <a:rPr lang="en-IN" sz="2000" dirty="0">
                <a:solidFill>
                  <a:schemeClr val="bg1"/>
                </a:solidFill>
              </a:rPr>
              <a:t> The value of b is 20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03512" y="980728"/>
            <a:ext cx="4464496" cy="57606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	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using namespace std;</a:t>
            </a:r>
            <a:br>
              <a:rPr lang="en-IN" dirty="0"/>
            </a:br>
            <a:r>
              <a:rPr lang="en-IN" dirty="0"/>
              <a:t>class </a:t>
            </a:r>
            <a:r>
              <a:rPr lang="en-IN" dirty="0" err="1"/>
              <a:t>cl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public:</a:t>
            </a:r>
            <a:br>
              <a:rPr lang="en-IN" dirty="0"/>
            </a:br>
            <a:r>
              <a:rPr lang="en-IN" dirty="0" err="1"/>
              <a:t>cl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) { </a:t>
            </a:r>
            <a:r>
              <a:rPr lang="en-IN" dirty="0" err="1"/>
              <a:t>val</a:t>
            </a:r>
            <a:r>
              <a:rPr lang="en-IN" dirty="0"/>
              <a:t>=</a:t>
            </a:r>
            <a:r>
              <a:rPr lang="en-IN" dirty="0" err="1"/>
              <a:t>i</a:t>
            </a:r>
            <a:r>
              <a:rPr lang="en-IN" dirty="0"/>
              <a:t>; }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double_val</a:t>
            </a:r>
            <a:r>
              <a:rPr lang="en-IN" dirty="0"/>
              <a:t>() </a:t>
            </a:r>
          </a:p>
          <a:p>
            <a:pPr>
              <a:buNone/>
            </a:pPr>
            <a:r>
              <a:rPr lang="en-IN" dirty="0"/>
              <a:t>     { return </a:t>
            </a:r>
            <a:r>
              <a:rPr lang="en-IN" dirty="0" err="1"/>
              <a:t>val+val</a:t>
            </a:r>
            <a:r>
              <a:rPr lang="en-IN" dirty="0"/>
              <a:t>; }</a:t>
            </a:r>
          </a:p>
          <a:p>
            <a:pPr>
              <a:buNone/>
            </a:pPr>
            <a:r>
              <a:rPr lang="en-IN" dirty="0"/>
              <a:t>};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main()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cl</a:t>
            </a:r>
            <a:r>
              <a:rPr lang="en-IN" dirty="0"/>
              <a:t>::*data; // data member pointer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 (</a:t>
            </a:r>
            <a:r>
              <a:rPr lang="en-IN" dirty="0" err="1"/>
              <a:t>cl</a:t>
            </a:r>
            <a:r>
              <a:rPr lang="en-IN" dirty="0"/>
              <a:t>::*</a:t>
            </a:r>
            <a:r>
              <a:rPr lang="en-IN" dirty="0" err="1"/>
              <a:t>func</a:t>
            </a:r>
            <a:r>
              <a:rPr lang="en-IN" dirty="0"/>
              <a:t>)(); // function member pointer</a:t>
            </a:r>
            <a:br>
              <a:rPr lang="en-IN" dirty="0"/>
            </a:br>
            <a:r>
              <a:rPr lang="en-IN" dirty="0" err="1"/>
              <a:t>cl</a:t>
            </a:r>
            <a:r>
              <a:rPr lang="en-IN" dirty="0"/>
              <a:t> ob1(1), ob2(2); // create objects 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79976" y="980728"/>
            <a:ext cx="4608512" cy="568863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	</a:t>
            </a:r>
            <a:r>
              <a:rPr lang="en-IN" sz="3100" dirty="0"/>
              <a:t>data = &amp;</a:t>
            </a:r>
            <a:r>
              <a:rPr lang="en-IN" sz="3100" dirty="0" err="1"/>
              <a:t>cl</a:t>
            </a:r>
            <a:r>
              <a:rPr lang="en-IN" sz="3100" dirty="0"/>
              <a:t>::</a:t>
            </a:r>
            <a:r>
              <a:rPr lang="en-IN" sz="3100" dirty="0" err="1"/>
              <a:t>val</a:t>
            </a:r>
            <a:r>
              <a:rPr lang="en-IN" sz="3100" dirty="0"/>
              <a:t>; // get offset of </a:t>
            </a:r>
            <a:r>
              <a:rPr lang="en-IN" sz="3100" dirty="0" err="1"/>
              <a:t>val</a:t>
            </a:r>
            <a:br>
              <a:rPr lang="en-IN" sz="3100" dirty="0"/>
            </a:br>
            <a:r>
              <a:rPr lang="en-IN" sz="3100" dirty="0" err="1"/>
              <a:t>func</a:t>
            </a:r>
            <a:r>
              <a:rPr lang="en-IN" sz="3100" dirty="0"/>
              <a:t> = &amp;</a:t>
            </a:r>
            <a:r>
              <a:rPr lang="en-IN" sz="3100" dirty="0" err="1"/>
              <a:t>cl</a:t>
            </a:r>
            <a:r>
              <a:rPr lang="en-IN" sz="3100" dirty="0"/>
              <a:t>::</a:t>
            </a:r>
            <a:r>
              <a:rPr lang="en-IN" sz="3100" dirty="0" err="1"/>
              <a:t>double_val</a:t>
            </a:r>
            <a:r>
              <a:rPr lang="en-IN" sz="3100" dirty="0"/>
              <a:t>; // get offset of </a:t>
            </a:r>
            <a:r>
              <a:rPr lang="en-IN" sz="3100" dirty="0" err="1"/>
              <a:t>double_val</a:t>
            </a:r>
            <a:r>
              <a:rPr lang="en-IN" sz="3100" dirty="0"/>
              <a:t>()</a:t>
            </a:r>
            <a:br>
              <a:rPr lang="en-IN" sz="3100" dirty="0"/>
            </a:br>
            <a:r>
              <a:rPr lang="en-IN" sz="3100" dirty="0" err="1"/>
              <a:t>cout</a:t>
            </a:r>
            <a:r>
              <a:rPr lang="en-IN" sz="3100" dirty="0"/>
              <a:t> &lt;&lt; "Here are values: ";</a:t>
            </a:r>
            <a:br>
              <a:rPr lang="en-IN" sz="3100" dirty="0"/>
            </a:br>
            <a:r>
              <a:rPr lang="en-IN" sz="3100" dirty="0" err="1"/>
              <a:t>cout</a:t>
            </a:r>
            <a:r>
              <a:rPr lang="en-IN" sz="3100" dirty="0"/>
              <a:t> &lt;&lt; ob1.*data &lt;&lt; " " &lt;&lt; ob2.*data &lt;&lt; "\n";</a:t>
            </a:r>
            <a:br>
              <a:rPr lang="en-IN" sz="3100" dirty="0"/>
            </a:br>
            <a:r>
              <a:rPr lang="en-IN" sz="3100" dirty="0" err="1"/>
              <a:t>cout</a:t>
            </a:r>
            <a:r>
              <a:rPr lang="en-IN" sz="3100" dirty="0"/>
              <a:t> &lt;&lt; "Here they are doubled: ";</a:t>
            </a:r>
            <a:br>
              <a:rPr lang="en-IN" sz="3100" dirty="0"/>
            </a:br>
            <a:r>
              <a:rPr lang="en-IN" sz="3100" dirty="0" err="1"/>
              <a:t>cout</a:t>
            </a:r>
            <a:r>
              <a:rPr lang="en-IN" sz="3100" dirty="0"/>
              <a:t> &lt;&lt; (ob1.*</a:t>
            </a:r>
            <a:r>
              <a:rPr lang="en-IN" sz="3100" dirty="0" err="1"/>
              <a:t>func</a:t>
            </a:r>
            <a:r>
              <a:rPr lang="en-IN" sz="3100" dirty="0"/>
              <a:t>)() &lt;&lt; " ";</a:t>
            </a:r>
            <a:br>
              <a:rPr lang="en-IN" sz="3100" dirty="0"/>
            </a:br>
            <a:r>
              <a:rPr lang="en-IN" sz="3100" dirty="0" err="1"/>
              <a:t>cout</a:t>
            </a:r>
            <a:r>
              <a:rPr lang="en-IN" sz="3100" dirty="0"/>
              <a:t> &lt;&lt; (ob2.*</a:t>
            </a:r>
            <a:r>
              <a:rPr lang="en-IN" sz="3100" dirty="0" err="1"/>
              <a:t>func</a:t>
            </a:r>
            <a:r>
              <a:rPr lang="en-IN" sz="3100" dirty="0"/>
              <a:t>)() &lt;&lt; "\n";</a:t>
            </a:r>
            <a:br>
              <a:rPr lang="en-IN" sz="3100" dirty="0"/>
            </a:br>
            <a:r>
              <a:rPr lang="en-IN" sz="3100" dirty="0"/>
              <a:t>return 0;</a:t>
            </a:r>
            <a:br>
              <a:rPr lang="en-IN" sz="3100" dirty="0"/>
            </a:br>
            <a:r>
              <a:rPr lang="en-IN" sz="3100" dirty="0"/>
              <a:t>} 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209-7072-48E6-850F-C6CF1BBC41EE}" type="datetime1">
              <a:rPr lang="en-US" smtClean="0"/>
              <a:pPr/>
              <a:t>2/23/2023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BAC0-B40B-4261-9B61-2AA70B52B394}" type="slidenum">
              <a:rPr lang="en-IN" smtClean="0"/>
              <a:pPr/>
              <a:t>55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6080" y="5229201"/>
            <a:ext cx="3600400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Output </a:t>
            </a:r>
          </a:p>
          <a:p>
            <a:r>
              <a:rPr lang="en-IN" sz="2000" dirty="0">
                <a:solidFill>
                  <a:schemeClr val="bg1"/>
                </a:solidFill>
              </a:rPr>
              <a:t>Here are values: 1 2</a:t>
            </a:r>
          </a:p>
          <a:p>
            <a:r>
              <a:rPr lang="en-IN" sz="2000" dirty="0">
                <a:solidFill>
                  <a:schemeClr val="bg1"/>
                </a:solidFill>
              </a:rPr>
              <a:t>Here they are doubled: 2 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/>
              <a:t>Thank You!</a:t>
            </a:r>
            <a:endParaRPr lang="en-IN" sz="60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3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703512" y="1700808"/>
            <a:ext cx="8784976" cy="4176464"/>
            <a:chOff x="179512" y="2060848"/>
            <a:chExt cx="8784976" cy="4176464"/>
          </a:xfrm>
        </p:grpSpPr>
        <p:sp>
          <p:nvSpPr>
            <p:cNvPr id="5" name="Rectangle 4"/>
            <p:cNvSpPr/>
            <p:nvPr/>
          </p:nvSpPr>
          <p:spPr>
            <a:xfrm>
              <a:off x="179512" y="2060848"/>
              <a:ext cx="3924000" cy="4130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class </a:t>
              </a:r>
              <a:r>
                <a:rPr lang="en-GB" sz="3200" dirty="0" err="1">
                  <a:solidFill>
                    <a:prstClr val="black"/>
                  </a:solidFill>
                </a:rPr>
                <a:t>emp</a:t>
              </a:r>
              <a:endParaRPr lang="en-GB" sz="3200" dirty="0">
                <a:solidFill>
                  <a:prstClr val="black"/>
                </a:solidFill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{		char name[10];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		</a:t>
              </a:r>
              <a:r>
                <a:rPr lang="en-GB" sz="3200" dirty="0" err="1">
                  <a:solidFill>
                    <a:prstClr val="black"/>
                  </a:solidFill>
                </a:rPr>
                <a:t>int</a:t>
              </a:r>
              <a:r>
                <a:rPr lang="en-GB" sz="3200" dirty="0">
                  <a:solidFill>
                    <a:prstClr val="black"/>
                  </a:solidFill>
                </a:rPr>
                <a:t> age;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	public: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		void </a:t>
              </a:r>
              <a:r>
                <a:rPr lang="en-GB" sz="3200" dirty="0" err="1">
                  <a:solidFill>
                    <a:prstClr val="black"/>
                  </a:solidFill>
                </a:rPr>
                <a:t>getData</a:t>
              </a:r>
              <a:r>
                <a:rPr lang="en-GB" sz="3200" dirty="0">
                  <a:solidFill>
                    <a:prstClr val="black"/>
                  </a:solidFill>
                </a:rPr>
                <a:t>();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		void </a:t>
              </a:r>
              <a:r>
                <a:rPr lang="en-GB" sz="3200" dirty="0" err="1">
                  <a:solidFill>
                    <a:prstClr val="black"/>
                  </a:solidFill>
                </a:rPr>
                <a:t>putData</a:t>
              </a:r>
              <a:r>
                <a:rPr lang="en-GB" sz="3200" dirty="0">
                  <a:solidFill>
                    <a:prstClr val="black"/>
                  </a:solidFill>
                </a:rPr>
                <a:t>();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};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08488" y="2060848"/>
              <a:ext cx="3456000" cy="23575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GB" sz="3200" dirty="0" err="1">
                  <a:solidFill>
                    <a:prstClr val="black"/>
                  </a:solidFill>
                </a:rPr>
                <a:t>emp</a:t>
              </a:r>
              <a:r>
                <a:rPr lang="en-GB" sz="3200" dirty="0">
                  <a:solidFill>
                    <a:prstClr val="black"/>
                  </a:solidFill>
                </a:rPr>
                <a:t> manager[3];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// Array of manager</a:t>
              </a: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GB" sz="3200" dirty="0" err="1">
                  <a:solidFill>
                    <a:prstClr val="black"/>
                  </a:solidFill>
                </a:rPr>
                <a:t>emp</a:t>
              </a:r>
              <a:r>
                <a:rPr lang="en-GB" sz="3200" dirty="0">
                  <a:solidFill>
                    <a:prstClr val="black"/>
                  </a:solidFill>
                </a:rPr>
                <a:t> worker[10];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// Array of worker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24488" y="4470675"/>
              <a:ext cx="5040000" cy="17666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GB" sz="3200" dirty="0">
                  <a:solidFill>
                    <a:prstClr val="black"/>
                  </a:solidFill>
                </a:rPr>
                <a:t>Accessing member functions.</a:t>
              </a: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GB" sz="3200" dirty="0">
                  <a:solidFill>
                    <a:prstClr val="black"/>
                  </a:solidFill>
                </a:rPr>
                <a:t>manager[</a:t>
              </a:r>
              <a:r>
                <a:rPr lang="en-GB" sz="3200" dirty="0" err="1">
                  <a:solidFill>
                    <a:prstClr val="black"/>
                  </a:solidFill>
                </a:rPr>
                <a:t>i</a:t>
              </a:r>
              <a:r>
                <a:rPr lang="en-GB" sz="3200" dirty="0">
                  <a:solidFill>
                    <a:prstClr val="black"/>
                  </a:solidFill>
                </a:rPr>
                <a:t>].</a:t>
              </a:r>
              <a:r>
                <a:rPr lang="en-GB" sz="3200" dirty="0" err="1">
                  <a:solidFill>
                    <a:prstClr val="black"/>
                  </a:solidFill>
                </a:rPr>
                <a:t>getData</a:t>
              </a:r>
              <a:r>
                <a:rPr lang="en-GB" sz="3200" dirty="0">
                  <a:solidFill>
                    <a:prstClr val="black"/>
                  </a:solidFill>
                </a:rPr>
                <a:t>();</a:t>
              </a: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GB" sz="3200" dirty="0">
                  <a:solidFill>
                    <a:prstClr val="black"/>
                  </a:solidFill>
                </a:rPr>
                <a:t>manager[</a:t>
              </a:r>
              <a:r>
                <a:rPr lang="en-GB" sz="3200" dirty="0" err="1">
                  <a:solidFill>
                    <a:prstClr val="black"/>
                  </a:solidFill>
                </a:rPr>
                <a:t>i</a:t>
              </a:r>
              <a:r>
                <a:rPr lang="en-GB" sz="3200" dirty="0">
                  <a:solidFill>
                    <a:prstClr val="black"/>
                  </a:solidFill>
                </a:rPr>
                <a:t>].</a:t>
              </a:r>
              <a:r>
                <a:rPr lang="en-GB" sz="3200" dirty="0" err="1">
                  <a:solidFill>
                    <a:prstClr val="black"/>
                  </a:solidFill>
                </a:rPr>
                <a:t>putData</a:t>
              </a:r>
              <a:r>
                <a:rPr lang="en-GB" sz="3200" dirty="0">
                  <a:solidFill>
                    <a:prstClr val="black"/>
                  </a:solidFill>
                </a:rPr>
                <a:t>();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array of objects is stored similar to multi-dimensional array.</a:t>
            </a:r>
          </a:p>
          <a:p>
            <a:pPr lvl="0" algn="ctr">
              <a:buNone/>
            </a:pPr>
            <a:r>
              <a:rPr lang="en-GB" dirty="0" err="1">
                <a:solidFill>
                  <a:prstClr val="black"/>
                </a:solidFill>
              </a:rPr>
              <a:t>emp</a:t>
            </a:r>
            <a:r>
              <a:rPr lang="en-GB" dirty="0">
                <a:solidFill>
                  <a:prstClr val="black"/>
                </a:solidFill>
              </a:rPr>
              <a:t> manager[3];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68376" y="2978616"/>
          <a:ext cx="5812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/>
                        <a:t>name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manager[0]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/>
                        <a:t>age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/>
                        <a:t>name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manager[1]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/>
                        <a:t>age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/>
                        <a:t>name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manager[2]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3200" dirty="0"/>
                        <a:t>age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888088" y="4211920"/>
            <a:ext cx="216024" cy="1008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/>
          <p:cNvSpPr/>
          <p:nvPr/>
        </p:nvSpPr>
        <p:spPr>
          <a:xfrm>
            <a:off x="6888088" y="3068960"/>
            <a:ext cx="216024" cy="1008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>
            <a:off x="6888088" y="5373216"/>
            <a:ext cx="216024" cy="1008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#include&lt;</a:t>
            </a:r>
            <a:r>
              <a:rPr lang="en-GB" sz="2400" b="1" dirty="0" err="1"/>
              <a:t>iostream</a:t>
            </a:r>
            <a:r>
              <a:rPr lang="en-GB" sz="2400" b="1" dirty="0"/>
              <a:t>&gt;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using namespace std;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class </a:t>
            </a:r>
            <a:r>
              <a:rPr lang="en-GB" sz="2400" b="1" dirty="0" err="1"/>
              <a:t>emp</a:t>
            </a:r>
            <a:endParaRPr lang="en-GB" sz="2400" b="1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{		char name[10];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</a:t>
            </a:r>
            <a:r>
              <a:rPr lang="en-GB" sz="2400" b="1" dirty="0" err="1"/>
              <a:t>int</a:t>
            </a:r>
            <a:r>
              <a:rPr lang="en-GB" sz="2400" b="1" dirty="0"/>
              <a:t> age;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void </a:t>
            </a:r>
            <a:r>
              <a:rPr lang="en-GB" sz="2400" b="1" dirty="0" err="1"/>
              <a:t>getData</a:t>
            </a:r>
            <a:r>
              <a:rPr lang="en-GB" sz="2400" b="1" dirty="0"/>
              <a:t>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	void </a:t>
            </a:r>
            <a:r>
              <a:rPr lang="en-GB" sz="2400" b="1" dirty="0" err="1"/>
              <a:t>putData</a:t>
            </a:r>
            <a:r>
              <a:rPr lang="en-GB" sz="2400" b="1" dirty="0"/>
              <a:t>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};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void </a:t>
            </a:r>
            <a:r>
              <a:rPr lang="en-GB" sz="2400" b="1" dirty="0" err="1"/>
              <a:t>emp</a:t>
            </a:r>
            <a:r>
              <a:rPr lang="en-GB" sz="2400" b="1" dirty="0"/>
              <a:t> :: </a:t>
            </a:r>
            <a:r>
              <a:rPr lang="en-GB" sz="2400" b="1" dirty="0" err="1"/>
              <a:t>getData</a:t>
            </a:r>
            <a:r>
              <a:rPr lang="en-GB" sz="2400" b="1" dirty="0"/>
              <a:t>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{	</a:t>
            </a:r>
            <a:r>
              <a:rPr lang="en-GB" sz="2400" b="1" dirty="0" err="1"/>
              <a:t>cout</a:t>
            </a:r>
            <a:r>
              <a:rPr lang="en-GB" sz="2400" b="1" dirty="0"/>
              <a:t> &lt;&lt; "Enter Name: ";	</a:t>
            </a:r>
            <a:r>
              <a:rPr lang="en-GB" sz="2400" b="1" dirty="0" err="1"/>
              <a:t>cin</a:t>
            </a:r>
            <a:r>
              <a:rPr lang="en-GB" sz="2400" b="1" dirty="0"/>
              <a:t> &gt;&gt; name;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	</a:t>
            </a:r>
            <a:r>
              <a:rPr lang="en-GB" sz="2400" b="1" dirty="0" err="1"/>
              <a:t>cout</a:t>
            </a:r>
            <a:r>
              <a:rPr lang="en-GB" sz="2400" b="1" dirty="0"/>
              <a:t> &lt;&lt; "Enter Age: ";		</a:t>
            </a:r>
            <a:r>
              <a:rPr lang="en-GB" sz="2400" b="1" dirty="0" err="1"/>
              <a:t>cin</a:t>
            </a:r>
            <a:r>
              <a:rPr lang="en-GB" sz="2400" b="1" dirty="0"/>
              <a:t> &gt;&gt; age;	}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void </a:t>
            </a:r>
            <a:r>
              <a:rPr lang="en-GB" sz="2400" b="1" dirty="0" err="1"/>
              <a:t>emp</a:t>
            </a:r>
            <a:r>
              <a:rPr lang="en-GB" sz="2400" b="1" dirty="0"/>
              <a:t> :: </a:t>
            </a:r>
            <a:r>
              <a:rPr lang="en-GB" sz="2400" b="1" dirty="0" err="1"/>
              <a:t>putData</a:t>
            </a:r>
            <a:r>
              <a:rPr lang="en-GB" sz="2400" b="1" dirty="0"/>
              <a:t>()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/>
              <a:t>{	</a:t>
            </a:r>
            <a:r>
              <a:rPr lang="en-GB" sz="2400" b="1" dirty="0" err="1"/>
              <a:t>cout</a:t>
            </a:r>
            <a:r>
              <a:rPr lang="en-GB" sz="2400" b="1" dirty="0"/>
              <a:t> &lt;&lt; "\</a:t>
            </a:r>
            <a:r>
              <a:rPr lang="en-GB" sz="2400" b="1" dirty="0" err="1"/>
              <a:t>tName</a:t>
            </a:r>
            <a:r>
              <a:rPr lang="en-GB" sz="2400" b="1" dirty="0"/>
              <a:t>: " &lt;&lt; name &lt;&lt; "\</a:t>
            </a:r>
            <a:r>
              <a:rPr lang="en-GB" sz="2400" b="1" dirty="0" err="1"/>
              <a:t>tAge</a:t>
            </a:r>
            <a:r>
              <a:rPr lang="en-GB" sz="2400" b="1" dirty="0"/>
              <a:t>: " &lt;&lt; age &lt;&lt; </a:t>
            </a:r>
            <a:r>
              <a:rPr lang="en-GB" sz="2400" b="1" dirty="0" err="1"/>
              <a:t>endl</a:t>
            </a:r>
            <a:r>
              <a:rPr lang="en-GB" sz="2400" b="1" dirty="0"/>
              <a:t>;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A95D-210C-4BAE-AE9A-6CCBC85840D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24000" y="1196752"/>
            <a:ext cx="9144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 err="1"/>
              <a:t>int</a:t>
            </a:r>
            <a:r>
              <a:rPr lang="en-GB" sz="2400" b="1" dirty="0"/>
              <a:t> main()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{	</a:t>
            </a:r>
            <a:r>
              <a:rPr lang="en-GB" sz="2400" b="1" dirty="0" err="1"/>
              <a:t>emp</a:t>
            </a:r>
            <a:r>
              <a:rPr lang="en-GB" sz="2400" b="1" dirty="0"/>
              <a:t> manager[3];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	for (</a:t>
            </a:r>
            <a:r>
              <a:rPr lang="en-GB" sz="2400" b="1" dirty="0" err="1"/>
              <a:t>int</a:t>
            </a:r>
            <a:r>
              <a:rPr lang="en-GB" sz="2400" b="1" dirty="0"/>
              <a:t> </a:t>
            </a:r>
            <a:r>
              <a:rPr lang="en-GB" sz="2400" b="1" dirty="0" err="1"/>
              <a:t>i</a:t>
            </a:r>
            <a:r>
              <a:rPr lang="en-GB" sz="2400" b="1" dirty="0"/>
              <a:t> = 0; </a:t>
            </a:r>
            <a:r>
              <a:rPr lang="en-GB" sz="2400" b="1" dirty="0" err="1"/>
              <a:t>i</a:t>
            </a:r>
            <a:r>
              <a:rPr lang="en-GB" sz="2400" b="1" dirty="0"/>
              <a:t> &lt; 3; </a:t>
            </a:r>
            <a:r>
              <a:rPr lang="en-GB" sz="2400" b="1" dirty="0" err="1"/>
              <a:t>i</a:t>
            </a:r>
            <a:r>
              <a:rPr lang="en-GB" sz="2400" b="1" dirty="0"/>
              <a:t>++)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	{	</a:t>
            </a:r>
            <a:r>
              <a:rPr lang="en-GB" sz="2400" b="1" dirty="0" err="1"/>
              <a:t>cout</a:t>
            </a:r>
            <a:r>
              <a:rPr lang="en-GB" sz="2400" b="1" dirty="0"/>
              <a:t> &lt;&lt; "\</a:t>
            </a:r>
            <a:r>
              <a:rPr lang="en-GB" sz="2400" b="1" dirty="0" err="1"/>
              <a:t>nEnter</a:t>
            </a:r>
            <a:r>
              <a:rPr lang="en-GB" sz="2400" b="1" dirty="0"/>
              <a:t> details of manager " &lt;&lt; </a:t>
            </a:r>
            <a:r>
              <a:rPr lang="en-GB" sz="2400" b="1" dirty="0" err="1"/>
              <a:t>i</a:t>
            </a:r>
            <a:r>
              <a:rPr lang="en-GB" sz="2400" b="1" dirty="0"/>
              <a:t> + 1 &lt;&lt; </a:t>
            </a:r>
            <a:r>
              <a:rPr lang="en-GB" sz="2400" b="1" dirty="0" err="1"/>
              <a:t>endl</a:t>
            </a:r>
            <a:r>
              <a:rPr lang="en-GB" sz="2400" b="1" dirty="0"/>
              <a:t>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		manager[</a:t>
            </a:r>
            <a:r>
              <a:rPr lang="en-GB" sz="2400" b="1" dirty="0" err="1"/>
              <a:t>i</a:t>
            </a:r>
            <a:r>
              <a:rPr lang="en-GB" sz="2400" b="1" dirty="0"/>
              <a:t>].</a:t>
            </a:r>
            <a:r>
              <a:rPr lang="en-GB" sz="2400" b="1" dirty="0" err="1"/>
              <a:t>getData</a:t>
            </a:r>
            <a:r>
              <a:rPr lang="en-GB" sz="2400" b="1" dirty="0"/>
              <a:t>();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	}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	for (</a:t>
            </a:r>
            <a:r>
              <a:rPr lang="en-GB" sz="2400" b="1" dirty="0" err="1"/>
              <a:t>int</a:t>
            </a:r>
            <a:r>
              <a:rPr lang="en-GB" sz="2400" b="1" dirty="0"/>
              <a:t> </a:t>
            </a:r>
            <a:r>
              <a:rPr lang="en-GB" sz="2400" b="1" dirty="0" err="1"/>
              <a:t>i</a:t>
            </a:r>
            <a:r>
              <a:rPr lang="en-GB" sz="2400" b="1" dirty="0"/>
              <a:t> = 0; </a:t>
            </a:r>
            <a:r>
              <a:rPr lang="en-GB" sz="2400" b="1" dirty="0" err="1"/>
              <a:t>i</a:t>
            </a:r>
            <a:r>
              <a:rPr lang="en-GB" sz="2400" b="1" dirty="0"/>
              <a:t> &lt; 3; </a:t>
            </a:r>
            <a:r>
              <a:rPr lang="en-GB" sz="2400" b="1" dirty="0" err="1"/>
              <a:t>i</a:t>
            </a:r>
            <a:r>
              <a:rPr lang="en-GB" sz="2400" b="1" dirty="0"/>
              <a:t>++)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	{	</a:t>
            </a:r>
            <a:r>
              <a:rPr lang="en-GB" sz="2400" b="1" dirty="0" err="1"/>
              <a:t>cout</a:t>
            </a:r>
            <a:r>
              <a:rPr lang="en-GB" sz="2400" b="1" dirty="0"/>
              <a:t> &lt;&lt; "\</a:t>
            </a:r>
            <a:r>
              <a:rPr lang="en-GB" sz="2400" b="1" dirty="0" err="1"/>
              <a:t>nManager</a:t>
            </a:r>
            <a:r>
              <a:rPr lang="en-GB" sz="2400" b="1" dirty="0"/>
              <a:t> " &lt;&lt; </a:t>
            </a:r>
            <a:r>
              <a:rPr lang="en-GB" sz="2400" b="1" dirty="0" err="1"/>
              <a:t>i</a:t>
            </a:r>
            <a:r>
              <a:rPr lang="en-GB" sz="2400" b="1" dirty="0"/>
              <a:t> + 1;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		manager[</a:t>
            </a:r>
            <a:r>
              <a:rPr lang="en-GB" sz="2400" b="1" dirty="0" err="1"/>
              <a:t>i</a:t>
            </a:r>
            <a:r>
              <a:rPr lang="en-GB" sz="2400" b="1" dirty="0"/>
              <a:t>].</a:t>
            </a:r>
            <a:r>
              <a:rPr lang="en-GB" sz="2400" b="1" dirty="0" err="1"/>
              <a:t>putData</a:t>
            </a:r>
            <a:r>
              <a:rPr lang="en-GB" sz="2400" b="1" dirty="0"/>
              <a:t>();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	}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	return 0;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15"/>
            </a:pPr>
            <a:r>
              <a:rPr lang="en-GB" sz="2400" b="1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4638</Words>
  <Application>Microsoft Office PowerPoint</Application>
  <PresentationFormat>Widescreen</PresentationFormat>
  <Paragraphs>726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Comic Sans MS</vt:lpstr>
      <vt:lpstr>Courier New</vt:lpstr>
      <vt:lpstr>Times New Roman</vt:lpstr>
      <vt:lpstr>Office Theme</vt:lpstr>
      <vt:lpstr>Slide Set 5</vt:lpstr>
      <vt:lpstr>Arrays within a class</vt:lpstr>
      <vt:lpstr>Example</vt:lpstr>
      <vt:lpstr>Contd…</vt:lpstr>
      <vt:lpstr>Array of objects</vt:lpstr>
      <vt:lpstr>Contd…</vt:lpstr>
      <vt:lpstr>Contd…</vt:lpstr>
      <vt:lpstr>Example</vt:lpstr>
      <vt:lpstr>Contd…</vt:lpstr>
      <vt:lpstr>Output</vt:lpstr>
      <vt:lpstr>Objects as function arguments</vt:lpstr>
      <vt:lpstr>Example 1 </vt:lpstr>
      <vt:lpstr>Example 2</vt:lpstr>
      <vt:lpstr>Example 3 (Pass-by-reference)</vt:lpstr>
      <vt:lpstr>Returning Objects </vt:lpstr>
      <vt:lpstr>Example 1 </vt:lpstr>
      <vt:lpstr>PowerPoint Presentation</vt:lpstr>
      <vt:lpstr>Dynamic Allocation Operators</vt:lpstr>
      <vt:lpstr>Operator new Syntax</vt:lpstr>
      <vt:lpstr>Operator new</vt:lpstr>
      <vt:lpstr>The  NULL Pointer</vt:lpstr>
      <vt:lpstr>Operator delete Syntax</vt:lpstr>
      <vt:lpstr>Operator delete</vt:lpstr>
      <vt:lpstr>Example </vt:lpstr>
      <vt:lpstr>Example</vt:lpstr>
      <vt:lpstr>Some points…</vt:lpstr>
      <vt:lpstr>Allocating Arrays</vt:lpstr>
      <vt:lpstr>Example</vt:lpstr>
      <vt:lpstr>Allocating Objects</vt:lpstr>
      <vt:lpstr>Example</vt:lpstr>
      <vt:lpstr>Advantages</vt:lpstr>
      <vt:lpstr>Reference variable</vt:lpstr>
      <vt:lpstr>Reference Variables</vt:lpstr>
      <vt:lpstr>Why Reference Variables</vt:lpstr>
      <vt:lpstr>Example 1</vt:lpstr>
      <vt:lpstr>Example 2</vt:lpstr>
      <vt:lpstr>Example 3</vt:lpstr>
      <vt:lpstr>Restrictions to References</vt:lpstr>
      <vt:lpstr>PowerPoint Presentation</vt:lpstr>
      <vt:lpstr> Pointers to Objects  </vt:lpstr>
      <vt:lpstr>Example</vt:lpstr>
      <vt:lpstr>this pointer</vt:lpstr>
      <vt:lpstr>Contd…</vt:lpstr>
      <vt:lpstr>Note</vt:lpstr>
      <vt:lpstr>Example 1</vt:lpstr>
      <vt:lpstr>Example 2</vt:lpstr>
      <vt:lpstr>Contd…</vt:lpstr>
      <vt:lpstr>Pointers to Class Members  </vt:lpstr>
      <vt:lpstr>Contd…..</vt:lpstr>
      <vt:lpstr>Declaring and Assigning Pointer to  Data Members of a Class</vt:lpstr>
      <vt:lpstr>Accessing Data Members Using Pointers</vt:lpstr>
      <vt:lpstr>Example</vt:lpstr>
      <vt:lpstr>Pointer to member function</vt:lpstr>
      <vt:lpstr>Example 1</vt:lpstr>
      <vt:lpstr>Example 2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– 9</dc:title>
  <dc:creator>Shreelekha</dc:creator>
  <cp:lastModifiedBy>Saif Nalband</cp:lastModifiedBy>
  <cp:revision>28</cp:revision>
  <dcterms:created xsi:type="dcterms:W3CDTF">2018-01-15T14:02:40Z</dcterms:created>
  <dcterms:modified xsi:type="dcterms:W3CDTF">2023-02-23T11:23:01Z</dcterms:modified>
</cp:coreProperties>
</file>