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57" r:id="rId3"/>
    <p:sldId id="288" r:id="rId4"/>
    <p:sldId id="263" r:id="rId5"/>
    <p:sldId id="264" r:id="rId6"/>
    <p:sldId id="301" r:id="rId7"/>
    <p:sldId id="280" r:id="rId8"/>
    <p:sldId id="266" r:id="rId9"/>
    <p:sldId id="281" r:id="rId10"/>
    <p:sldId id="325" r:id="rId11"/>
    <p:sldId id="339" r:id="rId12"/>
    <p:sldId id="340" r:id="rId13"/>
    <p:sldId id="341" r:id="rId14"/>
    <p:sldId id="271" r:id="rId15"/>
    <p:sldId id="342" r:id="rId16"/>
    <p:sldId id="270" r:id="rId17"/>
    <p:sldId id="269" r:id="rId18"/>
    <p:sldId id="272" r:id="rId19"/>
    <p:sldId id="343" r:id="rId20"/>
    <p:sldId id="273" r:id="rId21"/>
    <p:sldId id="323" r:id="rId22"/>
    <p:sldId id="265" r:id="rId23"/>
    <p:sldId id="285" r:id="rId24"/>
    <p:sldId id="286" r:id="rId25"/>
    <p:sldId id="344" r:id="rId26"/>
    <p:sldId id="289" r:id="rId27"/>
    <p:sldId id="290" r:id="rId28"/>
    <p:sldId id="267" r:id="rId29"/>
    <p:sldId id="268" r:id="rId30"/>
    <p:sldId id="298" r:id="rId31"/>
    <p:sldId id="299" r:id="rId32"/>
    <p:sldId id="302" r:id="rId33"/>
    <p:sldId id="327" r:id="rId34"/>
    <p:sldId id="293" r:id="rId35"/>
    <p:sldId id="295" r:id="rId36"/>
    <p:sldId id="297" r:id="rId37"/>
    <p:sldId id="294" r:id="rId38"/>
    <p:sldId id="282" r:id="rId39"/>
    <p:sldId id="283" r:id="rId40"/>
    <p:sldId id="333" r:id="rId41"/>
    <p:sldId id="331" r:id="rId42"/>
    <p:sldId id="334" r:id="rId43"/>
    <p:sldId id="335" r:id="rId44"/>
    <p:sldId id="336" r:id="rId45"/>
    <p:sldId id="337" r:id="rId46"/>
    <p:sldId id="338" r:id="rId47"/>
    <p:sldId id="303" r:id="rId48"/>
    <p:sldId id="304" r:id="rId49"/>
    <p:sldId id="305" r:id="rId50"/>
    <p:sldId id="29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5" d="100"/>
          <a:sy n="105" d="100"/>
        </p:scale>
        <p:origin x="81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739D4-B077-404A-8ADD-AF5FAA982EBB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29F2-7453-4016-BBF3-7505EAF0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229F2-7453-4016-BBF3-7505EAF0157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f146f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f146f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9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014C-FFA6-488A-91CD-B4D91971395F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B6E0-225E-4FF2-9B05-CDABBC2F02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19201"/>
            <a:ext cx="7772400" cy="2057399"/>
          </a:xfrm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4-7</a:t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Classes and Objects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 descr="Image result for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505200"/>
            <a:ext cx="2590800" cy="2912492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15600" y="574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b="1">
                <a:solidFill>
                  <a:srgbClr val="0000FF"/>
                </a:solidFill>
              </a:rPr>
              <a:t>Example Books Library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 rot="-5400000">
            <a:off x="3060367" y="2457200"/>
            <a:ext cx="1776800" cy="1518000"/>
          </a:xfrm>
          <a:prstGeom prst="flowChartDe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" name="Google Shape;85;p17"/>
          <p:cNvSpPr/>
          <p:nvPr/>
        </p:nvSpPr>
        <p:spPr>
          <a:xfrm rot="5400000">
            <a:off x="3060368" y="4233805"/>
            <a:ext cx="1776800" cy="15184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7"/>
          <p:cNvSpPr txBox="1"/>
          <p:nvPr/>
        </p:nvSpPr>
        <p:spPr>
          <a:xfrm>
            <a:off x="3449066" y="4183300"/>
            <a:ext cx="1311101" cy="1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issue()</a:t>
            </a:r>
            <a:endParaRPr sz="2400" dirty="0"/>
          </a:p>
          <a:p>
            <a:r>
              <a:rPr lang="en" sz="2400" dirty="0"/>
              <a:t>Fine()</a:t>
            </a:r>
            <a:endParaRPr sz="2400" dirty="0"/>
          </a:p>
          <a:p>
            <a:r>
              <a:rPr lang="en" sz="2400" dirty="0"/>
              <a:t>return()</a:t>
            </a:r>
            <a:endParaRPr sz="2400" dirty="0"/>
          </a:p>
          <a:p>
            <a:r>
              <a:rPr lang="en" sz="2400" dirty="0"/>
              <a:t>Open()</a:t>
            </a:r>
            <a:endParaRPr sz="2400" dirty="0"/>
          </a:p>
          <a:p>
            <a:r>
              <a:rPr lang="en" sz="2400" dirty="0"/>
              <a:t>Close()</a:t>
            </a:r>
            <a:endParaRPr sz="2400"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3556320" y="2439453"/>
            <a:ext cx="1540598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Title</a:t>
            </a:r>
            <a:endParaRPr sz="2400" dirty="0"/>
          </a:p>
          <a:p>
            <a:r>
              <a:rPr lang="en" sz="2400" dirty="0"/>
              <a:t>Author</a:t>
            </a:r>
            <a:endParaRPr sz="2400" dirty="0"/>
          </a:p>
          <a:p>
            <a:r>
              <a:rPr lang="en" sz="2400" dirty="0"/>
              <a:t>Cost</a:t>
            </a:r>
            <a:endParaRPr sz="2400" dirty="0"/>
          </a:p>
          <a:p>
            <a:r>
              <a:rPr lang="en" sz="2400" dirty="0"/>
              <a:t>DOI</a:t>
            </a:r>
            <a:endParaRPr sz="2400" dirty="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34" y="2026834"/>
            <a:ext cx="2761068" cy="409916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 rot="-5400000">
            <a:off x="8355700" y="2336467"/>
            <a:ext cx="1776800" cy="1518000"/>
          </a:xfrm>
          <a:prstGeom prst="flowChartDelay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Google Shape;90;p17"/>
          <p:cNvSpPr/>
          <p:nvPr/>
        </p:nvSpPr>
        <p:spPr>
          <a:xfrm rot="5400000">
            <a:off x="8355701" y="4113072"/>
            <a:ext cx="1776800" cy="1518400"/>
          </a:xfrm>
          <a:prstGeom prst="flowChartDelay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Google Shape;91;p17"/>
          <p:cNvSpPr txBox="1"/>
          <p:nvPr/>
        </p:nvSpPr>
        <p:spPr>
          <a:xfrm>
            <a:off x="8744400" y="4062567"/>
            <a:ext cx="1518000" cy="1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request()</a:t>
            </a:r>
            <a:endParaRPr sz="2400" dirty="0"/>
          </a:p>
          <a:p>
            <a:r>
              <a:rPr lang="en" sz="2400" dirty="0"/>
              <a:t>renew()</a:t>
            </a:r>
            <a:endParaRPr sz="2400" dirty="0"/>
          </a:p>
          <a:p>
            <a:r>
              <a:rPr lang="en" sz="2400" dirty="0"/>
              <a:t>search()</a:t>
            </a:r>
            <a:endParaRPr sz="2400" dirty="0"/>
          </a:p>
          <a:p>
            <a:r>
              <a:rPr lang="en" sz="2400" dirty="0"/>
              <a:t>Enroll()</a:t>
            </a:r>
            <a:endParaRPr sz="2400" dirty="0"/>
          </a:p>
          <a:p>
            <a:endParaRPr sz="24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8698100" y="2581733"/>
            <a:ext cx="13512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Name</a:t>
            </a:r>
            <a:endParaRPr sz="2400"/>
          </a:p>
          <a:p>
            <a:r>
              <a:rPr lang="en" sz="2400"/>
              <a:t>Roll No</a:t>
            </a:r>
            <a:endParaRPr sz="2400"/>
          </a:p>
          <a:p>
            <a:r>
              <a:rPr lang="en" sz="2400"/>
              <a:t>Address</a:t>
            </a:r>
            <a:endParaRPr sz="2400"/>
          </a:p>
          <a:p>
            <a:r>
              <a:rPr lang="en" sz="2400"/>
              <a:t>Books</a:t>
            </a:r>
            <a:endParaRPr sz="2400"/>
          </a:p>
        </p:txBody>
      </p:sp>
      <p:sp>
        <p:nvSpPr>
          <p:cNvPr id="93" name="Google Shape;93;p17"/>
          <p:cNvSpPr txBox="1"/>
          <p:nvPr/>
        </p:nvSpPr>
        <p:spPr>
          <a:xfrm>
            <a:off x="9910533" y="2276733"/>
            <a:ext cx="22028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borrower</a:t>
            </a:r>
            <a:endParaRPr sz="2400"/>
          </a:p>
        </p:txBody>
      </p:sp>
      <p:sp>
        <p:nvSpPr>
          <p:cNvPr id="94" name="Google Shape;94;p17"/>
          <p:cNvSpPr/>
          <p:nvPr/>
        </p:nvSpPr>
        <p:spPr>
          <a:xfrm>
            <a:off x="7752033" y="2276733"/>
            <a:ext cx="462800" cy="169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" name="Google Shape;95;p17"/>
          <p:cNvSpPr/>
          <p:nvPr/>
        </p:nvSpPr>
        <p:spPr>
          <a:xfrm>
            <a:off x="7797900" y="4025667"/>
            <a:ext cx="462800" cy="1693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Google Shape;96;p17"/>
          <p:cNvSpPr/>
          <p:nvPr/>
        </p:nvSpPr>
        <p:spPr>
          <a:xfrm rot="10800000">
            <a:off x="4997800" y="2331933"/>
            <a:ext cx="481200" cy="1776800"/>
          </a:xfrm>
          <a:prstGeom prst="leftBrace">
            <a:avLst>
              <a:gd name="adj1" fmla="val 50000"/>
              <a:gd name="adj2" fmla="val 5101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Google Shape;97;p17"/>
          <p:cNvSpPr/>
          <p:nvPr/>
        </p:nvSpPr>
        <p:spPr>
          <a:xfrm rot="10800000">
            <a:off x="5043633" y="4183300"/>
            <a:ext cx="481200" cy="1776800"/>
          </a:xfrm>
          <a:prstGeom prst="leftBrace">
            <a:avLst>
              <a:gd name="adj1" fmla="val 50000"/>
              <a:gd name="adj2" fmla="val 5101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5580800" y="2970867"/>
            <a:ext cx="20388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DATA</a:t>
            </a:r>
            <a:endParaRPr sz="2400"/>
          </a:p>
        </p:txBody>
      </p:sp>
      <p:sp>
        <p:nvSpPr>
          <p:cNvPr id="99" name="Google Shape;99;p17"/>
          <p:cNvSpPr txBox="1"/>
          <p:nvPr/>
        </p:nvSpPr>
        <p:spPr>
          <a:xfrm>
            <a:off x="5577033" y="4764000"/>
            <a:ext cx="2038800" cy="4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/>
              <a:t>methods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ECE9-2D6D-3F71-E879-26FF6BCE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A9C12-37CD-275F-B5B2-CFD329D2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2" t="1683"/>
          <a:stretch/>
        </p:blipFill>
        <p:spPr>
          <a:xfrm>
            <a:off x="2209799" y="1676400"/>
            <a:ext cx="7697261" cy="4449764"/>
          </a:xfrm>
        </p:spPr>
      </p:pic>
    </p:spTree>
    <p:extLst>
      <p:ext uri="{BB962C8B-B14F-4D97-AF65-F5344CB8AC3E}">
        <p14:creationId xmlns:p14="http://schemas.microsoft.com/office/powerpoint/2010/main" val="32662266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ED76-CF6A-DC07-F8F5-F9755153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8B77-24AE-1342-6BE2-3715F46A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A5076-2E24-4A47-503D-AD73A4DB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9982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5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knowledge for 3 &amp;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Functions can be defined inside structure in C++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Using </a:t>
            </a:r>
            <a:r>
              <a:rPr lang="en-US" sz="3600" b="1" i="1" dirty="0">
                <a:solidFill>
                  <a:srgbClr val="7030A0"/>
                </a:solidFill>
              </a:rPr>
              <a:t>struct</a:t>
            </a:r>
            <a:r>
              <a:rPr lang="en-US" sz="3600" dirty="0"/>
              <a:t> keyword not required in C++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C++ structures can have static members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C++ allows data hiding by using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59319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3488"/>
          </a:xfrm>
        </p:spPr>
        <p:txBody>
          <a:bodyPr>
            <a:normAutofit/>
          </a:bodyPr>
          <a:lstStyle/>
          <a:p>
            <a:r>
              <a:rPr lang="en-US" sz="3600" dirty="0"/>
              <a:t>Classes in C++ are similar to </a:t>
            </a:r>
            <a:r>
              <a:rPr lang="en-US" sz="3600" dirty="0" err="1"/>
              <a:t>struct</a:t>
            </a:r>
            <a:r>
              <a:rPr lang="en-US" sz="3600" dirty="0"/>
              <a:t> for syntax</a:t>
            </a:r>
          </a:p>
          <a:p>
            <a:r>
              <a:rPr lang="en-US" sz="3600" i="1" dirty="0" err="1"/>
              <a:t>struct</a:t>
            </a:r>
            <a:r>
              <a:rPr lang="en-US" sz="3600" dirty="0"/>
              <a:t> – everything is public by default</a:t>
            </a:r>
          </a:p>
          <a:p>
            <a:r>
              <a:rPr lang="en-US" sz="3600" i="1" dirty="0"/>
              <a:t>class</a:t>
            </a:r>
            <a:r>
              <a:rPr lang="en-US" sz="3600" dirty="0"/>
              <a:t> – everything is private by default.</a:t>
            </a:r>
            <a:endParaRPr lang="en-IN" sz="3600" dirty="0"/>
          </a:p>
        </p:txBody>
      </p:sp>
      <p:pic>
        <p:nvPicPr>
          <p:cNvPr id="1026" name="Picture 2" descr="Image result for struct vs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01638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9" y="3990222"/>
            <a:ext cx="2919412" cy="21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01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2622550"/>
            <a:ext cx="10515600" cy="1325563"/>
          </a:xfrm>
        </p:spPr>
        <p:txBody>
          <a:bodyPr/>
          <a:lstStyle/>
          <a:p>
            <a:r>
              <a:rPr lang="en-US" dirty="0"/>
              <a:t>What is the output of the following program?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976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Person{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age;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>
                <a:solidFill>
                  <a:srgbClr val="7030A0"/>
                </a:solidFill>
              </a:rPr>
              <a:t>setAge</a:t>
            </a:r>
            <a:r>
              <a:rPr lang="en-IN" dirty="0">
                <a:solidFill>
                  <a:srgbClr val="7030A0"/>
                </a:solidFill>
              </a:rPr>
              <a:t>(</a:t>
            </a: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a){age = a;}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7030A0"/>
                </a:solidFill>
              </a:rPr>
              <a:t>int</a:t>
            </a:r>
            <a:r>
              <a:rPr lang="en-IN" dirty="0">
                <a:solidFill>
                  <a:srgbClr val="7030A0"/>
                </a:solidFill>
              </a:rPr>
              <a:t> display() {</a:t>
            </a:r>
            <a:r>
              <a:rPr lang="en-IN" dirty="0" err="1">
                <a:solidFill>
                  <a:srgbClr val="7030A0"/>
                </a:solidFill>
              </a:rPr>
              <a:t>cout</a:t>
            </a:r>
            <a:r>
              <a:rPr lang="en-IN" dirty="0">
                <a:solidFill>
                  <a:srgbClr val="7030A0"/>
                </a:solidFill>
              </a:rPr>
              <a:t> &lt;&lt;"Age: " &lt;&lt; age &lt;&lt; </a:t>
            </a:r>
            <a:r>
              <a:rPr lang="en-IN" dirty="0" err="1">
                <a:solidFill>
                  <a:srgbClr val="7030A0"/>
                </a:solidFill>
              </a:rPr>
              <a:t>endl</a:t>
            </a:r>
            <a:r>
              <a:rPr lang="en-IN" dirty="0">
                <a:solidFill>
                  <a:srgbClr val="7030A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    Person </a:t>
            </a:r>
            <a:r>
              <a:rPr lang="en-IN" dirty="0" err="1"/>
              <a:t>p1</a:t>
            </a:r>
            <a:r>
              <a:rPr lang="en-IN" dirty="0"/>
              <a:t>;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p1.setAge</a:t>
            </a:r>
            <a:r>
              <a:rPr lang="en-IN" dirty="0"/>
              <a:t>(20); </a:t>
            </a:r>
            <a:r>
              <a:rPr lang="en-IN" dirty="0" err="1"/>
              <a:t>p1.display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8917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2251075"/>
            <a:ext cx="10515600" cy="1325563"/>
          </a:xfrm>
        </p:spPr>
        <p:txBody>
          <a:bodyPr/>
          <a:lstStyle/>
          <a:p>
            <a:r>
              <a:rPr lang="en-US" dirty="0"/>
              <a:t>Answer - Output – Compilation Error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2037" y="4110335"/>
            <a:ext cx="9596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[Error] '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 Person::</a:t>
            </a:r>
            <a:r>
              <a:rPr lang="en-IN" sz="2800" dirty="0" err="1">
                <a:solidFill>
                  <a:srgbClr val="C00000"/>
                </a:solidFill>
              </a:rPr>
              <a:t>setAge</a:t>
            </a:r>
            <a:r>
              <a:rPr lang="en-IN" sz="2800" dirty="0">
                <a:solidFill>
                  <a:srgbClr val="C00000"/>
                </a:solidFill>
              </a:rPr>
              <a:t>(</a:t>
            </a:r>
            <a:r>
              <a:rPr lang="en-IN" sz="2800" dirty="0" err="1">
                <a:solidFill>
                  <a:srgbClr val="C00000"/>
                </a:solidFill>
              </a:rPr>
              <a:t>int</a:t>
            </a:r>
            <a:r>
              <a:rPr lang="en-IN" sz="2800" dirty="0">
                <a:solidFill>
                  <a:srgbClr val="C00000"/>
                </a:solidFill>
              </a:rPr>
              <a:t>)' is private</a:t>
            </a:r>
          </a:p>
        </p:txBody>
      </p:sp>
    </p:spTree>
    <p:extLst>
      <p:ext uri="{BB962C8B-B14F-4D97-AF65-F5344CB8AC3E}">
        <p14:creationId xmlns:p14="http://schemas.microsoft.com/office/powerpoint/2010/main" val="6407285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26225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Now we use </a:t>
            </a:r>
            <a:r>
              <a:rPr lang="en-US" b="1" dirty="0"/>
              <a:t>public: </a:t>
            </a:r>
            <a:r>
              <a:rPr lang="en-US" dirty="0"/>
              <a:t>specifier for data and functions in 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17996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4"/>
            <a:ext cx="10515600" cy="671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class</a:t>
            </a:r>
            <a:r>
              <a:rPr lang="en-IN" b="1" dirty="0"/>
              <a:t> </a:t>
            </a:r>
            <a:r>
              <a:rPr lang="en-IN" dirty="0"/>
              <a:t>Person{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public</a:t>
            </a:r>
            <a:r>
              <a:rPr lang="en-IN" b="1" dirty="0">
                <a:solidFill>
                  <a:srgbClr val="7030A0"/>
                </a:solidFill>
              </a:rPr>
              <a:t>:         </a:t>
            </a:r>
            <a:r>
              <a:rPr lang="en-IN" dirty="0">
                <a:solidFill>
                  <a:srgbClr val="FF0000"/>
                </a:solidFill>
              </a:rPr>
              <a:t>// Everything after </a:t>
            </a:r>
            <a:r>
              <a:rPr lang="en-IN" b="1" i="1" dirty="0">
                <a:solidFill>
                  <a:srgbClr val="FF0000"/>
                </a:solidFill>
              </a:rPr>
              <a:t>public: </a:t>
            </a:r>
            <a:r>
              <a:rPr lang="en-IN" dirty="0">
                <a:solidFill>
                  <a:srgbClr val="FF0000"/>
                </a:solidFill>
              </a:rPr>
              <a:t> becomes public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setAge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a){age = a;}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display() {</a:t>
            </a:r>
            <a:r>
              <a:rPr lang="en-IN" dirty="0" err="1"/>
              <a:t>cout</a:t>
            </a:r>
            <a:r>
              <a:rPr lang="en-IN" dirty="0"/>
              <a:t> &lt;&lt;"Age: " &lt;&lt; age &lt;&lt; </a:t>
            </a:r>
            <a:r>
              <a:rPr lang="en-IN" dirty="0" err="1"/>
              <a:t>endl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    Person </a:t>
            </a:r>
            <a:r>
              <a:rPr lang="en-IN" dirty="0" err="1"/>
              <a:t>p1</a:t>
            </a:r>
            <a:r>
              <a:rPr lang="en-IN" dirty="0"/>
              <a:t>;    </a:t>
            </a:r>
            <a:r>
              <a:rPr lang="en-IN" dirty="0" err="1"/>
              <a:t>p1.setAge</a:t>
            </a:r>
            <a:r>
              <a:rPr lang="en-IN" dirty="0"/>
              <a:t>(20);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p1.display</a:t>
            </a:r>
            <a:r>
              <a:rPr lang="en-IN" dirty="0"/>
              <a:t>();   return 0;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>
                <a:solidFill>
                  <a:srgbClr val="00B050"/>
                </a:solidFill>
              </a:rPr>
              <a:t>// everything public in class means it becomes a </a:t>
            </a:r>
            <a:r>
              <a:rPr lang="en-IN" dirty="0" err="1">
                <a:solidFill>
                  <a:srgbClr val="00B050"/>
                </a:solidFill>
              </a:rPr>
              <a:t>struct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044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Classes and Objects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declaration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Creating Objects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Accessing Object Members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Defining Member Functions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Nesting of Member Function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Access Specifiers: Public , Private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Scope Resolution Operator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Nested Classes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7" y="2622550"/>
            <a:ext cx="10515600" cy="1325563"/>
          </a:xfrm>
        </p:spPr>
        <p:txBody>
          <a:bodyPr/>
          <a:lstStyle/>
          <a:p>
            <a:r>
              <a:rPr lang="en-US" dirty="0"/>
              <a:t>Output =  Age: 20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6708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object has its own variables/functions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51" y="2300287"/>
            <a:ext cx="8994987" cy="39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0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specifiers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Public</a:t>
            </a:r>
          </a:p>
          <a:p>
            <a:r>
              <a:rPr lang="en-US" sz="3600" dirty="0"/>
              <a:t>Private</a:t>
            </a:r>
          </a:p>
          <a:p>
            <a:r>
              <a:rPr lang="en-US" sz="3600" dirty="0"/>
              <a:t>Protected (for later until we cover inheritance)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835398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80" y="2642006"/>
            <a:ext cx="11231900" cy="20467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private and functions public.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will be the output of following program?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08585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4"/>
            <a:ext cx="10515600" cy="671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class</a:t>
            </a:r>
            <a:r>
              <a:rPr lang="en-IN" b="1" dirty="0"/>
              <a:t> </a:t>
            </a:r>
            <a:r>
              <a:rPr lang="en-IN" dirty="0"/>
              <a:t>Person{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public</a:t>
            </a:r>
            <a:r>
              <a:rPr lang="en-IN" b="1" dirty="0">
                <a:solidFill>
                  <a:srgbClr val="7030A0"/>
                </a:solidFill>
              </a:rPr>
              <a:t>: 	</a:t>
            </a:r>
            <a:r>
              <a:rPr lang="en-IN" dirty="0">
                <a:solidFill>
                  <a:srgbClr val="FF0000"/>
                </a:solidFill>
              </a:rPr>
              <a:t>// Everything before </a:t>
            </a:r>
            <a:r>
              <a:rPr lang="en-IN" b="1" i="1" dirty="0">
                <a:solidFill>
                  <a:srgbClr val="FF0000"/>
                </a:solidFill>
              </a:rPr>
              <a:t>public:  </a:t>
            </a:r>
            <a:r>
              <a:rPr lang="en-IN" dirty="0">
                <a:solidFill>
                  <a:srgbClr val="FF0000"/>
                </a:solidFill>
              </a:rPr>
              <a:t>is private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setAge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a){age = a;}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display() {</a:t>
            </a:r>
            <a:r>
              <a:rPr lang="en-IN" dirty="0" err="1"/>
              <a:t>cout</a:t>
            </a:r>
            <a:r>
              <a:rPr lang="en-IN" dirty="0"/>
              <a:t> &lt;&lt;"Age: " &lt;&lt; age &lt;&lt; </a:t>
            </a:r>
            <a:r>
              <a:rPr lang="en-IN" dirty="0" err="1"/>
              <a:t>endl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    Person </a:t>
            </a:r>
            <a:r>
              <a:rPr lang="en-IN" dirty="0" err="1"/>
              <a:t>p1</a:t>
            </a:r>
            <a:r>
              <a:rPr lang="en-IN" dirty="0"/>
              <a:t>;    </a:t>
            </a:r>
            <a:r>
              <a:rPr lang="en-IN" dirty="0" err="1"/>
              <a:t>p1.setAge</a:t>
            </a:r>
            <a:r>
              <a:rPr lang="en-IN" dirty="0"/>
              <a:t>(20);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p1.display</a:t>
            </a:r>
            <a:r>
              <a:rPr lang="en-IN" dirty="0"/>
              <a:t>();   return 0;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33795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4"/>
            <a:ext cx="10515600" cy="671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class</a:t>
            </a:r>
            <a:r>
              <a:rPr lang="en-IN" b="1" dirty="0"/>
              <a:t> </a:t>
            </a:r>
            <a:r>
              <a:rPr lang="en-IN" dirty="0"/>
              <a:t>Person{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age;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7030A0"/>
                </a:solidFill>
              </a:rPr>
              <a:t>public</a:t>
            </a:r>
            <a:r>
              <a:rPr lang="en-IN" b="1" dirty="0">
                <a:solidFill>
                  <a:srgbClr val="7030A0"/>
                </a:solidFill>
              </a:rPr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setAge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a){age = a;}  </a:t>
            </a:r>
            <a:r>
              <a:rPr lang="en-IN" dirty="0">
                <a:solidFill>
                  <a:srgbClr val="FF0000"/>
                </a:solidFill>
              </a:rPr>
              <a:t>//setter function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getAge</a:t>
            </a:r>
            <a:r>
              <a:rPr lang="en-IN" dirty="0"/>
              <a:t>() {return age;}  </a:t>
            </a:r>
            <a:r>
              <a:rPr lang="en-IN" dirty="0">
                <a:solidFill>
                  <a:srgbClr val="FF0000"/>
                </a:solidFill>
              </a:rPr>
              <a:t>//getter function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    Person </a:t>
            </a:r>
            <a:r>
              <a:rPr lang="en-IN" dirty="0" err="1"/>
              <a:t>p1</a:t>
            </a:r>
            <a:r>
              <a:rPr lang="en-IN" dirty="0"/>
              <a:t>;    </a:t>
            </a:r>
            <a:r>
              <a:rPr lang="en-IN" dirty="0" err="1"/>
              <a:t>p1.setAge</a:t>
            </a:r>
            <a:r>
              <a:rPr lang="en-IN" dirty="0"/>
              <a:t>(20);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&lt;&lt;"Age: " &lt;&lt; </a:t>
            </a:r>
            <a:r>
              <a:rPr lang="en-IN" dirty="0" err="1"/>
              <a:t>p1.getAge</a:t>
            </a:r>
            <a:r>
              <a:rPr lang="en-IN" dirty="0"/>
              <a:t>()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05875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Memory Allocation for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Memory space for objects is allocated when they are declared and not when the class is specified 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partially true.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all the objects belonging to that class use the same member functions, no separate space is allocated for member functions when the objects are created.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Only space for member variables is allocated separately for each object.  Because, member variables will hold different data values for different objects.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/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8272221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Defining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1"/>
            <a:ext cx="4572000" cy="114299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Outside the class definition</a:t>
            </a:r>
          </a:p>
          <a:p>
            <a:pPr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    When function is defined  outside class, it requires a prototype declaration in the class.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0" y="1295402"/>
            <a:ext cx="41910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Inside the class definition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    When function is defined inside class, it does not require a prototype declaration in the class.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191001"/>
            <a:ext cx="4114800" cy="250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457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3544094" y="4075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2438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41148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667000"/>
            <a:ext cx="36195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182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define a member function outside the class definition and still make it inline by using the qualifier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inline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header line of the function definition.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667000"/>
            <a:ext cx="7696200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Classes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from structures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Adds member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Not just member data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Integral to object-oriented programming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Focus on objects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Object: Contains data and operations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 C++, variables of class type are 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Nesting of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 of a class using dot operator generally calls a member function of the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a member function may also be called by using its name inside another member function of the same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known as “Nesting of Member Functions”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Nesting of Member Functions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7391400" cy="518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Data Hiding Revisited</a:t>
            </a:r>
          </a:p>
        </p:txBody>
      </p:sp>
      <p:pic>
        <p:nvPicPr>
          <p:cNvPr id="19458" name="Picture 2" descr="Image result for data hiding in c++ 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7010400" cy="415431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DB4F-4148-7FA6-94EC-E4218A4C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87338"/>
            <a:ext cx="7543800" cy="1376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Access Specifiers in C++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6CDE54-080D-23B9-5DF8-44AEE150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689100"/>
            <a:ext cx="874395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Calibri" panose="020F0502020204030204" pitchFamily="34" charset="0"/>
              <a:buNone/>
            </a:pPr>
            <a:endParaRPr lang="en-US" altLang="en-US" sz="240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AC990E4-1264-73EB-2E18-55A38008858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052638" y="1835150"/>
            <a:ext cx="8132762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3317" name="Rectangle 9">
            <a:extLst>
              <a:ext uri="{FF2B5EF4-FFF2-40B4-BE49-F238E27FC236}">
                <a16:creationId xmlns:a16="http://schemas.microsoft.com/office/drawing/2014/main" id="{91F302AC-5869-7646-0520-50D381E6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1" y="2057401"/>
            <a:ext cx="81391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3200" dirty="0"/>
              <a:t>3 types of access modifiers available in C++:</a:t>
            </a:r>
          </a:p>
          <a:p>
            <a:pPr>
              <a:defRPr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Public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Private (by default)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/>
              <a:t>Protected</a:t>
            </a:r>
            <a:endParaRPr lang="en-US" sz="32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: Public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members are accessible outside the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members are accessible to both member Functions and non-member Functions.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Objects can access the members directly using dot operator. E.g.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name.public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member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name.public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member function </a:t>
            </a: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: Public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1"/>
            <a:ext cx="7086600" cy="525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2438400" y="2895600"/>
            <a:ext cx="60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: Private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Members can only be accessed by the member functions of that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cannot be accessed by any non member functions (data is hidden from outside world).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of a class cannot access private members using dot operators.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data at the beginning of a class is by default private, until any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mentioned.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Access 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Specifier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: Private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24000"/>
            <a:ext cx="7086600" cy="491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Private Member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24000"/>
            <a:ext cx="78959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Private Member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8458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Specifying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is a way to bind the data and its associated functions together.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class specification has 2 parts: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declaration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function definitions</a:t>
            </a:r>
          </a:p>
          <a:p>
            <a:pPr lvl="1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declaration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describes type and scope of its members.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 function definitions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describes how the class functions are implemented.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4FD-237F-C7F9-82AE-5BCB5851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87338"/>
            <a:ext cx="7543800" cy="1376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7ACE43EA-467E-E330-F09F-E01A6D15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4E64E3-D1EA-8409-1294-C0B16E3C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663701"/>
            <a:ext cx="91440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 indent="0">
              <a:defRPr/>
            </a:pPr>
            <a:endParaRPr lang="en-US" altLang="en-US" sz="2800" dirty="0"/>
          </a:p>
          <a:p>
            <a:pPr marL="0" lvl="3" indent="0">
              <a:defRPr/>
            </a:pPr>
            <a:r>
              <a:rPr lang="en-US" altLang="en-US" sz="2800" dirty="0"/>
              <a:t>1. Member functions defined outside class</a:t>
            </a:r>
          </a:p>
          <a:p>
            <a:pPr marL="971550" lvl="1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Using Binary scope resolution operator (::)</a:t>
            </a:r>
          </a:p>
          <a:p>
            <a:pPr marL="971550" lvl="1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“Ties” member name to class name</a:t>
            </a:r>
          </a:p>
          <a:p>
            <a:pPr marL="971550" lvl="1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Uniquely identify functions of particular class</a:t>
            </a:r>
          </a:p>
          <a:p>
            <a:pPr marL="971550" lvl="1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Different classes can have member functions with same name</a:t>
            </a:r>
          </a:p>
          <a:p>
            <a:pPr marL="914400" lvl="1" indent="-4572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Format for defining member functions</a:t>
            </a:r>
          </a:p>
          <a:p>
            <a:pPr lvl="2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800" dirty="0" err="1"/>
              <a:t>ReturnType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ClassName</a:t>
            </a:r>
            <a:r>
              <a:rPr lang="en-US" altLang="en-US" sz="2800" dirty="0"/>
              <a:t>::</a:t>
            </a:r>
            <a:r>
              <a:rPr lang="en-US" altLang="en-US" sz="2800" dirty="0" err="1"/>
              <a:t>MemberFunctionName</a:t>
            </a:r>
            <a:r>
              <a:rPr lang="en-US" altLang="en-US" sz="2800" dirty="0"/>
              <a:t>( ){</a:t>
            </a:r>
          </a:p>
          <a:p>
            <a:pPr lvl="2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800" dirty="0"/>
              <a:t>	…</a:t>
            </a:r>
          </a:p>
          <a:p>
            <a:pPr lvl="2" eaLnBrk="1" hangingPunct="1">
              <a:lnSpc>
                <a:spcPct val="80000"/>
              </a:lnSpc>
              <a:buFont typeface="Calibri" panose="020F0502020204030204" pitchFamily="34" charset="0"/>
              <a:buNone/>
              <a:defRPr/>
            </a:pPr>
            <a:r>
              <a:rPr lang="en-US" altLang="en-US" sz="2800" dirty="0"/>
              <a:t>}</a:t>
            </a:r>
          </a:p>
          <a:p>
            <a:pPr marL="0" lvl="3" indent="0">
              <a:defRPr/>
            </a:pPr>
            <a:endParaRPr lang="en-US" altLang="en-US" sz="2800" b="1" dirty="0"/>
          </a:p>
          <a:p>
            <a:pPr>
              <a:defRPr/>
            </a:pPr>
            <a:endParaRPr lang="en-US" sz="300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6E3F-568F-C20E-97D8-DC1FD3D7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69863"/>
            <a:ext cx="7543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Access Specifiers in C++</a:t>
            </a:r>
          </a:p>
        </p:txBody>
      </p:sp>
      <p:sp>
        <p:nvSpPr>
          <p:cNvPr id="19459" name="Rectangle 9">
            <a:extLst>
              <a:ext uri="{FF2B5EF4-FFF2-40B4-BE49-F238E27FC236}">
                <a16:creationId xmlns:a16="http://schemas.microsoft.com/office/drawing/2014/main" id="{2C8848A6-9C52-CB2D-EBC7-EC98D568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9812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98A897-D0BD-ED10-0433-BC081BB8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041400"/>
            <a:ext cx="6934200" cy="5632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b="1" dirty="0"/>
              <a:t>class Circle{</a:t>
            </a:r>
          </a:p>
          <a:p>
            <a:pPr eaLnBrk="1" hangingPunct="1">
              <a:defRPr/>
            </a:pPr>
            <a:r>
              <a:rPr lang="en-US" altLang="en-US" sz="1800" b="1" dirty="0"/>
              <a:t>     private:</a:t>
            </a:r>
          </a:p>
          <a:p>
            <a:pPr eaLnBrk="1" hangingPunct="1">
              <a:defRPr/>
            </a:pPr>
            <a:r>
              <a:rPr lang="en-US" altLang="en-US" sz="1800" b="1" dirty="0"/>
              <a:t>	double radius;</a:t>
            </a:r>
          </a:p>
          <a:p>
            <a:pPr eaLnBrk="1" hangingPunct="1">
              <a:defRPr/>
            </a:pPr>
            <a:r>
              <a:rPr lang="en-US" altLang="en-US" sz="1800" b="1" dirty="0"/>
              <a:t>     public:</a:t>
            </a:r>
          </a:p>
          <a:p>
            <a:pPr eaLnBrk="1" hangingPunct="1">
              <a:defRPr/>
            </a:pPr>
            <a:r>
              <a:rPr lang="en-US" altLang="en-US" sz="1800" b="1" dirty="0"/>
              <a:t>	Circle() { radius = 0.0;}</a:t>
            </a:r>
          </a:p>
          <a:p>
            <a:pPr eaLnBrk="1" hangingPunct="1">
              <a:defRPr/>
            </a:pPr>
            <a:r>
              <a:rPr lang="en-US" altLang="en-US" sz="1800" b="1" dirty="0"/>
              <a:t>	Circle(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r);</a:t>
            </a:r>
          </a:p>
          <a:p>
            <a:pPr eaLnBrk="1" hangingPunct="1">
              <a:defRPr/>
            </a:pPr>
            <a:r>
              <a:rPr lang="en-US" altLang="en-US" sz="1800" b="1" dirty="0"/>
              <a:t>	void </a:t>
            </a:r>
            <a:r>
              <a:rPr lang="en-US" altLang="en-US" sz="1800" b="1" dirty="0" err="1"/>
              <a:t>setRadius</a:t>
            </a:r>
            <a:r>
              <a:rPr lang="en-US" altLang="en-US" sz="1800" b="1" dirty="0"/>
              <a:t>(double r){radius = r;}</a:t>
            </a:r>
          </a:p>
          <a:p>
            <a:pPr eaLnBrk="1" hangingPunct="1">
              <a:defRPr/>
            </a:pPr>
            <a:r>
              <a:rPr lang="en-US" altLang="en-US" sz="1800" b="1" dirty="0"/>
              <a:t>	double </a:t>
            </a:r>
            <a:r>
              <a:rPr lang="en-US" altLang="en-US" sz="1800" b="1" dirty="0" err="1"/>
              <a:t>getDiameter</a:t>
            </a:r>
            <a:r>
              <a:rPr lang="en-US" altLang="en-US" sz="1800" b="1" dirty="0"/>
              <a:t>(){ return radius *2;}</a:t>
            </a:r>
          </a:p>
          <a:p>
            <a:pPr eaLnBrk="1" hangingPunct="1">
              <a:defRPr/>
            </a:pPr>
            <a:r>
              <a:rPr lang="en-US" altLang="en-US" sz="1800" b="1" dirty="0"/>
              <a:t>	double </a:t>
            </a:r>
            <a:r>
              <a:rPr lang="en-US" altLang="en-US" sz="1800" b="1" dirty="0" err="1"/>
              <a:t>getArea</a:t>
            </a:r>
            <a:r>
              <a:rPr lang="en-US" altLang="en-US" sz="1800" b="1" dirty="0"/>
              <a:t>();</a:t>
            </a:r>
          </a:p>
          <a:p>
            <a:pPr eaLnBrk="1" hangingPunct="1">
              <a:defRPr/>
            </a:pPr>
            <a:r>
              <a:rPr lang="en-US" altLang="en-US" sz="1800" b="1" dirty="0"/>
              <a:t>	double </a:t>
            </a:r>
            <a:r>
              <a:rPr lang="en-US" altLang="en-US" sz="1800" b="1" dirty="0" err="1"/>
              <a:t>getCircumference</a:t>
            </a:r>
            <a:r>
              <a:rPr lang="en-US" altLang="en-US" sz="1800" b="1" dirty="0"/>
              <a:t>();</a:t>
            </a:r>
          </a:p>
          <a:p>
            <a:pPr eaLnBrk="1" hangingPunct="1">
              <a:defRPr/>
            </a:pPr>
            <a:r>
              <a:rPr lang="en-US" altLang="en-US" sz="1800" b="1" dirty="0"/>
              <a:t>};</a:t>
            </a:r>
          </a:p>
          <a:p>
            <a:pPr eaLnBrk="1" hangingPunct="1">
              <a:defRPr/>
            </a:pPr>
            <a:r>
              <a:rPr lang="en-US" altLang="en-US" sz="1800" b="1" dirty="0"/>
              <a:t>Circle::Circle(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r){</a:t>
            </a:r>
          </a:p>
          <a:p>
            <a:pPr eaLnBrk="1" hangingPunct="1">
              <a:defRPr/>
            </a:pPr>
            <a:r>
              <a:rPr lang="en-US" altLang="en-US" sz="1800" b="1" dirty="0"/>
              <a:t>     radius = r;</a:t>
            </a:r>
          </a:p>
          <a:p>
            <a:pPr eaLnBrk="1" hangingPunct="1">
              <a:defRPr/>
            </a:pPr>
            <a:r>
              <a:rPr lang="en-US" altLang="en-US" sz="1800" b="1" dirty="0"/>
              <a:t>}</a:t>
            </a:r>
          </a:p>
          <a:p>
            <a:pPr eaLnBrk="1" hangingPunct="1">
              <a:defRPr/>
            </a:pPr>
            <a:r>
              <a:rPr lang="en-US" altLang="en-US" sz="1800" b="1" dirty="0"/>
              <a:t>double Circle::</a:t>
            </a:r>
            <a:r>
              <a:rPr lang="en-US" altLang="en-US" sz="1800" b="1" dirty="0" err="1"/>
              <a:t>getArea</a:t>
            </a:r>
            <a:r>
              <a:rPr lang="en-US" altLang="en-US" sz="1800" b="1" dirty="0"/>
              <a:t>(){ </a:t>
            </a:r>
          </a:p>
          <a:p>
            <a:pPr eaLnBrk="1" hangingPunct="1">
              <a:defRPr/>
            </a:pPr>
            <a:r>
              <a:rPr lang="en-US" altLang="en-US" sz="1800" b="1" dirty="0"/>
              <a:t>     return radius * radius * (22.0/7);</a:t>
            </a:r>
          </a:p>
          <a:p>
            <a:pPr eaLnBrk="1" hangingPunct="1">
              <a:defRPr/>
            </a:pPr>
            <a:r>
              <a:rPr lang="en-US" altLang="en-US" sz="1800" b="1" dirty="0"/>
              <a:t>}</a:t>
            </a:r>
          </a:p>
          <a:p>
            <a:pPr eaLnBrk="1" hangingPunct="1">
              <a:defRPr/>
            </a:pPr>
            <a:r>
              <a:rPr lang="en-US" altLang="en-US" sz="1800" b="1" dirty="0"/>
              <a:t>double Circle:: </a:t>
            </a:r>
            <a:r>
              <a:rPr lang="en-US" altLang="en-US" sz="1800" b="1" dirty="0" err="1"/>
              <a:t>getCircumference</a:t>
            </a:r>
            <a:r>
              <a:rPr lang="en-US" altLang="en-US" sz="1800" b="1" dirty="0"/>
              <a:t>(){</a:t>
            </a:r>
          </a:p>
          <a:p>
            <a:pPr eaLnBrk="1" hangingPunct="1">
              <a:defRPr/>
            </a:pPr>
            <a:r>
              <a:rPr lang="en-US" altLang="en-US" sz="1800" b="1" dirty="0"/>
              <a:t>     return 2 * radius  * (22.0/7);</a:t>
            </a:r>
          </a:p>
          <a:p>
            <a:pPr eaLnBrk="1" hangingPunct="1">
              <a:defRPr/>
            </a:pPr>
            <a:r>
              <a:rPr lang="en-US" altLang="en-US" sz="1800" b="1" dirty="0"/>
              <a:t>}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0D4B-EA32-4BDA-36F4-4AAC8D4E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287338"/>
            <a:ext cx="7543800" cy="1376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BA495437-40A0-E625-94F3-ACE3FD8DB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BAF2645-4210-B828-7A17-08A7DD6A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663701"/>
            <a:ext cx="91440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 indent="0">
              <a:defRPr/>
            </a:pPr>
            <a:r>
              <a:rPr lang="en-US" altLang="en-US" sz="2800" dirty="0"/>
              <a:t>2. </a:t>
            </a:r>
            <a:r>
              <a:rPr lang="en-US" sz="2800" b="1" dirty="0"/>
              <a:t>To access a global variable when there is a local variable with same name</a:t>
            </a:r>
          </a:p>
          <a:p>
            <a:pPr marL="2286000" lvl="8" indent="0">
              <a:defRPr/>
            </a:pPr>
            <a:endParaRPr lang="en-US" sz="2000" dirty="0"/>
          </a:p>
          <a:p>
            <a:pPr marL="2286000" lvl="8" indent="0">
              <a:defRPr/>
            </a:pPr>
            <a:r>
              <a:rPr lang="en-US" altLang="en-US" sz="2000" b="1" dirty="0"/>
              <a:t>#include&lt;</a:t>
            </a:r>
            <a:r>
              <a:rPr lang="en-US" altLang="en-US" sz="2000" b="1" dirty="0" err="1"/>
              <a:t>iostream</a:t>
            </a:r>
            <a:r>
              <a:rPr lang="en-US" altLang="en-US" sz="2000" b="1" dirty="0"/>
              <a:t>&gt;  </a:t>
            </a:r>
          </a:p>
          <a:p>
            <a:pPr marL="2286000" lvl="8" indent="0">
              <a:defRPr/>
            </a:pPr>
            <a:r>
              <a:rPr lang="en-US" altLang="en-US" sz="2000" b="1" dirty="0"/>
              <a:t>using namespace </a:t>
            </a:r>
            <a:r>
              <a:rPr lang="en-US" altLang="en-US" sz="2000" b="1" dirty="0" err="1"/>
              <a:t>std</a:t>
            </a:r>
            <a:r>
              <a:rPr lang="en-US" altLang="en-US" sz="2000" b="1" dirty="0"/>
              <a:t>; </a:t>
            </a:r>
          </a:p>
          <a:p>
            <a:pPr marL="2286000" lvl="8" indent="0">
              <a:defRPr/>
            </a:pPr>
            <a:r>
              <a:rPr lang="en-US" altLang="en-US" sz="2000" b="1" dirty="0"/>
              <a:t>   </a:t>
            </a:r>
          </a:p>
          <a:p>
            <a:pPr marL="2286000" lvl="8" indent="0"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x;  // Global x </a:t>
            </a:r>
          </a:p>
          <a:p>
            <a:pPr marL="2286000" lvl="8" indent="0">
              <a:defRPr/>
            </a:pPr>
            <a:r>
              <a:rPr lang="en-US" altLang="en-US" sz="2000" b="1" dirty="0"/>
              <a:t>   </a:t>
            </a:r>
          </a:p>
          <a:p>
            <a:pPr marL="2286000" lvl="8" indent="0"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main() { </a:t>
            </a:r>
          </a:p>
          <a:p>
            <a:pPr marL="2286000" lvl="8" indent="0">
              <a:defRPr/>
            </a:pPr>
            <a:r>
              <a:rPr lang="en-US" altLang="en-US" sz="2000" b="1" dirty="0"/>
              <a:t> 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x = 10; // Local x </a:t>
            </a:r>
          </a:p>
          <a:p>
            <a:pPr marL="2286000" lvl="8" indent="0">
              <a:defRPr/>
            </a:pPr>
            <a:r>
              <a:rPr lang="en-US" altLang="en-US" sz="2000" b="1" dirty="0"/>
              <a:t>  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"Value of global x is " &lt;&lt; ::x; </a:t>
            </a:r>
          </a:p>
          <a:p>
            <a:pPr marL="2286000" lvl="8" indent="0">
              <a:defRPr/>
            </a:pPr>
            <a:r>
              <a:rPr lang="en-US" altLang="en-US" sz="2000" b="1" dirty="0"/>
              <a:t>  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"\</a:t>
            </a:r>
            <a:r>
              <a:rPr lang="en-US" altLang="en-US" sz="2000" b="1" dirty="0" err="1"/>
              <a:t>nValue</a:t>
            </a:r>
            <a:r>
              <a:rPr lang="en-US" altLang="en-US" sz="2000" b="1" dirty="0"/>
              <a:t> of local x is " &lt;&lt; x;   </a:t>
            </a:r>
          </a:p>
          <a:p>
            <a:pPr marL="2286000" lvl="8" indent="0">
              <a:defRPr/>
            </a:pPr>
            <a:r>
              <a:rPr lang="en-US" altLang="en-US" sz="2000" b="1" dirty="0"/>
              <a:t>  return 0; </a:t>
            </a:r>
          </a:p>
          <a:p>
            <a:pPr marL="2286000" lvl="8" indent="0">
              <a:defRPr/>
            </a:pPr>
            <a:r>
              <a:rPr lang="en-US" altLang="en-US" sz="2000" b="1" dirty="0"/>
              <a:t>} </a:t>
            </a:r>
          </a:p>
          <a:p>
            <a:pPr lvl="5">
              <a:defRPr/>
            </a:pPr>
            <a:endParaRPr lang="en-US" sz="200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0931-A95F-F379-40B1-483A712A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114300"/>
            <a:ext cx="7543800" cy="1028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0B435BB5-3F4C-37AB-04AB-319ABD36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21508" name="Rectangle 9">
            <a:extLst>
              <a:ext uri="{FF2B5EF4-FFF2-40B4-BE49-F238E27FC236}">
                <a16:creationId xmlns:a16="http://schemas.microsoft.com/office/drawing/2014/main" id="{F645F422-1772-0933-3E90-D02AB87F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99060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/>
            <a:r>
              <a:rPr lang="en-US" altLang="en-US" sz="2800"/>
              <a:t>3. </a:t>
            </a:r>
            <a:r>
              <a:rPr lang="en-US" altLang="en-US" sz="2800" b="1"/>
              <a:t>To access a class’s static variables</a:t>
            </a:r>
          </a:p>
          <a:p>
            <a:pPr marL="0" lvl="3"/>
            <a:r>
              <a:rPr lang="en-US" altLang="en-US" b="1"/>
              <a:t>class Test { </a:t>
            </a:r>
          </a:p>
          <a:p>
            <a:pPr marL="0" lvl="3"/>
            <a:r>
              <a:rPr lang="en-US" altLang="en-US" b="1"/>
              <a:t>    static int x;   </a:t>
            </a:r>
          </a:p>
          <a:p>
            <a:pPr marL="0" lvl="3"/>
            <a:r>
              <a:rPr lang="en-US" altLang="en-US" b="1"/>
              <a:t>public: </a:t>
            </a:r>
          </a:p>
          <a:p>
            <a:pPr marL="0" lvl="3"/>
            <a:r>
              <a:rPr lang="en-US" altLang="en-US" b="1"/>
              <a:t>    static int y;    </a:t>
            </a:r>
          </a:p>
          <a:p>
            <a:pPr marL="0" lvl="3"/>
            <a:r>
              <a:rPr lang="en-US" altLang="en-US" b="1"/>
              <a:t>    void func(int x)       {  // We can access class's static variable even if there is a local variable </a:t>
            </a:r>
          </a:p>
          <a:p>
            <a:pPr marL="0" lvl="3"/>
            <a:r>
              <a:rPr lang="en-US" altLang="en-US" b="1"/>
              <a:t>       cout &lt;&lt; "Value of static x is " &lt;&lt; Test::x; </a:t>
            </a:r>
          </a:p>
          <a:p>
            <a:pPr marL="0" lvl="3"/>
            <a:r>
              <a:rPr lang="en-US" altLang="en-US" b="1"/>
              <a:t>       cout &lt;&lt; "\nValue of local x is " &lt;&lt; x;   </a:t>
            </a:r>
          </a:p>
          <a:p>
            <a:pPr marL="0" lvl="3"/>
            <a:r>
              <a:rPr lang="en-US" altLang="en-US" b="1"/>
              <a:t>    	} </a:t>
            </a:r>
          </a:p>
          <a:p>
            <a:pPr marL="0" lvl="3"/>
            <a:r>
              <a:rPr lang="en-US" altLang="en-US" b="1"/>
              <a:t>}; </a:t>
            </a:r>
          </a:p>
          <a:p>
            <a:pPr marL="0" lvl="3"/>
            <a:r>
              <a:rPr lang="en-US" altLang="en-US" b="1"/>
              <a:t>int Test::x = 1;           // In C++, static members must be explicitly defined like this </a:t>
            </a:r>
          </a:p>
          <a:p>
            <a:pPr marL="0" lvl="3"/>
            <a:r>
              <a:rPr lang="en-US" altLang="en-US" b="1"/>
              <a:t>int Test::y = 2; </a:t>
            </a:r>
          </a:p>
          <a:p>
            <a:pPr marL="0" lvl="3"/>
            <a:r>
              <a:rPr lang="en-US" altLang="en-US" b="1"/>
              <a:t>int main() { </a:t>
            </a:r>
          </a:p>
          <a:p>
            <a:pPr marL="0" lvl="3"/>
            <a:r>
              <a:rPr lang="en-US" altLang="en-US" b="1"/>
              <a:t>    Test obj; </a:t>
            </a:r>
          </a:p>
          <a:p>
            <a:pPr marL="0" lvl="3"/>
            <a:r>
              <a:rPr lang="en-US" altLang="en-US" b="1"/>
              <a:t>    int x = 3 ; </a:t>
            </a:r>
          </a:p>
          <a:p>
            <a:pPr marL="0" lvl="3"/>
            <a:r>
              <a:rPr lang="en-US" altLang="en-US" b="1"/>
              <a:t>    obj.func(x); </a:t>
            </a:r>
          </a:p>
          <a:p>
            <a:pPr marL="0" lvl="3"/>
            <a:r>
              <a:rPr lang="en-US" altLang="en-US" b="1"/>
              <a:t>    cout &lt;&lt; "\nTest::y = " &lt;&lt; Test::y; </a:t>
            </a:r>
          </a:p>
          <a:p>
            <a:pPr marL="0" lvl="3"/>
            <a:r>
              <a:rPr lang="en-US" altLang="en-US" b="1"/>
              <a:t>    return 0; </a:t>
            </a:r>
          </a:p>
          <a:p>
            <a:pPr marL="0" lvl="3"/>
            <a:r>
              <a:rPr lang="en-US" altLang="en-US" b="1"/>
              <a:t>}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2129-602B-BFCC-83DA-06FE5797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114300"/>
            <a:ext cx="7543800" cy="1028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22531" name="Rectangle 9">
            <a:extLst>
              <a:ext uri="{FF2B5EF4-FFF2-40B4-BE49-F238E27FC236}">
                <a16:creationId xmlns:a16="http://schemas.microsoft.com/office/drawing/2014/main" id="{FB19B97B-A899-7F58-6FE1-E14E4970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1C1E5AFD-B000-F39E-A67B-A7FC1F4A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1752601"/>
            <a:ext cx="9144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/>
            <a:r>
              <a:rPr lang="en-US" altLang="en-US" sz="2800"/>
              <a:t>4. </a:t>
            </a:r>
            <a:r>
              <a:rPr lang="en-US" altLang="en-US" sz="2800" b="1"/>
              <a:t>In case of multiple Inheritance</a:t>
            </a:r>
          </a:p>
          <a:p>
            <a:pPr marL="0" lvl="3"/>
            <a:endParaRPr lang="en-US" altLang="en-US" sz="2800" b="1"/>
          </a:p>
          <a:p>
            <a:pPr marL="0" lvl="3"/>
            <a:r>
              <a:rPr lang="en-US" altLang="en-US" sz="2800"/>
              <a:t>If same variable name exists in two ancestor classes, we can use scope resolution operator to distinguish.</a:t>
            </a:r>
          </a:p>
          <a:p>
            <a:pPr marL="0" lvl="3"/>
            <a:endParaRPr lang="en-US" altLang="en-US" sz="2800"/>
          </a:p>
          <a:p>
            <a:pPr marL="0" lvl="3"/>
            <a:r>
              <a:rPr lang="en-US" altLang="en-US" sz="2800"/>
              <a:t>Detail would be discussed in inheritance………………</a:t>
            </a:r>
          </a:p>
          <a:p>
            <a:pPr marL="0" lvl="3"/>
            <a:endParaRPr lang="en-US" altLang="en-US" sz="2800" b="1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E5E-2DDA-CFAB-BCD8-01459E3D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114300"/>
            <a:ext cx="7543800" cy="723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23555" name="Rectangle 9">
            <a:extLst>
              <a:ext uri="{FF2B5EF4-FFF2-40B4-BE49-F238E27FC236}">
                <a16:creationId xmlns:a16="http://schemas.microsoft.com/office/drawing/2014/main" id="{2E09830B-B66D-045C-D595-93CA7364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DCA031DB-E112-3A84-6300-A2F8FC5A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9850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/>
            <a:r>
              <a:rPr lang="en-US" altLang="en-US" sz="2800"/>
              <a:t>5. </a:t>
            </a:r>
            <a:r>
              <a:rPr lang="en-US" altLang="en-US" sz="2800" b="1"/>
              <a:t>Including In-built libraries.</a:t>
            </a:r>
          </a:p>
          <a:p>
            <a:pPr marL="0" lvl="3"/>
            <a:endParaRPr lang="en-US" altLang="en-US" sz="2800" b="1"/>
          </a:p>
          <a:p>
            <a:pPr marL="0" lvl="3"/>
            <a:endParaRPr lang="en-US" altLang="en-US" sz="2800" b="1"/>
          </a:p>
          <a:p>
            <a:pPr marL="0" lvl="3"/>
            <a:endParaRPr lang="en-US" altLang="en-US" sz="2800" b="1"/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32B5FA0C-7E0A-1667-858C-AB4E02CE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066801"/>
            <a:ext cx="6910388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6A1B-BC83-154B-29FA-3B597BB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7543800" cy="723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Scope Resolution Operator</a:t>
            </a:r>
          </a:p>
        </p:txBody>
      </p:sp>
      <p:sp>
        <p:nvSpPr>
          <p:cNvPr id="24579" name="Rectangle 9">
            <a:extLst>
              <a:ext uri="{FF2B5EF4-FFF2-40B4-BE49-F238E27FC236}">
                <a16:creationId xmlns:a16="http://schemas.microsoft.com/office/drawing/2014/main" id="{F41767C5-2932-59F9-6C95-A4109005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41910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3000"/>
          </a:p>
        </p:txBody>
      </p:sp>
      <p:sp>
        <p:nvSpPr>
          <p:cNvPr id="24580" name="Rectangle 9">
            <a:extLst>
              <a:ext uri="{FF2B5EF4-FFF2-40B4-BE49-F238E27FC236}">
                <a16:creationId xmlns:a16="http://schemas.microsoft.com/office/drawing/2014/main" id="{102E2416-F858-F225-72A0-DB2C2410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1295400"/>
            <a:ext cx="914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3"/>
            <a:r>
              <a:rPr lang="en-US" altLang="en-US" sz="2800"/>
              <a:t>5. </a:t>
            </a:r>
            <a:r>
              <a:rPr lang="en-US" altLang="en-US" sz="2800" b="1"/>
              <a:t>Including In-built libraries.</a:t>
            </a:r>
          </a:p>
          <a:p>
            <a:pPr marL="0" lvl="3"/>
            <a:endParaRPr lang="en-US" altLang="en-US" sz="2800" b="1"/>
          </a:p>
          <a:p>
            <a:pPr marL="0" lvl="3"/>
            <a:endParaRPr lang="en-US" altLang="en-US" sz="2800" b="1"/>
          </a:p>
          <a:p>
            <a:pPr marL="0" lvl="3"/>
            <a:endParaRPr lang="en-US" altLang="en-US" sz="2800" b="1"/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DD6DDFEB-0A64-6016-1D05-7F4E0527F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443164"/>
          <a:ext cx="6945313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74123" imgH="3563100" progId="Word.Document.8">
                  <p:embed/>
                </p:oleObj>
              </mc:Choice>
              <mc:Fallback>
                <p:oleObj name="Document" r:id="rId2" imgW="7074123" imgH="3563100" progId="Word.Document.8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DD6DDFEB-0A64-6016-1D05-7F4E0527F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443164"/>
                        <a:ext cx="6945313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class is declared within another class.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outer class is called enclosing class and inner class is called the nested class.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nested class is a member and as such has the same access rights as any other member.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members of an enclosing class have no special access to members of a nested class; the usual access rules shall be obeyed.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Nested Classes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52600" y="1524000"/>
            <a:ext cx="8763000" cy="501675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             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Enclosing class declaration */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class 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	{              	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Nested class declaration */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void 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NestedFun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 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&lt;&lt;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e.x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works fine: nested class can access 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private members of Enclosing class</a:t>
            </a:r>
            <a:endParaRPr lang="en-US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	 }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}; 		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Nested class ends here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}; 		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Enclosing class ends here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main(){}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Nested Classes Example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Nested Classes Example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76400" y="1524001"/>
            <a:ext cx="8839200" cy="470898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class 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Enclosing class declaration */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	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x;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class 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	{              	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/* start of Nested class declaration */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   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y; </a:t>
            </a: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};	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Nested class ends here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void 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EnclosingFun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Nested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    	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&lt;&lt;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n.y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      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Compiler Error: y is private in Nested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}	 			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}; 					</a:t>
            </a:r>
            <a:r>
              <a:rPr lang="en-US" sz="2000" dirty="0">
                <a:solidFill>
                  <a:schemeClr val="accent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// declaration Enclosing class ends here</a:t>
            </a:r>
            <a:endParaRPr lang="en-US" sz="2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main(){}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itchFamily="34" charset="0"/>
                <a:cs typeface="Arial" pitchFamily="34" charset="0"/>
              </a:rPr>
              <a:t>General form of Class declaration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86648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Data Hiding</a:t>
            </a:r>
          </a:p>
        </p:txBody>
      </p:sp>
      <p:pic>
        <p:nvPicPr>
          <p:cNvPr id="19458" name="Picture 2" descr="Image result for data hiding in c++ cla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7010400" cy="4154312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Arial" pitchFamily="34" charset="0"/>
                <a:cs typeface="Arial" pitchFamily="34" charset="0"/>
              </a:rPr>
              <a:t>Difference between Structure and Class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By default, members of class are private, while, by default, members of structure are public.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lvl="0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keywords public and private are known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visibility labels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A Simple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2"/>
            <a:ext cx="3810000" cy="2971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 item 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number;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float cost;</a:t>
            </a:r>
          </a:p>
          <a:p>
            <a:pPr lvl="1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public :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a, float b);</a:t>
            </a:r>
          </a:p>
          <a:p>
            <a:pPr lvl="2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putdata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(void);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447800"/>
            <a:ext cx="2286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1371600"/>
            <a:ext cx="260488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4800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Creating Objects: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item x;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Accessing Class Members: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Object_name.function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-name (actual-arguments);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x.getdata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(100, 75.5);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x.putdata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4343400"/>
            <a:ext cx="441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Representation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3505200" y="30480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4800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5638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Creating Objects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Objects can also be created as follows: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09801"/>
            <a:ext cx="4495800" cy="382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1524000" y="1295400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1844</Words>
  <Application>Microsoft Office PowerPoint</Application>
  <PresentationFormat>Widescreen</PresentationFormat>
  <Paragraphs>310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Document</vt:lpstr>
      <vt:lpstr>Lecture 4-7 Classes and Objects</vt:lpstr>
      <vt:lpstr>Contents</vt:lpstr>
      <vt:lpstr>Classes</vt:lpstr>
      <vt:lpstr>Specifying a Class</vt:lpstr>
      <vt:lpstr>General form of Class declaration</vt:lpstr>
      <vt:lpstr>Data Hiding</vt:lpstr>
      <vt:lpstr>Difference between Structure and Class</vt:lpstr>
      <vt:lpstr>A Simple Class Example</vt:lpstr>
      <vt:lpstr>Creating Objects</vt:lpstr>
      <vt:lpstr>Example Books Library</vt:lpstr>
      <vt:lpstr>Object Model</vt:lpstr>
      <vt:lpstr>PowerPoint Presentation</vt:lpstr>
      <vt:lpstr>Need more knowledge for 3 &amp; 4</vt:lpstr>
      <vt:lpstr>PowerPoint Presentation</vt:lpstr>
      <vt:lpstr>What is the output of the following program?</vt:lpstr>
      <vt:lpstr>PowerPoint Presentation</vt:lpstr>
      <vt:lpstr>Answer - Output – Compilation Error</vt:lpstr>
      <vt:lpstr>Now we use public: specifier for data and functions in class</vt:lpstr>
      <vt:lpstr>PowerPoint Presentation</vt:lpstr>
      <vt:lpstr>Output =  Age: 20</vt:lpstr>
      <vt:lpstr>Each object has its own variables/functions</vt:lpstr>
      <vt:lpstr>Access specifiers in C++</vt:lpstr>
      <vt:lpstr>Data private and functions public.  What will be the output of following program?</vt:lpstr>
      <vt:lpstr>PowerPoint Presentation</vt:lpstr>
      <vt:lpstr>PowerPoint Presentation</vt:lpstr>
      <vt:lpstr>Memory Allocation for Objects</vt:lpstr>
      <vt:lpstr>Example</vt:lpstr>
      <vt:lpstr>Defining Member Functions</vt:lpstr>
      <vt:lpstr>Inline Functions</vt:lpstr>
      <vt:lpstr>Nesting of Member Functions</vt:lpstr>
      <vt:lpstr>Nesting of Member Functions</vt:lpstr>
      <vt:lpstr>Data Hiding Revisited</vt:lpstr>
      <vt:lpstr>Access Specifiers in C++</vt:lpstr>
      <vt:lpstr>Access Specifier: Public</vt:lpstr>
      <vt:lpstr>Access Specifier: Public</vt:lpstr>
      <vt:lpstr>Access Specifier: Private</vt:lpstr>
      <vt:lpstr>Access Specifier: Private</vt:lpstr>
      <vt:lpstr>Private Member Functions</vt:lpstr>
      <vt:lpstr>Private Member Functions</vt:lpstr>
      <vt:lpstr>Scope Resolution Operator</vt:lpstr>
      <vt:lpstr>Access Specifiers in C++</vt:lpstr>
      <vt:lpstr>Scope Resolution Operator</vt:lpstr>
      <vt:lpstr>Scope Resolution Operator</vt:lpstr>
      <vt:lpstr>Scope Resolution Operator</vt:lpstr>
      <vt:lpstr>Scope Resolution Operator</vt:lpstr>
      <vt:lpstr>Scope Resolution Operator</vt:lpstr>
      <vt:lpstr>Nested Classes</vt:lpstr>
      <vt:lpstr>Nested Classes Example</vt:lpstr>
      <vt:lpstr>Nested Classes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</dc:creator>
  <cp:lastModifiedBy>Saif Nalband</cp:lastModifiedBy>
  <cp:revision>110</cp:revision>
  <dcterms:created xsi:type="dcterms:W3CDTF">2015-08-02T14:02:11Z</dcterms:created>
  <dcterms:modified xsi:type="dcterms:W3CDTF">2023-02-10T18:07:04Z</dcterms:modified>
</cp:coreProperties>
</file>