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4" r:id="rId3"/>
    <p:sldId id="263" r:id="rId4"/>
    <p:sldId id="265" r:id="rId5"/>
    <p:sldId id="317" r:id="rId6"/>
    <p:sldId id="318" r:id="rId7"/>
    <p:sldId id="319" r:id="rId8"/>
    <p:sldId id="266" r:id="rId9"/>
    <p:sldId id="268" r:id="rId10"/>
    <p:sldId id="269" r:id="rId11"/>
    <p:sldId id="270" r:id="rId12"/>
    <p:sldId id="271" r:id="rId13"/>
    <p:sldId id="272" r:id="rId14"/>
    <p:sldId id="273" r:id="rId15"/>
    <p:sldId id="274" r:id="rId16"/>
    <p:sldId id="275" r:id="rId17"/>
    <p:sldId id="276" r:id="rId18"/>
    <p:sldId id="278" r:id="rId19"/>
    <p:sldId id="279" r:id="rId20"/>
    <p:sldId id="267"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6" r:id="rId35"/>
    <p:sldId id="294" r:id="rId36"/>
    <p:sldId id="295" r:id="rId37"/>
    <p:sldId id="284" r:id="rId38"/>
    <p:sldId id="297" r:id="rId39"/>
    <p:sldId id="298" r:id="rId40"/>
    <p:sldId id="299" r:id="rId41"/>
    <p:sldId id="300" r:id="rId42"/>
    <p:sldId id="301" r:id="rId43"/>
    <p:sldId id="302" r:id="rId44"/>
    <p:sldId id="303" r:id="rId45"/>
    <p:sldId id="304" r:id="rId46"/>
    <p:sldId id="305" r:id="rId47"/>
    <p:sldId id="307" r:id="rId48"/>
    <p:sldId id="308" r:id="rId49"/>
    <p:sldId id="309" r:id="rId50"/>
    <p:sldId id="310" r:id="rId51"/>
    <p:sldId id="311" r:id="rId52"/>
    <p:sldId id="312" r:id="rId53"/>
    <p:sldId id="313" r:id="rId54"/>
    <p:sldId id="314" r:id="rId55"/>
    <p:sldId id="315" r:id="rId56"/>
    <p:sldId id="316" r:id="rId57"/>
    <p:sldId id="320" r:id="rId58"/>
    <p:sldId id="30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8" autoAdjust="0"/>
  </p:normalViewPr>
  <p:slideViewPr>
    <p:cSldViewPr>
      <p:cViewPr varScale="1">
        <p:scale>
          <a:sx n="76" d="100"/>
          <a:sy n="76" d="100"/>
        </p:scale>
        <p:origin x="27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70F5E-D67C-453A-91B4-CD28FD0EA001}" type="datetimeFigureOut">
              <a:rPr lang="en-IN" smtClean="0"/>
              <a:t>16-02-2023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79746-C892-4754-AE1E-3995638A723F}" type="slidenum">
              <a:rPr lang="en-IN" smtClean="0"/>
              <a:t>‹#›</a:t>
            </a:fld>
            <a:endParaRPr lang="en-IN"/>
          </a:p>
        </p:txBody>
      </p:sp>
    </p:spTree>
    <p:extLst>
      <p:ext uri="{BB962C8B-B14F-4D97-AF65-F5344CB8AC3E}">
        <p14:creationId xmlns:p14="http://schemas.microsoft.com/office/powerpoint/2010/main" val="19458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25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40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41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42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28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29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A229F2-7453-4016-BBF3-7505EAF0157E}"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7200" b="1" dirty="0"/>
              <a:t>Week 3</a:t>
            </a:r>
            <a:br>
              <a:rPr lang="en-IN" dirty="0"/>
            </a:br>
            <a:endParaRPr lang="en-IN" dirty="0"/>
          </a:p>
        </p:txBody>
      </p:sp>
      <p:sp>
        <p:nvSpPr>
          <p:cNvPr id="3" name="Subtitle 2"/>
          <p:cNvSpPr>
            <a:spLocks noGrp="1"/>
          </p:cNvSpPr>
          <p:nvPr>
            <p:ph type="subTitle" idx="1"/>
          </p:nvPr>
        </p:nvSpPr>
        <p:spPr/>
        <p:txBody>
          <a:bodyPr/>
          <a:lstStyle/>
          <a:p>
            <a:endParaRPr lang="en-IN" dirty="0"/>
          </a:p>
        </p:txBody>
      </p:sp>
      <p:pic>
        <p:nvPicPr>
          <p:cNvPr id="4" name="Picture 2" descr="Image result for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505201"/>
            <a:ext cx="25908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83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(10 minutes)</a:t>
            </a:r>
          </a:p>
        </p:txBody>
      </p:sp>
      <p:sp>
        <p:nvSpPr>
          <p:cNvPr id="3" name="Content Placeholder 2"/>
          <p:cNvSpPr>
            <a:spLocks noGrp="1"/>
          </p:cNvSpPr>
          <p:nvPr>
            <p:ph idx="1"/>
          </p:nvPr>
        </p:nvSpPr>
        <p:spPr/>
        <p:txBody>
          <a:bodyPr/>
          <a:lstStyle/>
          <a:p>
            <a:r>
              <a:rPr lang="en-IN" dirty="0"/>
              <a:t>Write a program in C++ to create a class Data having member functions </a:t>
            </a:r>
            <a:r>
              <a:rPr lang="en-IN" dirty="0" err="1"/>
              <a:t>get_data</a:t>
            </a:r>
            <a:r>
              <a:rPr lang="en-IN" dirty="0"/>
              <a:t>() to input the numbers in an array, largest() to find the largest number in the array and display () to print the largest number. Member function largest () and all the data variables should be  private. </a:t>
            </a:r>
          </a:p>
        </p:txBody>
      </p:sp>
    </p:spTree>
    <p:extLst>
      <p:ext uri="{BB962C8B-B14F-4D97-AF65-F5344CB8AC3E}">
        <p14:creationId xmlns:p14="http://schemas.microsoft.com/office/powerpoint/2010/main" val="9201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9E9C6A-3EB7-64CE-425E-0138DFBDE624}"/>
              </a:ext>
            </a:extLst>
          </p:cNvPr>
          <p:cNvSpPr>
            <a:spLocks noGrp="1"/>
          </p:cNvSpPr>
          <p:nvPr>
            <p:ph sz="half" idx="1"/>
          </p:nvPr>
        </p:nvSpPr>
        <p:spPr>
          <a:xfrm>
            <a:off x="609600" y="228600"/>
            <a:ext cx="5715000" cy="6553199"/>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marL="514350" indent="-514350">
              <a:buFont typeface="+mj-lt"/>
              <a:buAutoNum type="arabicPeriod"/>
            </a:pPr>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Data</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20</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n</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largest</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get_data</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display</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Data</a:t>
            </a:r>
            <a:r>
              <a:rPr lang="en-US" b="1" dirty="0">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get_data</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CDCAA"/>
                </a:solidFill>
                <a:effectLst/>
                <a:latin typeface="Consolas" panose="020B0609020204030204" pitchFamily="49" charset="0"/>
              </a:rPr>
              <a:t>&lt;&lt;</a:t>
            </a:r>
            <a:r>
              <a:rPr lang="en-US" b="1" dirty="0">
                <a:solidFill>
                  <a:srgbClr val="CE9178"/>
                </a:solidFill>
                <a:effectLst/>
                <a:latin typeface="Consolas" panose="020B0609020204030204" pitchFamily="49" charset="0"/>
              </a:rPr>
              <a:t>"Enter the total numbers(n):"</a:t>
            </a:r>
            <a:r>
              <a:rPr lang="en-US" b="1" dirty="0">
                <a:solidFill>
                  <a:srgbClr val="DCDCAA"/>
                </a:solidFill>
                <a:effectLst/>
                <a:latin typeface="Consolas" panose="020B0609020204030204" pitchFamily="49" charset="0"/>
              </a:rPr>
              <a:t>&lt;&lt;</a:t>
            </a:r>
            <a:r>
              <a:rPr lang="en-US" b="1" dirty="0" err="1">
                <a:solidFill>
                  <a:srgbClr val="DCDCAA"/>
                </a:solidFill>
                <a:effectLst/>
                <a:latin typeface="Consolas" panose="020B0609020204030204" pitchFamily="49" charset="0"/>
              </a:rPr>
              <a:t>endl</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cin</a:t>
            </a:r>
            <a:r>
              <a:rPr lang="en-US" b="1" dirty="0">
                <a:solidFill>
                  <a:srgbClr val="DCDCAA"/>
                </a:solidFill>
                <a:effectLst/>
                <a:latin typeface="Consolas" panose="020B0609020204030204" pitchFamily="49" charset="0"/>
              </a:rPr>
              <a:t>&gt;&gt;</a:t>
            </a:r>
            <a:r>
              <a:rPr lang="en-US" b="1" dirty="0">
                <a:solidFill>
                  <a:srgbClr val="9CDCFE"/>
                </a:solidFill>
                <a:effectLst/>
                <a:latin typeface="Consolas" panose="020B0609020204030204" pitchFamily="49" charset="0"/>
              </a:rPr>
              <a:t>n</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CDCAA"/>
                </a:solidFill>
                <a:effectLst/>
                <a:latin typeface="Consolas" panose="020B0609020204030204" pitchFamily="49" charset="0"/>
              </a:rPr>
              <a:t>&lt;&lt;</a:t>
            </a:r>
            <a:r>
              <a:rPr lang="en-US" b="1" dirty="0">
                <a:solidFill>
                  <a:srgbClr val="CE9178"/>
                </a:solidFill>
                <a:effectLst/>
                <a:latin typeface="Consolas" panose="020B0609020204030204" pitchFamily="49" charset="0"/>
              </a:rPr>
              <a:t>"Enter the number:"</a:t>
            </a:r>
            <a:r>
              <a:rPr lang="en-US" b="1" dirty="0">
                <a:solidFill>
                  <a:srgbClr val="DCDCAA"/>
                </a:solidFill>
                <a:effectLst/>
                <a:latin typeface="Consolas" panose="020B0609020204030204" pitchFamily="49" charset="0"/>
              </a:rPr>
              <a:t>&lt;&lt;</a:t>
            </a:r>
            <a:r>
              <a:rPr lang="en-US" b="1" dirty="0" err="1">
                <a:solidFill>
                  <a:srgbClr val="DCDCAA"/>
                </a:solidFill>
                <a:effectLst/>
                <a:latin typeface="Consolas" panose="020B0609020204030204" pitchFamily="49" charset="0"/>
              </a:rPr>
              <a:t>endl</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for</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&lt;</a:t>
            </a:r>
            <a:r>
              <a:rPr lang="en-US" b="1" dirty="0" err="1">
                <a:solidFill>
                  <a:srgbClr val="9CDCFE"/>
                </a:solidFill>
                <a:effectLst/>
                <a:latin typeface="Consolas" panose="020B0609020204030204" pitchFamily="49" charset="0"/>
              </a:rPr>
              <a:t>n</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CDCAA"/>
                </a:solidFill>
                <a:effectLst/>
                <a:latin typeface="Consolas" panose="020B0609020204030204" pitchFamily="49" charset="0"/>
              </a:rPr>
              <a:t>&lt;&lt;</a:t>
            </a:r>
            <a:r>
              <a:rPr lang="en-US" b="1" dirty="0">
                <a:solidFill>
                  <a:srgbClr val="CE9178"/>
                </a:solidFill>
                <a:effectLst/>
                <a:latin typeface="Consolas" panose="020B0609020204030204" pitchFamily="49" charset="0"/>
              </a:rPr>
              <a:t>"Enter the number"</a:t>
            </a:r>
            <a:r>
              <a:rPr lang="en-US" b="1" dirty="0">
                <a:solidFill>
                  <a:srgbClr val="DCDCAA"/>
                </a:solidFill>
                <a:effectLst/>
                <a:latin typeface="Consolas" panose="020B0609020204030204" pitchFamily="49" charset="0"/>
              </a:rPr>
              <a:t>&lt;&lt;</a:t>
            </a:r>
            <a:r>
              <a:rPr lang="en-US" b="1" dirty="0">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1</a:t>
            </a:r>
            <a:r>
              <a:rPr lang="en-US" b="1" dirty="0">
                <a:solidFill>
                  <a:srgbClr val="DCDCAA"/>
                </a:solidFill>
                <a:effectLst/>
                <a:latin typeface="Consolas" panose="020B0609020204030204" pitchFamily="49" charset="0"/>
              </a:rPr>
              <a:t>&lt;&lt;</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cin</a:t>
            </a:r>
            <a:r>
              <a:rPr lang="en-US" b="1" dirty="0">
                <a:solidFill>
                  <a:srgbClr val="DCDCAA"/>
                </a:solidFill>
                <a:effectLst/>
                <a:latin typeface="Consolas" panose="020B0609020204030204" pitchFamily="49" charset="0"/>
              </a:rPr>
              <a:t>&gt;&gt;</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 </a:t>
            </a:r>
          </a:p>
          <a:p>
            <a:pPr marL="514350" indent="-514350">
              <a:buFont typeface="+mj-lt"/>
              <a:buAutoNum type="arabicPeriod"/>
            </a:pPr>
            <a:r>
              <a:rPr lang="en-US" b="1" dirty="0">
                <a:solidFill>
                  <a:srgbClr val="D4D4D4"/>
                </a:solidFill>
                <a:effectLst/>
                <a:latin typeface="Consolas" panose="020B0609020204030204" pitchFamily="49" charset="0"/>
              </a:rPr>
              <a:t>}</a:t>
            </a:r>
          </a:p>
        </p:txBody>
      </p:sp>
      <p:sp>
        <p:nvSpPr>
          <p:cNvPr id="8" name="Content Placeholder 7">
            <a:extLst>
              <a:ext uri="{FF2B5EF4-FFF2-40B4-BE49-F238E27FC236}">
                <a16:creationId xmlns:a16="http://schemas.microsoft.com/office/drawing/2014/main" id="{6B314A31-68DF-DC8C-47B1-CC4FE64D5492}"/>
              </a:ext>
            </a:extLst>
          </p:cNvPr>
          <p:cNvSpPr>
            <a:spLocks noGrp="1"/>
          </p:cNvSpPr>
          <p:nvPr>
            <p:ph sz="half" idx="2"/>
          </p:nvPr>
        </p:nvSpPr>
        <p:spPr>
          <a:xfrm>
            <a:off x="6807200" y="214604"/>
            <a:ext cx="5384800" cy="6553199"/>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marL="514350" indent="-514350">
              <a:buFont typeface="+mj-lt"/>
              <a:buAutoNum type="arabicPeriod" startAt="19"/>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Data</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largest</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max</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max</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for</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1</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&lt;</a:t>
            </a:r>
            <a:r>
              <a:rPr lang="en-US" b="1" dirty="0" err="1">
                <a:solidFill>
                  <a:srgbClr val="9CDCFE"/>
                </a:solidFill>
                <a:effectLst/>
                <a:latin typeface="Consolas" panose="020B0609020204030204" pitchFamily="49" charset="0"/>
              </a:rPr>
              <a:t>n</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if</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max</a:t>
            </a:r>
            <a:r>
              <a:rPr lang="en-US" b="1" dirty="0">
                <a:solidFill>
                  <a:srgbClr val="D4D4D4"/>
                </a:solidFill>
                <a:effectLst/>
                <a:latin typeface="Consolas" panose="020B0609020204030204" pitchFamily="49" charset="0"/>
              </a:rPr>
              <a:t>&lt;</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max</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max</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Data</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display</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CDCAA"/>
                </a:solidFill>
                <a:effectLst/>
                <a:latin typeface="Consolas" panose="020B0609020204030204" pitchFamily="49" charset="0"/>
              </a:rPr>
              <a:t>&lt;&lt;</a:t>
            </a:r>
            <a:r>
              <a:rPr lang="en-US" b="1" dirty="0">
                <a:solidFill>
                  <a:srgbClr val="CE9178"/>
                </a:solidFill>
                <a:effectLst/>
                <a:latin typeface="Consolas" panose="020B0609020204030204" pitchFamily="49" charset="0"/>
              </a:rPr>
              <a:t>"The largest number:"</a:t>
            </a:r>
            <a:r>
              <a:rPr lang="en-US" b="1" dirty="0">
                <a:solidFill>
                  <a:srgbClr val="DCDCAA"/>
                </a:solidFill>
                <a:effectLst/>
                <a:latin typeface="Consolas" panose="020B0609020204030204" pitchFamily="49" charset="0"/>
              </a:rPr>
              <a:t>&lt;&lt;largest</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&lt;&lt;</a:t>
            </a:r>
            <a:r>
              <a:rPr lang="en-US" b="1" dirty="0" err="1">
                <a:solidFill>
                  <a:srgbClr val="DCDCAA"/>
                </a:solidFill>
                <a:effectLst/>
                <a:latin typeface="Consolas" panose="020B0609020204030204" pitchFamily="49" charset="0"/>
              </a:rPr>
              <a:t>endl</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//nesting</a:t>
            </a:r>
            <a:endParaRPr lang="en-US" b="1" dirty="0">
              <a:solidFill>
                <a:srgbClr val="D4D4D4"/>
              </a:solidFill>
              <a:effectLst/>
              <a:latin typeface="Consolas" panose="020B0609020204030204" pitchFamily="49" charset="0"/>
            </a:endParaRPr>
          </a:p>
          <a:p>
            <a:pPr marL="514350" indent="-514350">
              <a:buFont typeface="+mj-lt"/>
              <a:buAutoNum type="arabicPeriod" startAt="19"/>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Data</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num</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num</a:t>
            </a:r>
            <a:r>
              <a:rPr lang="en-US" b="1" dirty="0" err="1">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get_data</a:t>
            </a:r>
            <a:r>
              <a:rPr lang="en-US" b="1" dirty="0">
                <a:solidFill>
                  <a:srgbClr val="D4D4D4"/>
                </a:solidFill>
                <a:effectLst/>
                <a:latin typeface="Consolas" panose="020B0609020204030204" pitchFamily="49" charset="0"/>
              </a:rPr>
              <a:t>();</a:t>
            </a:r>
          </a:p>
          <a:p>
            <a:pPr marL="514350" indent="-514350">
              <a:buFont typeface="+mj-lt"/>
              <a:buAutoNum type="arabicPeriod" startAt="19"/>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num</a:t>
            </a:r>
            <a:r>
              <a:rPr lang="en-US" b="1" dirty="0" err="1">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display</a:t>
            </a:r>
            <a:r>
              <a:rPr lang="en-US" b="1" dirty="0">
                <a:solidFill>
                  <a:srgbClr val="D4D4D4"/>
                </a:solidFill>
                <a:effectLst/>
                <a:latin typeface="Consolas" panose="020B0609020204030204" pitchFamily="49" charset="0"/>
              </a:rPr>
              <a:t>(); </a:t>
            </a:r>
          </a:p>
          <a:p>
            <a:pPr marL="514350" indent="-514350">
              <a:buFont typeface="+mj-lt"/>
              <a:buAutoNum type="arabicPeriod" startAt="19"/>
            </a:pPr>
            <a:r>
              <a:rPr lang="en-US"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5008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Friend Function</a:t>
            </a:r>
            <a:endParaRPr lang="en-IN" b="1" dirty="0"/>
          </a:p>
        </p:txBody>
      </p:sp>
      <p:sp>
        <p:nvSpPr>
          <p:cNvPr id="3" name="Content Placeholder 2"/>
          <p:cNvSpPr>
            <a:spLocks noGrp="1"/>
          </p:cNvSpPr>
          <p:nvPr>
            <p:ph idx="1"/>
          </p:nvPr>
        </p:nvSpPr>
        <p:spPr/>
        <p:txBody>
          <a:bodyPr>
            <a:noAutofit/>
          </a:bodyPr>
          <a:lstStyle/>
          <a:p>
            <a:pPr algn="just">
              <a:spcBef>
                <a:spcPts val="600"/>
              </a:spcBef>
            </a:pPr>
            <a:r>
              <a:rPr lang="en-US" sz="2800" dirty="0"/>
              <a:t>A function that can access </a:t>
            </a:r>
            <a:r>
              <a:rPr lang="en-US" sz="2800" b="1" dirty="0">
                <a:solidFill>
                  <a:srgbClr val="FF0000"/>
                </a:solidFill>
              </a:rPr>
              <a:t>the private </a:t>
            </a:r>
            <a:r>
              <a:rPr lang="en-US" sz="2800" dirty="0"/>
              <a:t>and </a:t>
            </a:r>
            <a:r>
              <a:rPr lang="en-US" sz="2800" b="1" dirty="0"/>
              <a:t>protected members </a:t>
            </a:r>
            <a:r>
              <a:rPr lang="en-US" sz="2800" dirty="0"/>
              <a:t>of a class to which it is a friend.</a:t>
            </a:r>
          </a:p>
          <a:p>
            <a:pPr algn="just">
              <a:spcBef>
                <a:spcPts val="600"/>
              </a:spcBef>
            </a:pPr>
            <a:r>
              <a:rPr lang="en-US" sz="2800" dirty="0"/>
              <a:t>It is not in the scope of a class to which it is a friend.</a:t>
            </a:r>
          </a:p>
          <a:p>
            <a:pPr algn="just">
              <a:spcBef>
                <a:spcPts val="600"/>
              </a:spcBef>
            </a:pPr>
            <a:r>
              <a:rPr lang="en-US" sz="2800" dirty="0"/>
              <a:t>It cannot be called using the object of a class to which it is a friend.</a:t>
            </a:r>
          </a:p>
          <a:p>
            <a:pPr lvl="1" algn="just">
              <a:spcBef>
                <a:spcPts val="600"/>
              </a:spcBef>
            </a:pPr>
            <a:r>
              <a:rPr lang="en-US" b="1" dirty="0"/>
              <a:t>Invoked like a normal function</a:t>
            </a:r>
            <a:r>
              <a:rPr lang="en-US" dirty="0"/>
              <a:t>.</a:t>
            </a:r>
          </a:p>
          <a:p>
            <a:pPr algn="just">
              <a:spcBef>
                <a:spcPts val="600"/>
              </a:spcBef>
            </a:pPr>
            <a:r>
              <a:rPr lang="en-US" sz="2800" dirty="0"/>
              <a:t>Has to be declared either in </a:t>
            </a:r>
            <a:r>
              <a:rPr lang="en-US" sz="2800" b="1" dirty="0"/>
              <a:t>the public or the private section within a class (to which it is a friend)</a:t>
            </a:r>
            <a:r>
              <a:rPr lang="en-US" sz="2800" dirty="0"/>
              <a:t> preceded with a keyword </a:t>
            </a:r>
            <a:r>
              <a:rPr lang="en-US" sz="2800" b="1" i="1" dirty="0">
                <a:solidFill>
                  <a:schemeClr val="tx2"/>
                </a:solidFill>
              </a:rPr>
              <a:t>friend</a:t>
            </a:r>
            <a:r>
              <a:rPr lang="en-US" sz="2800" dirty="0"/>
              <a:t>.</a:t>
            </a:r>
          </a:p>
        </p:txBody>
      </p:sp>
    </p:spTree>
    <p:extLst>
      <p:ext uri="{BB962C8B-B14F-4D97-AF65-F5344CB8AC3E}">
        <p14:creationId xmlns:p14="http://schemas.microsoft.com/office/powerpoint/2010/main" val="88494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Contd</a:t>
            </a:r>
            <a:r>
              <a:rPr lang="en-US" dirty="0"/>
              <a:t>…</a:t>
            </a:r>
            <a:endParaRPr lang="en-IN" dirty="0"/>
          </a:p>
        </p:txBody>
      </p:sp>
      <p:sp>
        <p:nvSpPr>
          <p:cNvPr id="3" name="Content Placeholder 2"/>
          <p:cNvSpPr>
            <a:spLocks noGrp="1"/>
          </p:cNvSpPr>
          <p:nvPr>
            <p:ph idx="1"/>
          </p:nvPr>
        </p:nvSpPr>
        <p:spPr/>
        <p:txBody>
          <a:bodyPr>
            <a:noAutofit/>
          </a:bodyPr>
          <a:lstStyle/>
          <a:p>
            <a:pPr algn="just">
              <a:spcBef>
                <a:spcPts val="600"/>
              </a:spcBef>
            </a:pPr>
            <a:r>
              <a:rPr lang="en-US" dirty="0"/>
              <a:t>Defined elsewhere in the program like a normal C++ function.</a:t>
            </a:r>
          </a:p>
          <a:p>
            <a:pPr algn="just">
              <a:spcBef>
                <a:spcPts val="600"/>
              </a:spcBef>
            </a:pPr>
            <a:r>
              <a:rPr lang="en-US" dirty="0"/>
              <a:t>Can be a simple function or a member function of some other class.</a:t>
            </a:r>
          </a:p>
          <a:p>
            <a:pPr algn="just">
              <a:spcBef>
                <a:spcPts val="600"/>
              </a:spcBef>
            </a:pPr>
            <a:r>
              <a:rPr lang="en-US" dirty="0"/>
              <a:t>Usually, it has the objects as arguments.</a:t>
            </a:r>
          </a:p>
          <a:p>
            <a:pPr algn="just">
              <a:spcBef>
                <a:spcPts val="600"/>
              </a:spcBef>
            </a:pPr>
            <a:r>
              <a:rPr lang="en-US" dirty="0"/>
              <a:t>Best suited in </a:t>
            </a:r>
            <a:r>
              <a:rPr lang="en-US" b="1" dirty="0"/>
              <a:t>operator overloading</a:t>
            </a:r>
            <a:r>
              <a:rPr lang="en-US" dirty="0"/>
              <a:t>.</a:t>
            </a:r>
            <a:endParaRPr lang="en-IN" dirty="0"/>
          </a:p>
        </p:txBody>
      </p:sp>
    </p:spTree>
    <p:extLst>
      <p:ext uri="{BB962C8B-B14F-4D97-AF65-F5344CB8AC3E}">
        <p14:creationId xmlns:p14="http://schemas.microsoft.com/office/powerpoint/2010/main" val="92281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556"/>
            <a:ext cx="10972800" cy="638852"/>
          </a:xfrm>
        </p:spPr>
        <p:txBody>
          <a:bodyPr>
            <a:normAutofit fontScale="90000"/>
          </a:bodyPr>
          <a:lstStyle/>
          <a:p>
            <a:r>
              <a:rPr lang="en-GB" dirty="0"/>
              <a:t>Example</a:t>
            </a:r>
          </a:p>
        </p:txBody>
      </p:sp>
      <p:sp>
        <p:nvSpPr>
          <p:cNvPr id="6" name="Slide Number Placeholder 5"/>
          <p:cNvSpPr>
            <a:spLocks noGrp="1"/>
          </p:cNvSpPr>
          <p:nvPr>
            <p:ph type="sldNum" sz="quarter" idx="12"/>
          </p:nvPr>
        </p:nvSpPr>
        <p:spPr/>
        <p:txBody>
          <a:bodyPr/>
          <a:lstStyle/>
          <a:p>
            <a:fld id="{630D847C-D076-4F9B-910F-B2BFADEA433E}" type="slidenum">
              <a:rPr lang="en-GB" smtClean="0"/>
              <a:pPr/>
              <a:t>14</a:t>
            </a:fld>
            <a:endParaRPr lang="en-GB"/>
          </a:p>
        </p:txBody>
      </p:sp>
      <p:sp>
        <p:nvSpPr>
          <p:cNvPr id="13" name="Rectangle 12"/>
          <p:cNvSpPr/>
          <p:nvPr/>
        </p:nvSpPr>
        <p:spPr>
          <a:xfrm>
            <a:off x="8726415" y="4343400"/>
            <a:ext cx="1584000" cy="523220"/>
          </a:xfrm>
          <a:prstGeom prst="rect">
            <a:avLst/>
          </a:prstGeom>
          <a:solidFill>
            <a:schemeClr val="bg1"/>
          </a:solidFill>
          <a:ln>
            <a:solidFill>
              <a:schemeClr val="tx1"/>
            </a:solidFill>
          </a:ln>
        </p:spPr>
        <p:txBody>
          <a:bodyPr wrap="square">
            <a:spAutoFit/>
          </a:bodyPr>
          <a:lstStyle/>
          <a:p>
            <a:pPr algn="ctr"/>
            <a:r>
              <a:rPr lang="en-IN" sz="2800" dirty="0"/>
              <a:t>7</a:t>
            </a:r>
          </a:p>
        </p:txBody>
      </p:sp>
      <p:sp>
        <p:nvSpPr>
          <p:cNvPr id="14" name="TextBox 13"/>
          <p:cNvSpPr txBox="1"/>
          <p:nvPr/>
        </p:nvSpPr>
        <p:spPr>
          <a:xfrm>
            <a:off x="8737600" y="3661386"/>
            <a:ext cx="1229824" cy="523220"/>
          </a:xfrm>
          <a:prstGeom prst="rect">
            <a:avLst/>
          </a:prstGeom>
          <a:noFill/>
          <a:ln>
            <a:solidFill>
              <a:schemeClr val="tx1"/>
            </a:solidFill>
          </a:ln>
        </p:spPr>
        <p:txBody>
          <a:bodyPr wrap="none" rtlCol="0">
            <a:spAutoFit/>
          </a:bodyPr>
          <a:lstStyle/>
          <a:p>
            <a:r>
              <a:rPr lang="en-US" sz="2800" dirty="0"/>
              <a:t>Output</a:t>
            </a:r>
            <a:endParaRPr lang="en-IN" sz="2800" dirty="0"/>
          </a:p>
        </p:txBody>
      </p:sp>
      <p:sp>
        <p:nvSpPr>
          <p:cNvPr id="5" name="Content Placeholder 4">
            <a:extLst>
              <a:ext uri="{FF2B5EF4-FFF2-40B4-BE49-F238E27FC236}">
                <a16:creationId xmlns:a16="http://schemas.microsoft.com/office/drawing/2014/main" id="{4055A401-C381-4CAA-5B57-C6F50F502E3D}"/>
              </a:ext>
            </a:extLst>
          </p:cNvPr>
          <p:cNvSpPr>
            <a:spLocks noGrp="1"/>
          </p:cNvSpPr>
          <p:nvPr>
            <p:ph idx="1"/>
          </p:nvPr>
        </p:nvSpPr>
        <p:spPr>
          <a:xfrm>
            <a:off x="609600" y="609832"/>
            <a:ext cx="10972800" cy="6207611"/>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600" b="1" dirty="0">
                <a:solidFill>
                  <a:srgbClr val="C586C0"/>
                </a:solidFill>
                <a:effectLst/>
                <a:latin typeface="Consolas" panose="020B0609020204030204" pitchFamily="49" charset="0"/>
              </a:rPr>
              <a:t>#include</a:t>
            </a:r>
            <a:r>
              <a:rPr lang="en-US" sz="1600" b="1" dirty="0">
                <a:solidFill>
                  <a:srgbClr val="569CD6"/>
                </a:solidFill>
                <a:effectLst/>
                <a:latin typeface="Consolas" panose="020B0609020204030204" pitchFamily="49" charset="0"/>
              </a:rPr>
              <a:t> </a:t>
            </a:r>
            <a:r>
              <a:rPr lang="en-US" sz="1600" b="1" dirty="0">
                <a:solidFill>
                  <a:srgbClr val="CE9178"/>
                </a:solidFill>
                <a:effectLst/>
                <a:latin typeface="Consolas" panose="020B0609020204030204" pitchFamily="49" charset="0"/>
              </a:rPr>
              <a:t>&lt;iostream&gt;</a:t>
            </a:r>
            <a:endParaRPr lang="en-US" sz="1600" b="1" dirty="0">
              <a:solidFill>
                <a:srgbClr val="D4D4D4"/>
              </a:solidFill>
              <a:effectLst/>
              <a:latin typeface="Consolas" panose="020B0609020204030204" pitchFamily="49" charset="0"/>
            </a:endParaRPr>
          </a:p>
          <a:p>
            <a:pPr>
              <a:buFont typeface="+mj-lt"/>
              <a:buAutoNum type="arabicPeriod"/>
            </a:pPr>
            <a:r>
              <a:rPr lang="en-US" sz="1600" b="1" dirty="0">
                <a:solidFill>
                  <a:srgbClr val="C586C0"/>
                </a:solidFill>
                <a:effectLst/>
                <a:latin typeface="Consolas" panose="020B0609020204030204" pitchFamily="49" charset="0"/>
              </a:rPr>
              <a:t>using</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namespace</a:t>
            </a: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std</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569CD6"/>
                </a:solidFill>
                <a:effectLst/>
                <a:latin typeface="Consolas" panose="020B0609020204030204" pitchFamily="49" charset="0"/>
              </a:rPr>
              <a:t>class</a:t>
            </a:r>
            <a:r>
              <a:rPr lang="en-US" sz="1600" b="1" dirty="0">
                <a:solidFill>
                  <a:srgbClr val="D4D4D4"/>
                </a:solidFill>
                <a:effectLst/>
                <a:latin typeface="Consolas" panose="020B0609020204030204" pitchFamily="49" charset="0"/>
              </a:rPr>
              <a:t> </a:t>
            </a:r>
            <a:r>
              <a:rPr lang="en-US" sz="1600" b="1" dirty="0" err="1">
                <a:solidFill>
                  <a:srgbClr val="4EC9B0"/>
                </a:solidFill>
                <a:effectLst/>
                <a:latin typeface="Consolas" panose="020B0609020204030204" pitchFamily="49" charset="0"/>
              </a:rPr>
              <a:t>myclass</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a</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b</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569CD6"/>
                </a:solidFill>
                <a:effectLst/>
                <a:latin typeface="Consolas" panose="020B0609020204030204" pitchFamily="49" charset="0"/>
              </a:rPr>
              <a:t>public:</a:t>
            </a:r>
            <a:endParaRPr lang="en-US" sz="1600" b="1" dirty="0">
              <a:solidFill>
                <a:srgbClr val="D4D4D4"/>
              </a:solidFill>
              <a:effectLst/>
              <a:latin typeface="Consolas" panose="020B0609020204030204" pitchFamily="49" charset="0"/>
            </a:endParaRP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friend</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sum</a:t>
            </a:r>
            <a:r>
              <a:rPr lang="en-US" sz="1600" b="1" dirty="0">
                <a:solidFill>
                  <a:srgbClr val="D4D4D4"/>
                </a:solidFill>
                <a:effectLst/>
                <a:latin typeface="Consolas" panose="020B0609020204030204" pitchFamily="49" charset="0"/>
              </a:rPr>
              <a:t>(</a:t>
            </a:r>
            <a:r>
              <a:rPr lang="en-US" sz="1600" b="1" dirty="0" err="1">
                <a:solidFill>
                  <a:srgbClr val="4EC9B0"/>
                </a:solidFill>
                <a:effectLst/>
                <a:latin typeface="Consolas" panose="020B0609020204030204" pitchFamily="49" charset="0"/>
              </a:rPr>
              <a:t>myclass</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x</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void</a:t>
            </a:r>
            <a:r>
              <a:rPr lang="en-US" sz="1600" b="1" dirty="0">
                <a:solidFill>
                  <a:srgbClr val="D4D4D4"/>
                </a:solidFill>
                <a:effectLst/>
                <a:latin typeface="Consolas" panose="020B0609020204030204" pitchFamily="49" charset="0"/>
              </a:rPr>
              <a:t> </a:t>
            </a:r>
            <a:r>
              <a:rPr lang="en-US" sz="1600" b="1" dirty="0" err="1">
                <a:solidFill>
                  <a:srgbClr val="DCDCAA"/>
                </a:solidFill>
                <a:effectLst/>
                <a:latin typeface="Consolas" panose="020B0609020204030204" pitchFamily="49" charset="0"/>
              </a:rPr>
              <a:t>set_ab</a:t>
            </a:r>
            <a:r>
              <a:rPr lang="en-US" sz="1600" b="1" dirty="0">
                <a:solidFill>
                  <a:srgbClr val="D4D4D4"/>
                </a:solidFill>
                <a:effectLst/>
                <a:latin typeface="Consolas" panose="020B0609020204030204" pitchFamily="49" charset="0"/>
              </a:rPr>
              <a:t>(</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j</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569CD6"/>
                </a:solidFill>
                <a:effectLst/>
                <a:latin typeface="Consolas" panose="020B0609020204030204" pitchFamily="49" charset="0"/>
              </a:rPr>
              <a:t>void</a:t>
            </a:r>
            <a:r>
              <a:rPr lang="en-US" sz="1600" b="1" dirty="0">
                <a:solidFill>
                  <a:srgbClr val="D4D4D4"/>
                </a:solidFill>
                <a:effectLst/>
                <a:latin typeface="Consolas" panose="020B0609020204030204" pitchFamily="49" charset="0"/>
              </a:rPr>
              <a:t> </a:t>
            </a:r>
            <a:r>
              <a:rPr lang="en-US" sz="1600" b="1" dirty="0" err="1">
                <a:solidFill>
                  <a:srgbClr val="4EC9B0"/>
                </a:solidFill>
                <a:effectLst/>
                <a:latin typeface="Consolas" panose="020B0609020204030204" pitchFamily="49" charset="0"/>
              </a:rPr>
              <a:t>myclass</a:t>
            </a:r>
            <a:r>
              <a:rPr lang="en-US" sz="1600" b="1" dirty="0">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set_ab</a:t>
            </a:r>
            <a:r>
              <a:rPr lang="en-US" sz="1600" b="1" dirty="0">
                <a:solidFill>
                  <a:srgbClr val="D4D4D4"/>
                </a:solidFill>
                <a:effectLst/>
                <a:latin typeface="Consolas" panose="020B0609020204030204" pitchFamily="49" charset="0"/>
              </a:rPr>
              <a:t>(</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j</a:t>
            </a:r>
            <a:r>
              <a:rPr lang="en-US" sz="1600" b="1" dirty="0">
                <a:solidFill>
                  <a:srgbClr val="D4D4D4"/>
                </a:solidFill>
                <a:effectLst/>
                <a:latin typeface="Consolas" panose="020B0609020204030204" pitchFamily="49" charset="0"/>
              </a:rPr>
              <a:t>){ </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a</a:t>
            </a:r>
            <a:r>
              <a:rPr lang="en-US" sz="1600" b="1" dirty="0">
                <a:solidFill>
                  <a:srgbClr val="D4D4D4"/>
                </a:solidFill>
                <a:effectLst/>
                <a:latin typeface="Consolas" panose="020B0609020204030204" pitchFamily="49" charset="0"/>
              </a:rPr>
              <a:t> = </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b</a:t>
            </a:r>
            <a:r>
              <a:rPr lang="en-US" sz="1600" b="1" dirty="0">
                <a:solidFill>
                  <a:srgbClr val="D4D4D4"/>
                </a:solidFill>
                <a:effectLst/>
                <a:latin typeface="Consolas" panose="020B0609020204030204" pitchFamily="49" charset="0"/>
              </a:rPr>
              <a:t> = </a:t>
            </a:r>
            <a:r>
              <a:rPr lang="en-US" sz="1600" b="1" dirty="0">
                <a:solidFill>
                  <a:srgbClr val="9CDCFE"/>
                </a:solidFill>
                <a:effectLst/>
                <a:latin typeface="Consolas" panose="020B0609020204030204" pitchFamily="49" charset="0"/>
              </a:rPr>
              <a:t>j</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sum</a:t>
            </a:r>
            <a:r>
              <a:rPr lang="en-US" sz="1600" b="1" dirty="0">
                <a:solidFill>
                  <a:srgbClr val="D4D4D4"/>
                </a:solidFill>
                <a:effectLst/>
                <a:latin typeface="Consolas" panose="020B0609020204030204" pitchFamily="49" charset="0"/>
              </a:rPr>
              <a:t>(</a:t>
            </a:r>
            <a:r>
              <a:rPr lang="en-US" sz="1600" b="1" dirty="0" err="1">
                <a:solidFill>
                  <a:srgbClr val="4EC9B0"/>
                </a:solidFill>
                <a:effectLst/>
                <a:latin typeface="Consolas" panose="020B0609020204030204" pitchFamily="49" charset="0"/>
              </a:rPr>
              <a:t>myclass</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x</a:t>
            </a:r>
            <a:r>
              <a:rPr lang="en-US" sz="1600" b="1" dirty="0">
                <a:solidFill>
                  <a:srgbClr val="D4D4D4"/>
                </a:solidFill>
                <a:effectLst/>
                <a:latin typeface="Consolas" panose="020B0609020204030204" pitchFamily="49" charset="0"/>
              </a:rPr>
              <a:t>){ </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a</a:t>
            </a:r>
            <a:r>
              <a:rPr lang="en-US" sz="1600" b="1" dirty="0">
                <a:solidFill>
                  <a:srgbClr val="D4D4D4"/>
                </a:solidFill>
                <a:effectLst/>
                <a:latin typeface="Consolas" panose="020B0609020204030204" pitchFamily="49" charset="0"/>
              </a:rPr>
              <a:t> + </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b</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main</a:t>
            </a:r>
            <a:r>
              <a:rPr lang="en-US" sz="1600" b="1" dirty="0">
                <a:solidFill>
                  <a:srgbClr val="D4D4D4"/>
                </a:solidFill>
                <a:effectLst/>
                <a:latin typeface="Consolas" panose="020B0609020204030204" pitchFamily="49" charset="0"/>
              </a:rPr>
              <a:t>(){ </a:t>
            </a:r>
          </a:p>
          <a:p>
            <a:pPr>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4EC9B0"/>
                </a:solidFill>
                <a:effectLst/>
                <a:latin typeface="Consolas" panose="020B0609020204030204" pitchFamily="49" charset="0"/>
              </a:rPr>
              <a:t>myclass</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n</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n</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set_ab</a:t>
            </a:r>
            <a:r>
              <a:rPr lang="en-US" sz="1600" b="1" dirty="0">
                <a:solidFill>
                  <a:srgbClr val="D4D4D4"/>
                </a:solidFill>
                <a:effectLst/>
                <a:latin typeface="Consolas" panose="020B0609020204030204" pitchFamily="49" charset="0"/>
              </a:rPr>
              <a:t>(</a:t>
            </a:r>
            <a:r>
              <a:rPr lang="en-US" sz="1600" b="1" dirty="0">
                <a:solidFill>
                  <a:srgbClr val="B5CEA8"/>
                </a:solidFill>
                <a:effectLst/>
                <a:latin typeface="Consolas" panose="020B0609020204030204" pitchFamily="49" charset="0"/>
              </a:rPr>
              <a:t>3</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4</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sum</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n</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0</a:t>
            </a:r>
            <a:r>
              <a:rPr lang="en-US" sz="1600" b="1" dirty="0">
                <a:solidFill>
                  <a:srgbClr val="D4D4D4"/>
                </a:solidFill>
                <a:effectLst/>
                <a:latin typeface="Consolas" panose="020B0609020204030204" pitchFamily="49" charset="0"/>
              </a:rPr>
              <a:t>;</a:t>
            </a:r>
          </a:p>
          <a:p>
            <a:pPr>
              <a:buFont typeface="+mj-lt"/>
              <a:buAutoNum type="arabicPeriod"/>
            </a:pPr>
            <a:r>
              <a:rPr lang="en-US"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4644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Friend of more than one class</a:t>
            </a:r>
          </a:p>
        </p:txBody>
      </p:sp>
      <p:sp>
        <p:nvSpPr>
          <p:cNvPr id="3" name="Content Placeholder 2"/>
          <p:cNvSpPr>
            <a:spLocks noGrp="1"/>
          </p:cNvSpPr>
          <p:nvPr>
            <p:ph idx="1"/>
          </p:nvPr>
        </p:nvSpPr>
        <p:spPr>
          <a:xfrm>
            <a:off x="304800" y="1193880"/>
            <a:ext cx="5257800" cy="566412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800" b="0" dirty="0">
                <a:solidFill>
                  <a:srgbClr val="C586C0"/>
                </a:solidFill>
                <a:effectLst/>
                <a:latin typeface="Consolas" panose="020B0609020204030204" pitchFamily="49" charset="0"/>
              </a:rPr>
              <a:t>#include</a:t>
            </a:r>
            <a:r>
              <a:rPr lang="en-US" sz="1800" b="0" dirty="0">
                <a:solidFill>
                  <a:srgbClr val="569CD6"/>
                </a:solidFill>
                <a:effectLst/>
                <a:latin typeface="Consolas" panose="020B0609020204030204" pitchFamily="49" charset="0"/>
              </a:rPr>
              <a:t> </a:t>
            </a:r>
            <a:r>
              <a:rPr lang="en-US" sz="1800" b="0" dirty="0">
                <a:solidFill>
                  <a:srgbClr val="CE9178"/>
                </a:solidFill>
                <a:effectLst/>
                <a:latin typeface="Consolas" panose="020B0609020204030204" pitchFamily="49" charset="0"/>
              </a:rPr>
              <a:t>&lt;iostream&gt;</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C586C0"/>
                </a:solidFill>
                <a:effectLst/>
                <a:latin typeface="Consolas" panose="020B0609020204030204" pitchFamily="49" charset="0"/>
              </a:rPr>
              <a:t>using</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namespace</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std</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const</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const</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INUSE</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C2</a:t>
            </a:r>
            <a:r>
              <a:rPr lang="en-US" sz="1800" b="0" dirty="0">
                <a:solidFill>
                  <a:srgbClr val="D4D4D4"/>
                </a:solidFill>
                <a:effectLst/>
                <a:latin typeface="Consolas" panose="020B0609020204030204" pitchFamily="49" charset="0"/>
              </a:rPr>
              <a:t>;</a:t>
            </a:r>
            <a:r>
              <a:rPr lang="en-US" sz="1800" b="0" dirty="0">
                <a:solidFill>
                  <a:srgbClr val="6A9955"/>
                </a:solidFill>
                <a:effectLst/>
                <a:latin typeface="Consolas" panose="020B0609020204030204" pitchFamily="49" charset="0"/>
              </a:rPr>
              <a:t> // forward declaration</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C1</a:t>
            </a:r>
            <a:r>
              <a:rPr lang="en-US" sz="1800" b="0" dirty="0">
                <a:solidFill>
                  <a:srgbClr val="D4D4D4"/>
                </a:solidFill>
                <a:effectLst/>
                <a:latin typeface="Consolas" panose="020B0609020204030204" pitchFamily="49" charset="0"/>
              </a:rPr>
              <a:t> {</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status</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public:</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set_status</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state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friend</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r>
              <a:rPr lang="en-US" sz="1800" b="0" dirty="0">
                <a:solidFill>
                  <a:srgbClr val="4EC9B0"/>
                </a:solidFill>
                <a:effectLst/>
                <a:latin typeface="Consolas" panose="020B0609020204030204" pitchFamily="49" charset="0"/>
              </a:rPr>
              <a:t>C1</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C2</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b</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C2</a:t>
            </a:r>
            <a:r>
              <a:rPr lang="en-US" sz="1800" b="0" dirty="0">
                <a:solidFill>
                  <a:srgbClr val="D4D4D4"/>
                </a:solidFill>
                <a:effectLst/>
                <a:latin typeface="Consolas" panose="020B0609020204030204" pitchFamily="49" charset="0"/>
              </a:rPr>
              <a:t> {</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status</a:t>
            </a:r>
            <a:r>
              <a:rPr lang="en-US" sz="1800" b="0" dirty="0">
                <a:solidFill>
                  <a:srgbClr val="D4D4D4"/>
                </a:solidFill>
                <a:effectLst/>
                <a:latin typeface="Consolas" panose="020B0609020204030204" pitchFamily="49" charset="0"/>
              </a:rPr>
              <a:t>; </a:t>
            </a:r>
          </a:p>
          <a:p>
            <a:pPr>
              <a:buFont typeface="+mj-lt"/>
              <a:buAutoNum type="arabicPeriod"/>
            </a:pPr>
            <a:r>
              <a:rPr lang="en-US" sz="1800" b="0" dirty="0">
                <a:solidFill>
                  <a:srgbClr val="569CD6"/>
                </a:solidFill>
                <a:effectLst/>
                <a:latin typeface="Consolas" panose="020B0609020204030204" pitchFamily="49" charset="0"/>
              </a:rPr>
              <a:t>public:</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set_status</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state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friend</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r>
              <a:rPr lang="en-US" sz="1800" b="0" dirty="0">
                <a:solidFill>
                  <a:srgbClr val="4EC9B0"/>
                </a:solidFill>
                <a:effectLst/>
                <a:latin typeface="Consolas" panose="020B0609020204030204" pitchFamily="49" charset="0"/>
              </a:rPr>
              <a:t>C1</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C2</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b</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p:txBody>
      </p:sp>
      <p:sp>
        <p:nvSpPr>
          <p:cNvPr id="18" name="Rectangle 17"/>
          <p:cNvSpPr/>
          <p:nvPr/>
        </p:nvSpPr>
        <p:spPr>
          <a:xfrm>
            <a:off x="5791200" y="1196753"/>
            <a:ext cx="6096000"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457200" indent="-457200">
              <a:buFont typeface="+mj-lt"/>
              <a:buAutoNum type="arabicPeriod" startAt="18"/>
            </a:pPr>
            <a:r>
              <a:rPr lang="en-US" sz="2400" b="0" dirty="0">
                <a:solidFill>
                  <a:srgbClr val="569CD6"/>
                </a:solidFill>
                <a:effectLst/>
                <a:latin typeface="Consolas" panose="020B0609020204030204" pitchFamily="49" charset="0"/>
              </a:rPr>
              <a:t>void</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C1</a:t>
            </a:r>
            <a:r>
              <a:rPr lang="en-US" sz="2400" b="0" dirty="0">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set_status</a:t>
            </a:r>
            <a:r>
              <a:rPr lang="en-US" sz="2400" b="0" dirty="0">
                <a:solidFill>
                  <a:srgbClr val="D4D4D4"/>
                </a:solidFill>
                <a:effectLst/>
                <a:latin typeface="Consolas" panose="020B0609020204030204" pitchFamily="49" charset="0"/>
              </a:rPr>
              <a:t>(</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state</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status</a:t>
            </a:r>
            <a:r>
              <a:rPr lang="en-US" sz="2400" b="0" dirty="0">
                <a:solidFill>
                  <a:srgbClr val="D4D4D4"/>
                </a:solidFill>
                <a:effectLst/>
                <a:latin typeface="Consolas" panose="020B0609020204030204" pitchFamily="49" charset="0"/>
              </a:rPr>
              <a:t> = </a:t>
            </a:r>
            <a:r>
              <a:rPr lang="en-US" sz="2400" b="0" dirty="0">
                <a:solidFill>
                  <a:srgbClr val="9CDCFE"/>
                </a:solidFill>
                <a:effectLst/>
                <a:latin typeface="Consolas" panose="020B0609020204030204" pitchFamily="49" charset="0"/>
              </a:rPr>
              <a:t>state</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569CD6"/>
                </a:solidFill>
                <a:effectLst/>
                <a:latin typeface="Consolas" panose="020B0609020204030204" pitchFamily="49" charset="0"/>
              </a:rPr>
              <a:t>void</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C2</a:t>
            </a:r>
            <a:r>
              <a:rPr lang="en-US" sz="2400" b="0" dirty="0">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set_status</a:t>
            </a:r>
            <a:r>
              <a:rPr lang="en-US" sz="2400" b="0" dirty="0">
                <a:solidFill>
                  <a:srgbClr val="D4D4D4"/>
                </a:solidFill>
                <a:effectLst/>
                <a:latin typeface="Consolas" panose="020B0609020204030204" pitchFamily="49" charset="0"/>
              </a:rPr>
              <a:t>(</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state</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status</a:t>
            </a:r>
            <a:r>
              <a:rPr lang="en-US" sz="2400" b="0" dirty="0">
                <a:solidFill>
                  <a:srgbClr val="D4D4D4"/>
                </a:solidFill>
                <a:effectLst/>
                <a:latin typeface="Consolas" panose="020B0609020204030204" pitchFamily="49" charset="0"/>
              </a:rPr>
              <a:t> = </a:t>
            </a:r>
            <a:r>
              <a:rPr lang="en-US" sz="2400" b="0" dirty="0">
                <a:solidFill>
                  <a:srgbClr val="9CDCFE"/>
                </a:solidFill>
                <a:effectLst/>
                <a:latin typeface="Consolas" panose="020B0609020204030204" pitchFamily="49" charset="0"/>
              </a:rPr>
              <a:t>state</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idle</a:t>
            </a:r>
            <a:r>
              <a:rPr lang="en-US" sz="2400" b="0" dirty="0">
                <a:solidFill>
                  <a:srgbClr val="D4D4D4"/>
                </a:solidFill>
                <a:effectLst/>
                <a:latin typeface="Consolas" panose="020B0609020204030204" pitchFamily="49" charset="0"/>
              </a:rPr>
              <a:t>(</a:t>
            </a:r>
            <a:r>
              <a:rPr lang="en-US" sz="2400" b="0" dirty="0">
                <a:solidFill>
                  <a:srgbClr val="4EC9B0"/>
                </a:solidFill>
                <a:effectLst/>
                <a:latin typeface="Consolas" panose="020B0609020204030204" pitchFamily="49" charset="0"/>
              </a:rPr>
              <a:t>C1</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a</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C2</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b</a:t>
            </a:r>
            <a:r>
              <a:rPr lang="en-US" sz="2400" b="0" dirty="0">
                <a:solidFill>
                  <a:srgbClr val="D4D4D4"/>
                </a:solidFill>
                <a:effectLst/>
                <a:latin typeface="Consolas" panose="020B0609020204030204" pitchFamily="49" charset="0"/>
              </a:rPr>
              <a:t>){   </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status</a:t>
            </a:r>
            <a:r>
              <a:rPr lang="en-US" sz="2400" b="0" dirty="0">
                <a:solidFill>
                  <a:srgbClr val="D4D4D4"/>
                </a:solidFill>
                <a:effectLst/>
                <a:latin typeface="Consolas" panose="020B0609020204030204" pitchFamily="49" charset="0"/>
              </a:rPr>
              <a:t> || </a:t>
            </a:r>
            <a:r>
              <a:rPr lang="en-US" sz="2400" b="0" dirty="0" err="1">
                <a:solidFill>
                  <a:srgbClr val="9CDCFE"/>
                </a:solidFill>
                <a:effectLst/>
                <a:latin typeface="Consolas" panose="020B0609020204030204" pitchFamily="49" charset="0"/>
              </a:rPr>
              <a:t>b</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status</a:t>
            </a:r>
            <a:r>
              <a:rPr lang="en-US" sz="2400" b="0" dirty="0">
                <a:solidFill>
                  <a:srgbClr val="D4D4D4"/>
                </a:solidFill>
                <a:effectLst/>
                <a:latin typeface="Consolas" panose="020B0609020204030204" pitchFamily="49" charset="0"/>
              </a:rPr>
              <a:t>) </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else</a:t>
            </a:r>
            <a:r>
              <a:rPr lang="en-US" sz="2400" b="0" dirty="0">
                <a:solidFill>
                  <a:srgbClr val="D4D4D4"/>
                </a:solidFill>
                <a:effectLst/>
                <a:latin typeface="Consolas" panose="020B0609020204030204" pitchFamily="49" charset="0"/>
              </a:rPr>
              <a:t> </a:t>
            </a:r>
          </a:p>
          <a:p>
            <a:pPr marL="457200" indent="-457200">
              <a:buFont typeface="+mj-lt"/>
              <a:buAutoNum type="arabicPeriod" startAt="18"/>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D4D4D4"/>
                </a:solidFill>
                <a:effectLst/>
                <a:latin typeface="Consolas" panose="020B0609020204030204" pitchFamily="49" charset="0"/>
              </a:rPr>
              <a:t>;</a:t>
            </a:r>
          </a:p>
          <a:p>
            <a:pPr marL="457200" indent="-457200">
              <a:buFont typeface="+mj-lt"/>
              <a:buAutoNum type="arabicPeriod" startAt="18"/>
            </a:pP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4699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Contd</a:t>
            </a:r>
            <a:r>
              <a:rPr lang="en-GB" dirty="0"/>
              <a:t>…</a:t>
            </a:r>
          </a:p>
        </p:txBody>
      </p:sp>
      <p:sp>
        <p:nvSpPr>
          <p:cNvPr id="3" name="Content Placeholder 2"/>
          <p:cNvSpPr>
            <a:spLocks noGrp="1"/>
          </p:cNvSpPr>
          <p:nvPr>
            <p:ph idx="1"/>
          </p:nvPr>
        </p:nvSpPr>
        <p:spPr>
          <a:xfrm>
            <a:off x="609600" y="1219201"/>
            <a:ext cx="6019800" cy="563880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startAt="30"/>
            </a:pP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main</a:t>
            </a:r>
            <a:r>
              <a:rPr lang="en-US" sz="1800" b="0" dirty="0">
                <a:solidFill>
                  <a:srgbClr val="D4D4D4"/>
                </a:solidFill>
                <a:effectLst/>
                <a:latin typeface="Consolas" panose="020B0609020204030204" pitchFamily="49" charset="0"/>
              </a:rPr>
              <a:t>(){ </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C1</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C2</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y</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x</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set_status</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y</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set_status</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if</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y</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cout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"Screen can be used.</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else</a:t>
            </a:r>
            <a:endParaRPr lang="en-US" sz="1800" b="0" dirty="0">
              <a:solidFill>
                <a:srgbClr val="D4D4D4"/>
              </a:solidFill>
              <a:effectLst/>
              <a:latin typeface="Consolas" panose="020B0609020204030204" pitchFamily="49" charset="0"/>
            </a:endParaRP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cout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"In use.</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x</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set_status</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INUSE</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if</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idle</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y</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cout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"Screen can be used.</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else</a:t>
            </a:r>
            <a:endParaRPr lang="en-US" sz="1800" b="0" dirty="0">
              <a:solidFill>
                <a:srgbClr val="D4D4D4"/>
              </a:solidFill>
              <a:effectLst/>
              <a:latin typeface="Consolas" panose="020B0609020204030204" pitchFamily="49" charset="0"/>
            </a:endParaRP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cout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"In use.</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t>
            </a:r>
          </a:p>
          <a:p>
            <a:pPr>
              <a:buFont typeface="+mj-lt"/>
              <a:buAutoNum type="arabicPeriod" startAt="30"/>
            </a:pPr>
            <a:r>
              <a:rPr lang="en-US" sz="1800" b="0" dirty="0">
                <a:solidFill>
                  <a:srgbClr val="D4D4D4"/>
                </a:solidFill>
                <a:effectLst/>
                <a:latin typeface="Consolas" panose="020B0609020204030204" pitchFamily="49" charset="0"/>
              </a:rPr>
              <a:t>}</a:t>
            </a:r>
          </a:p>
        </p:txBody>
      </p:sp>
      <p:sp>
        <p:nvSpPr>
          <p:cNvPr id="7" name="Rectangle 6"/>
          <p:cNvSpPr/>
          <p:nvPr/>
        </p:nvSpPr>
        <p:spPr>
          <a:xfrm>
            <a:off x="7212464" y="1897669"/>
            <a:ext cx="3060000" cy="954107"/>
          </a:xfrm>
          <a:prstGeom prst="rect">
            <a:avLst/>
          </a:prstGeom>
          <a:solidFill>
            <a:schemeClr val="bg1"/>
          </a:solidFill>
          <a:ln>
            <a:solidFill>
              <a:schemeClr val="tx1"/>
            </a:solidFill>
          </a:ln>
        </p:spPr>
        <p:txBody>
          <a:bodyPr wrap="square">
            <a:spAutoFit/>
          </a:bodyPr>
          <a:lstStyle/>
          <a:p>
            <a:r>
              <a:rPr lang="en-GB" sz="2800" dirty="0"/>
              <a:t>Screen can be used.</a:t>
            </a:r>
          </a:p>
          <a:p>
            <a:r>
              <a:rPr lang="en-GB" sz="2800" dirty="0"/>
              <a:t>In use</a:t>
            </a:r>
            <a:r>
              <a:rPr lang="en-GB" sz="2800" dirty="0">
                <a:solidFill>
                  <a:schemeClr val="bg1"/>
                </a:solidFill>
              </a:rPr>
              <a:t>.</a:t>
            </a:r>
            <a:endParaRPr lang="en-IN" sz="2800" dirty="0">
              <a:solidFill>
                <a:schemeClr val="bg1"/>
              </a:solidFill>
            </a:endParaRPr>
          </a:p>
        </p:txBody>
      </p:sp>
      <p:sp>
        <p:nvSpPr>
          <p:cNvPr id="8" name="TextBox 7"/>
          <p:cNvSpPr txBox="1"/>
          <p:nvPr/>
        </p:nvSpPr>
        <p:spPr>
          <a:xfrm>
            <a:off x="7212464" y="1327150"/>
            <a:ext cx="1229824" cy="523220"/>
          </a:xfrm>
          <a:prstGeom prst="rect">
            <a:avLst/>
          </a:prstGeom>
          <a:noFill/>
          <a:ln>
            <a:solidFill>
              <a:schemeClr val="tx1"/>
            </a:solidFill>
          </a:ln>
        </p:spPr>
        <p:txBody>
          <a:bodyPr wrap="none" rtlCol="0">
            <a:spAutoFit/>
          </a:bodyPr>
          <a:lstStyle/>
          <a:p>
            <a:r>
              <a:rPr lang="en-US" sz="2800" dirty="0"/>
              <a:t>Output</a:t>
            </a:r>
            <a:endParaRPr lang="en-IN" sz="2800" dirty="0"/>
          </a:p>
        </p:txBody>
      </p:sp>
    </p:spTree>
    <p:extLst>
      <p:ext uri="{BB962C8B-B14F-4D97-AF65-F5344CB8AC3E}">
        <p14:creationId xmlns:p14="http://schemas.microsoft.com/office/powerpoint/2010/main" val="4175015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5099"/>
            <a:ext cx="10972800" cy="1143000"/>
          </a:xfrm>
        </p:spPr>
        <p:txBody>
          <a:bodyPr/>
          <a:lstStyle/>
          <a:p>
            <a:r>
              <a:rPr lang="en-IN" dirty="0"/>
              <a:t>Class member as a friend function</a:t>
            </a:r>
          </a:p>
        </p:txBody>
      </p:sp>
      <p:sp>
        <p:nvSpPr>
          <p:cNvPr id="3" name="Content Placeholder 2"/>
          <p:cNvSpPr>
            <a:spLocks noGrp="1"/>
          </p:cNvSpPr>
          <p:nvPr>
            <p:ph idx="1"/>
          </p:nvPr>
        </p:nvSpPr>
        <p:spPr>
          <a:xfrm>
            <a:off x="152400" y="1196753"/>
            <a:ext cx="5181600" cy="5661247"/>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400" b="1" dirty="0">
                <a:solidFill>
                  <a:srgbClr val="C586C0"/>
                </a:solidFill>
                <a:effectLst/>
                <a:latin typeface="Consolas" panose="020B0609020204030204" pitchFamily="49" charset="0"/>
              </a:rPr>
              <a:t>#include</a:t>
            </a:r>
            <a:r>
              <a:rPr lang="en-US" sz="1400" b="1" dirty="0">
                <a:solidFill>
                  <a:srgbClr val="569CD6"/>
                </a:solidFill>
                <a:effectLst/>
                <a:latin typeface="Consolas" panose="020B0609020204030204" pitchFamily="49" charset="0"/>
              </a:rPr>
              <a:t> </a:t>
            </a:r>
            <a:r>
              <a:rPr lang="en-US" sz="1400" b="1" dirty="0">
                <a:solidFill>
                  <a:srgbClr val="CE9178"/>
                </a:solidFill>
                <a:effectLst/>
                <a:latin typeface="Consolas" panose="020B0609020204030204" pitchFamily="49" charset="0"/>
              </a:rPr>
              <a:t>&lt;iostream&gt;</a:t>
            </a:r>
            <a:endParaRPr lang="en-US" sz="1400" b="1" dirty="0">
              <a:solidFill>
                <a:srgbClr val="D4D4D4"/>
              </a:solidFill>
              <a:effectLst/>
              <a:latin typeface="Consolas" panose="020B0609020204030204" pitchFamily="49" charset="0"/>
            </a:endParaRPr>
          </a:p>
          <a:p>
            <a:pPr>
              <a:buFont typeface="+mj-lt"/>
              <a:buAutoNum type="arabicPeriod"/>
            </a:pPr>
            <a:r>
              <a:rPr lang="en-US" sz="1400" b="1" dirty="0">
                <a:solidFill>
                  <a:srgbClr val="C586C0"/>
                </a:solidFill>
                <a:effectLst/>
                <a:latin typeface="Consolas" panose="020B0609020204030204" pitchFamily="49" charset="0"/>
              </a:rPr>
              <a:t>using</a:t>
            </a: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namespace</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std</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const</a:t>
            </a: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IDLE</a:t>
            </a:r>
            <a:r>
              <a:rPr lang="en-US" sz="1400" b="1" dirty="0">
                <a:solidFill>
                  <a:srgbClr val="D4D4D4"/>
                </a:solidFill>
                <a:effectLst/>
                <a:latin typeface="Consolas" panose="020B0609020204030204" pitchFamily="49" charset="0"/>
              </a:rPr>
              <a:t> = </a:t>
            </a:r>
            <a:r>
              <a:rPr lang="en-US" sz="1400" b="1" dirty="0">
                <a:solidFill>
                  <a:srgbClr val="B5CEA8"/>
                </a:solidFill>
                <a:effectLst/>
                <a:latin typeface="Consolas" panose="020B0609020204030204" pitchFamily="49" charset="0"/>
              </a:rPr>
              <a:t>0</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const</a:t>
            </a: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INUSE</a:t>
            </a:r>
            <a:r>
              <a:rPr lang="en-US" sz="1400" b="1" dirty="0">
                <a:solidFill>
                  <a:srgbClr val="D4D4D4"/>
                </a:solidFill>
                <a:effectLst/>
                <a:latin typeface="Consolas" panose="020B0609020204030204" pitchFamily="49" charset="0"/>
              </a:rPr>
              <a:t> = </a:t>
            </a:r>
            <a:r>
              <a:rPr lang="en-US" sz="1400" b="1" dirty="0">
                <a:solidFill>
                  <a:srgbClr val="B5CEA8"/>
                </a:solidFill>
                <a:effectLst/>
                <a:latin typeface="Consolas" panose="020B0609020204030204" pitchFamily="49" charset="0"/>
              </a:rPr>
              <a:t>1</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class</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C2</a:t>
            </a:r>
            <a:r>
              <a:rPr lang="en-US" sz="1400" b="1" dirty="0">
                <a:solidFill>
                  <a:srgbClr val="D4D4D4"/>
                </a:solidFill>
                <a:effectLst/>
                <a:latin typeface="Consolas" panose="020B0609020204030204" pitchFamily="49" charset="0"/>
              </a:rPr>
              <a:t>;</a:t>
            </a:r>
            <a:r>
              <a:rPr lang="en-US" sz="1400" b="1" dirty="0">
                <a:solidFill>
                  <a:srgbClr val="6A9955"/>
                </a:solidFill>
                <a:effectLst/>
                <a:latin typeface="Consolas" panose="020B0609020204030204" pitchFamily="49" charset="0"/>
              </a:rPr>
              <a:t> // forward declaration</a:t>
            </a:r>
            <a:endParaRPr lang="en-US" sz="1400" b="1" dirty="0">
              <a:solidFill>
                <a:srgbClr val="D4D4D4"/>
              </a:solidFill>
              <a:effectLst/>
              <a:latin typeface="Consolas" panose="020B0609020204030204" pitchFamily="49" charset="0"/>
            </a:endParaRPr>
          </a:p>
          <a:p>
            <a:pPr>
              <a:buFont typeface="+mj-lt"/>
              <a:buAutoNum type="arabicPeriod"/>
            </a:pPr>
            <a:r>
              <a:rPr lang="en-US" sz="1400" b="1" dirty="0">
                <a:solidFill>
                  <a:srgbClr val="569CD6"/>
                </a:solidFill>
                <a:effectLst/>
                <a:latin typeface="Consolas" panose="020B0609020204030204" pitchFamily="49" charset="0"/>
              </a:rPr>
              <a:t>class</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C1</a:t>
            </a:r>
            <a:r>
              <a:rPr lang="en-US" sz="1400" b="1" dirty="0">
                <a:solidFill>
                  <a:srgbClr val="D4D4D4"/>
                </a:solidFill>
                <a:effectLst/>
                <a:latin typeface="Consolas" panose="020B0609020204030204" pitchFamily="49" charset="0"/>
              </a:rPr>
              <a:t> {</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status</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public:</a:t>
            </a:r>
            <a:endParaRPr lang="en-US" sz="1400" b="1" dirty="0">
              <a:solidFill>
                <a:srgbClr val="D4D4D4"/>
              </a:solidFill>
              <a:effectLst/>
              <a:latin typeface="Consolas" panose="020B0609020204030204" pitchFamily="49" charset="0"/>
            </a:endParaRP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void</a:t>
            </a:r>
            <a:r>
              <a:rPr lang="en-US" sz="1400" b="1" dirty="0">
                <a:solidFill>
                  <a:srgbClr val="D4D4D4"/>
                </a:solidFill>
                <a:effectLst/>
                <a:latin typeface="Consolas" panose="020B0609020204030204" pitchFamily="49" charset="0"/>
              </a:rPr>
              <a:t> </a:t>
            </a:r>
            <a:r>
              <a:rPr lang="en-US" sz="1400" b="1" dirty="0" err="1">
                <a:solidFill>
                  <a:srgbClr val="DCDCAA"/>
                </a:solidFill>
                <a:effectLst/>
                <a:latin typeface="Consolas" panose="020B0609020204030204" pitchFamily="49" charset="0"/>
              </a:rPr>
              <a:t>set_status</a:t>
            </a:r>
            <a:r>
              <a:rPr lang="en-US" sz="1400" b="1" dirty="0">
                <a:solidFill>
                  <a:srgbClr val="D4D4D4"/>
                </a:solidFill>
                <a:effectLst/>
                <a:latin typeface="Consolas" panose="020B0609020204030204" pitchFamily="49" charset="0"/>
              </a:rPr>
              <a:t>(</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DCDCAA"/>
                </a:solidFill>
                <a:effectLst/>
                <a:latin typeface="Consolas" panose="020B0609020204030204" pitchFamily="49" charset="0"/>
              </a:rPr>
              <a:t>idle</a:t>
            </a:r>
            <a:r>
              <a:rPr lang="en-US" sz="1400" b="1" dirty="0">
                <a:solidFill>
                  <a:srgbClr val="D4D4D4"/>
                </a:solidFill>
                <a:effectLst/>
                <a:latin typeface="Consolas" panose="020B0609020204030204" pitchFamily="49" charset="0"/>
              </a:rPr>
              <a:t>(</a:t>
            </a:r>
            <a:r>
              <a:rPr lang="en-US" sz="1400" b="1" dirty="0">
                <a:solidFill>
                  <a:srgbClr val="4EC9B0"/>
                </a:solidFill>
                <a:effectLst/>
                <a:latin typeface="Consolas" panose="020B0609020204030204" pitchFamily="49" charset="0"/>
              </a:rPr>
              <a:t>C2</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b</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class</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C2</a:t>
            </a:r>
            <a:r>
              <a:rPr lang="en-US" sz="1400" b="1" dirty="0">
                <a:solidFill>
                  <a:srgbClr val="D4D4D4"/>
                </a:solidFill>
                <a:effectLst/>
                <a:latin typeface="Consolas" panose="020B0609020204030204" pitchFamily="49" charset="0"/>
              </a:rPr>
              <a:t> {</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status</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public:</a:t>
            </a:r>
            <a:endParaRPr lang="en-US" sz="1400" b="1" dirty="0">
              <a:solidFill>
                <a:srgbClr val="D4D4D4"/>
              </a:solidFill>
              <a:effectLst/>
              <a:latin typeface="Consolas" panose="020B0609020204030204" pitchFamily="49" charset="0"/>
            </a:endParaRP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void</a:t>
            </a:r>
            <a:r>
              <a:rPr lang="en-US" sz="1400" b="1" dirty="0">
                <a:solidFill>
                  <a:srgbClr val="D4D4D4"/>
                </a:solidFill>
                <a:effectLst/>
                <a:latin typeface="Consolas" panose="020B0609020204030204" pitchFamily="49" charset="0"/>
              </a:rPr>
              <a:t> </a:t>
            </a:r>
            <a:r>
              <a:rPr lang="en-US" sz="1400" b="1" dirty="0" err="1">
                <a:solidFill>
                  <a:srgbClr val="DCDCAA"/>
                </a:solidFill>
                <a:effectLst/>
                <a:latin typeface="Consolas" panose="020B0609020204030204" pitchFamily="49" charset="0"/>
              </a:rPr>
              <a:t>set_status</a:t>
            </a:r>
            <a:r>
              <a:rPr lang="en-US" sz="1400" b="1" dirty="0">
                <a:solidFill>
                  <a:srgbClr val="D4D4D4"/>
                </a:solidFill>
                <a:effectLst/>
                <a:latin typeface="Consolas" panose="020B0609020204030204" pitchFamily="49" charset="0"/>
              </a:rPr>
              <a:t>(</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friend</a:t>
            </a:r>
            <a:r>
              <a:rPr lang="en-US" sz="1400" b="1" dirty="0">
                <a:solidFill>
                  <a:srgbClr val="D4D4D4"/>
                </a:solidFill>
                <a:effectLst/>
                <a:latin typeface="Consolas" panose="020B0609020204030204" pitchFamily="49" charset="0"/>
              </a:rPr>
              <a:t> </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C1</a:t>
            </a:r>
            <a:r>
              <a:rPr lang="en-US" sz="1400" b="1" dirty="0">
                <a:solidFill>
                  <a:srgbClr val="D4D4D4"/>
                </a:solidFill>
                <a:effectLst/>
                <a:latin typeface="Consolas" panose="020B0609020204030204" pitchFamily="49" charset="0"/>
              </a:rPr>
              <a:t>::</a:t>
            </a:r>
            <a:r>
              <a:rPr lang="en-US" sz="1400" b="1" dirty="0">
                <a:solidFill>
                  <a:srgbClr val="DCDCAA"/>
                </a:solidFill>
                <a:effectLst/>
                <a:latin typeface="Consolas" panose="020B0609020204030204" pitchFamily="49" charset="0"/>
              </a:rPr>
              <a:t>idle</a:t>
            </a:r>
            <a:r>
              <a:rPr lang="en-US" sz="1400" b="1" dirty="0">
                <a:solidFill>
                  <a:srgbClr val="D4D4D4"/>
                </a:solidFill>
                <a:effectLst/>
                <a:latin typeface="Consolas" panose="020B0609020204030204" pitchFamily="49" charset="0"/>
              </a:rPr>
              <a:t>(</a:t>
            </a:r>
            <a:r>
              <a:rPr lang="en-US" sz="1400" b="1" dirty="0">
                <a:solidFill>
                  <a:srgbClr val="4EC9B0"/>
                </a:solidFill>
                <a:effectLst/>
                <a:latin typeface="Consolas" panose="020B0609020204030204" pitchFamily="49" charset="0"/>
              </a:rPr>
              <a:t>C2</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b</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void</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C1</a:t>
            </a:r>
            <a:r>
              <a:rPr lang="en-US" sz="1400" b="1" dirty="0">
                <a:solidFill>
                  <a:srgbClr val="D4D4D4"/>
                </a:solidFill>
                <a:effectLst/>
                <a:latin typeface="Consolas" panose="020B0609020204030204" pitchFamily="49" charset="0"/>
              </a:rPr>
              <a:t>::</a:t>
            </a:r>
            <a:r>
              <a:rPr lang="en-US" sz="1400" b="1" dirty="0" err="1">
                <a:solidFill>
                  <a:srgbClr val="DCDCAA"/>
                </a:solidFill>
                <a:effectLst/>
                <a:latin typeface="Consolas" panose="020B0609020204030204" pitchFamily="49" charset="0"/>
              </a:rPr>
              <a:t>set_status</a:t>
            </a:r>
            <a:r>
              <a:rPr lang="en-US" sz="1400" b="1" dirty="0">
                <a:solidFill>
                  <a:srgbClr val="D4D4D4"/>
                </a:solidFill>
                <a:effectLst/>
                <a:latin typeface="Consolas" panose="020B0609020204030204" pitchFamily="49" charset="0"/>
              </a:rPr>
              <a:t>(</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 </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status</a:t>
            </a:r>
            <a:r>
              <a:rPr lang="en-US" sz="1400" b="1" dirty="0">
                <a:solidFill>
                  <a:srgbClr val="D4D4D4"/>
                </a:solidFill>
                <a:effectLst/>
                <a:latin typeface="Consolas" panose="020B0609020204030204" pitchFamily="49" charset="0"/>
              </a:rPr>
              <a:t> =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D4D4D4"/>
                </a:solidFill>
                <a:effectLst/>
                <a:latin typeface="Consolas" panose="020B0609020204030204" pitchFamily="49" charset="0"/>
              </a:rPr>
              <a:t>}</a:t>
            </a:r>
          </a:p>
          <a:p>
            <a:pPr>
              <a:buFont typeface="+mj-lt"/>
              <a:buAutoNum type="arabicPeriod"/>
            </a:pPr>
            <a:r>
              <a:rPr lang="en-US" sz="1400" b="1" dirty="0">
                <a:solidFill>
                  <a:srgbClr val="569CD6"/>
                </a:solidFill>
                <a:effectLst/>
                <a:latin typeface="Consolas" panose="020B0609020204030204" pitchFamily="49" charset="0"/>
              </a:rPr>
              <a:t>void</a:t>
            </a:r>
            <a:r>
              <a:rPr lang="en-US" sz="1400" b="1" dirty="0">
                <a:solidFill>
                  <a:srgbClr val="D4D4D4"/>
                </a:solidFill>
                <a:effectLst/>
                <a:latin typeface="Consolas" panose="020B0609020204030204" pitchFamily="49" charset="0"/>
              </a:rPr>
              <a:t> </a:t>
            </a:r>
            <a:r>
              <a:rPr lang="en-US" sz="1400" b="1" dirty="0">
                <a:solidFill>
                  <a:srgbClr val="4EC9B0"/>
                </a:solidFill>
                <a:effectLst/>
                <a:latin typeface="Consolas" panose="020B0609020204030204" pitchFamily="49" charset="0"/>
              </a:rPr>
              <a:t>C2</a:t>
            </a:r>
            <a:r>
              <a:rPr lang="en-US" sz="1400" b="1" dirty="0">
                <a:solidFill>
                  <a:srgbClr val="D4D4D4"/>
                </a:solidFill>
                <a:effectLst/>
                <a:latin typeface="Consolas" panose="020B0609020204030204" pitchFamily="49" charset="0"/>
              </a:rPr>
              <a:t>::</a:t>
            </a:r>
            <a:r>
              <a:rPr lang="en-US" sz="1400" b="1" dirty="0" err="1">
                <a:solidFill>
                  <a:srgbClr val="DCDCAA"/>
                </a:solidFill>
                <a:effectLst/>
                <a:latin typeface="Consolas" panose="020B0609020204030204" pitchFamily="49" charset="0"/>
              </a:rPr>
              <a:t>set_status</a:t>
            </a:r>
            <a:r>
              <a:rPr lang="en-US" sz="1400" b="1" dirty="0">
                <a:solidFill>
                  <a:srgbClr val="D4D4D4"/>
                </a:solidFill>
                <a:effectLst/>
                <a:latin typeface="Consolas" panose="020B0609020204030204" pitchFamily="49" charset="0"/>
              </a:rPr>
              <a:t>(</a:t>
            </a:r>
            <a:r>
              <a:rPr lang="en-US" sz="1400" b="1" dirty="0">
                <a:solidFill>
                  <a:srgbClr val="569CD6"/>
                </a:solidFill>
                <a:effectLst/>
                <a:latin typeface="Consolas" panose="020B0609020204030204" pitchFamily="49" charset="0"/>
              </a:rPr>
              <a:t>int</a:t>
            </a: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 </a:t>
            </a:r>
          </a:p>
          <a:p>
            <a:pPr>
              <a:buFont typeface="+mj-lt"/>
              <a:buAutoNum type="arabicPeriod"/>
            </a:pPr>
            <a:r>
              <a:rPr lang="en-US" sz="1400" b="1" dirty="0">
                <a:solidFill>
                  <a:srgbClr val="D4D4D4"/>
                </a:solidFill>
                <a:effectLst/>
                <a:latin typeface="Consolas" panose="020B0609020204030204" pitchFamily="49" charset="0"/>
              </a:rPr>
              <a:t>    </a:t>
            </a:r>
            <a:r>
              <a:rPr lang="en-US" sz="1400" b="1" dirty="0">
                <a:solidFill>
                  <a:srgbClr val="9CDCFE"/>
                </a:solidFill>
                <a:effectLst/>
                <a:latin typeface="Consolas" panose="020B0609020204030204" pitchFamily="49" charset="0"/>
              </a:rPr>
              <a:t>status</a:t>
            </a:r>
            <a:r>
              <a:rPr lang="en-US" sz="1400" b="1" dirty="0">
                <a:solidFill>
                  <a:srgbClr val="D4D4D4"/>
                </a:solidFill>
                <a:effectLst/>
                <a:latin typeface="Consolas" panose="020B0609020204030204" pitchFamily="49" charset="0"/>
              </a:rPr>
              <a:t> = </a:t>
            </a:r>
            <a:r>
              <a:rPr lang="en-US" sz="1400" b="1" dirty="0">
                <a:solidFill>
                  <a:srgbClr val="9CDCFE"/>
                </a:solidFill>
                <a:effectLst/>
                <a:latin typeface="Consolas" panose="020B0609020204030204" pitchFamily="49" charset="0"/>
              </a:rPr>
              <a:t>state</a:t>
            </a:r>
            <a:r>
              <a:rPr lang="en-US" sz="1400" b="1"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pPr>
              <a:buFont typeface="+mj-lt"/>
              <a:buAutoNum type="arabicPeriod"/>
            </a:pPr>
            <a:endParaRPr lang="en-US" sz="1400" b="1" dirty="0">
              <a:solidFill>
                <a:srgbClr val="D4D4D4"/>
              </a:solidFill>
              <a:effectLst/>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BB3321C4-A808-4C86-9039-83A43829D9F9}" type="slidenum">
              <a:rPr lang="en-IN" smtClean="0"/>
              <a:pPr/>
              <a:t>17</a:t>
            </a:fld>
            <a:endParaRPr lang="en-IN" dirty="0"/>
          </a:p>
        </p:txBody>
      </p:sp>
      <p:sp>
        <p:nvSpPr>
          <p:cNvPr id="18" name="Rectangle 17"/>
          <p:cNvSpPr/>
          <p:nvPr/>
        </p:nvSpPr>
        <p:spPr>
          <a:xfrm>
            <a:off x="5638800" y="1196753"/>
            <a:ext cx="6172200" cy="415498"/>
          </a:xfrm>
          <a:prstGeom prst="rect">
            <a:avLst/>
          </a:prstGeom>
        </p:spPr>
        <p:txBody>
          <a:bodyPr wrap="square">
            <a:spAutoFit/>
          </a:bodyPr>
          <a:lstStyle/>
          <a:p>
            <a:endParaRPr lang="en-US" sz="2100" b="1" dirty="0"/>
          </a:p>
        </p:txBody>
      </p:sp>
      <p:sp>
        <p:nvSpPr>
          <p:cNvPr id="5" name="TextBox 4">
            <a:extLst>
              <a:ext uri="{FF2B5EF4-FFF2-40B4-BE49-F238E27FC236}">
                <a16:creationId xmlns:a16="http://schemas.microsoft.com/office/drawing/2014/main" id="{F2BDDF23-94CA-E2AB-B626-97363E567108}"/>
              </a:ext>
            </a:extLst>
          </p:cNvPr>
          <p:cNvSpPr txBox="1"/>
          <p:nvPr/>
        </p:nvSpPr>
        <p:spPr>
          <a:xfrm>
            <a:off x="5360437" y="1196753"/>
            <a:ext cx="6402354"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342900" indent="-342900">
              <a:buFont typeface="+mj-lt"/>
              <a:buAutoNum type="arabicPeriod" startAt="22"/>
            </a:pP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C1</a:t>
            </a:r>
            <a:r>
              <a:rPr lang="en-US" sz="1600" b="1" dirty="0">
                <a:solidFill>
                  <a:srgbClr val="D4D4D4"/>
                </a:solidFill>
                <a:effectLst/>
                <a:latin typeface="Consolas" panose="020B0609020204030204" pitchFamily="49" charset="0"/>
              </a:rPr>
              <a:t>::</a:t>
            </a:r>
            <a:r>
              <a:rPr lang="en-US" sz="1600" b="1" dirty="0">
                <a:solidFill>
                  <a:srgbClr val="DCDCAA"/>
                </a:solidFill>
                <a:effectLst/>
                <a:latin typeface="Consolas" panose="020B0609020204030204" pitchFamily="49" charset="0"/>
              </a:rPr>
              <a:t>idle</a:t>
            </a:r>
            <a:r>
              <a:rPr lang="en-US" sz="1600" b="1" dirty="0">
                <a:solidFill>
                  <a:srgbClr val="D4D4D4"/>
                </a:solidFill>
                <a:effectLst/>
                <a:latin typeface="Consolas" panose="020B0609020204030204" pitchFamily="49" charset="0"/>
              </a:rPr>
              <a:t>(</a:t>
            </a:r>
            <a:r>
              <a:rPr lang="en-US" sz="1600" b="1" dirty="0">
                <a:solidFill>
                  <a:srgbClr val="4EC9B0"/>
                </a:solidFill>
                <a:effectLst/>
                <a:latin typeface="Consolas" panose="020B0609020204030204" pitchFamily="49" charset="0"/>
              </a:rPr>
              <a:t>C2</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b</a:t>
            </a:r>
            <a:r>
              <a:rPr lang="en-US" sz="1600" b="1" dirty="0">
                <a:solidFill>
                  <a:srgbClr val="D4D4D4"/>
                </a:solidFill>
                <a:effectLst/>
                <a:latin typeface="Consolas" panose="020B0609020204030204" pitchFamily="49" charset="0"/>
              </a:rPr>
              <a:t>){ </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if</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status</a:t>
            </a:r>
            <a:r>
              <a:rPr lang="en-US" sz="1600" b="1" dirty="0">
                <a:solidFill>
                  <a:srgbClr val="D4D4D4"/>
                </a:solidFill>
                <a:effectLst/>
                <a:latin typeface="Consolas" panose="020B0609020204030204" pitchFamily="49" charset="0"/>
              </a:rPr>
              <a:t> || </a:t>
            </a:r>
            <a:r>
              <a:rPr lang="en-US" sz="1600" b="1" dirty="0" err="1">
                <a:solidFill>
                  <a:srgbClr val="9CDCFE"/>
                </a:solidFill>
                <a:effectLst/>
                <a:latin typeface="Consolas" panose="020B0609020204030204" pitchFamily="49" charset="0"/>
              </a:rPr>
              <a:t>b</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status</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0</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else</a:t>
            </a:r>
            <a:endParaRPr lang="en-US" sz="1600" b="1" dirty="0">
              <a:solidFill>
                <a:srgbClr val="D4D4D4"/>
              </a:solidFill>
              <a:effectLst/>
              <a:latin typeface="Consolas" panose="020B0609020204030204" pitchFamily="49" charset="0"/>
            </a:endParaRP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1</a:t>
            </a:r>
            <a:r>
              <a:rPr lang="en-US" sz="1600" b="1" dirty="0">
                <a:solidFill>
                  <a:srgbClr val="D4D4D4"/>
                </a:solidFill>
                <a:effectLst/>
                <a:latin typeface="Consolas" panose="020B0609020204030204" pitchFamily="49" charset="0"/>
              </a:rPr>
              <a:t>;   </a:t>
            </a:r>
          </a:p>
          <a:p>
            <a:pPr marL="342900" indent="-342900">
              <a:buFont typeface="+mj-lt"/>
              <a:buAutoNum type="arabicPeriod" startAt="22"/>
            </a:pP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main</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C1</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x</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C2</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y</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set_status</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IDLE</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y</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set_status</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IDLE</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if</a:t>
            </a:r>
            <a:r>
              <a:rPr lang="en-US" sz="1600" b="1" dirty="0">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idle</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y</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"Screen can be used.</a:t>
            </a:r>
            <a:r>
              <a:rPr lang="en-US" sz="1600" b="1" dirty="0">
                <a:solidFill>
                  <a:srgbClr val="D7BA7D"/>
                </a:solidFill>
                <a:effectLst/>
                <a:latin typeface="Consolas" panose="020B0609020204030204" pitchFamily="49" charset="0"/>
              </a:rPr>
              <a:t>\n</a:t>
            </a:r>
            <a:r>
              <a:rPr lang="en-US" sz="1600" b="1" dirty="0">
                <a:solidFill>
                  <a:srgbClr val="CE9178"/>
                </a:solidFill>
                <a:effectLst/>
                <a:latin typeface="Consolas" panose="020B0609020204030204" pitchFamily="49" charset="0"/>
              </a:rPr>
              <a:t>"</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else</a:t>
            </a:r>
            <a:endParaRPr lang="en-US" sz="1600" b="1" dirty="0">
              <a:solidFill>
                <a:srgbClr val="D4D4D4"/>
              </a:solidFill>
              <a:effectLst/>
              <a:latin typeface="Consolas" panose="020B0609020204030204" pitchFamily="49" charset="0"/>
            </a:endParaRP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"In use.</a:t>
            </a:r>
            <a:r>
              <a:rPr lang="en-US" sz="1600" b="1" dirty="0">
                <a:solidFill>
                  <a:srgbClr val="D7BA7D"/>
                </a:solidFill>
                <a:effectLst/>
                <a:latin typeface="Consolas" panose="020B0609020204030204" pitchFamily="49" charset="0"/>
              </a:rPr>
              <a:t>\n</a:t>
            </a:r>
            <a:r>
              <a:rPr lang="en-US" sz="1600" b="1" dirty="0">
                <a:solidFill>
                  <a:srgbClr val="CE9178"/>
                </a:solidFill>
                <a:effectLst/>
                <a:latin typeface="Consolas" panose="020B0609020204030204" pitchFamily="49" charset="0"/>
              </a:rPr>
              <a:t>"</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set_status</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INUSE</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if</a:t>
            </a:r>
            <a:r>
              <a:rPr lang="en-US" sz="1600" b="1" dirty="0">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x</a:t>
            </a:r>
            <a:r>
              <a:rPr lang="en-US" sz="1600" b="1" dirty="0" err="1">
                <a:solidFill>
                  <a:srgbClr val="D4D4D4"/>
                </a:solidFill>
                <a:effectLst/>
                <a:latin typeface="Consolas" panose="020B0609020204030204" pitchFamily="49" charset="0"/>
              </a:rPr>
              <a:t>.</a:t>
            </a:r>
            <a:r>
              <a:rPr lang="en-US" sz="1600" b="1" dirty="0" err="1">
                <a:solidFill>
                  <a:srgbClr val="DCDCAA"/>
                </a:solidFill>
                <a:effectLst/>
                <a:latin typeface="Consolas" panose="020B0609020204030204" pitchFamily="49" charset="0"/>
              </a:rPr>
              <a:t>idle</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y</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"Screen can be used.</a:t>
            </a:r>
            <a:r>
              <a:rPr lang="en-US" sz="1600" b="1" dirty="0">
                <a:solidFill>
                  <a:srgbClr val="D7BA7D"/>
                </a:solidFill>
                <a:effectLst/>
                <a:latin typeface="Consolas" panose="020B0609020204030204" pitchFamily="49" charset="0"/>
              </a:rPr>
              <a:t>\n</a:t>
            </a:r>
            <a:r>
              <a:rPr lang="en-US" sz="1600" b="1" dirty="0">
                <a:solidFill>
                  <a:srgbClr val="CE9178"/>
                </a:solidFill>
                <a:effectLst/>
                <a:latin typeface="Consolas" panose="020B0609020204030204" pitchFamily="49" charset="0"/>
              </a:rPr>
              <a:t>"</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else</a:t>
            </a:r>
            <a:endParaRPr lang="en-US" sz="1600" b="1" dirty="0">
              <a:solidFill>
                <a:srgbClr val="D4D4D4"/>
              </a:solidFill>
              <a:effectLst/>
              <a:latin typeface="Consolas" panose="020B0609020204030204" pitchFamily="49" charset="0"/>
            </a:endParaRP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"In use.</a:t>
            </a:r>
            <a:r>
              <a:rPr lang="en-US" sz="1600" b="1" dirty="0">
                <a:solidFill>
                  <a:srgbClr val="D7BA7D"/>
                </a:solidFill>
                <a:effectLst/>
                <a:latin typeface="Consolas" panose="020B0609020204030204" pitchFamily="49" charset="0"/>
              </a:rPr>
              <a:t>\n</a:t>
            </a:r>
            <a:r>
              <a:rPr lang="en-US" sz="1600" b="1" dirty="0">
                <a:solidFill>
                  <a:srgbClr val="CE9178"/>
                </a:solidFill>
                <a:effectLst/>
                <a:latin typeface="Consolas" panose="020B0609020204030204" pitchFamily="49" charset="0"/>
              </a:rPr>
              <a:t>"</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0</a:t>
            </a:r>
            <a:r>
              <a:rPr lang="en-US" sz="1600" b="1" dirty="0">
                <a:solidFill>
                  <a:srgbClr val="D4D4D4"/>
                </a:solidFill>
                <a:effectLst/>
                <a:latin typeface="Consolas" panose="020B0609020204030204" pitchFamily="49" charset="0"/>
              </a:rPr>
              <a:t>;</a:t>
            </a:r>
          </a:p>
          <a:p>
            <a:pPr marL="342900" indent="-342900">
              <a:buFont typeface="+mj-lt"/>
              <a:buAutoNum type="arabicPeriod" startAt="22"/>
            </a:pPr>
            <a:r>
              <a:rPr lang="en-US" sz="1600" b="1"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49FABF74-41E5-CA08-9482-6D2305DF023C}"/>
              </a:ext>
            </a:extLst>
          </p:cNvPr>
          <p:cNvSpPr/>
          <p:nvPr/>
        </p:nvSpPr>
        <p:spPr>
          <a:xfrm>
            <a:off x="8716787" y="2371622"/>
            <a:ext cx="3060000" cy="954107"/>
          </a:xfrm>
          <a:prstGeom prst="rect">
            <a:avLst/>
          </a:prstGeom>
          <a:solidFill>
            <a:schemeClr val="tx1"/>
          </a:solidFill>
          <a:ln>
            <a:solidFill>
              <a:schemeClr val="tx1"/>
            </a:solidFill>
          </a:ln>
        </p:spPr>
        <p:txBody>
          <a:bodyPr wrap="square">
            <a:spAutoFit/>
          </a:bodyPr>
          <a:lstStyle/>
          <a:p>
            <a:pPr algn="just"/>
            <a:r>
              <a:rPr lang="en-GB" sz="2800" dirty="0">
                <a:solidFill>
                  <a:srgbClr val="FF0000"/>
                </a:solidFill>
              </a:rPr>
              <a:t>Screen can be used.</a:t>
            </a:r>
          </a:p>
          <a:p>
            <a:pPr algn="just"/>
            <a:r>
              <a:rPr lang="en-GB" sz="2800" dirty="0">
                <a:solidFill>
                  <a:srgbClr val="FF0000"/>
                </a:solidFill>
              </a:rPr>
              <a:t>In use.</a:t>
            </a:r>
            <a:endParaRPr lang="en-IN" sz="2800" dirty="0">
              <a:solidFill>
                <a:srgbClr val="FF0000"/>
              </a:solidFill>
            </a:endParaRPr>
          </a:p>
        </p:txBody>
      </p:sp>
      <p:sp>
        <p:nvSpPr>
          <p:cNvPr id="8" name="TextBox 7">
            <a:extLst>
              <a:ext uri="{FF2B5EF4-FFF2-40B4-BE49-F238E27FC236}">
                <a16:creationId xmlns:a16="http://schemas.microsoft.com/office/drawing/2014/main" id="{783A9810-A018-C763-F92A-F8C44E65D50C}"/>
              </a:ext>
            </a:extLst>
          </p:cNvPr>
          <p:cNvSpPr txBox="1"/>
          <p:nvPr/>
        </p:nvSpPr>
        <p:spPr>
          <a:xfrm>
            <a:off x="8716787" y="1801103"/>
            <a:ext cx="1253869" cy="523220"/>
          </a:xfrm>
          <a:prstGeom prst="rect">
            <a:avLst/>
          </a:prstGeom>
          <a:noFill/>
          <a:ln>
            <a:solidFill>
              <a:schemeClr val="tx1"/>
            </a:solidFill>
          </a:ln>
        </p:spPr>
        <p:txBody>
          <a:bodyPr wrap="none" rtlCol="0">
            <a:spAutoFit/>
          </a:bodyPr>
          <a:lstStyle/>
          <a:p>
            <a:r>
              <a:rPr lang="en-US" sz="2800" b="1" dirty="0">
                <a:solidFill>
                  <a:srgbClr val="FF0000"/>
                </a:solidFill>
              </a:rPr>
              <a:t>Output</a:t>
            </a:r>
            <a:endParaRPr lang="en-IN" sz="2800" b="1" dirty="0">
              <a:solidFill>
                <a:srgbClr val="FF0000"/>
              </a:solidFill>
            </a:endParaRPr>
          </a:p>
        </p:txBody>
      </p:sp>
    </p:spTree>
    <p:extLst>
      <p:ext uri="{BB962C8B-B14F-4D97-AF65-F5344CB8AC3E}">
        <p14:creationId xmlns:p14="http://schemas.microsoft.com/office/powerpoint/2010/main" val="588222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300" dirty="0"/>
              <a:t>Friend Class</a:t>
            </a:r>
            <a:endParaRPr lang="en-IN" sz="4300" dirty="0"/>
          </a:p>
        </p:txBody>
      </p:sp>
      <p:sp>
        <p:nvSpPr>
          <p:cNvPr id="3" name="Content Placeholder 2"/>
          <p:cNvSpPr>
            <a:spLocks noGrp="1"/>
          </p:cNvSpPr>
          <p:nvPr>
            <p:ph idx="1"/>
          </p:nvPr>
        </p:nvSpPr>
        <p:spPr/>
        <p:txBody>
          <a:bodyPr>
            <a:normAutofit lnSpcReduction="10000"/>
          </a:bodyPr>
          <a:lstStyle/>
          <a:p>
            <a:pPr algn="just">
              <a:spcBef>
                <a:spcPts val="700"/>
              </a:spcBef>
            </a:pPr>
            <a:r>
              <a:rPr lang="en-IN" sz="2800" dirty="0"/>
              <a:t>A class can also be made a friend of another class.</a:t>
            </a:r>
          </a:p>
          <a:p>
            <a:pPr algn="just">
              <a:spcBef>
                <a:spcPts val="700"/>
              </a:spcBef>
            </a:pPr>
            <a:r>
              <a:rPr lang="en-IN" sz="2800" dirty="0"/>
              <a:t>Example:</a:t>
            </a:r>
          </a:p>
          <a:p>
            <a:pPr algn="just">
              <a:spcBef>
                <a:spcPts val="700"/>
              </a:spcBef>
            </a:pPr>
            <a:endParaRPr lang="en-US" sz="2800" dirty="0"/>
          </a:p>
          <a:p>
            <a:pPr algn="just">
              <a:spcBef>
                <a:spcPts val="700"/>
              </a:spcBef>
            </a:pPr>
            <a:endParaRPr lang="en-US" sz="2800" dirty="0"/>
          </a:p>
          <a:p>
            <a:pPr algn="just">
              <a:spcBef>
                <a:spcPts val="700"/>
              </a:spcBef>
            </a:pPr>
            <a:endParaRPr lang="en-IN" sz="2800" dirty="0"/>
          </a:p>
          <a:p>
            <a:pPr algn="just">
              <a:spcBef>
                <a:spcPts val="2400"/>
              </a:spcBef>
            </a:pPr>
            <a:r>
              <a:rPr lang="en-IN" sz="2800" dirty="0"/>
              <a:t>All the member functions of a friend </a:t>
            </a:r>
            <a:r>
              <a:rPr lang="en-IN" sz="2800" b="1" dirty="0"/>
              <a:t>class A</a:t>
            </a:r>
            <a:r>
              <a:rPr lang="en-IN" sz="2800" dirty="0"/>
              <a:t> become friend of </a:t>
            </a:r>
            <a:r>
              <a:rPr lang="en-IN" sz="2800" b="1" dirty="0"/>
              <a:t>class B</a:t>
            </a:r>
            <a:r>
              <a:rPr lang="en-IN" sz="2800" dirty="0"/>
              <a:t>.</a:t>
            </a:r>
          </a:p>
          <a:p>
            <a:pPr algn="just">
              <a:spcBef>
                <a:spcPts val="700"/>
              </a:spcBef>
            </a:pPr>
            <a:r>
              <a:rPr lang="en-IN" sz="2800" dirty="0"/>
              <a:t>Any member function of </a:t>
            </a:r>
            <a:r>
              <a:rPr lang="en-IN" sz="2800" b="1" dirty="0"/>
              <a:t>class A</a:t>
            </a:r>
            <a:r>
              <a:rPr lang="en-IN" sz="2800" dirty="0"/>
              <a:t> can access the private data of </a:t>
            </a:r>
            <a:r>
              <a:rPr lang="en-IN" sz="2800" b="1" dirty="0"/>
              <a:t>class B</a:t>
            </a:r>
            <a:r>
              <a:rPr lang="en-IN" sz="2800" dirty="0"/>
              <a:t>.</a:t>
            </a:r>
          </a:p>
          <a:p>
            <a:pPr algn="just">
              <a:spcBef>
                <a:spcPts val="700"/>
              </a:spcBef>
            </a:pPr>
            <a:r>
              <a:rPr lang="en-IN" sz="2800" dirty="0"/>
              <a:t>But, member functions of </a:t>
            </a:r>
            <a:r>
              <a:rPr lang="en-IN" sz="2800" b="1" dirty="0"/>
              <a:t>class B</a:t>
            </a:r>
            <a:r>
              <a:rPr lang="en-IN" sz="2800" dirty="0"/>
              <a:t> cannot access the private data of </a:t>
            </a:r>
            <a:r>
              <a:rPr lang="en-IN" sz="2800" b="1" dirty="0"/>
              <a:t>class A</a:t>
            </a:r>
            <a:r>
              <a:rPr lang="en-IN" sz="2800" dirty="0"/>
              <a:t>.</a:t>
            </a:r>
          </a:p>
        </p:txBody>
      </p:sp>
      <p:sp>
        <p:nvSpPr>
          <p:cNvPr id="4" name="Date Placeholder 3"/>
          <p:cNvSpPr>
            <a:spLocks noGrp="1"/>
          </p:cNvSpPr>
          <p:nvPr>
            <p:ph type="dt" sz="half" idx="10"/>
          </p:nvPr>
        </p:nvSpPr>
        <p:spPr/>
        <p:txBody>
          <a:bodyPr/>
          <a:lstStyle/>
          <a:p>
            <a:r>
              <a:rPr lang="en-US"/>
              <a:t>Thapar University</a:t>
            </a:r>
            <a:endParaRPr lang="en-IN" dirty="0"/>
          </a:p>
        </p:txBody>
      </p:sp>
      <p:sp>
        <p:nvSpPr>
          <p:cNvPr id="5" name="Footer Placeholder 4"/>
          <p:cNvSpPr>
            <a:spLocks noGrp="1"/>
          </p:cNvSpPr>
          <p:nvPr>
            <p:ph type="ftr" sz="quarter" idx="11"/>
          </p:nvPr>
        </p:nvSpPr>
        <p:spPr/>
        <p:txBody>
          <a:bodyPr/>
          <a:lstStyle/>
          <a:p>
            <a:r>
              <a:rPr lang="en-IN"/>
              <a:t>UTA007 - Computer Programming I</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18</a:t>
            </a:fld>
            <a:endParaRPr lang="en-IN" dirty="0"/>
          </a:p>
        </p:txBody>
      </p:sp>
      <p:sp>
        <p:nvSpPr>
          <p:cNvPr id="7" name="Rectangle 6"/>
          <p:cNvSpPr/>
          <p:nvPr/>
        </p:nvSpPr>
        <p:spPr>
          <a:xfrm>
            <a:off x="5879976" y="1813292"/>
            <a:ext cx="2808312" cy="1815882"/>
          </a:xfrm>
          <a:prstGeom prst="rect">
            <a:avLst/>
          </a:prstGeom>
        </p:spPr>
        <p:txBody>
          <a:bodyPr wrap="square">
            <a:spAutoFit/>
          </a:bodyPr>
          <a:lstStyle/>
          <a:p>
            <a:pPr marL="342900" indent="-342900"/>
            <a:r>
              <a:rPr lang="en-IN" sz="2800" b="1" dirty="0"/>
              <a:t>class B</a:t>
            </a:r>
          </a:p>
          <a:p>
            <a:pPr marL="342900" indent="-342900"/>
            <a:r>
              <a:rPr lang="en-IN" sz="2800" b="1" dirty="0"/>
              <a:t>{ .....</a:t>
            </a:r>
          </a:p>
          <a:p>
            <a:pPr marL="342900" indent="-342900"/>
            <a:r>
              <a:rPr lang="en-IN" sz="2800" b="1" dirty="0"/>
              <a:t>  friend class A;</a:t>
            </a:r>
          </a:p>
          <a:p>
            <a:pPr marL="342900" indent="-342900"/>
            <a:r>
              <a:rPr lang="en-IN" sz="2800" b="1" dirty="0"/>
              <a:t>  .....  };</a:t>
            </a:r>
            <a:endParaRPr lang="en-IN" sz="1600" b="1" dirty="0"/>
          </a:p>
        </p:txBody>
      </p:sp>
      <p:sp>
        <p:nvSpPr>
          <p:cNvPr id="8" name="Rectangle 7"/>
          <p:cNvSpPr/>
          <p:nvPr/>
        </p:nvSpPr>
        <p:spPr>
          <a:xfrm>
            <a:off x="3935760" y="1813293"/>
            <a:ext cx="2286000" cy="1557349"/>
          </a:xfrm>
          <a:prstGeom prst="rect">
            <a:avLst/>
          </a:prstGeom>
        </p:spPr>
        <p:txBody>
          <a:bodyPr>
            <a:spAutoFit/>
          </a:bodyPr>
          <a:lstStyle/>
          <a:p>
            <a:pPr marL="342900" indent="-342900">
              <a:spcBef>
                <a:spcPct val="20000"/>
              </a:spcBef>
            </a:pPr>
            <a:r>
              <a:rPr lang="en-IN" sz="2800" b="1" dirty="0"/>
              <a:t>class A</a:t>
            </a:r>
          </a:p>
          <a:p>
            <a:pPr marL="342900" indent="-342900">
              <a:spcBef>
                <a:spcPct val="20000"/>
              </a:spcBef>
            </a:pPr>
            <a:r>
              <a:rPr lang="en-IN" sz="2800" b="1" dirty="0"/>
              <a:t>{   ......</a:t>
            </a:r>
          </a:p>
          <a:p>
            <a:pPr marL="342900" indent="-342900">
              <a:spcBef>
                <a:spcPct val="20000"/>
              </a:spcBef>
            </a:pPr>
            <a:r>
              <a:rPr lang="en-IN" sz="2800" b="1" dirty="0"/>
              <a:t>};</a:t>
            </a:r>
          </a:p>
        </p:txBody>
      </p:sp>
    </p:spTree>
    <p:extLst>
      <p:ext uri="{BB962C8B-B14F-4D97-AF65-F5344CB8AC3E}">
        <p14:creationId xmlns:p14="http://schemas.microsoft.com/office/powerpoint/2010/main" val="1986941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IN" dirty="0"/>
          </a:p>
        </p:txBody>
      </p:sp>
      <p:sp>
        <p:nvSpPr>
          <p:cNvPr id="3" name="Content Placeholder 2"/>
          <p:cNvSpPr>
            <a:spLocks noGrp="1"/>
          </p:cNvSpPr>
          <p:nvPr>
            <p:ph idx="1"/>
          </p:nvPr>
        </p:nvSpPr>
        <p:spPr>
          <a:xfrm>
            <a:off x="76200" y="1108310"/>
            <a:ext cx="6096000" cy="574969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800" b="1" dirty="0">
                <a:solidFill>
                  <a:srgbClr val="C586C0"/>
                </a:solidFill>
                <a:effectLst/>
                <a:latin typeface="Consolas" panose="020B0609020204030204" pitchFamily="49" charset="0"/>
              </a:rPr>
              <a:t>#include</a:t>
            </a:r>
            <a:r>
              <a:rPr lang="en-US" sz="1800" b="1" dirty="0">
                <a:solidFill>
                  <a:srgbClr val="569CD6"/>
                </a:solidFill>
                <a:effectLst/>
                <a:latin typeface="Consolas" panose="020B0609020204030204" pitchFamily="49" charset="0"/>
              </a:rPr>
              <a:t> </a:t>
            </a:r>
            <a:r>
              <a:rPr lang="en-US" sz="1800" b="1" dirty="0">
                <a:solidFill>
                  <a:srgbClr val="CE9178"/>
                </a:solidFill>
                <a:effectLst/>
                <a:latin typeface="Consolas" panose="020B0609020204030204" pitchFamily="49" charset="0"/>
              </a:rPr>
              <a:t>&lt;iostream&gt;</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C586C0"/>
                </a:solidFill>
                <a:effectLst/>
                <a:latin typeface="Consolas" panose="020B0609020204030204" pitchFamily="49" charset="0"/>
              </a:rPr>
              <a:t>using</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namespace</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std</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class</a:t>
            </a:r>
            <a:r>
              <a:rPr lang="en-US" sz="1800" b="1" dirty="0">
                <a:solidFill>
                  <a:srgbClr val="D4D4D4"/>
                </a:solidFill>
                <a:effectLst/>
                <a:latin typeface="Consolas" panose="020B0609020204030204" pitchFamily="49" charset="0"/>
              </a:rPr>
              <a:t> </a:t>
            </a:r>
            <a:r>
              <a:rPr lang="en-US" sz="1800" b="1" dirty="0" err="1">
                <a:solidFill>
                  <a:srgbClr val="4EC9B0"/>
                </a:solidFill>
                <a:effectLst/>
                <a:latin typeface="Consolas" panose="020B0609020204030204" pitchFamily="49" charset="0"/>
              </a:rPr>
              <a:t>TwoValues</a:t>
            </a:r>
            <a:r>
              <a:rPr lang="en-US" sz="1800" b="1" dirty="0">
                <a:solidFill>
                  <a:srgbClr val="D4D4D4"/>
                </a:solidFill>
                <a:effectLst/>
                <a:latin typeface="Consolas" panose="020B0609020204030204" pitchFamily="49" charset="0"/>
              </a:rPr>
              <a:t> {</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b</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public:</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DCDCAA"/>
                </a:solidFill>
                <a:effectLst/>
                <a:latin typeface="Consolas" panose="020B0609020204030204" pitchFamily="49" charset="0"/>
              </a:rPr>
              <a:t>TwoValues</a:t>
            </a:r>
            <a:r>
              <a:rPr lang="en-US" sz="1800" b="1" dirty="0">
                <a:solidFill>
                  <a:srgbClr val="D4D4D4"/>
                </a:solidFill>
                <a:effectLst/>
                <a:latin typeface="Consolas" panose="020B0609020204030204" pitchFamily="49" charset="0"/>
              </a:rPr>
              <a:t>(</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i</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j</a:t>
            </a:r>
            <a:r>
              <a:rPr lang="en-US" sz="1800" b="1" dirty="0">
                <a:solidFill>
                  <a:srgbClr val="D4D4D4"/>
                </a:solidFill>
                <a:effectLst/>
                <a:latin typeface="Consolas" panose="020B0609020204030204" pitchFamily="49" charset="0"/>
              </a:rPr>
              <a:t>) { </a:t>
            </a:r>
            <a:r>
              <a:rPr lang="en-US" sz="1800" b="1" dirty="0">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 = </a:t>
            </a:r>
            <a:r>
              <a:rPr lang="en-US" sz="1800" b="1" dirty="0" err="1">
                <a:solidFill>
                  <a:srgbClr val="9CDCFE"/>
                </a:solidFill>
                <a:effectLst/>
                <a:latin typeface="Consolas" panose="020B0609020204030204" pitchFamily="49" charset="0"/>
              </a:rPr>
              <a:t>i</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b</a:t>
            </a:r>
            <a:r>
              <a:rPr lang="en-US" sz="1800" b="1" dirty="0">
                <a:solidFill>
                  <a:srgbClr val="D4D4D4"/>
                </a:solidFill>
                <a:effectLst/>
                <a:latin typeface="Consolas" panose="020B0609020204030204" pitchFamily="49" charset="0"/>
              </a:rPr>
              <a:t> = </a:t>
            </a:r>
            <a:r>
              <a:rPr lang="en-US" sz="1800" b="1" dirty="0">
                <a:solidFill>
                  <a:srgbClr val="9CDCFE"/>
                </a:solidFill>
                <a:effectLst/>
                <a:latin typeface="Consolas" panose="020B0609020204030204" pitchFamily="49" charset="0"/>
              </a:rPr>
              <a:t>j</a:t>
            </a:r>
            <a:r>
              <a:rPr lang="en-US" sz="1800" b="1" dirty="0">
                <a:solidFill>
                  <a:srgbClr val="D4D4D4"/>
                </a:solidFill>
                <a:effectLst/>
                <a:latin typeface="Consolas" panose="020B0609020204030204" pitchFamily="49" charset="0"/>
              </a:rPr>
              <a:t>; }</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friend</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class</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Min</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class</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Min</a:t>
            </a:r>
            <a:r>
              <a:rPr lang="en-US" sz="1800" b="1" dirty="0">
                <a:solidFill>
                  <a:srgbClr val="D4D4D4"/>
                </a:solidFill>
                <a:effectLst/>
                <a:latin typeface="Consolas" panose="020B0609020204030204" pitchFamily="49" charset="0"/>
              </a:rPr>
              <a:t> {</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public:</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min</a:t>
            </a:r>
            <a:r>
              <a:rPr lang="en-US" sz="1800" b="1" dirty="0">
                <a:solidFill>
                  <a:srgbClr val="D4D4D4"/>
                </a:solidFill>
                <a:effectLst/>
                <a:latin typeface="Consolas" panose="020B0609020204030204" pitchFamily="49" charset="0"/>
              </a:rPr>
              <a:t>(</a:t>
            </a:r>
            <a:r>
              <a:rPr lang="en-US" sz="1800" b="1" dirty="0" err="1">
                <a:solidFill>
                  <a:srgbClr val="4EC9B0"/>
                </a:solidFill>
                <a:effectLst/>
                <a:latin typeface="Consolas" panose="020B0609020204030204" pitchFamily="49" charset="0"/>
              </a:rPr>
              <a:t>TwoValues</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x</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Min</a:t>
            </a:r>
            <a:r>
              <a:rPr lang="en-US" sz="1800" b="1" dirty="0">
                <a:solidFill>
                  <a:srgbClr val="D4D4D4"/>
                </a:solidFill>
                <a:effectLst/>
                <a:latin typeface="Consolas" panose="020B0609020204030204" pitchFamily="49" charset="0"/>
              </a:rPr>
              <a:t>::</a:t>
            </a:r>
            <a:r>
              <a:rPr lang="en-US" sz="1800" b="1" dirty="0">
                <a:solidFill>
                  <a:srgbClr val="DCDCAA"/>
                </a:solidFill>
                <a:effectLst/>
                <a:latin typeface="Consolas" panose="020B0609020204030204" pitchFamily="49" charset="0"/>
              </a:rPr>
              <a:t>min</a:t>
            </a:r>
            <a:r>
              <a:rPr lang="en-US" sz="1800" b="1" dirty="0">
                <a:solidFill>
                  <a:srgbClr val="D4D4D4"/>
                </a:solidFill>
                <a:effectLst/>
                <a:latin typeface="Consolas" panose="020B0609020204030204" pitchFamily="49" charset="0"/>
              </a:rPr>
              <a:t>(</a:t>
            </a:r>
            <a:r>
              <a:rPr lang="en-US" sz="1800" b="1" dirty="0" err="1">
                <a:solidFill>
                  <a:srgbClr val="4EC9B0"/>
                </a:solidFill>
                <a:effectLst/>
                <a:latin typeface="Consolas" panose="020B0609020204030204" pitchFamily="49" charset="0"/>
              </a:rPr>
              <a:t>TwoValues</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x</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C586C0"/>
                </a:solidFill>
                <a:effectLst/>
                <a:latin typeface="Consolas" panose="020B0609020204030204" pitchFamily="49" charset="0"/>
              </a:rPr>
              <a:t>return</a:t>
            </a: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x</a:t>
            </a:r>
            <a:r>
              <a:rPr lang="en-US" sz="1800" b="1" dirty="0" err="1">
                <a:solidFill>
                  <a:srgbClr val="D4D4D4"/>
                </a:solidFill>
                <a:effectLst/>
                <a:latin typeface="Consolas" panose="020B0609020204030204" pitchFamily="49" charset="0"/>
              </a:rPr>
              <a:t>.</a:t>
            </a:r>
            <a:r>
              <a:rPr lang="en-US" sz="1800" b="1" dirty="0" err="1">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 &lt; </a:t>
            </a:r>
            <a:r>
              <a:rPr lang="en-US" sz="1800" b="1" dirty="0" err="1">
                <a:solidFill>
                  <a:srgbClr val="9CDCFE"/>
                </a:solidFill>
                <a:effectLst/>
                <a:latin typeface="Consolas" panose="020B0609020204030204" pitchFamily="49" charset="0"/>
              </a:rPr>
              <a:t>x</a:t>
            </a:r>
            <a:r>
              <a:rPr lang="en-US" sz="1800" b="1" dirty="0" err="1">
                <a:solidFill>
                  <a:srgbClr val="D4D4D4"/>
                </a:solidFill>
                <a:effectLst/>
                <a:latin typeface="Consolas" panose="020B0609020204030204" pitchFamily="49" charset="0"/>
              </a:rPr>
              <a:t>.</a:t>
            </a:r>
            <a:r>
              <a:rPr lang="en-US" sz="1800" b="1" dirty="0" err="1">
                <a:solidFill>
                  <a:srgbClr val="9CDCFE"/>
                </a:solidFill>
                <a:effectLst/>
                <a:latin typeface="Consolas" panose="020B0609020204030204" pitchFamily="49" charset="0"/>
              </a:rPr>
              <a:t>b</a:t>
            </a:r>
            <a:r>
              <a:rPr lang="en-US" sz="1800" b="1" dirty="0">
                <a:solidFill>
                  <a:srgbClr val="D4D4D4"/>
                </a:solidFill>
                <a:effectLst/>
                <a:latin typeface="Consolas" panose="020B0609020204030204" pitchFamily="49" charset="0"/>
              </a:rPr>
              <a:t> ? </a:t>
            </a:r>
            <a:r>
              <a:rPr lang="en-US" sz="1800" b="1" dirty="0" err="1">
                <a:solidFill>
                  <a:srgbClr val="9CDCFE"/>
                </a:solidFill>
                <a:effectLst/>
                <a:latin typeface="Consolas" panose="020B0609020204030204" pitchFamily="49" charset="0"/>
              </a:rPr>
              <a:t>x</a:t>
            </a:r>
            <a:r>
              <a:rPr lang="en-US" sz="1800" b="1" dirty="0" err="1">
                <a:solidFill>
                  <a:srgbClr val="D4D4D4"/>
                </a:solidFill>
                <a:effectLst/>
                <a:latin typeface="Consolas" panose="020B0609020204030204" pitchFamily="49" charset="0"/>
              </a:rPr>
              <a:t>.</a:t>
            </a:r>
            <a:r>
              <a:rPr lang="en-US" sz="1800" b="1" dirty="0" err="1">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 : </a:t>
            </a:r>
            <a:r>
              <a:rPr lang="en-US" sz="1800" b="1" dirty="0" err="1">
                <a:solidFill>
                  <a:srgbClr val="9CDCFE"/>
                </a:solidFill>
                <a:effectLst/>
                <a:latin typeface="Consolas" panose="020B0609020204030204" pitchFamily="49" charset="0"/>
              </a:rPr>
              <a:t>x</a:t>
            </a:r>
            <a:r>
              <a:rPr lang="en-US" sz="1800" b="1" dirty="0" err="1">
                <a:solidFill>
                  <a:srgbClr val="D4D4D4"/>
                </a:solidFill>
                <a:effectLst/>
                <a:latin typeface="Consolas" panose="020B0609020204030204" pitchFamily="49" charset="0"/>
              </a:rPr>
              <a:t>.</a:t>
            </a:r>
            <a:r>
              <a:rPr lang="en-US" sz="1800" b="1" dirty="0" err="1">
                <a:solidFill>
                  <a:srgbClr val="9CDCFE"/>
                </a:solidFill>
                <a:effectLst/>
                <a:latin typeface="Consolas" panose="020B0609020204030204" pitchFamily="49" charset="0"/>
              </a:rPr>
              <a:t>b</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p:txBody>
      </p:sp>
      <p:sp>
        <p:nvSpPr>
          <p:cNvPr id="6" name="Slide Number Placeholder 5"/>
          <p:cNvSpPr>
            <a:spLocks noGrp="1"/>
          </p:cNvSpPr>
          <p:nvPr>
            <p:ph type="sldNum" sz="quarter" idx="12"/>
          </p:nvPr>
        </p:nvSpPr>
        <p:spPr/>
        <p:txBody>
          <a:bodyPr/>
          <a:lstStyle/>
          <a:p>
            <a:fld id="{BB3321C4-A808-4C86-9039-83A43829D9F9}" type="slidenum">
              <a:rPr lang="en-IN" smtClean="0"/>
              <a:pPr/>
              <a:t>19</a:t>
            </a:fld>
            <a:endParaRPr lang="en-IN" dirty="0"/>
          </a:p>
        </p:txBody>
      </p:sp>
      <p:sp>
        <p:nvSpPr>
          <p:cNvPr id="9" name="TextBox 8"/>
          <p:cNvSpPr txBox="1"/>
          <p:nvPr/>
        </p:nvSpPr>
        <p:spPr>
          <a:xfrm>
            <a:off x="8256241" y="1772816"/>
            <a:ext cx="1116011" cy="861774"/>
          </a:xfrm>
          <a:prstGeom prst="rect">
            <a:avLst/>
          </a:prstGeom>
          <a:noFill/>
          <a:ln>
            <a:solidFill>
              <a:schemeClr val="tx1"/>
            </a:solidFill>
          </a:ln>
        </p:spPr>
        <p:txBody>
          <a:bodyPr wrap="none" rtlCol="0">
            <a:spAutoFit/>
          </a:bodyPr>
          <a:lstStyle/>
          <a:p>
            <a:r>
              <a:rPr lang="en-US" sz="2500" dirty="0"/>
              <a:t>Output</a:t>
            </a:r>
          </a:p>
          <a:p>
            <a:r>
              <a:rPr lang="en-US" sz="2500" dirty="0"/>
              <a:t>10</a:t>
            </a:r>
            <a:endParaRPr lang="en-IN" sz="2500" dirty="0"/>
          </a:p>
        </p:txBody>
      </p:sp>
      <p:sp>
        <p:nvSpPr>
          <p:cNvPr id="15" name="Rectangle 14"/>
          <p:cNvSpPr/>
          <p:nvPr/>
        </p:nvSpPr>
        <p:spPr>
          <a:xfrm>
            <a:off x="6528048" y="3573016"/>
            <a:ext cx="5206752"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457200" indent="-457200">
              <a:buFont typeface="+mj-lt"/>
              <a:buAutoNum type="arabicPeriod"/>
            </a:pP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 </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TwoValues</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ob</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10</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20</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Min</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m</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cout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m</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min</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ob</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7441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Type Casting</a:t>
            </a:r>
          </a:p>
          <a:p>
            <a:r>
              <a:rPr lang="en-IN" dirty="0"/>
              <a:t>Object Call by value and call by reference</a:t>
            </a:r>
          </a:p>
          <a:p>
            <a:r>
              <a:rPr lang="en-IN" dirty="0"/>
              <a:t>Nested Member Functions</a:t>
            </a:r>
          </a:p>
          <a:p>
            <a:r>
              <a:rPr lang="en-IN" dirty="0"/>
              <a:t>Friend Functions</a:t>
            </a:r>
          </a:p>
          <a:p>
            <a:r>
              <a:rPr lang="en-IN" dirty="0"/>
              <a:t>Inline Functions</a:t>
            </a:r>
          </a:p>
          <a:p>
            <a:r>
              <a:rPr lang="en-IN" dirty="0"/>
              <a:t>Constructors and Destructors</a:t>
            </a:r>
          </a:p>
          <a:p>
            <a:r>
              <a:rPr lang="en-IN" dirty="0"/>
              <a:t>Static Class Members</a:t>
            </a:r>
          </a:p>
          <a:p>
            <a:endParaRPr lang="en-IN" dirty="0"/>
          </a:p>
          <a:p>
            <a:endParaRPr lang="en-IN" dirty="0"/>
          </a:p>
        </p:txBody>
      </p:sp>
    </p:spTree>
    <p:extLst>
      <p:ext uri="{BB962C8B-B14F-4D97-AF65-F5344CB8AC3E}">
        <p14:creationId xmlns:p14="http://schemas.microsoft.com/office/powerpoint/2010/main" val="283250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Functions</a:t>
            </a:r>
          </a:p>
        </p:txBody>
      </p:sp>
      <p:sp>
        <p:nvSpPr>
          <p:cNvPr id="3" name="Content Placeholder 2"/>
          <p:cNvSpPr>
            <a:spLocks noGrp="1"/>
          </p:cNvSpPr>
          <p:nvPr>
            <p:ph idx="1"/>
          </p:nvPr>
        </p:nvSpPr>
        <p:spPr/>
        <p:txBody>
          <a:bodyPr>
            <a:normAutofit/>
          </a:bodyPr>
          <a:lstStyle/>
          <a:p>
            <a:r>
              <a:rPr lang="en-US" dirty="0"/>
              <a:t>In C++, you can create short functions that are not actually called; rather, their code is expanded in line at the point of each invocation.</a:t>
            </a:r>
          </a:p>
          <a:p>
            <a:r>
              <a:rPr lang="en-US" dirty="0"/>
              <a:t>This process is similar to using a function-like macro. </a:t>
            </a:r>
          </a:p>
          <a:p>
            <a:r>
              <a:rPr lang="en-US" dirty="0"/>
              <a:t>To cause a function to be expanded in line rather than called, precede its definition with the inline keyword. </a:t>
            </a:r>
            <a:endParaRPr lang="en-IN" dirty="0"/>
          </a:p>
        </p:txBody>
      </p:sp>
    </p:spTree>
    <p:extLst>
      <p:ext uri="{BB962C8B-B14F-4D97-AF65-F5344CB8AC3E}">
        <p14:creationId xmlns:p14="http://schemas.microsoft.com/office/powerpoint/2010/main" val="104502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4" name="Content Placeholder 3"/>
          <p:cNvSpPr>
            <a:spLocks noGrp="1"/>
          </p:cNvSpPr>
          <p:nvPr>
            <p:ph sz="half" idx="1"/>
          </p:nvPr>
        </p:nvSpPr>
        <p:spPr>
          <a:xfrm>
            <a:off x="152400" y="1600201"/>
            <a:ext cx="6324600" cy="51815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457200" indent="-457200">
              <a:buFont typeface="+mj-lt"/>
              <a:buAutoNum type="arabicPeriod"/>
            </a:pPr>
            <a:r>
              <a:rPr lang="en-IN" sz="2400" b="1" dirty="0">
                <a:solidFill>
                  <a:srgbClr val="FF0000"/>
                </a:solidFill>
              </a:rPr>
              <a:t>//Code</a:t>
            </a:r>
          </a:p>
          <a:p>
            <a:pPr marL="457200" indent="-457200">
              <a:buFont typeface="+mj-lt"/>
              <a:buAutoNum type="arabicPeriod"/>
            </a:pPr>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&lt;iostream&gt;</a:t>
            </a:r>
            <a:endParaRPr lang="en-US" sz="2400" b="0" dirty="0">
              <a:solidFill>
                <a:srgbClr val="D4D4D4"/>
              </a:solidFill>
              <a:effectLst/>
              <a:latin typeface="Consolas" panose="020B0609020204030204" pitchFamily="49" charset="0"/>
            </a:endParaRPr>
          </a:p>
          <a:p>
            <a:pPr marL="457200" indent="-457200">
              <a:buFont typeface="+mj-lt"/>
              <a:buAutoNum type="arabicPeriod"/>
            </a:pPr>
            <a:r>
              <a:rPr lang="en-US" sz="2400" b="0" dirty="0">
                <a:solidFill>
                  <a:srgbClr val="C586C0"/>
                </a:solidFill>
                <a:effectLst/>
                <a:latin typeface="Consolas" panose="020B0609020204030204" pitchFamily="49" charset="0"/>
              </a:rPr>
              <a:t>using</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namespace</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std</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569CD6"/>
                </a:solidFill>
                <a:effectLst/>
                <a:latin typeface="Consolas" panose="020B0609020204030204" pitchFamily="49" charset="0"/>
              </a:rPr>
              <a:t>inline</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max</a:t>
            </a:r>
            <a:r>
              <a:rPr lang="en-US" sz="2400" b="0" dirty="0">
                <a:solidFill>
                  <a:srgbClr val="D4D4D4"/>
                </a:solidFill>
                <a:effectLst/>
                <a:latin typeface="Consolas" panose="020B0609020204030204" pitchFamily="49" charset="0"/>
              </a:rPr>
              <a:t>(</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a</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b</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a</a:t>
            </a:r>
            <a:r>
              <a:rPr lang="en-US" sz="2400" b="0" dirty="0">
                <a:solidFill>
                  <a:srgbClr val="D4D4D4"/>
                </a:solidFill>
                <a:effectLst/>
                <a:latin typeface="Consolas" panose="020B0609020204030204" pitchFamily="49" charset="0"/>
              </a:rPr>
              <a:t>&gt;</a:t>
            </a:r>
            <a:r>
              <a:rPr lang="en-US" sz="2400" b="0" dirty="0">
                <a:solidFill>
                  <a:srgbClr val="9CDCFE"/>
                </a:solidFill>
                <a:effectLst/>
                <a:latin typeface="Consolas" panose="020B0609020204030204" pitchFamily="49" charset="0"/>
              </a:rPr>
              <a:t>b</a:t>
            </a:r>
            <a:r>
              <a:rPr lang="en-US" sz="2400" b="0" dirty="0">
                <a:solidFill>
                  <a:srgbClr val="D4D4D4"/>
                </a:solidFill>
                <a:effectLst/>
                <a:latin typeface="Consolas" panose="020B0609020204030204" pitchFamily="49" charset="0"/>
              </a:rPr>
              <a:t> ? </a:t>
            </a:r>
            <a:r>
              <a:rPr lang="en-US" sz="2400" b="0" dirty="0">
                <a:solidFill>
                  <a:srgbClr val="9CDCFE"/>
                </a:solidFill>
                <a:effectLst/>
                <a:latin typeface="Consolas" panose="020B0609020204030204" pitchFamily="49" charset="0"/>
              </a:rPr>
              <a:t>a</a:t>
            </a:r>
            <a:r>
              <a:rPr lang="en-US" sz="2400" b="0" dirty="0">
                <a:solidFill>
                  <a:srgbClr val="D4D4D4"/>
                </a:solidFill>
                <a:effectLst/>
                <a:latin typeface="Consolas" panose="020B0609020204030204" pitchFamily="49" charset="0"/>
              </a:rPr>
              <a:t> : </a:t>
            </a:r>
            <a:r>
              <a:rPr lang="en-US" sz="2400" b="0" dirty="0">
                <a:solidFill>
                  <a:srgbClr val="9CDCFE"/>
                </a:solidFill>
                <a:effectLst/>
                <a:latin typeface="Consolas" panose="020B0609020204030204" pitchFamily="49" charset="0"/>
              </a:rPr>
              <a:t>b</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cout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max</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10</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20</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cout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 "</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max</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99</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88</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pPr marL="457200" indent="-457200">
              <a:buFont typeface="+mj-lt"/>
              <a:buAutoNum type="arabicPeriod"/>
            </a:pPr>
            <a:r>
              <a:rPr lang="en-US" sz="2400" b="0" dirty="0">
                <a:solidFill>
                  <a:srgbClr val="D4D4D4"/>
                </a:solidFill>
                <a:effectLst/>
                <a:latin typeface="Consolas" panose="020B0609020204030204" pitchFamily="49" charset="0"/>
              </a:rPr>
              <a:t>}</a:t>
            </a:r>
          </a:p>
        </p:txBody>
      </p:sp>
      <p:sp>
        <p:nvSpPr>
          <p:cNvPr id="5" name="Content Placeholder 4"/>
          <p:cNvSpPr>
            <a:spLocks noGrp="1"/>
          </p:cNvSpPr>
          <p:nvPr>
            <p:ph sz="half" idx="2"/>
          </p:nvPr>
        </p:nvSpPr>
        <p:spPr>
          <a:xfrm>
            <a:off x="5943600" y="1600201"/>
            <a:ext cx="6248400" cy="45259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457200" indent="-457200">
              <a:buFont typeface="+mj-lt"/>
              <a:buAutoNum type="arabicPeriod"/>
            </a:pPr>
            <a:r>
              <a:rPr lang="en-IN" sz="2200" b="1" dirty="0">
                <a:solidFill>
                  <a:srgbClr val="FF0000"/>
                </a:solidFill>
              </a:rPr>
              <a:t>//Compiler Interpretation</a:t>
            </a:r>
          </a:p>
          <a:p>
            <a:pPr marL="457200" indent="-457200">
              <a:buFont typeface="+mj-lt"/>
              <a:buAutoNum type="arabicPeriod"/>
            </a:pPr>
            <a:r>
              <a:rPr lang="en-US" sz="2200" b="0" dirty="0">
                <a:solidFill>
                  <a:srgbClr val="6A9955"/>
                </a:solidFill>
                <a:effectLst/>
                <a:latin typeface="Consolas" panose="020B0609020204030204" pitchFamily="49" charset="0"/>
              </a:rPr>
              <a:t>//Compiler Interpretation</a:t>
            </a:r>
            <a:endParaRPr lang="en-US" sz="2200" b="0" dirty="0">
              <a:solidFill>
                <a:srgbClr val="D4D4D4"/>
              </a:solidFill>
              <a:effectLst/>
              <a:latin typeface="Consolas" panose="020B0609020204030204" pitchFamily="49" charset="0"/>
            </a:endParaRPr>
          </a:p>
          <a:p>
            <a:pPr marL="457200" indent="-457200">
              <a:buFont typeface="+mj-lt"/>
              <a:buAutoNum type="arabicPeriod"/>
            </a:pPr>
            <a:r>
              <a:rPr lang="en-US" sz="2200" b="0" dirty="0">
                <a:solidFill>
                  <a:srgbClr val="C586C0"/>
                </a:solidFill>
                <a:effectLst/>
                <a:latin typeface="Consolas" panose="020B0609020204030204" pitchFamily="49" charset="0"/>
              </a:rPr>
              <a:t>#include</a:t>
            </a:r>
            <a:r>
              <a:rPr lang="en-US" sz="2200" b="0" dirty="0">
                <a:solidFill>
                  <a:srgbClr val="569CD6"/>
                </a:solidFill>
                <a:effectLst/>
                <a:latin typeface="Consolas" panose="020B0609020204030204" pitchFamily="49" charset="0"/>
              </a:rPr>
              <a:t> </a:t>
            </a:r>
            <a:r>
              <a:rPr lang="en-US" sz="2200" b="0" dirty="0">
                <a:solidFill>
                  <a:srgbClr val="CE9178"/>
                </a:solidFill>
                <a:effectLst/>
                <a:latin typeface="Consolas" panose="020B0609020204030204" pitchFamily="49" charset="0"/>
              </a:rPr>
              <a:t>&lt;iostream&gt;</a:t>
            </a:r>
            <a:endParaRPr lang="en-US" sz="2200" b="0" dirty="0">
              <a:solidFill>
                <a:srgbClr val="D4D4D4"/>
              </a:solidFill>
              <a:effectLst/>
              <a:latin typeface="Consolas" panose="020B0609020204030204" pitchFamily="49" charset="0"/>
            </a:endParaRPr>
          </a:p>
          <a:p>
            <a:pPr marL="457200" indent="-457200">
              <a:buFont typeface="+mj-lt"/>
              <a:buAutoNum type="arabicPeriod"/>
            </a:pPr>
            <a:r>
              <a:rPr lang="en-US" sz="2200" b="0" dirty="0">
                <a:solidFill>
                  <a:srgbClr val="C586C0"/>
                </a:solidFill>
                <a:effectLst/>
                <a:latin typeface="Consolas" panose="020B0609020204030204" pitchFamily="49" charset="0"/>
              </a:rPr>
              <a:t>using</a:t>
            </a:r>
            <a:r>
              <a:rPr lang="en-US" sz="2200" b="0" dirty="0">
                <a:solidFill>
                  <a:srgbClr val="D4D4D4"/>
                </a:solidFill>
                <a:effectLst/>
                <a:latin typeface="Consolas" panose="020B0609020204030204" pitchFamily="49" charset="0"/>
              </a:rPr>
              <a:t> </a:t>
            </a:r>
            <a:r>
              <a:rPr lang="en-US" sz="2200" b="0" dirty="0">
                <a:solidFill>
                  <a:srgbClr val="569CD6"/>
                </a:solidFill>
                <a:effectLst/>
                <a:latin typeface="Consolas" panose="020B0609020204030204" pitchFamily="49" charset="0"/>
              </a:rPr>
              <a:t>namespace</a:t>
            </a:r>
            <a:r>
              <a:rPr lang="en-US" sz="2200" b="0" dirty="0">
                <a:solidFill>
                  <a:srgbClr val="D4D4D4"/>
                </a:solidFill>
                <a:effectLst/>
                <a:latin typeface="Consolas" panose="020B0609020204030204" pitchFamily="49" charset="0"/>
              </a:rPr>
              <a:t> </a:t>
            </a:r>
            <a:r>
              <a:rPr lang="en-US" sz="2200" b="0" dirty="0">
                <a:solidFill>
                  <a:srgbClr val="4EC9B0"/>
                </a:solidFill>
                <a:effectLst/>
                <a:latin typeface="Consolas" panose="020B0609020204030204" pitchFamily="49" charset="0"/>
              </a:rPr>
              <a:t>std</a:t>
            </a:r>
            <a:r>
              <a:rPr lang="en-US" sz="2200" b="0" dirty="0">
                <a:solidFill>
                  <a:srgbClr val="D4D4D4"/>
                </a:solidFill>
                <a:effectLst/>
                <a:latin typeface="Consolas" panose="020B0609020204030204" pitchFamily="49" charset="0"/>
              </a:rPr>
              <a:t>;</a:t>
            </a:r>
          </a:p>
          <a:p>
            <a:pPr marL="457200" indent="-457200">
              <a:buFont typeface="+mj-lt"/>
              <a:buAutoNum type="arabicPeriod"/>
            </a:pPr>
            <a:r>
              <a:rPr lang="en-US" sz="2200" b="0" dirty="0">
                <a:solidFill>
                  <a:srgbClr val="569CD6"/>
                </a:solidFill>
                <a:effectLst/>
                <a:latin typeface="Consolas" panose="020B0609020204030204" pitchFamily="49" charset="0"/>
              </a:rPr>
              <a:t>int</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main</a:t>
            </a:r>
            <a:r>
              <a:rPr lang="en-US" sz="2200" b="0" dirty="0">
                <a:solidFill>
                  <a:srgbClr val="D4D4D4"/>
                </a:solidFill>
                <a:effectLst/>
                <a:latin typeface="Consolas" panose="020B0609020204030204" pitchFamily="49" charset="0"/>
              </a:rPr>
              <a:t>(){ </a:t>
            </a:r>
          </a:p>
          <a:p>
            <a:pPr marL="457200" indent="-457200">
              <a:buFont typeface="+mj-lt"/>
              <a:buAutoNum type="arabicPeriod"/>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cout</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&lt;&lt;</a:t>
            </a:r>
            <a:r>
              <a:rPr lang="en-US" sz="2200" b="0" dirty="0">
                <a:solidFill>
                  <a:srgbClr val="D4D4D4"/>
                </a:solidFill>
                <a:effectLst/>
                <a:latin typeface="Consolas" panose="020B0609020204030204" pitchFamily="49" charset="0"/>
              </a:rPr>
              <a:t> (</a:t>
            </a:r>
            <a:r>
              <a:rPr lang="en-US" sz="2200" b="0" dirty="0">
                <a:solidFill>
                  <a:srgbClr val="B5CEA8"/>
                </a:solidFill>
                <a:effectLst/>
                <a:latin typeface="Consolas" panose="020B0609020204030204" pitchFamily="49" charset="0"/>
              </a:rPr>
              <a:t>10</a:t>
            </a:r>
            <a:r>
              <a:rPr lang="en-US" sz="2200" b="0" dirty="0">
                <a:solidFill>
                  <a:srgbClr val="D4D4D4"/>
                </a:solidFill>
                <a:effectLst/>
                <a:latin typeface="Consolas" panose="020B0609020204030204" pitchFamily="49" charset="0"/>
              </a:rPr>
              <a:t>&gt;</a:t>
            </a:r>
            <a:r>
              <a:rPr lang="en-US" sz="2200" b="0" dirty="0">
                <a:solidFill>
                  <a:srgbClr val="B5CEA8"/>
                </a:solidFill>
                <a:effectLst/>
                <a:latin typeface="Consolas" panose="020B0609020204030204" pitchFamily="49" charset="0"/>
              </a:rPr>
              <a:t>20</a:t>
            </a:r>
            <a:r>
              <a:rPr lang="en-US" sz="2200" b="0" dirty="0">
                <a:solidFill>
                  <a:srgbClr val="D4D4D4"/>
                </a:solidFill>
                <a:effectLst/>
                <a:latin typeface="Consolas" panose="020B0609020204030204" pitchFamily="49" charset="0"/>
              </a:rPr>
              <a:t> ? </a:t>
            </a:r>
            <a:r>
              <a:rPr lang="en-US" sz="2200" b="0" dirty="0">
                <a:solidFill>
                  <a:srgbClr val="B5CEA8"/>
                </a:solidFill>
                <a:effectLst/>
                <a:latin typeface="Consolas" panose="020B0609020204030204" pitchFamily="49" charset="0"/>
              </a:rPr>
              <a:t>10</a:t>
            </a:r>
            <a:r>
              <a:rPr lang="en-US" sz="2200" b="0" dirty="0">
                <a:solidFill>
                  <a:srgbClr val="D4D4D4"/>
                </a:solidFill>
                <a:effectLst/>
                <a:latin typeface="Consolas" panose="020B0609020204030204" pitchFamily="49" charset="0"/>
              </a:rPr>
              <a:t> : </a:t>
            </a:r>
            <a:r>
              <a:rPr lang="en-US" sz="2200" b="0" dirty="0">
                <a:solidFill>
                  <a:srgbClr val="B5CEA8"/>
                </a:solidFill>
                <a:effectLst/>
                <a:latin typeface="Consolas" panose="020B0609020204030204" pitchFamily="49" charset="0"/>
              </a:rPr>
              <a:t>20</a:t>
            </a:r>
            <a:r>
              <a:rPr lang="en-US" sz="2200" b="0" dirty="0">
                <a:solidFill>
                  <a:srgbClr val="D4D4D4"/>
                </a:solidFill>
                <a:effectLst/>
                <a:latin typeface="Consolas" panose="020B0609020204030204" pitchFamily="49" charset="0"/>
              </a:rPr>
              <a:t>);</a:t>
            </a:r>
          </a:p>
          <a:p>
            <a:pPr marL="457200" indent="-457200">
              <a:buFont typeface="+mj-lt"/>
              <a:buAutoNum type="arabicPeriod"/>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cout</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&lt;&lt;</a:t>
            </a:r>
            <a:r>
              <a:rPr lang="en-US" sz="2200" b="0" dirty="0">
                <a:solidFill>
                  <a:srgbClr val="D4D4D4"/>
                </a:solidFill>
                <a:effectLst/>
                <a:latin typeface="Consolas" panose="020B0609020204030204" pitchFamily="49" charset="0"/>
              </a:rPr>
              <a:t> </a:t>
            </a:r>
            <a:r>
              <a:rPr lang="en-US" sz="2200" b="0" dirty="0">
                <a:solidFill>
                  <a:srgbClr val="CE9178"/>
                </a:solidFill>
                <a:effectLst/>
                <a:latin typeface="Consolas" panose="020B0609020204030204" pitchFamily="49" charset="0"/>
              </a:rPr>
              <a:t>" "</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&lt;&lt;</a:t>
            </a:r>
            <a:r>
              <a:rPr lang="en-US" sz="2200" b="0" dirty="0">
                <a:solidFill>
                  <a:srgbClr val="D4D4D4"/>
                </a:solidFill>
                <a:effectLst/>
                <a:latin typeface="Consolas" panose="020B0609020204030204" pitchFamily="49" charset="0"/>
              </a:rPr>
              <a:t> (</a:t>
            </a:r>
            <a:r>
              <a:rPr lang="en-US" sz="2200" b="0" dirty="0">
                <a:solidFill>
                  <a:srgbClr val="B5CEA8"/>
                </a:solidFill>
                <a:effectLst/>
                <a:latin typeface="Consolas" panose="020B0609020204030204" pitchFamily="49" charset="0"/>
              </a:rPr>
              <a:t>99</a:t>
            </a:r>
            <a:r>
              <a:rPr lang="en-US" sz="2200" b="0" dirty="0">
                <a:solidFill>
                  <a:srgbClr val="D4D4D4"/>
                </a:solidFill>
                <a:effectLst/>
                <a:latin typeface="Consolas" panose="020B0609020204030204" pitchFamily="49" charset="0"/>
              </a:rPr>
              <a:t>&gt;</a:t>
            </a:r>
            <a:r>
              <a:rPr lang="en-US" sz="2200" b="0" dirty="0">
                <a:solidFill>
                  <a:srgbClr val="B5CEA8"/>
                </a:solidFill>
                <a:effectLst/>
                <a:latin typeface="Consolas" panose="020B0609020204030204" pitchFamily="49" charset="0"/>
              </a:rPr>
              <a:t>88</a:t>
            </a:r>
            <a:r>
              <a:rPr lang="en-US" sz="2200" b="0" dirty="0">
                <a:solidFill>
                  <a:srgbClr val="D4D4D4"/>
                </a:solidFill>
                <a:effectLst/>
                <a:latin typeface="Consolas" panose="020B0609020204030204" pitchFamily="49" charset="0"/>
              </a:rPr>
              <a:t> ? </a:t>
            </a:r>
            <a:r>
              <a:rPr lang="en-US" sz="2200" b="0" dirty="0">
                <a:solidFill>
                  <a:srgbClr val="B5CEA8"/>
                </a:solidFill>
                <a:effectLst/>
                <a:latin typeface="Consolas" panose="020B0609020204030204" pitchFamily="49" charset="0"/>
              </a:rPr>
              <a:t>99</a:t>
            </a:r>
            <a:r>
              <a:rPr lang="en-US" sz="2200" b="0" dirty="0">
                <a:solidFill>
                  <a:srgbClr val="D4D4D4"/>
                </a:solidFill>
                <a:effectLst/>
                <a:latin typeface="Consolas" panose="020B0609020204030204" pitchFamily="49" charset="0"/>
              </a:rPr>
              <a:t> :</a:t>
            </a:r>
            <a:r>
              <a:rPr lang="en-US" sz="2200" b="0" dirty="0">
                <a:solidFill>
                  <a:srgbClr val="B5CEA8"/>
                </a:solidFill>
                <a:effectLst/>
                <a:latin typeface="Consolas" panose="020B0609020204030204" pitchFamily="49" charset="0"/>
              </a:rPr>
              <a:t>88</a:t>
            </a:r>
            <a:r>
              <a:rPr lang="en-US" sz="2200" b="0" dirty="0">
                <a:solidFill>
                  <a:srgbClr val="D4D4D4"/>
                </a:solidFill>
                <a:effectLst/>
                <a:latin typeface="Consolas" panose="020B0609020204030204" pitchFamily="49" charset="0"/>
              </a:rPr>
              <a:t>);</a:t>
            </a:r>
          </a:p>
          <a:p>
            <a:pPr marL="457200" indent="-457200">
              <a:buFont typeface="+mj-lt"/>
              <a:buAutoNum type="arabicPeriod"/>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return</a:t>
            </a:r>
            <a:r>
              <a:rPr lang="en-US" sz="2200" b="0" dirty="0">
                <a:solidFill>
                  <a:srgbClr val="D4D4D4"/>
                </a:solidFill>
                <a:effectLst/>
                <a:latin typeface="Consolas" panose="020B0609020204030204" pitchFamily="49" charset="0"/>
              </a:rPr>
              <a:t> </a:t>
            </a:r>
            <a:r>
              <a:rPr lang="en-US" sz="2200" b="0" dirty="0">
                <a:solidFill>
                  <a:srgbClr val="B5CEA8"/>
                </a:solidFill>
                <a:effectLst/>
                <a:latin typeface="Consolas" panose="020B0609020204030204" pitchFamily="49" charset="0"/>
              </a:rPr>
              <a:t>0</a:t>
            </a:r>
            <a:r>
              <a:rPr lang="en-US" sz="2200" b="0" dirty="0">
                <a:solidFill>
                  <a:srgbClr val="D4D4D4"/>
                </a:solidFill>
                <a:effectLst/>
                <a:latin typeface="Consolas" panose="020B0609020204030204" pitchFamily="49" charset="0"/>
              </a:rPr>
              <a:t>;</a:t>
            </a:r>
          </a:p>
          <a:p>
            <a:pPr marL="457200" indent="-457200">
              <a:buFont typeface="+mj-lt"/>
              <a:buAutoNum type="arabicPeriod"/>
            </a:pPr>
            <a:r>
              <a:rPr lang="en-US" sz="2200"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08442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Characteristics of Inline Functions</a:t>
            </a:r>
          </a:p>
        </p:txBody>
      </p:sp>
      <p:sp>
        <p:nvSpPr>
          <p:cNvPr id="6" name="Content Placeholder 5"/>
          <p:cNvSpPr>
            <a:spLocks noGrp="1"/>
          </p:cNvSpPr>
          <p:nvPr>
            <p:ph idx="1"/>
          </p:nvPr>
        </p:nvSpPr>
        <p:spPr/>
        <p:txBody>
          <a:bodyPr>
            <a:normAutofit/>
          </a:bodyPr>
          <a:lstStyle/>
          <a:p>
            <a:r>
              <a:rPr lang="en-US" dirty="0"/>
              <a:t>Inline functions allow you to create very efficient code.</a:t>
            </a:r>
          </a:p>
          <a:p>
            <a:r>
              <a:rPr lang="en-US" dirty="0"/>
              <a:t>Like the register </a:t>
            </a:r>
            <a:r>
              <a:rPr lang="en-US" dirty="0" err="1"/>
              <a:t>specifier</a:t>
            </a:r>
            <a:r>
              <a:rPr lang="en-US" dirty="0"/>
              <a:t>, inline is actually just a request, not a command, to the compiler. </a:t>
            </a:r>
          </a:p>
          <a:p>
            <a:r>
              <a:rPr lang="en-US" dirty="0"/>
              <a:t>If the function definition is too long or complex, the compiler can choose to ignore it. For example, inline functions may not work for functions having static variables or recursive functions.  </a:t>
            </a:r>
          </a:p>
          <a:p>
            <a:endParaRPr lang="en-IN" dirty="0"/>
          </a:p>
        </p:txBody>
      </p:sp>
    </p:spTree>
    <p:extLst>
      <p:ext uri="{BB962C8B-B14F-4D97-AF65-F5344CB8AC3E}">
        <p14:creationId xmlns:p14="http://schemas.microsoft.com/office/powerpoint/2010/main" val="361094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130"/>
            <a:ext cx="10972800" cy="1013670"/>
          </a:xfrm>
        </p:spPr>
        <p:txBody>
          <a:bodyPr/>
          <a:lstStyle/>
          <a:p>
            <a:r>
              <a:rPr lang="en-IN" dirty="0"/>
              <a:t>Inline member functions</a:t>
            </a:r>
          </a:p>
        </p:txBody>
      </p:sp>
      <p:sp>
        <p:nvSpPr>
          <p:cNvPr id="4" name="Content Placeholder 3"/>
          <p:cNvSpPr>
            <a:spLocks noGrp="1"/>
          </p:cNvSpPr>
          <p:nvPr>
            <p:ph sz="half" idx="1"/>
          </p:nvPr>
        </p:nvSpPr>
        <p:spPr>
          <a:xfrm>
            <a:off x="152400" y="1600201"/>
            <a:ext cx="6400800" cy="51815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514350" indent="-514350">
              <a:buFont typeface="+mj-lt"/>
              <a:buAutoNum type="arabicPeriod"/>
            </a:pPr>
            <a:r>
              <a:rPr lang="en-US" sz="2000" b="0" dirty="0">
                <a:solidFill>
                  <a:srgbClr val="C586C0"/>
                </a:solidFill>
                <a:effectLst/>
                <a:latin typeface="Consolas" panose="020B0609020204030204" pitchFamily="49" charset="0"/>
              </a:rPr>
              <a:t>#include</a:t>
            </a:r>
            <a:r>
              <a:rPr lang="en-US" sz="2000" b="0" dirty="0">
                <a:solidFill>
                  <a:srgbClr val="569CD6"/>
                </a:solidFill>
                <a:effectLst/>
                <a:latin typeface="Consolas" panose="020B0609020204030204" pitchFamily="49" charset="0"/>
              </a:rPr>
              <a:t> </a:t>
            </a:r>
            <a:r>
              <a:rPr lang="en-US" sz="2000" b="0" dirty="0">
                <a:solidFill>
                  <a:srgbClr val="CE9178"/>
                </a:solidFill>
                <a:effectLst/>
                <a:latin typeface="Consolas" panose="020B0609020204030204" pitchFamily="49" charset="0"/>
              </a:rPr>
              <a:t>&lt;iostream&gt;</a:t>
            </a:r>
            <a:endParaRPr lang="en-US" sz="2000" b="0" dirty="0">
              <a:solidFill>
                <a:srgbClr val="D4D4D4"/>
              </a:solidFill>
              <a:effectLst/>
              <a:latin typeface="Consolas" panose="020B0609020204030204" pitchFamily="49" charset="0"/>
            </a:endParaRPr>
          </a:p>
          <a:p>
            <a:pPr marL="514350" indent="-514350">
              <a:buFont typeface="+mj-lt"/>
              <a:buAutoNum type="arabicPeriod"/>
            </a:pPr>
            <a:r>
              <a:rPr lang="en-US" sz="2000" b="0" dirty="0">
                <a:solidFill>
                  <a:srgbClr val="C586C0"/>
                </a:solidFill>
                <a:effectLst/>
                <a:latin typeface="Consolas" panose="020B0609020204030204" pitchFamily="49" charset="0"/>
              </a:rPr>
              <a:t>using</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namespace</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std</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569CD6"/>
                </a:solidFill>
                <a:effectLst/>
                <a:latin typeface="Consolas" panose="020B0609020204030204" pitchFamily="49" charset="0"/>
              </a:rPr>
              <a:t>class</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myclass</a:t>
            </a:r>
            <a:r>
              <a:rPr lang="en-US" sz="2000" b="0" dirty="0">
                <a:solidFill>
                  <a:srgbClr val="D4D4D4"/>
                </a:solidFill>
                <a:effectLst/>
                <a:latin typeface="Consolas" panose="020B0609020204030204" pitchFamily="49" charset="0"/>
              </a:rPr>
              <a:t> {</a:t>
            </a:r>
          </a:p>
          <a:p>
            <a:pPr marL="514350" indent="-514350">
              <a:buFont typeface="+mj-lt"/>
              <a:buAutoNum type="arabicPeriod"/>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569CD6"/>
                </a:solidFill>
                <a:effectLst/>
                <a:latin typeface="Consolas" panose="020B0609020204030204" pitchFamily="49" charset="0"/>
              </a:rPr>
              <a:t>public:</a:t>
            </a:r>
            <a:endParaRPr lang="en-US" sz="2000" b="0" dirty="0">
              <a:solidFill>
                <a:srgbClr val="D4D4D4"/>
              </a:solidFill>
              <a:effectLst/>
              <a:latin typeface="Consolas" panose="020B0609020204030204" pitchFamily="49" charset="0"/>
            </a:endParaRPr>
          </a:p>
          <a:p>
            <a:pPr marL="514350" indent="-514350">
              <a:buFont typeface="+mj-lt"/>
              <a:buAutoNum type="arabicPeriod"/>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void</a:t>
            </a:r>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init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j</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void</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show</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6A9955"/>
                </a:solidFill>
                <a:effectLst/>
                <a:latin typeface="Consolas" panose="020B0609020204030204" pitchFamily="49" charset="0"/>
              </a:rPr>
              <a:t>// Create an inline function.</a:t>
            </a:r>
            <a:endParaRPr lang="en-US" sz="2000" b="0" dirty="0">
              <a:solidFill>
                <a:srgbClr val="D4D4D4"/>
              </a:solidFill>
              <a:effectLst/>
              <a:latin typeface="Consolas" panose="020B0609020204030204" pitchFamily="49" charset="0"/>
            </a:endParaRPr>
          </a:p>
          <a:p>
            <a:pPr marL="514350" indent="-514350">
              <a:buFont typeface="+mj-lt"/>
              <a:buAutoNum type="arabicPeriod"/>
            </a:pPr>
            <a:r>
              <a:rPr lang="en-US" sz="2000" b="0" dirty="0">
                <a:solidFill>
                  <a:srgbClr val="569CD6"/>
                </a:solidFill>
                <a:effectLst/>
                <a:latin typeface="Consolas" panose="020B0609020204030204" pitchFamily="49" charset="0"/>
              </a:rPr>
              <a:t>inline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void</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myclass</a:t>
            </a:r>
            <a:r>
              <a:rPr lang="en-US" sz="2000" b="0" dirty="0">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init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j</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j</a:t>
            </a:r>
            <a:r>
              <a:rPr lang="en-US" sz="2000" b="0" dirty="0">
                <a:solidFill>
                  <a:srgbClr val="D4D4D4"/>
                </a:solidFill>
                <a:effectLst/>
                <a:latin typeface="Consolas" panose="020B0609020204030204" pitchFamily="49" charset="0"/>
              </a:rPr>
              <a:t>;</a:t>
            </a:r>
          </a:p>
          <a:p>
            <a:pPr marL="514350" indent="-514350">
              <a:buFont typeface="+mj-lt"/>
              <a:buAutoNum type="arabicPeriod"/>
            </a:pPr>
            <a:r>
              <a:rPr lang="en-US" sz="2000" b="0" dirty="0">
                <a:solidFill>
                  <a:srgbClr val="D4D4D4"/>
                </a:solidFill>
                <a:effectLst/>
                <a:latin typeface="Consolas" panose="020B0609020204030204" pitchFamily="49" charset="0"/>
              </a:rPr>
              <a:t>}</a:t>
            </a:r>
          </a:p>
        </p:txBody>
      </p:sp>
      <p:sp>
        <p:nvSpPr>
          <p:cNvPr id="5" name="Content Placeholder 4"/>
          <p:cNvSpPr>
            <a:spLocks noGrp="1"/>
          </p:cNvSpPr>
          <p:nvPr>
            <p:ph sz="half" idx="2"/>
          </p:nvPr>
        </p:nvSpPr>
        <p:spPr>
          <a:xfrm>
            <a:off x="6400800" y="1597405"/>
            <a:ext cx="5918200" cy="45259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457200" indent="-457200">
              <a:buFont typeface="+mj-lt"/>
              <a:buAutoNum type="arabicPeriod"/>
            </a:pPr>
            <a:r>
              <a:rPr lang="en-US" sz="2100" b="0" dirty="0">
                <a:solidFill>
                  <a:srgbClr val="6A9955"/>
                </a:solidFill>
                <a:effectLst/>
                <a:latin typeface="Consolas" panose="020B0609020204030204" pitchFamily="49" charset="0"/>
              </a:rPr>
              <a:t>// Create another inline function.</a:t>
            </a:r>
            <a:endParaRPr lang="en-US" sz="2100" b="0" dirty="0">
              <a:solidFill>
                <a:srgbClr val="D4D4D4"/>
              </a:solidFill>
              <a:effectLst/>
              <a:latin typeface="Consolas" panose="020B0609020204030204" pitchFamily="49" charset="0"/>
            </a:endParaRPr>
          </a:p>
          <a:p>
            <a:pPr marL="457200" indent="-457200">
              <a:buFont typeface="+mj-lt"/>
              <a:buAutoNum type="arabicPeriod"/>
            </a:pPr>
            <a:r>
              <a:rPr lang="en-US" sz="2100" b="0" dirty="0">
                <a:solidFill>
                  <a:srgbClr val="569CD6"/>
                </a:solidFill>
                <a:effectLst/>
                <a:latin typeface="Consolas" panose="020B0609020204030204" pitchFamily="49" charset="0"/>
              </a:rPr>
              <a:t>inline</a:t>
            </a:r>
            <a:r>
              <a:rPr lang="en-US" sz="2100" b="0" dirty="0">
                <a:solidFill>
                  <a:srgbClr val="D4D4D4"/>
                </a:solidFill>
                <a:effectLst/>
                <a:latin typeface="Consolas" panose="020B0609020204030204" pitchFamily="49" charset="0"/>
              </a:rPr>
              <a:t> </a:t>
            </a:r>
            <a:r>
              <a:rPr lang="en-US" sz="2100" b="0" dirty="0">
                <a:solidFill>
                  <a:srgbClr val="569CD6"/>
                </a:solidFill>
                <a:effectLst/>
                <a:latin typeface="Consolas" panose="020B0609020204030204" pitchFamily="49" charset="0"/>
              </a:rPr>
              <a:t>void</a:t>
            </a:r>
            <a:r>
              <a:rPr lang="en-US" sz="2100" b="0" dirty="0">
                <a:solidFill>
                  <a:srgbClr val="D4D4D4"/>
                </a:solidFill>
                <a:effectLst/>
                <a:latin typeface="Consolas" panose="020B0609020204030204" pitchFamily="49" charset="0"/>
              </a:rPr>
              <a:t> </a:t>
            </a:r>
            <a:r>
              <a:rPr lang="en-US" sz="2100" b="0" dirty="0" err="1">
                <a:solidFill>
                  <a:srgbClr val="4EC9B0"/>
                </a:solidFill>
                <a:effectLst/>
                <a:latin typeface="Consolas" panose="020B0609020204030204" pitchFamily="49" charset="0"/>
              </a:rPr>
              <a:t>myclass</a:t>
            </a:r>
            <a:r>
              <a:rPr lang="en-US" sz="2100" b="0" dirty="0">
                <a:solidFill>
                  <a:srgbClr val="D4D4D4"/>
                </a:solidFill>
                <a:effectLst/>
                <a:latin typeface="Consolas" panose="020B0609020204030204" pitchFamily="49" charset="0"/>
              </a:rPr>
              <a:t>::</a:t>
            </a:r>
            <a:r>
              <a:rPr lang="en-US" sz="2100" b="0" dirty="0">
                <a:solidFill>
                  <a:srgbClr val="DCDCAA"/>
                </a:solidFill>
                <a:effectLst/>
                <a:latin typeface="Consolas" panose="020B0609020204030204" pitchFamily="49" charset="0"/>
              </a:rPr>
              <a:t>show</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    </a:t>
            </a:r>
            <a:r>
              <a:rPr lang="en-US" sz="2100" b="0" dirty="0" err="1">
                <a:solidFill>
                  <a:srgbClr val="9CDCFE"/>
                </a:solidFill>
                <a:effectLst/>
                <a:latin typeface="Consolas" panose="020B0609020204030204" pitchFamily="49" charset="0"/>
              </a:rPr>
              <a:t>cout</a:t>
            </a:r>
            <a:r>
              <a:rPr lang="en-US" sz="2100" b="0" dirty="0">
                <a:solidFill>
                  <a:srgbClr val="D4D4D4"/>
                </a:solidFill>
                <a:effectLst/>
                <a:latin typeface="Consolas" panose="020B0609020204030204" pitchFamily="49" charset="0"/>
              </a:rPr>
              <a:t> </a:t>
            </a:r>
            <a:r>
              <a:rPr lang="en-US" sz="2100" b="0" dirty="0">
                <a:solidFill>
                  <a:srgbClr val="DCDCAA"/>
                </a:solidFill>
                <a:effectLst/>
                <a:latin typeface="Consolas" panose="020B0609020204030204" pitchFamily="49" charset="0"/>
              </a:rPr>
              <a:t>&lt;&lt;</a:t>
            </a:r>
            <a:r>
              <a:rPr lang="en-US" sz="2100" b="0" dirty="0">
                <a:solidFill>
                  <a:srgbClr val="D4D4D4"/>
                </a:solidFill>
                <a:effectLst/>
                <a:latin typeface="Consolas" panose="020B0609020204030204" pitchFamily="49" charset="0"/>
              </a:rPr>
              <a:t> </a:t>
            </a:r>
            <a:r>
              <a:rPr lang="en-US" sz="2100" b="0" dirty="0">
                <a:solidFill>
                  <a:srgbClr val="9CDCFE"/>
                </a:solidFill>
                <a:effectLst/>
                <a:latin typeface="Consolas" panose="020B0609020204030204" pitchFamily="49" charset="0"/>
              </a:rPr>
              <a:t>a</a:t>
            </a:r>
            <a:r>
              <a:rPr lang="en-US" sz="2100" b="0" dirty="0">
                <a:solidFill>
                  <a:srgbClr val="D4D4D4"/>
                </a:solidFill>
                <a:effectLst/>
                <a:latin typeface="Consolas" panose="020B0609020204030204" pitchFamily="49" charset="0"/>
              </a:rPr>
              <a:t> </a:t>
            </a:r>
            <a:r>
              <a:rPr lang="en-US" sz="2100" b="0" dirty="0">
                <a:solidFill>
                  <a:srgbClr val="DCDCAA"/>
                </a:solidFill>
                <a:effectLst/>
                <a:latin typeface="Consolas" panose="020B0609020204030204" pitchFamily="49" charset="0"/>
              </a:rPr>
              <a:t>&lt;&lt;</a:t>
            </a:r>
            <a:r>
              <a:rPr lang="en-US" sz="2100" b="0" dirty="0">
                <a:solidFill>
                  <a:srgbClr val="D4D4D4"/>
                </a:solidFill>
                <a:effectLst/>
                <a:latin typeface="Consolas" panose="020B0609020204030204" pitchFamily="49" charset="0"/>
              </a:rPr>
              <a:t> </a:t>
            </a:r>
            <a:r>
              <a:rPr lang="en-US" sz="2100" b="0" dirty="0">
                <a:solidFill>
                  <a:srgbClr val="CE9178"/>
                </a:solidFill>
                <a:effectLst/>
                <a:latin typeface="Consolas" panose="020B0609020204030204" pitchFamily="49" charset="0"/>
              </a:rPr>
              <a:t>" "</a:t>
            </a:r>
            <a:r>
              <a:rPr lang="en-US" sz="2100" b="0" dirty="0">
                <a:solidFill>
                  <a:srgbClr val="D4D4D4"/>
                </a:solidFill>
                <a:effectLst/>
                <a:latin typeface="Consolas" panose="020B0609020204030204" pitchFamily="49" charset="0"/>
              </a:rPr>
              <a:t> </a:t>
            </a:r>
            <a:r>
              <a:rPr lang="en-US" sz="2100" b="0" dirty="0">
                <a:solidFill>
                  <a:srgbClr val="DCDCAA"/>
                </a:solidFill>
                <a:effectLst/>
                <a:latin typeface="Consolas" panose="020B0609020204030204" pitchFamily="49" charset="0"/>
              </a:rPr>
              <a:t>&lt;&lt;</a:t>
            </a:r>
            <a:r>
              <a:rPr lang="en-US" sz="2100" b="0" dirty="0">
                <a:solidFill>
                  <a:srgbClr val="D4D4D4"/>
                </a:solidFill>
                <a:effectLst/>
                <a:latin typeface="Consolas" panose="020B0609020204030204" pitchFamily="49" charset="0"/>
              </a:rPr>
              <a:t> </a:t>
            </a:r>
            <a:r>
              <a:rPr lang="en-US" sz="2100" b="0" dirty="0">
                <a:solidFill>
                  <a:srgbClr val="9CDCFE"/>
                </a:solidFill>
                <a:effectLst/>
                <a:latin typeface="Consolas" panose="020B0609020204030204" pitchFamily="49" charset="0"/>
              </a:rPr>
              <a:t>b</a:t>
            </a:r>
            <a:r>
              <a:rPr lang="en-US" sz="2100" b="0" dirty="0">
                <a:solidFill>
                  <a:srgbClr val="D4D4D4"/>
                </a:solidFill>
                <a:effectLst/>
                <a:latin typeface="Consolas" panose="020B0609020204030204" pitchFamily="49" charset="0"/>
              </a:rPr>
              <a:t> </a:t>
            </a:r>
            <a:r>
              <a:rPr lang="en-US" sz="2100" b="0" dirty="0">
                <a:solidFill>
                  <a:srgbClr val="DCDCAA"/>
                </a:solidFill>
                <a:effectLst/>
                <a:latin typeface="Consolas" panose="020B0609020204030204" pitchFamily="49" charset="0"/>
              </a:rPr>
              <a:t>&lt;&lt;</a:t>
            </a:r>
            <a:r>
              <a:rPr lang="en-US" sz="2100" b="0" dirty="0">
                <a:solidFill>
                  <a:srgbClr val="D4D4D4"/>
                </a:solidFill>
                <a:effectLst/>
                <a:latin typeface="Consolas" panose="020B0609020204030204" pitchFamily="49" charset="0"/>
              </a:rPr>
              <a:t> </a:t>
            </a:r>
            <a:r>
              <a:rPr lang="en-US" sz="2100" b="0" dirty="0">
                <a:solidFill>
                  <a:srgbClr val="CE9178"/>
                </a:solidFill>
                <a:effectLst/>
                <a:latin typeface="Consolas" panose="020B0609020204030204" pitchFamily="49" charset="0"/>
              </a:rPr>
              <a:t>"</a:t>
            </a:r>
            <a:r>
              <a:rPr lang="en-US" sz="2100" b="0" dirty="0">
                <a:solidFill>
                  <a:srgbClr val="D7BA7D"/>
                </a:solidFill>
                <a:effectLst/>
                <a:latin typeface="Consolas" panose="020B0609020204030204" pitchFamily="49" charset="0"/>
              </a:rPr>
              <a:t>\n</a:t>
            </a:r>
            <a:r>
              <a:rPr lang="en-US" sz="2100" b="0" dirty="0">
                <a:solidFill>
                  <a:srgbClr val="CE9178"/>
                </a:solidFill>
                <a:effectLst/>
                <a:latin typeface="Consolas" panose="020B0609020204030204" pitchFamily="49" charset="0"/>
              </a:rPr>
              <a:t>"</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569CD6"/>
                </a:solidFill>
                <a:effectLst/>
                <a:latin typeface="Consolas" panose="020B0609020204030204" pitchFamily="49" charset="0"/>
              </a:rPr>
              <a:t>int</a:t>
            </a:r>
            <a:r>
              <a:rPr lang="en-US" sz="2100" b="0" dirty="0">
                <a:solidFill>
                  <a:srgbClr val="D4D4D4"/>
                </a:solidFill>
                <a:effectLst/>
                <a:latin typeface="Consolas" panose="020B0609020204030204" pitchFamily="49" charset="0"/>
              </a:rPr>
              <a:t> </a:t>
            </a:r>
            <a:r>
              <a:rPr lang="en-US" sz="2100" b="0" dirty="0">
                <a:solidFill>
                  <a:srgbClr val="DCDCAA"/>
                </a:solidFill>
                <a:effectLst/>
                <a:latin typeface="Consolas" panose="020B0609020204030204" pitchFamily="49" charset="0"/>
              </a:rPr>
              <a:t>main</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    </a:t>
            </a:r>
            <a:r>
              <a:rPr lang="en-US" sz="2100" b="0" dirty="0" err="1">
                <a:solidFill>
                  <a:srgbClr val="4EC9B0"/>
                </a:solidFill>
                <a:effectLst/>
                <a:latin typeface="Consolas" panose="020B0609020204030204" pitchFamily="49" charset="0"/>
              </a:rPr>
              <a:t>myclass</a:t>
            </a:r>
            <a:r>
              <a:rPr lang="en-US" sz="2100" b="0" dirty="0">
                <a:solidFill>
                  <a:srgbClr val="D4D4D4"/>
                </a:solidFill>
                <a:effectLst/>
                <a:latin typeface="Consolas" panose="020B0609020204030204" pitchFamily="49" charset="0"/>
              </a:rPr>
              <a:t> </a:t>
            </a:r>
            <a:r>
              <a:rPr lang="en-US" sz="2100" b="0" dirty="0">
                <a:solidFill>
                  <a:srgbClr val="9CDCFE"/>
                </a:solidFill>
                <a:effectLst/>
                <a:latin typeface="Consolas" panose="020B0609020204030204" pitchFamily="49" charset="0"/>
              </a:rPr>
              <a:t>x</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    </a:t>
            </a:r>
            <a:r>
              <a:rPr lang="en-US" sz="2100" b="0" dirty="0" err="1">
                <a:solidFill>
                  <a:srgbClr val="9CDCFE"/>
                </a:solidFill>
                <a:effectLst/>
                <a:latin typeface="Consolas" panose="020B0609020204030204" pitchFamily="49" charset="0"/>
              </a:rPr>
              <a:t>x</a:t>
            </a:r>
            <a:r>
              <a:rPr lang="en-US" sz="2100" b="0" dirty="0" err="1">
                <a:solidFill>
                  <a:srgbClr val="D4D4D4"/>
                </a:solidFill>
                <a:effectLst/>
                <a:latin typeface="Consolas" panose="020B0609020204030204" pitchFamily="49" charset="0"/>
              </a:rPr>
              <a:t>.</a:t>
            </a:r>
            <a:r>
              <a:rPr lang="en-US" sz="2100" b="0" dirty="0" err="1">
                <a:solidFill>
                  <a:srgbClr val="DCDCAA"/>
                </a:solidFill>
                <a:effectLst/>
                <a:latin typeface="Consolas" panose="020B0609020204030204" pitchFamily="49" charset="0"/>
              </a:rPr>
              <a:t>init</a:t>
            </a:r>
            <a:r>
              <a:rPr lang="en-US" sz="2100" b="0" dirty="0">
                <a:solidFill>
                  <a:srgbClr val="D4D4D4"/>
                </a:solidFill>
                <a:effectLst/>
                <a:latin typeface="Consolas" panose="020B0609020204030204" pitchFamily="49" charset="0"/>
              </a:rPr>
              <a:t>(</a:t>
            </a:r>
            <a:r>
              <a:rPr lang="en-US" sz="2100" b="0" dirty="0">
                <a:solidFill>
                  <a:srgbClr val="B5CEA8"/>
                </a:solidFill>
                <a:effectLst/>
                <a:latin typeface="Consolas" panose="020B0609020204030204" pitchFamily="49" charset="0"/>
              </a:rPr>
              <a:t>10</a:t>
            </a:r>
            <a:r>
              <a:rPr lang="en-US" sz="2100" b="0" dirty="0">
                <a:solidFill>
                  <a:srgbClr val="D4D4D4"/>
                </a:solidFill>
                <a:effectLst/>
                <a:latin typeface="Consolas" panose="020B0609020204030204" pitchFamily="49" charset="0"/>
              </a:rPr>
              <a:t>, </a:t>
            </a:r>
            <a:r>
              <a:rPr lang="en-US" sz="2100" b="0" dirty="0">
                <a:solidFill>
                  <a:srgbClr val="B5CEA8"/>
                </a:solidFill>
                <a:effectLst/>
                <a:latin typeface="Consolas" panose="020B0609020204030204" pitchFamily="49" charset="0"/>
              </a:rPr>
              <a:t>20</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    </a:t>
            </a:r>
            <a:r>
              <a:rPr lang="en-US" sz="2100" b="0" dirty="0" err="1">
                <a:solidFill>
                  <a:srgbClr val="9CDCFE"/>
                </a:solidFill>
                <a:effectLst/>
                <a:latin typeface="Consolas" panose="020B0609020204030204" pitchFamily="49" charset="0"/>
              </a:rPr>
              <a:t>x</a:t>
            </a:r>
            <a:r>
              <a:rPr lang="en-US" sz="2100" b="0" dirty="0" err="1">
                <a:solidFill>
                  <a:srgbClr val="D4D4D4"/>
                </a:solidFill>
                <a:effectLst/>
                <a:latin typeface="Consolas" panose="020B0609020204030204" pitchFamily="49" charset="0"/>
              </a:rPr>
              <a:t>.</a:t>
            </a:r>
            <a:r>
              <a:rPr lang="en-US" sz="2100" b="0" dirty="0" err="1">
                <a:solidFill>
                  <a:srgbClr val="DCDCAA"/>
                </a:solidFill>
                <a:effectLst/>
                <a:latin typeface="Consolas" panose="020B0609020204030204" pitchFamily="49" charset="0"/>
              </a:rPr>
              <a:t>show</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    </a:t>
            </a:r>
            <a:r>
              <a:rPr lang="en-US" sz="2100" b="0" dirty="0">
                <a:solidFill>
                  <a:srgbClr val="C586C0"/>
                </a:solidFill>
                <a:effectLst/>
                <a:latin typeface="Consolas" panose="020B0609020204030204" pitchFamily="49" charset="0"/>
              </a:rPr>
              <a:t>return</a:t>
            </a:r>
            <a:r>
              <a:rPr lang="en-US" sz="2100" b="0" dirty="0">
                <a:solidFill>
                  <a:srgbClr val="D4D4D4"/>
                </a:solidFill>
                <a:effectLst/>
                <a:latin typeface="Consolas" panose="020B0609020204030204" pitchFamily="49" charset="0"/>
              </a:rPr>
              <a:t> </a:t>
            </a:r>
            <a:r>
              <a:rPr lang="en-US" sz="2100" b="0" dirty="0">
                <a:solidFill>
                  <a:srgbClr val="B5CEA8"/>
                </a:solidFill>
                <a:effectLst/>
                <a:latin typeface="Consolas" panose="020B0609020204030204" pitchFamily="49" charset="0"/>
              </a:rPr>
              <a:t>0</a:t>
            </a:r>
            <a:r>
              <a:rPr lang="en-US" sz="2100" b="0" dirty="0">
                <a:solidFill>
                  <a:srgbClr val="D4D4D4"/>
                </a:solidFill>
                <a:effectLst/>
                <a:latin typeface="Consolas" panose="020B0609020204030204" pitchFamily="49" charset="0"/>
              </a:rPr>
              <a:t>;</a:t>
            </a:r>
          </a:p>
          <a:p>
            <a:pPr marL="457200" indent="-457200">
              <a:buFont typeface="+mj-lt"/>
              <a:buAutoNum type="arabicPeriod"/>
            </a:pPr>
            <a:r>
              <a:rPr lang="en-US" sz="2100"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558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Defining Inline Functions within a class </a:t>
            </a:r>
          </a:p>
        </p:txBody>
      </p:sp>
      <p:sp>
        <p:nvSpPr>
          <p:cNvPr id="6" name="Content Placeholder 5"/>
          <p:cNvSpPr>
            <a:spLocks noGrp="1"/>
          </p:cNvSpPr>
          <p:nvPr>
            <p:ph sz="half" idx="1"/>
          </p:nvPr>
        </p:nvSpPr>
        <p:spPr>
          <a:xfrm>
            <a:off x="0" y="1600201"/>
            <a:ext cx="4876800" cy="4525963"/>
          </a:xfrm>
        </p:spPr>
        <p:txBody>
          <a:bodyPr>
            <a:normAutofit fontScale="70000" lnSpcReduction="20000"/>
          </a:bodyPr>
          <a:lstStyle/>
          <a:p>
            <a:r>
              <a:rPr lang="en-US" sz="4500" dirty="0"/>
              <a:t>When a function is defined inside a class declaration, it is automatically made into an inline function (if possible).</a:t>
            </a:r>
          </a:p>
          <a:p>
            <a:r>
              <a:rPr lang="en-US" sz="4500" dirty="0"/>
              <a:t> It is not necessary (but not an error) to precede its declaration with the inline keyword.</a:t>
            </a:r>
          </a:p>
          <a:p>
            <a:pPr marL="0" indent="0">
              <a:buNone/>
            </a:pPr>
            <a:r>
              <a:rPr lang="en-US" dirty="0"/>
              <a:t> </a:t>
            </a:r>
            <a:endParaRPr lang="en-IN" dirty="0"/>
          </a:p>
        </p:txBody>
      </p:sp>
      <p:sp>
        <p:nvSpPr>
          <p:cNvPr id="7" name="Content Placeholder 6"/>
          <p:cNvSpPr>
            <a:spLocks noGrp="1"/>
          </p:cNvSpPr>
          <p:nvPr>
            <p:ph sz="half" idx="2"/>
          </p:nvPr>
        </p:nvSpPr>
        <p:spPr>
          <a:xfrm>
            <a:off x="4876800" y="1600201"/>
            <a:ext cx="7162800" cy="5181599"/>
          </a:xfrm>
        </p:spPr>
        <p:style>
          <a:lnRef idx="2">
            <a:schemeClr val="dk1">
              <a:shade val="50000"/>
            </a:schemeClr>
          </a:lnRef>
          <a:fillRef idx="1">
            <a:schemeClr val="dk1"/>
          </a:fillRef>
          <a:effectRef idx="0">
            <a:schemeClr val="dk1"/>
          </a:effectRef>
          <a:fontRef idx="minor">
            <a:schemeClr val="lt1"/>
          </a:fontRef>
        </p:style>
        <p:txBody>
          <a:bodyPr>
            <a:noAutofit/>
          </a:bodyPr>
          <a:lstStyle/>
          <a:p>
            <a:pPr marL="514350" indent="-514350">
              <a:buFont typeface="+mj-lt"/>
              <a:buAutoNum type="arabicPeriod"/>
            </a:pPr>
            <a:r>
              <a:rPr lang="en-US" sz="1800" b="0" dirty="0">
                <a:solidFill>
                  <a:srgbClr val="C586C0"/>
                </a:solidFill>
                <a:effectLst/>
                <a:latin typeface="Consolas" panose="020B0609020204030204" pitchFamily="49" charset="0"/>
              </a:rPr>
              <a:t>#include</a:t>
            </a:r>
            <a:r>
              <a:rPr lang="en-US" sz="1800" b="0" dirty="0">
                <a:solidFill>
                  <a:srgbClr val="569CD6"/>
                </a:solidFill>
                <a:effectLst/>
                <a:latin typeface="Consolas" panose="020B0609020204030204" pitchFamily="49" charset="0"/>
              </a:rPr>
              <a:t> </a:t>
            </a:r>
            <a:r>
              <a:rPr lang="en-US" sz="1800" b="0" dirty="0">
                <a:solidFill>
                  <a:srgbClr val="CE9178"/>
                </a:solidFill>
                <a:effectLst/>
                <a:latin typeface="Consolas" panose="020B0609020204030204" pitchFamily="49" charset="0"/>
              </a:rPr>
              <a:t>&lt;iostream&gt;</a:t>
            </a:r>
            <a:endParaRPr lang="en-US" sz="1800" b="0" dirty="0">
              <a:solidFill>
                <a:srgbClr val="D4D4D4"/>
              </a:solidFill>
              <a:effectLst/>
              <a:latin typeface="Consolas" panose="020B0609020204030204" pitchFamily="49" charset="0"/>
            </a:endParaRPr>
          </a:p>
          <a:p>
            <a:pPr marL="514350" indent="-514350">
              <a:buFont typeface="+mj-lt"/>
              <a:buAutoNum type="arabicPeriod"/>
            </a:pPr>
            <a:r>
              <a:rPr lang="en-US" sz="1800" b="0" dirty="0">
                <a:solidFill>
                  <a:srgbClr val="C586C0"/>
                </a:solidFill>
                <a:effectLst/>
                <a:latin typeface="Consolas" panose="020B0609020204030204" pitchFamily="49" charset="0"/>
              </a:rPr>
              <a:t>using</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namespace</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std</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err="1">
                <a:solidFill>
                  <a:srgbClr val="4EC9B0"/>
                </a:solidFill>
                <a:effectLst/>
                <a:latin typeface="Consolas" panose="020B0609020204030204" pitchFamily="49" charset="0"/>
              </a:rPr>
              <a:t>myclass</a:t>
            </a:r>
            <a:r>
              <a:rPr lang="en-US" sz="1800" b="0" dirty="0">
                <a:solidFill>
                  <a:srgbClr val="D4D4D4"/>
                </a:solidFill>
                <a:effectLst/>
                <a:latin typeface="Consolas" panose="020B0609020204030204" pitchFamily="49" charset="0"/>
              </a:rPr>
              <a:t> {</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b</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569CD6"/>
                </a:solidFill>
                <a:effectLst/>
                <a:latin typeface="Consolas" panose="020B0609020204030204" pitchFamily="49" charset="0"/>
              </a:rPr>
              <a:t>public:</a:t>
            </a:r>
            <a:endParaRPr lang="en-US" sz="1800" b="0" dirty="0">
              <a:solidFill>
                <a:srgbClr val="D4D4D4"/>
              </a:solidFill>
              <a:effectLst/>
              <a:latin typeface="Consolas" panose="020B0609020204030204" pitchFamily="49" charset="0"/>
            </a:endParaRPr>
          </a:p>
          <a:p>
            <a:pPr marL="514350" indent="-514350">
              <a:buFont typeface="+mj-lt"/>
              <a:buAutoNum type="arabicPeriod"/>
            </a:pPr>
            <a:r>
              <a:rPr lang="en-US" sz="1800" b="0" dirty="0">
                <a:solidFill>
                  <a:srgbClr val="6A9955"/>
                </a:solidFill>
                <a:effectLst/>
                <a:latin typeface="Consolas" panose="020B0609020204030204" pitchFamily="49" charset="0"/>
              </a:rPr>
              <a:t>    // automatic inline</a:t>
            </a:r>
            <a:endParaRPr lang="en-US" sz="1800" b="0" dirty="0">
              <a:solidFill>
                <a:srgbClr val="D4D4D4"/>
              </a:solidFill>
              <a:effectLst/>
              <a:latin typeface="Consolas" panose="020B0609020204030204" pitchFamily="49" charset="0"/>
            </a:endParaRP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init</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i</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j</a:t>
            </a:r>
            <a:r>
              <a:rPr lang="en-US" sz="1800" b="0" dirty="0">
                <a:solidFill>
                  <a:srgbClr val="D4D4D4"/>
                </a:solidFill>
                <a:effectLst/>
                <a:latin typeface="Consolas" panose="020B0609020204030204" pitchFamily="49" charset="0"/>
              </a:rPr>
              <a:t>) {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b</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j</a:t>
            </a:r>
            <a:r>
              <a:rPr lang="en-US" sz="1800" b="0" dirty="0">
                <a:solidFill>
                  <a:srgbClr val="D4D4D4"/>
                </a:solidFill>
                <a:effectLst/>
                <a:latin typeface="Consolas" panose="020B0609020204030204" pitchFamily="49" charset="0"/>
              </a:rPr>
              <a:t>; }</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show</a:t>
            </a:r>
            <a:r>
              <a:rPr lang="en-US" sz="1800" b="0" dirty="0">
                <a:solidFill>
                  <a:srgbClr val="D4D4D4"/>
                </a:solidFill>
                <a:effectLst/>
                <a:latin typeface="Consolas" panose="020B0609020204030204" pitchFamily="49" charset="0"/>
              </a:rPr>
              <a:t>() { </a:t>
            </a:r>
            <a:r>
              <a:rPr lang="en-US" sz="1800" b="0" dirty="0" err="1">
                <a:solidFill>
                  <a:srgbClr val="9CDCFE"/>
                </a:solidFill>
                <a:effectLst/>
                <a:latin typeface="Consolas" panose="020B0609020204030204" pitchFamily="49" charset="0"/>
              </a:rPr>
              <a:t>cout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 "</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b</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&lt;&lt;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p>
          <a:p>
            <a:pPr marL="514350" indent="-514350">
              <a:buFont typeface="+mj-lt"/>
              <a:buAutoNum type="arabicPeriod"/>
            </a:pP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main</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err="1">
                <a:solidFill>
                  <a:srgbClr val="4EC9B0"/>
                </a:solidFill>
                <a:effectLst/>
                <a:latin typeface="Consolas" panose="020B0609020204030204" pitchFamily="49" charset="0"/>
              </a:rPr>
              <a:t>myclass</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x</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init</a:t>
            </a:r>
            <a:r>
              <a:rPr lang="en-US" sz="1800" b="0" dirty="0">
                <a:solidFill>
                  <a:srgbClr val="D4D4D4"/>
                </a:solidFill>
                <a:effectLst/>
                <a:latin typeface="Consolas" panose="020B0609020204030204" pitchFamily="49" charset="0"/>
              </a:rPr>
              <a:t>(</a:t>
            </a:r>
            <a:r>
              <a:rPr lang="en-US" sz="1800" b="0" dirty="0">
                <a:solidFill>
                  <a:srgbClr val="B5CEA8"/>
                </a:solidFill>
                <a:effectLst/>
                <a:latin typeface="Consolas" panose="020B0609020204030204" pitchFamily="49" charset="0"/>
              </a:rPr>
              <a:t>10</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20</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x</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show</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t>
            </a:r>
          </a:p>
          <a:p>
            <a:pPr marL="514350" indent="-514350">
              <a:buFont typeface="+mj-lt"/>
              <a:buAutoNum type="arabicPeriod"/>
            </a:pPr>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0980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Constructor</a:t>
            </a: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dirty="0">
                <a:latin typeface="Times New Roman" pitchFamily="18" charset="0"/>
                <a:cs typeface="Times New Roman" pitchFamily="18" charset="0"/>
              </a:rPr>
              <a:t>A constructor is a special member function of a class whose task is to initialize the objects of its class.</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It has the same name as of that class.</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It is invoked on the creation of the object of the associated class.</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It can be defined either inside the class or outside the class.</a:t>
            </a:r>
          </a:p>
          <a:p>
            <a:pPr marL="0" indent="0" algn="just">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67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Characteristics of Constructor</a:t>
            </a:r>
          </a:p>
        </p:txBody>
      </p:sp>
      <p:sp>
        <p:nvSpPr>
          <p:cNvPr id="3" name="Content Placeholder 2"/>
          <p:cNvSpPr>
            <a:spLocks noGrp="1"/>
          </p:cNvSpPr>
          <p:nvPr>
            <p:ph idx="1"/>
          </p:nvPr>
        </p:nvSpPr>
        <p:spPr>
          <a:xfrm>
            <a:off x="1981200" y="1752601"/>
            <a:ext cx="8229600" cy="4495799"/>
          </a:xfrm>
        </p:spPr>
        <p:txBody>
          <a:bodyPr>
            <a:noAutofit/>
          </a:bodyPr>
          <a:lstStyle/>
          <a:p>
            <a:pPr algn="just">
              <a:buFont typeface="Wingdings" pitchFamily="2" charset="2"/>
              <a:buChar char="§"/>
            </a:pPr>
            <a:r>
              <a:rPr lang="en-US" sz="2400" dirty="0">
                <a:latin typeface="Times New Roman" pitchFamily="18" charset="0"/>
                <a:cs typeface="Times New Roman" pitchFamily="18" charset="0"/>
              </a:rPr>
              <a:t>It must be declared in the public section of the class.</a:t>
            </a:r>
          </a:p>
          <a:p>
            <a:pPr algn="just">
              <a:buFont typeface="Wingdings" pitchFamily="2" charset="2"/>
              <a:buChar char="§"/>
            </a:pPr>
            <a:r>
              <a:rPr lang="en-US" sz="2400" dirty="0">
                <a:latin typeface="Times New Roman" pitchFamily="18" charset="0"/>
                <a:cs typeface="Times New Roman" pitchFamily="18" charset="0"/>
              </a:rPr>
              <a:t>It does not have any return type (not even void) and therefore cannot return any value.</a:t>
            </a:r>
          </a:p>
          <a:p>
            <a:pPr algn="just">
              <a:buFont typeface="Wingdings" pitchFamily="2" charset="2"/>
              <a:buChar char="§"/>
            </a:pPr>
            <a:r>
              <a:rPr lang="en-US" sz="2400" dirty="0">
                <a:latin typeface="Times New Roman" pitchFamily="18" charset="0"/>
                <a:cs typeface="Times New Roman" pitchFamily="18" charset="0"/>
              </a:rPr>
              <a:t>It is automatically called when the object is created.</a:t>
            </a:r>
          </a:p>
          <a:p>
            <a:pPr algn="just">
              <a:buFont typeface="Wingdings" pitchFamily="2" charset="2"/>
              <a:buChar char="§"/>
            </a:pPr>
            <a:r>
              <a:rPr lang="en-US" sz="2400" dirty="0">
                <a:latin typeface="Times New Roman" pitchFamily="18" charset="0"/>
                <a:cs typeface="Times New Roman" pitchFamily="18" charset="0"/>
              </a:rPr>
              <a:t>It can also be called explicitly.</a:t>
            </a:r>
          </a:p>
          <a:p>
            <a:pPr algn="just">
              <a:buFont typeface="Wingdings" pitchFamily="2" charset="2"/>
              <a:buChar char="§"/>
            </a:pPr>
            <a:r>
              <a:rPr lang="en-US" sz="2400" dirty="0">
                <a:latin typeface="Times New Roman" pitchFamily="18" charset="0"/>
                <a:cs typeface="Times New Roman" pitchFamily="18" charset="0"/>
              </a:rPr>
              <a:t>It can take parameters.</a:t>
            </a:r>
          </a:p>
          <a:p>
            <a:pPr algn="just">
              <a:buFont typeface="Wingdings" pitchFamily="2" charset="2"/>
              <a:buChar char="§"/>
            </a:pPr>
            <a:r>
              <a:rPr lang="en-US" sz="2400" dirty="0">
                <a:latin typeface="Times New Roman" pitchFamily="18" charset="0"/>
                <a:cs typeface="Times New Roman" pitchFamily="18" charset="0"/>
              </a:rPr>
              <a:t>Constructors can have default arguments.</a:t>
            </a:r>
          </a:p>
          <a:p>
            <a:pPr algn="just">
              <a:buFont typeface="Wingdings" pitchFamily="2" charset="2"/>
              <a:buChar char="§"/>
            </a:pPr>
            <a:r>
              <a:rPr lang="en-US" sz="2400" dirty="0">
                <a:latin typeface="Times New Roman" pitchFamily="18" charset="0"/>
                <a:cs typeface="Times New Roman" pitchFamily="18" charset="0"/>
              </a:rPr>
              <a:t>Constructor can be overloaded.</a:t>
            </a: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60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fontScale="90000"/>
          </a:bodyPr>
          <a:lstStyle/>
          <a:p>
            <a:r>
              <a:rPr lang="en-US" sz="3600" b="1" dirty="0">
                <a:latin typeface="Arial" pitchFamily="34" charset="0"/>
                <a:cs typeface="Arial" pitchFamily="34" charset="0"/>
              </a:rPr>
              <a:t>Characteristics of Constructor (Cont..)</a:t>
            </a:r>
          </a:p>
        </p:txBody>
      </p:sp>
      <p:sp>
        <p:nvSpPr>
          <p:cNvPr id="3" name="Content Placeholder 2"/>
          <p:cNvSpPr>
            <a:spLocks noGrp="1"/>
          </p:cNvSpPr>
          <p:nvPr>
            <p:ph idx="1"/>
          </p:nvPr>
        </p:nvSpPr>
        <p:spPr>
          <a:xfrm>
            <a:off x="1981200" y="1752601"/>
            <a:ext cx="8229600" cy="4373563"/>
          </a:xfrm>
        </p:spPr>
        <p:txBody>
          <a:bodyPr>
            <a:noAutofit/>
          </a:bodyPr>
          <a:lstStyle/>
          <a:p>
            <a:pPr algn="just">
              <a:buFont typeface="Wingdings" pitchFamily="2" charset="2"/>
              <a:buChar char="§"/>
            </a:pPr>
            <a:r>
              <a:rPr lang="en-US" sz="2400" dirty="0">
                <a:latin typeface="Times New Roman" pitchFamily="18" charset="0"/>
                <a:cs typeface="Times New Roman" pitchFamily="18" charset="0"/>
              </a:rPr>
              <a:t>It cannot be inherited (although a derived class constructor can call a base class constructor).</a:t>
            </a:r>
          </a:p>
          <a:p>
            <a:pPr algn="just">
              <a:buFont typeface="Wingdings" pitchFamily="2" charset="2"/>
              <a:buChar char="§"/>
            </a:pPr>
            <a:r>
              <a:rPr lang="en-US" sz="2400" dirty="0">
                <a:latin typeface="Times New Roman" pitchFamily="18" charset="0"/>
                <a:cs typeface="Times New Roman" pitchFamily="18" charset="0"/>
              </a:rPr>
              <a:t>Constructors cannot be virtual.</a:t>
            </a:r>
          </a:p>
          <a:p>
            <a:pPr algn="just">
              <a:buFont typeface="Wingdings" pitchFamily="2" charset="2"/>
              <a:buChar char="§"/>
            </a:pPr>
            <a:r>
              <a:rPr lang="en-US" sz="2400" dirty="0">
                <a:latin typeface="Times New Roman" pitchFamily="18" charset="0"/>
                <a:cs typeface="Times New Roman" pitchFamily="18" charset="0"/>
              </a:rPr>
              <a:t>We cannot refer to their addresses.</a:t>
            </a:r>
          </a:p>
          <a:p>
            <a:pPr algn="just">
              <a:buFont typeface="Wingdings" pitchFamily="2" charset="2"/>
              <a:buChar char="§"/>
            </a:pPr>
            <a:r>
              <a:rPr lang="en-US" sz="2400" dirty="0">
                <a:latin typeface="Times New Roman" pitchFamily="18" charset="0"/>
                <a:cs typeface="Times New Roman" pitchFamily="18" charset="0"/>
              </a:rPr>
              <a:t>Constructors make implicit call to the operators </a:t>
            </a:r>
            <a:r>
              <a:rPr lang="en-US" sz="2400" i="1" dirty="0">
                <a:latin typeface="Times New Roman" pitchFamily="18" charset="0"/>
                <a:cs typeface="Times New Roman" pitchFamily="18" charset="0"/>
              </a:rPr>
              <a:t>new</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delete</a:t>
            </a:r>
            <a:r>
              <a:rPr lang="en-US" sz="2400" dirty="0">
                <a:latin typeface="Times New Roman" pitchFamily="18" charset="0"/>
                <a:cs typeface="Times New Roman" pitchFamily="18" charset="0"/>
              </a:rPr>
              <a:t> when memory allocation is required.</a:t>
            </a:r>
          </a:p>
          <a:p>
            <a:pPr algn="just">
              <a:buFont typeface="Wingdings" pitchFamily="2" charset="2"/>
              <a:buChar char="§"/>
            </a:pPr>
            <a:endParaRPr lang="en-US" sz="2400" dirty="0">
              <a:latin typeface="Times New Roman" pitchFamily="18" charset="0"/>
              <a:cs typeface="Times New Roman" pitchFamily="18" charset="0"/>
            </a:endParaRPr>
          </a:p>
          <a:p>
            <a:pPr marL="0" indent="0" algn="just">
              <a:buNone/>
            </a:pPr>
            <a:r>
              <a:rPr lang="en-US" sz="2000" b="1" i="1" dirty="0">
                <a:solidFill>
                  <a:srgbClr val="0070C0"/>
                </a:solidFill>
                <a:latin typeface="Times New Roman" pitchFamily="18" charset="0"/>
                <a:cs typeface="Times New Roman" pitchFamily="18" charset="0"/>
              </a:rPr>
              <a:t>Note: When a constructor is declared in a class, initialization of class objects become mandatory</a:t>
            </a:r>
            <a:r>
              <a:rPr lang="en-US" sz="2000" dirty="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58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Declaration of Constructor</a:t>
            </a:r>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a:latin typeface="Times New Roman" pitchFamily="18" charset="0"/>
                <a:cs typeface="Times New Roman" pitchFamily="18" charset="0"/>
              </a:rPr>
              <a:t>Declaration of constructor</a:t>
            </a:r>
          </a:p>
          <a:p>
            <a:pPr marL="0" indent="0">
              <a:buNone/>
            </a:pPr>
            <a:endParaRPr lang="en-US" sz="2400" dirty="0">
              <a:latin typeface="Times New Roman" pitchFamily="18" charset="0"/>
              <a:cs typeface="Times New Roman" pitchFamily="18" charset="0"/>
            </a:endParaRPr>
          </a:p>
          <a:p>
            <a:pPr marL="0" indent="0">
              <a:buNone/>
            </a:pPr>
            <a:r>
              <a:rPr lang="en-US" sz="2400" dirty="0">
                <a:solidFill>
                  <a:schemeClr val="accent1"/>
                </a:solidFill>
                <a:latin typeface="Times New Roman" pitchFamily="18" charset="0"/>
                <a:cs typeface="Times New Roman" pitchFamily="18" charset="0"/>
              </a:rPr>
              <a:t>//class with a constructor</a:t>
            </a:r>
          </a:p>
          <a:p>
            <a:pPr marL="0" indent="0">
              <a:buNone/>
            </a:pPr>
            <a:r>
              <a:rPr lang="en-US" sz="2000" b="1" dirty="0">
                <a:latin typeface="Times New Roman" pitchFamily="18" charset="0"/>
                <a:cs typeface="Times New Roman" pitchFamily="18" charset="0"/>
              </a:rPr>
              <a:t>class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classname</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   private:</a:t>
            </a:r>
          </a:p>
          <a:p>
            <a:pPr marL="0" indent="0">
              <a:buNone/>
            </a:pPr>
            <a:r>
              <a:rPr lang="en-US" sz="2000" dirty="0">
                <a:latin typeface="Times New Roman" pitchFamily="18" charset="0"/>
                <a:cs typeface="Times New Roman" pitchFamily="18" charset="0"/>
              </a:rPr>
              <a:t>     // variable and function declarations;</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public:</a:t>
            </a:r>
          </a:p>
          <a:p>
            <a:pPr marL="0" indent="0">
              <a:buNone/>
            </a:pPr>
            <a:r>
              <a:rPr lang="en-US" sz="2000" dirty="0">
                <a:latin typeface="Times New Roman" pitchFamily="18" charset="0"/>
                <a:cs typeface="Times New Roman" pitchFamily="18" charset="0"/>
              </a:rPr>
              <a:t>    // variable and function declarations;</a:t>
            </a:r>
          </a:p>
          <a:p>
            <a:pPr marL="0" indent="0">
              <a:buNone/>
            </a:pPr>
            <a:r>
              <a:rPr lang="en-US" sz="2000" b="1" dirty="0">
                <a:solidFill>
                  <a:srgbClr val="00B050"/>
                </a:solidFill>
                <a:latin typeface="Times New Roman" pitchFamily="18" charset="0"/>
                <a:cs typeface="Times New Roman" pitchFamily="18" charset="0"/>
              </a:rPr>
              <a:t>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1800" b="1" dirty="0">
                <a:latin typeface="Times New Roman" pitchFamily="18" charset="0"/>
                <a:cs typeface="Times New Roman" pitchFamily="18" charset="0"/>
              </a:rPr>
              <a:t>//constructor (having same name as the class)</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66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Example of Constructor</a:t>
            </a:r>
          </a:p>
        </p:txBody>
      </p:sp>
      <p:sp>
        <p:nvSpPr>
          <p:cNvPr id="3" name="Content Placeholder 2"/>
          <p:cNvSpPr>
            <a:spLocks noGrp="1"/>
          </p:cNvSpPr>
          <p:nvPr>
            <p:ph idx="1"/>
          </p:nvPr>
        </p:nvSpPr>
        <p:spPr>
          <a:xfrm>
            <a:off x="1981200" y="1296988"/>
            <a:ext cx="8229600" cy="5561012"/>
          </a:xfrm>
        </p:spPr>
        <p:txBody>
          <a:bodyPr>
            <a:noAutofit/>
          </a:bodyPr>
          <a:lstStyle/>
          <a:p>
            <a:pPr marL="0" indent="0">
              <a:buNone/>
            </a:pPr>
            <a:r>
              <a:rPr lang="en-US" sz="1650" b="1" dirty="0">
                <a:latin typeface="Times New Roman" pitchFamily="18" charset="0"/>
                <a:cs typeface="Times New Roman" pitchFamily="18" charset="0"/>
              </a:rPr>
              <a:t>#include&lt;</a:t>
            </a:r>
            <a:r>
              <a:rPr lang="en-US" sz="1650" b="1" dirty="0" err="1">
                <a:latin typeface="Times New Roman" pitchFamily="18" charset="0"/>
                <a:cs typeface="Times New Roman" pitchFamily="18" charset="0"/>
              </a:rPr>
              <a:t>iostream</a:t>
            </a:r>
            <a:r>
              <a:rPr lang="en-US" sz="1650" b="1" dirty="0">
                <a:latin typeface="Times New Roman" pitchFamily="18" charset="0"/>
                <a:cs typeface="Times New Roman" pitchFamily="18" charset="0"/>
              </a:rPr>
              <a:t>&gt;</a:t>
            </a:r>
          </a:p>
          <a:p>
            <a:pPr marL="0" indent="0">
              <a:buNone/>
            </a:pPr>
            <a:r>
              <a:rPr lang="en-US" sz="1650" b="1" dirty="0">
                <a:latin typeface="Times New Roman" pitchFamily="18" charset="0"/>
                <a:cs typeface="Times New Roman" pitchFamily="18" charset="0"/>
              </a:rPr>
              <a:t>using namespace </a:t>
            </a:r>
            <a:r>
              <a:rPr lang="en-US" sz="1650" b="1" dirty="0" err="1">
                <a:latin typeface="Times New Roman" pitchFamily="18" charset="0"/>
                <a:cs typeface="Times New Roman" pitchFamily="18" charset="0"/>
              </a:rPr>
              <a:t>std</a:t>
            </a:r>
            <a:r>
              <a:rPr lang="en-US" sz="1650" b="1" dirty="0">
                <a:latin typeface="Times New Roman" pitchFamily="18" charset="0"/>
                <a:cs typeface="Times New Roman" pitchFamily="18" charset="0"/>
              </a:rPr>
              <a:t>;</a:t>
            </a:r>
          </a:p>
          <a:p>
            <a:pPr marL="0" indent="0">
              <a:buNone/>
            </a:pPr>
            <a:r>
              <a:rPr lang="en-US" sz="1650" b="1" dirty="0">
                <a:latin typeface="Times New Roman" pitchFamily="18" charset="0"/>
                <a:cs typeface="Times New Roman" pitchFamily="18" charset="0"/>
              </a:rPr>
              <a:t>class</a:t>
            </a:r>
            <a:r>
              <a:rPr lang="en-US" sz="1650" dirty="0">
                <a:latin typeface="Times New Roman" pitchFamily="18" charset="0"/>
                <a:cs typeface="Times New Roman" pitchFamily="18" charset="0"/>
              </a:rPr>
              <a:t> example</a:t>
            </a:r>
          </a:p>
          <a:p>
            <a:pPr marL="0" indent="0">
              <a:buNone/>
            </a:pPr>
            <a:r>
              <a:rPr lang="en-US" sz="1650" dirty="0">
                <a:latin typeface="Times New Roman" pitchFamily="18" charset="0"/>
                <a:cs typeface="Times New Roman" pitchFamily="18" charset="0"/>
              </a:rPr>
              <a:t>{</a:t>
            </a:r>
          </a:p>
          <a:p>
            <a:pPr marL="0" indent="0">
              <a:buNone/>
            </a:pPr>
            <a:r>
              <a:rPr lang="en-US" sz="1650" dirty="0">
                <a:latin typeface="Times New Roman" pitchFamily="18" charset="0"/>
                <a:cs typeface="Times New Roman" pitchFamily="18" charset="0"/>
              </a:rPr>
              <a:t>   </a:t>
            </a:r>
            <a:r>
              <a:rPr lang="en-US" sz="1650" b="1" dirty="0">
                <a:latin typeface="Times New Roman" pitchFamily="18" charset="0"/>
                <a:cs typeface="Times New Roman" pitchFamily="18" charset="0"/>
              </a:rPr>
              <a:t>private:</a:t>
            </a:r>
          </a:p>
          <a:p>
            <a:pPr marL="0" indent="0">
              <a:buNone/>
            </a:pPr>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int</a:t>
            </a:r>
            <a:r>
              <a:rPr lang="en-US" sz="1650" dirty="0">
                <a:latin typeface="Times New Roman" pitchFamily="18" charset="0"/>
                <a:cs typeface="Times New Roman" pitchFamily="18" charset="0"/>
              </a:rPr>
              <a:t> a;</a:t>
            </a:r>
          </a:p>
          <a:p>
            <a:pPr marL="0" indent="0">
              <a:buNone/>
            </a:pPr>
            <a:r>
              <a:rPr lang="en-US" sz="1650" dirty="0">
                <a:latin typeface="Times New Roman" pitchFamily="18" charset="0"/>
                <a:cs typeface="Times New Roman" pitchFamily="18" charset="0"/>
              </a:rPr>
              <a:t>   </a:t>
            </a:r>
            <a:r>
              <a:rPr lang="en-US" sz="1650" b="1" dirty="0">
                <a:latin typeface="Times New Roman" pitchFamily="18" charset="0"/>
                <a:cs typeface="Times New Roman" pitchFamily="18" charset="0"/>
              </a:rPr>
              <a:t>public:</a:t>
            </a:r>
          </a:p>
          <a:p>
            <a:pPr marL="0" indent="0">
              <a:buNone/>
            </a:pPr>
            <a:r>
              <a:rPr lang="en-US" sz="1650" dirty="0">
                <a:latin typeface="Times New Roman" pitchFamily="18" charset="0"/>
                <a:cs typeface="Times New Roman" pitchFamily="18" charset="0"/>
              </a:rPr>
              <a:t>      </a:t>
            </a:r>
            <a:r>
              <a:rPr lang="en-US" sz="1650" b="1" dirty="0">
                <a:solidFill>
                  <a:srgbClr val="00B050"/>
                </a:solidFill>
                <a:latin typeface="Times New Roman" pitchFamily="18" charset="0"/>
                <a:cs typeface="Times New Roman" pitchFamily="18" charset="0"/>
              </a:rPr>
              <a:t>example();    </a:t>
            </a:r>
            <a:r>
              <a:rPr lang="en-US" sz="1650" b="1" dirty="0">
                <a:solidFill>
                  <a:schemeClr val="tx2"/>
                </a:solidFill>
                <a:latin typeface="Times New Roman" pitchFamily="18" charset="0"/>
                <a:cs typeface="Times New Roman" pitchFamily="18" charset="0"/>
              </a:rPr>
              <a:t> </a:t>
            </a:r>
            <a:r>
              <a:rPr lang="en-US" sz="1650" b="1" dirty="0">
                <a:latin typeface="Times New Roman" pitchFamily="18" charset="0"/>
                <a:cs typeface="Times New Roman" pitchFamily="18" charset="0"/>
              </a:rPr>
              <a:t>//constructor declared</a:t>
            </a:r>
          </a:p>
          <a:p>
            <a:pPr marL="0" indent="0">
              <a:buNone/>
            </a:pPr>
            <a:r>
              <a:rPr lang="en-US" sz="1650" b="1" dirty="0">
                <a:latin typeface="Times New Roman" pitchFamily="18" charset="0"/>
                <a:cs typeface="Times New Roman" pitchFamily="18" charset="0"/>
              </a:rPr>
              <a:t>      </a:t>
            </a:r>
            <a:r>
              <a:rPr lang="en-US" sz="1650" dirty="0">
                <a:latin typeface="Times New Roman" pitchFamily="18" charset="0"/>
                <a:cs typeface="Times New Roman" pitchFamily="18" charset="0"/>
              </a:rPr>
              <a:t>void display( );</a:t>
            </a:r>
          </a:p>
          <a:p>
            <a:pPr marL="0" indent="0">
              <a:buNone/>
            </a:pPr>
            <a:r>
              <a:rPr lang="en-US" sz="1650" dirty="0">
                <a:latin typeface="Times New Roman" pitchFamily="18" charset="0"/>
                <a:cs typeface="Times New Roman" pitchFamily="18" charset="0"/>
              </a:rPr>
              <a:t>};</a:t>
            </a:r>
          </a:p>
          <a:p>
            <a:pPr marL="0" indent="0">
              <a:buNone/>
            </a:pPr>
            <a:r>
              <a:rPr lang="en-US" sz="1650" b="1" dirty="0">
                <a:solidFill>
                  <a:srgbClr val="00B050"/>
                </a:solidFill>
                <a:latin typeface="Times New Roman" pitchFamily="18" charset="0"/>
                <a:cs typeface="Times New Roman" pitchFamily="18" charset="0"/>
              </a:rPr>
              <a:t>    example:: example()  </a:t>
            </a:r>
            <a:r>
              <a:rPr lang="en-US" sz="1650" b="1" dirty="0">
                <a:latin typeface="Times New Roman" pitchFamily="18" charset="0"/>
                <a:cs typeface="Times New Roman" pitchFamily="18" charset="0"/>
              </a:rPr>
              <a:t>//constructor defined</a:t>
            </a:r>
          </a:p>
          <a:p>
            <a:pPr marL="0" indent="0">
              <a:buNone/>
            </a:pPr>
            <a:r>
              <a:rPr lang="en-US" sz="1650" b="1" dirty="0">
                <a:latin typeface="Times New Roman" pitchFamily="18" charset="0"/>
                <a:cs typeface="Times New Roman" pitchFamily="18" charset="0"/>
              </a:rPr>
              <a:t>        {</a:t>
            </a:r>
          </a:p>
          <a:p>
            <a:pPr marL="0" indent="0">
              <a:buNone/>
            </a:pPr>
            <a:r>
              <a:rPr lang="en-US" sz="1650" b="1" dirty="0">
                <a:latin typeface="Times New Roman" pitchFamily="18" charset="0"/>
                <a:cs typeface="Times New Roman" pitchFamily="18" charset="0"/>
              </a:rPr>
              <a:t>         </a:t>
            </a:r>
            <a:r>
              <a:rPr lang="en-US" sz="1650" dirty="0">
                <a:latin typeface="Times New Roman" pitchFamily="18" charset="0"/>
                <a:cs typeface="Times New Roman" pitchFamily="18" charset="0"/>
              </a:rPr>
              <a:t>a=5;</a:t>
            </a:r>
          </a:p>
          <a:p>
            <a:pPr marL="0" indent="0">
              <a:buNone/>
            </a:pPr>
            <a:r>
              <a:rPr lang="en-US" sz="1650" b="1" dirty="0">
                <a:latin typeface="Times New Roman" pitchFamily="18" charset="0"/>
                <a:cs typeface="Times New Roman" pitchFamily="18" charset="0"/>
              </a:rPr>
              <a:t>        }</a:t>
            </a:r>
            <a:r>
              <a:rPr lang="en-US" sz="1650" dirty="0">
                <a:latin typeface="Times New Roman" pitchFamily="18" charset="0"/>
                <a:cs typeface="Times New Roman" pitchFamily="18" charset="0"/>
              </a:rPr>
              <a:t> </a:t>
            </a:r>
          </a:p>
          <a:p>
            <a:pPr marL="0" indent="0">
              <a:buNone/>
            </a:pPr>
            <a:r>
              <a:rPr lang="en-US" sz="1650" dirty="0">
                <a:latin typeface="Times New Roman" pitchFamily="18" charset="0"/>
                <a:cs typeface="Times New Roman" pitchFamily="18" charset="0"/>
              </a:rPr>
              <a:t>    </a:t>
            </a:r>
            <a:r>
              <a:rPr lang="en-US" sz="1650" b="1" dirty="0">
                <a:latin typeface="Times New Roman" pitchFamily="18" charset="0"/>
                <a:cs typeface="Times New Roman" pitchFamily="18" charset="0"/>
              </a:rPr>
              <a:t>void</a:t>
            </a:r>
            <a:r>
              <a:rPr lang="en-US" sz="1650" dirty="0">
                <a:latin typeface="Times New Roman" pitchFamily="18" charset="0"/>
                <a:cs typeface="Times New Roman" pitchFamily="18" charset="0"/>
              </a:rPr>
              <a:t> example::display()</a:t>
            </a:r>
          </a:p>
          <a:p>
            <a:pPr marL="0" indent="0">
              <a:buNone/>
            </a:pPr>
            <a:r>
              <a:rPr lang="en-US" sz="1650" dirty="0">
                <a:latin typeface="Times New Roman" pitchFamily="18" charset="0"/>
                <a:cs typeface="Times New Roman" pitchFamily="18" charset="0"/>
              </a:rPr>
              <a:t>       {</a:t>
            </a:r>
          </a:p>
          <a:p>
            <a:pPr marL="0" indent="0">
              <a:buNone/>
            </a:pPr>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cout</a:t>
            </a:r>
            <a:r>
              <a:rPr lang="en-US" sz="1650" dirty="0">
                <a:latin typeface="Times New Roman" pitchFamily="18" charset="0"/>
                <a:cs typeface="Times New Roman" pitchFamily="18" charset="0"/>
              </a:rPr>
              <a:t>&lt;&lt;a;</a:t>
            </a:r>
          </a:p>
          <a:p>
            <a:pPr marL="0" indent="0">
              <a:buNone/>
            </a:pPr>
            <a:r>
              <a:rPr lang="en-US" sz="1650"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543800" y="1676400"/>
            <a:ext cx="259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096000" y="1371600"/>
            <a:ext cx="4139852"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b="1" dirty="0">
                <a:solidFill>
                  <a:schemeClr val="tx1"/>
                </a:solidFill>
                <a:latin typeface="Times New Roman" pitchFamily="18" charset="0"/>
                <a:cs typeface="Times New Roman" pitchFamily="18" charset="0"/>
              </a:rPr>
              <a:t> </a:t>
            </a:r>
            <a:r>
              <a:rPr lang="en-IN" sz="1700" b="1" dirty="0" err="1">
                <a:solidFill>
                  <a:schemeClr val="tx1"/>
                </a:solidFill>
                <a:latin typeface="Times New Roman" pitchFamily="18" charset="0"/>
                <a:cs typeface="Times New Roman" pitchFamily="18" charset="0"/>
              </a:rPr>
              <a:t>int</a:t>
            </a:r>
            <a:r>
              <a:rPr lang="en-IN" sz="1700" b="1" dirty="0">
                <a:solidFill>
                  <a:schemeClr val="tx1"/>
                </a:solidFill>
                <a:latin typeface="Times New Roman" pitchFamily="18" charset="0"/>
                <a:cs typeface="Times New Roman" pitchFamily="18" charset="0"/>
              </a:rPr>
              <a:t> main()</a:t>
            </a:r>
          </a:p>
          <a:p>
            <a:r>
              <a:rPr lang="en-IN" sz="1700" dirty="0">
                <a:solidFill>
                  <a:schemeClr val="tx1"/>
                </a:solidFill>
                <a:latin typeface="Times New Roman" pitchFamily="18" charset="0"/>
                <a:cs typeface="Times New Roman" pitchFamily="18" charset="0"/>
              </a:rPr>
              <a:t>{</a:t>
            </a:r>
          </a:p>
          <a:p>
            <a:r>
              <a:rPr lang="en-IN" sz="1700" dirty="0">
                <a:solidFill>
                  <a:schemeClr val="tx1"/>
                </a:solidFill>
                <a:latin typeface="Times New Roman" pitchFamily="18" charset="0"/>
                <a:cs typeface="Times New Roman" pitchFamily="18" charset="0"/>
              </a:rPr>
              <a:t>       </a:t>
            </a:r>
            <a:r>
              <a:rPr lang="en-IN" sz="1700" b="1" dirty="0">
                <a:solidFill>
                  <a:srgbClr val="00B050"/>
                </a:solidFill>
                <a:latin typeface="Times New Roman" pitchFamily="18" charset="0"/>
                <a:cs typeface="Times New Roman" pitchFamily="18" charset="0"/>
              </a:rPr>
              <a:t>example e1;                      </a:t>
            </a:r>
            <a:r>
              <a:rPr lang="en-IN" sz="1700" b="1" dirty="0">
                <a:solidFill>
                  <a:schemeClr val="accent1"/>
                </a:solidFill>
                <a:latin typeface="Times New Roman" pitchFamily="18" charset="0"/>
                <a:cs typeface="Times New Roman" pitchFamily="18" charset="0"/>
              </a:rPr>
              <a:t> </a:t>
            </a:r>
            <a:r>
              <a:rPr lang="en-IN" sz="1700" b="1" dirty="0">
                <a:solidFill>
                  <a:schemeClr val="tx1"/>
                </a:solidFill>
                <a:latin typeface="Times New Roman" pitchFamily="18" charset="0"/>
                <a:cs typeface="Times New Roman" pitchFamily="18" charset="0"/>
              </a:rPr>
              <a:t>//implicit call</a:t>
            </a:r>
          </a:p>
          <a:p>
            <a:r>
              <a:rPr lang="en-IN" sz="1700" dirty="0">
                <a:solidFill>
                  <a:schemeClr val="tx1"/>
                </a:solidFill>
                <a:latin typeface="Times New Roman" pitchFamily="18" charset="0"/>
                <a:cs typeface="Times New Roman" pitchFamily="18" charset="0"/>
              </a:rPr>
              <a:t>       </a:t>
            </a:r>
            <a:r>
              <a:rPr lang="en-IN" sz="1700" b="1" dirty="0">
                <a:solidFill>
                  <a:srgbClr val="00B050"/>
                </a:solidFill>
                <a:latin typeface="Times New Roman" pitchFamily="18" charset="0"/>
                <a:cs typeface="Times New Roman" pitchFamily="18" charset="0"/>
              </a:rPr>
              <a:t>example e2=example();  </a:t>
            </a:r>
            <a:r>
              <a:rPr lang="en-IN" sz="1700" b="1" dirty="0">
                <a:solidFill>
                  <a:schemeClr val="tx1"/>
                </a:solidFill>
                <a:latin typeface="Times New Roman" pitchFamily="18" charset="0"/>
                <a:cs typeface="Times New Roman" pitchFamily="18" charset="0"/>
              </a:rPr>
              <a:t>//explicit call</a:t>
            </a:r>
          </a:p>
          <a:p>
            <a:r>
              <a:rPr lang="en-IN" sz="1700" dirty="0">
                <a:solidFill>
                  <a:schemeClr val="tx1"/>
                </a:solidFill>
                <a:latin typeface="Times New Roman" pitchFamily="18" charset="0"/>
                <a:cs typeface="Times New Roman" pitchFamily="18" charset="0"/>
              </a:rPr>
              <a:t>       e1.display();</a:t>
            </a:r>
          </a:p>
          <a:p>
            <a:r>
              <a:rPr lang="en-IN" sz="1700" dirty="0">
                <a:solidFill>
                  <a:schemeClr val="tx1"/>
                </a:solidFill>
                <a:latin typeface="Times New Roman" pitchFamily="18" charset="0"/>
                <a:cs typeface="Times New Roman" pitchFamily="18" charset="0"/>
              </a:rPr>
              <a:t>       e2.display();</a:t>
            </a:r>
          </a:p>
          <a:p>
            <a:r>
              <a:rPr lang="en-IN" sz="1700" dirty="0">
                <a:solidFill>
                  <a:schemeClr val="tx1"/>
                </a:solidFill>
                <a:latin typeface="Times New Roman" pitchFamily="18" charset="0"/>
                <a:cs typeface="Times New Roman" pitchFamily="18" charset="0"/>
              </a:rPr>
              <a:t>      </a:t>
            </a:r>
            <a:r>
              <a:rPr lang="en-IN" sz="1700" b="1" dirty="0">
                <a:solidFill>
                  <a:schemeClr val="tx1"/>
                </a:solidFill>
                <a:latin typeface="Times New Roman" pitchFamily="18" charset="0"/>
                <a:cs typeface="Times New Roman" pitchFamily="18" charset="0"/>
              </a:rPr>
              <a:t> return </a:t>
            </a:r>
            <a:r>
              <a:rPr lang="en-IN" sz="1700" dirty="0">
                <a:solidFill>
                  <a:schemeClr val="tx1"/>
                </a:solidFill>
                <a:latin typeface="Times New Roman" pitchFamily="18" charset="0"/>
                <a:cs typeface="Times New Roman" pitchFamily="18" charset="0"/>
              </a:rPr>
              <a:t>0;</a:t>
            </a:r>
          </a:p>
          <a:p>
            <a:r>
              <a:rPr lang="en-IN" sz="1700" dirty="0">
                <a:solidFill>
                  <a:schemeClr val="tx1"/>
                </a:solidFill>
                <a:latin typeface="Times New Roman" pitchFamily="18" charset="0"/>
                <a:cs typeface="Times New Roman" pitchFamily="18" charset="0"/>
              </a:rPr>
              <a:t>}</a:t>
            </a:r>
          </a:p>
        </p:txBody>
      </p:sp>
      <p:cxnSp>
        <p:nvCxnSpPr>
          <p:cNvPr id="8" name="Straight Arrow Connector 7"/>
          <p:cNvCxnSpPr/>
          <p:nvPr/>
        </p:nvCxnSpPr>
        <p:spPr>
          <a:xfrm flipH="1">
            <a:off x="3429000" y="2133601"/>
            <a:ext cx="3048002" cy="1349679"/>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6000" y="4038600"/>
            <a:ext cx="4139852"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itchFamily="18" charset="0"/>
                <a:cs typeface="Times New Roman" pitchFamily="18" charset="0"/>
              </a:rPr>
              <a:t>When a class contains a constructor, it is guaranteed that an object of that class (when created) will be initialized automatically.</a:t>
            </a:r>
          </a:p>
          <a:p>
            <a:pPr algn="just"/>
            <a:endParaRPr lang="en-IN" sz="1600" dirty="0">
              <a:solidFill>
                <a:schemeClr val="tx1"/>
              </a:solidFill>
              <a:latin typeface="Times New Roman" pitchFamily="18" charset="0"/>
              <a:cs typeface="Times New Roman" pitchFamily="18" charset="0"/>
            </a:endParaRPr>
          </a:p>
          <a:p>
            <a:pPr algn="just"/>
            <a:r>
              <a:rPr lang="en-IN" sz="1600" dirty="0">
                <a:solidFill>
                  <a:schemeClr val="tx1"/>
                </a:solidFill>
                <a:latin typeface="Times New Roman" pitchFamily="18" charset="0"/>
                <a:cs typeface="Times New Roman" pitchFamily="18" charset="0"/>
              </a:rPr>
              <a:t>      Not only creates the object </a:t>
            </a:r>
            <a:r>
              <a:rPr lang="en-IN" sz="1600" b="1" dirty="0">
                <a:solidFill>
                  <a:schemeClr val="tx1"/>
                </a:solidFill>
                <a:latin typeface="Times New Roman" pitchFamily="18" charset="0"/>
                <a:cs typeface="Times New Roman" pitchFamily="18" charset="0"/>
              </a:rPr>
              <a:t>e1</a:t>
            </a:r>
            <a:r>
              <a:rPr lang="en-IN" sz="1600" dirty="0">
                <a:solidFill>
                  <a:schemeClr val="tx1"/>
                </a:solidFill>
                <a:latin typeface="Times New Roman" pitchFamily="18" charset="0"/>
                <a:cs typeface="Times New Roman" pitchFamily="18" charset="0"/>
              </a:rPr>
              <a:t> of type </a:t>
            </a:r>
            <a:r>
              <a:rPr lang="en-IN" sz="1600" b="1" dirty="0">
                <a:solidFill>
                  <a:schemeClr val="tx1"/>
                </a:solidFill>
                <a:latin typeface="Times New Roman" pitchFamily="18" charset="0"/>
                <a:cs typeface="Times New Roman" pitchFamily="18" charset="0"/>
              </a:rPr>
              <a:t>example</a:t>
            </a:r>
            <a:r>
              <a:rPr lang="en-IN" sz="1600" dirty="0">
                <a:solidFill>
                  <a:schemeClr val="tx1"/>
                </a:solidFill>
                <a:latin typeface="Times New Roman" pitchFamily="18" charset="0"/>
                <a:cs typeface="Times New Roman" pitchFamily="18" charset="0"/>
              </a:rPr>
              <a:t> but also initializes its data member </a:t>
            </a:r>
            <a:r>
              <a:rPr lang="en-IN" sz="1600" b="1" dirty="0">
                <a:solidFill>
                  <a:schemeClr val="tx1"/>
                </a:solidFill>
                <a:latin typeface="Times New Roman" pitchFamily="18" charset="0"/>
                <a:cs typeface="Times New Roman" pitchFamily="18" charset="0"/>
              </a:rPr>
              <a:t>a</a:t>
            </a:r>
            <a:r>
              <a:rPr lang="en-IN" sz="1600" dirty="0">
                <a:solidFill>
                  <a:schemeClr val="tx1"/>
                </a:solidFill>
                <a:latin typeface="Times New Roman" pitchFamily="18" charset="0"/>
                <a:cs typeface="Times New Roman" pitchFamily="18" charset="0"/>
              </a:rPr>
              <a:t> to 5.</a:t>
            </a:r>
          </a:p>
          <a:p>
            <a:endParaRPr lang="en-IN" dirty="0">
              <a:solidFill>
                <a:schemeClr val="tx1"/>
              </a:solidFill>
            </a:endParaRPr>
          </a:p>
        </p:txBody>
      </p:sp>
      <p:sp>
        <p:nvSpPr>
          <p:cNvPr id="43" name="Left Bracket 42"/>
          <p:cNvSpPr/>
          <p:nvPr/>
        </p:nvSpPr>
        <p:spPr>
          <a:xfrm>
            <a:off x="5486401" y="2133600"/>
            <a:ext cx="838199" cy="3124200"/>
          </a:xfrm>
          <a:prstGeom prst="leftBracke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90594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en-US" sz="4000" b="1" dirty="0">
                <a:latin typeface="Times New Roman" pitchFamily="18" charset="0"/>
                <a:cs typeface="Times New Roman" pitchFamily="18" charset="0"/>
              </a:rPr>
              <a:t>Type Casting </a:t>
            </a:r>
          </a:p>
        </p:txBody>
      </p:sp>
      <p:sp>
        <p:nvSpPr>
          <p:cNvPr id="74755" name="Rectangle 3"/>
          <p:cNvSpPr>
            <a:spLocks noGrp="1" noChangeArrowheads="1"/>
          </p:cNvSpPr>
          <p:nvPr>
            <p:ph type="body" idx="1"/>
          </p:nvPr>
        </p:nvSpPr>
        <p:spPr/>
        <p:txBody>
          <a:bodyPr/>
          <a:lstStyle/>
          <a:p>
            <a:pPr>
              <a:lnSpc>
                <a:spcPct val="90000"/>
              </a:lnSpc>
            </a:pPr>
            <a:r>
              <a:rPr lang="en-US" sz="2800" dirty="0">
                <a:latin typeface="Times New Roman" pitchFamily="18" charset="0"/>
                <a:cs typeface="Times New Roman" pitchFamily="18" charset="0"/>
              </a:rPr>
              <a:t>Two types</a:t>
            </a:r>
          </a:p>
          <a:p>
            <a:pPr lvl="1">
              <a:lnSpc>
                <a:spcPct val="90000"/>
              </a:lnSpc>
              <a:spcBef>
                <a:spcPct val="50000"/>
              </a:spcBef>
            </a:pPr>
            <a:r>
              <a:rPr lang="en-US" sz="2400" dirty="0">
                <a:latin typeface="Times New Roman" pitchFamily="18" charset="0"/>
                <a:cs typeface="Times New Roman" pitchFamily="18" charset="0"/>
              </a:rPr>
              <a:t>Implicit—also called "Automatic"</a:t>
            </a:r>
          </a:p>
          <a:p>
            <a:pPr lvl="2">
              <a:lnSpc>
                <a:spcPct val="90000"/>
              </a:lnSpc>
            </a:pPr>
            <a:r>
              <a:rPr lang="en-US" sz="2000" dirty="0">
                <a:latin typeface="Times New Roman" pitchFamily="18" charset="0"/>
                <a:cs typeface="Times New Roman" pitchFamily="18" charset="0"/>
              </a:rPr>
              <a:t>Done for you, automatically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17 / 5.5</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This expression causes an "implicit type cast" to take place, casting the 17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17.0</a:t>
            </a:r>
          </a:p>
          <a:p>
            <a:pPr lvl="1">
              <a:lnSpc>
                <a:spcPct val="90000"/>
              </a:lnSpc>
              <a:spcBef>
                <a:spcPct val="50000"/>
              </a:spcBef>
            </a:pPr>
            <a:r>
              <a:rPr lang="en-US" sz="2400" dirty="0">
                <a:latin typeface="Times New Roman" pitchFamily="18" charset="0"/>
                <a:cs typeface="Times New Roman" pitchFamily="18" charset="0"/>
              </a:rPr>
              <a:t>Explicit type conversion</a:t>
            </a:r>
          </a:p>
          <a:p>
            <a:pPr lvl="2">
              <a:lnSpc>
                <a:spcPct val="90000"/>
              </a:lnSpc>
            </a:pPr>
            <a:r>
              <a:rPr lang="en-US" sz="2000" dirty="0">
                <a:latin typeface="Times New Roman" pitchFamily="18" charset="0"/>
                <a:cs typeface="Times New Roman" pitchFamily="18" charset="0"/>
              </a:rPr>
              <a:t>Programmer specifies conversion with cast operator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(double)17 / 5.5</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Same expression as above, using explicit cast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(double) </a:t>
            </a:r>
            <a:r>
              <a:rPr lang="en-US" sz="2000" dirty="0" err="1">
                <a:latin typeface="Times New Roman" pitchFamily="18" charset="0"/>
                <a:cs typeface="Times New Roman" pitchFamily="18" charset="0"/>
              </a:rPr>
              <a:t>myInt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myDouble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More typical use; cast operator on variable</a:t>
            </a:r>
          </a:p>
        </p:txBody>
      </p:sp>
      <p:cxnSp>
        <p:nvCxnSpPr>
          <p:cNvPr id="6" name="Straight Connector 5"/>
          <p:cNvCxnSpPr/>
          <p:nvPr/>
        </p:nvCxnSpPr>
        <p:spPr>
          <a:xfrm>
            <a:off x="152400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72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Types of Constructor</a:t>
            </a:r>
          </a:p>
        </p:txBody>
      </p:sp>
      <p:sp>
        <p:nvSpPr>
          <p:cNvPr id="3" name="Content Placeholder 2"/>
          <p:cNvSpPr>
            <a:spLocks noGrp="1"/>
          </p:cNvSpPr>
          <p:nvPr>
            <p:ph idx="1"/>
          </p:nvPr>
        </p:nvSpPr>
        <p:spPr/>
        <p:txBody>
          <a:bodyPr>
            <a:noAutofit/>
          </a:bodyPr>
          <a:lstStyle/>
          <a:p>
            <a:pPr>
              <a:buFont typeface="Wingdings" pitchFamily="2" charset="2"/>
              <a:buChar char="§"/>
            </a:pPr>
            <a:r>
              <a:rPr lang="en-US" sz="2800" dirty="0">
                <a:latin typeface="Times New Roman" pitchFamily="18" charset="0"/>
                <a:cs typeface="Times New Roman" pitchFamily="18" charset="0"/>
              </a:rPr>
              <a:t>Default Constructor</a:t>
            </a:r>
          </a:p>
          <a:p>
            <a:pPr marL="0" indent="0">
              <a:buNone/>
            </a:pPr>
            <a:endParaRPr lang="en-US" sz="2800" dirty="0">
              <a:latin typeface="Times New Roman" pitchFamily="18" charset="0"/>
              <a:cs typeface="Times New Roman" pitchFamily="18" charset="0"/>
            </a:endParaRPr>
          </a:p>
          <a:p>
            <a:pPr>
              <a:buFont typeface="Wingdings" pitchFamily="2" charset="2"/>
              <a:buChar char="§"/>
            </a:pPr>
            <a:r>
              <a:rPr lang="en-US" sz="2800" dirty="0">
                <a:latin typeface="Times New Roman" pitchFamily="18" charset="0"/>
                <a:cs typeface="Times New Roman" pitchFamily="18" charset="0"/>
              </a:rPr>
              <a:t>Parameterized Constructor</a:t>
            </a:r>
          </a:p>
          <a:p>
            <a:pPr marL="0" indent="0">
              <a:buNone/>
            </a:pPr>
            <a:endParaRPr lang="en-US" sz="2800" dirty="0">
              <a:latin typeface="Times New Roman" pitchFamily="18" charset="0"/>
              <a:cs typeface="Times New Roman" pitchFamily="18" charset="0"/>
            </a:endParaRPr>
          </a:p>
          <a:p>
            <a:pPr>
              <a:buFont typeface="Wingdings" pitchFamily="2" charset="2"/>
              <a:buChar char="§"/>
            </a:pPr>
            <a:r>
              <a:rPr lang="en-US" sz="2800" dirty="0">
                <a:latin typeface="Times New Roman" pitchFamily="18" charset="0"/>
                <a:cs typeface="Times New Roman" pitchFamily="18" charset="0"/>
              </a:rPr>
              <a:t>Copy Constructor </a:t>
            </a:r>
            <a:r>
              <a:rPr lang="en-US" sz="2800" dirty="0">
                <a:solidFill>
                  <a:srgbClr val="FF0000"/>
                </a:solidFill>
                <a:latin typeface="Times New Roman" pitchFamily="18" charset="0"/>
                <a:cs typeface="Times New Roman" pitchFamily="18" charset="0"/>
              </a:rPr>
              <a:t>(will be covered later)</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123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Default Constructor</a:t>
            </a: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dirty="0">
                <a:latin typeface="Times New Roman" pitchFamily="18" charset="0"/>
                <a:cs typeface="Times New Roman" pitchFamily="18" charset="0"/>
              </a:rPr>
              <a:t>A constructor that accepts no parameters is called default constructor.</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The default constructor for class </a:t>
            </a: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is </a:t>
            </a:r>
            <a:r>
              <a:rPr lang="en-US" sz="2400" b="1" dirty="0">
                <a:latin typeface="Times New Roman" pitchFamily="18" charset="0"/>
                <a:cs typeface="Times New Roman" pitchFamily="18" charset="0"/>
              </a:rPr>
              <a:t>example::example( )</a:t>
            </a:r>
          </a:p>
          <a:p>
            <a:pPr algn="just">
              <a:buFont typeface="Wingdings" pitchFamily="2" charset="2"/>
              <a:buChar char="§"/>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75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Parameterized Constructors</a:t>
            </a: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dirty="0">
                <a:latin typeface="Times New Roman" pitchFamily="18" charset="0"/>
                <a:cs typeface="Times New Roman" pitchFamily="18" charset="0"/>
              </a:rPr>
              <a:t>Sometimes, it may be necessary to initialize the various data elements of different objects with different values when they are created.</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This is achieved  by passing arguments to the constructor function when the objects are created.</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The constructors that can take arguments are called parameterized constructors.</a:t>
            </a:r>
          </a:p>
          <a:p>
            <a:pPr marL="0" indent="0" algn="just">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383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fontScale="90000"/>
          </a:bodyPr>
          <a:lstStyle/>
          <a:p>
            <a:r>
              <a:rPr lang="en-US" sz="3600" b="1" dirty="0">
                <a:latin typeface="Arial" pitchFamily="34" charset="0"/>
                <a:cs typeface="Arial" pitchFamily="34" charset="0"/>
              </a:rPr>
              <a:t>Example of Parameterized Constructor</a:t>
            </a:r>
          </a:p>
        </p:txBody>
      </p:sp>
      <p:sp>
        <p:nvSpPr>
          <p:cNvPr id="3" name="Content Placeholder 2"/>
          <p:cNvSpPr>
            <a:spLocks noGrp="1"/>
          </p:cNvSpPr>
          <p:nvPr>
            <p:ph idx="1"/>
          </p:nvPr>
        </p:nvSpPr>
        <p:spPr>
          <a:xfrm>
            <a:off x="228600" y="1296988"/>
            <a:ext cx="7010400" cy="5332412"/>
          </a:xfrm>
        </p:spPr>
        <p:style>
          <a:lnRef idx="2">
            <a:schemeClr val="dk1">
              <a:shade val="50000"/>
            </a:schemeClr>
          </a:lnRef>
          <a:fillRef idx="1">
            <a:schemeClr val="dk1"/>
          </a:fillRef>
          <a:effectRef idx="0">
            <a:schemeClr val="dk1"/>
          </a:effectRef>
          <a:fontRef idx="minor">
            <a:schemeClr val="lt1"/>
          </a:fontRef>
        </p:style>
        <p:txBody>
          <a:bodyPr>
            <a:noAutofit/>
          </a:bodyPr>
          <a:lstStyle/>
          <a:p>
            <a:pPr marL="0" indent="0">
              <a:buNone/>
            </a:pPr>
            <a:endParaRPr lang="en-US" sz="1650" b="1" dirty="0">
              <a:latin typeface="Times New Roman" pitchFamily="18" charset="0"/>
              <a:cs typeface="Times New Roman" pitchFamily="18" charset="0"/>
            </a:endParaRPr>
          </a:p>
          <a:p>
            <a:pPr>
              <a:buFont typeface="+mj-lt"/>
              <a:buAutoNum type="arabicPeriod"/>
            </a:pPr>
            <a:r>
              <a:rPr lang="en-US" sz="1800" b="1" dirty="0">
                <a:solidFill>
                  <a:srgbClr val="569CD6"/>
                </a:solidFill>
                <a:effectLst/>
                <a:latin typeface="Consolas" panose="020B0609020204030204" pitchFamily="49" charset="0"/>
              </a:rPr>
              <a:t>class</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example</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private:</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public:</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example</a:t>
            </a:r>
            <a:r>
              <a:rPr lang="en-US" sz="1800" b="1" dirty="0">
                <a:solidFill>
                  <a:srgbClr val="D4D4D4"/>
                </a:solidFill>
                <a:effectLst/>
                <a:latin typeface="Consolas" panose="020B0609020204030204" pitchFamily="49" charset="0"/>
              </a:rPr>
              <a:t>(</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a:t>
            </a:r>
            <a:r>
              <a:rPr lang="en-US" sz="1800" b="1" dirty="0">
                <a:solidFill>
                  <a:srgbClr val="6A9955"/>
                </a:solidFill>
                <a:effectLst/>
                <a:latin typeface="Consolas" panose="020B0609020204030204" pitchFamily="49" charset="0"/>
              </a:rPr>
              <a:t>     //Parameterized Constructor</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void</a:t>
            </a: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display</a:t>
            </a:r>
            <a:r>
              <a:rPr lang="en-US" sz="1800" b="1" dirty="0">
                <a:solidFill>
                  <a:srgbClr val="D4D4D4"/>
                </a:solidFill>
                <a:effectLst/>
                <a:latin typeface="Consolas" panose="020B0609020204030204" pitchFamily="49" charset="0"/>
              </a:rPr>
              <a:t>( );</a:t>
            </a:r>
          </a:p>
          <a:p>
            <a:pPr>
              <a:buFont typeface="+mj-lt"/>
              <a:buAutoNum type="arabicPeriod"/>
            </a:pP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4EC9B0"/>
                </a:solidFill>
                <a:effectLst/>
                <a:latin typeface="Consolas" panose="020B0609020204030204" pitchFamily="49" charset="0"/>
              </a:rPr>
              <a:t>example</a:t>
            </a:r>
            <a:r>
              <a:rPr lang="en-US" sz="1800" b="1" dirty="0">
                <a:solidFill>
                  <a:srgbClr val="D4D4D4"/>
                </a:solidFill>
                <a:effectLst/>
                <a:latin typeface="Consolas" panose="020B0609020204030204" pitchFamily="49" charset="0"/>
              </a:rPr>
              <a:t>::</a:t>
            </a:r>
            <a:r>
              <a:rPr lang="en-US" sz="1800" b="1" dirty="0">
                <a:solidFill>
                  <a:srgbClr val="DCDCAA"/>
                </a:solidFill>
                <a:effectLst/>
                <a:latin typeface="Consolas" panose="020B0609020204030204" pitchFamily="49" charset="0"/>
              </a:rPr>
              <a:t>example</a:t>
            </a:r>
            <a:r>
              <a:rPr lang="en-US" sz="1800" b="1" dirty="0">
                <a:solidFill>
                  <a:srgbClr val="D4D4D4"/>
                </a:solidFill>
                <a:effectLst/>
                <a:latin typeface="Consolas" panose="020B0609020204030204" pitchFamily="49" charset="0"/>
              </a:rPr>
              <a:t>(</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x</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a</a:t>
            </a:r>
            <a:r>
              <a:rPr lang="en-US" sz="1800" b="1" dirty="0">
                <a:solidFill>
                  <a:srgbClr val="D4D4D4"/>
                </a:solidFill>
                <a:effectLst/>
                <a:latin typeface="Consolas" panose="020B0609020204030204" pitchFamily="49" charset="0"/>
              </a:rPr>
              <a:t> = </a:t>
            </a:r>
            <a:r>
              <a:rPr lang="en-US" sz="1800" b="1" dirty="0">
                <a:solidFill>
                  <a:srgbClr val="9CDCFE"/>
                </a:solidFill>
                <a:effectLst/>
                <a:latin typeface="Consolas" panose="020B0609020204030204" pitchFamily="49" charset="0"/>
              </a:rPr>
              <a:t>x</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p>
          <a:p>
            <a:pPr>
              <a:buFont typeface="+mj-lt"/>
              <a:buAutoNum type="arabicPeriod"/>
            </a:pPr>
            <a:r>
              <a:rPr lang="en-US" sz="1800" b="1" dirty="0">
                <a:solidFill>
                  <a:srgbClr val="569CD6"/>
                </a:solidFill>
                <a:effectLst/>
                <a:latin typeface="Consolas" panose="020B0609020204030204" pitchFamily="49" charset="0"/>
              </a:rPr>
              <a:t>void</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example</a:t>
            </a:r>
            <a:r>
              <a:rPr lang="en-US" sz="1800" b="1" dirty="0">
                <a:solidFill>
                  <a:srgbClr val="D4D4D4"/>
                </a:solidFill>
                <a:effectLst/>
                <a:latin typeface="Consolas" panose="020B0609020204030204" pitchFamily="49" charset="0"/>
              </a:rPr>
              <a:t>::</a:t>
            </a:r>
            <a:r>
              <a:rPr lang="en-US" sz="1800" b="1" dirty="0">
                <a:solidFill>
                  <a:srgbClr val="DCDCAA"/>
                </a:solidFill>
                <a:effectLst/>
                <a:latin typeface="Consolas" panose="020B0609020204030204" pitchFamily="49" charset="0"/>
              </a:rPr>
              <a:t>display</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cout</a:t>
            </a:r>
            <a:r>
              <a:rPr lang="en-US" sz="1800" b="1" dirty="0">
                <a:solidFill>
                  <a:srgbClr val="DCDCAA"/>
                </a:solidFill>
                <a:effectLst/>
                <a:latin typeface="Consolas" panose="020B0609020204030204" pitchFamily="49" charset="0"/>
              </a:rPr>
              <a:t>&lt;&lt;</a:t>
            </a:r>
            <a:r>
              <a:rPr lang="en-US" sz="1800" b="1" dirty="0">
                <a:solidFill>
                  <a:srgbClr val="9CDCFE"/>
                </a:solidFill>
                <a:effectLst/>
                <a:latin typeface="Consolas" panose="020B0609020204030204" pitchFamily="49" charset="0"/>
              </a:rPr>
              <a:t>a</a:t>
            </a:r>
            <a:r>
              <a:rPr lang="en-US" sz="1800" b="1" dirty="0">
                <a:solidFill>
                  <a:srgbClr val="DCDCAA"/>
                </a:solidFill>
                <a:effectLst/>
                <a:latin typeface="Consolas" panose="020B0609020204030204" pitchFamily="49" charset="0"/>
              </a:rPr>
              <a:t>&lt;&lt;</a:t>
            </a:r>
            <a:r>
              <a:rPr lang="en-US" sz="1800" b="1" dirty="0">
                <a:solidFill>
                  <a:srgbClr val="CE9178"/>
                </a:solidFill>
                <a:effectLst/>
                <a:latin typeface="Consolas" panose="020B0609020204030204" pitchFamily="49" charset="0"/>
              </a:rPr>
              <a:t>"</a:t>
            </a:r>
            <a:r>
              <a:rPr lang="en-US" sz="1800" b="1" dirty="0">
                <a:solidFill>
                  <a:srgbClr val="D7BA7D"/>
                </a:solidFill>
                <a:effectLst/>
                <a:latin typeface="Consolas" panose="020B0609020204030204" pitchFamily="49" charset="0"/>
              </a:rPr>
              <a:t>\n</a:t>
            </a:r>
            <a:r>
              <a:rPr lang="en-US" sz="1800" b="1" dirty="0">
                <a:solidFill>
                  <a:srgbClr val="CE9178"/>
                </a:solidFill>
                <a:effectLst/>
                <a:latin typeface="Consolas" panose="020B0609020204030204" pitchFamily="49" charset="0"/>
              </a:rPr>
              <a: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endParaRPr lang="en-US" sz="18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543800" y="1676400"/>
            <a:ext cx="259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7848600" y="2168154"/>
            <a:ext cx="3987452" cy="365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700"/>
              </a:spcBef>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700" dirty="0">
                <a:solidFill>
                  <a:schemeClr val="tx1"/>
                </a:solidFill>
                <a:latin typeface="Times New Roman" pitchFamily="18" charset="0"/>
                <a:cs typeface="Times New Roman" pitchFamily="18" charset="0"/>
              </a:rPr>
              <a:t>When a </a:t>
            </a:r>
            <a:r>
              <a:rPr lang="en-US" sz="1700" dirty="0">
                <a:solidFill>
                  <a:schemeClr val="tx1"/>
                </a:solidFill>
                <a:latin typeface="Times New Roman" pitchFamily="18" charset="0"/>
                <a:cs typeface="Times New Roman" pitchFamily="18" charset="0"/>
              </a:rPr>
              <a:t>constructor is parameterized, we must pass the initial values as arguments to the constructor function when an object is declared.</a:t>
            </a:r>
          </a:p>
          <a:p>
            <a:pPr algn="just">
              <a:spcBef>
                <a:spcPts val="700"/>
              </a:spcBef>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1700" dirty="0">
              <a:solidFill>
                <a:schemeClr val="tx1"/>
              </a:solidFill>
              <a:latin typeface="Times New Roman" pitchFamily="18" charset="0"/>
              <a:cs typeface="Times New Roman" pitchFamily="18" charset="0"/>
            </a:endParaRPr>
          </a:p>
          <a:p>
            <a:pPr>
              <a:spcBef>
                <a:spcPts val="700"/>
              </a:spcBef>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700" dirty="0">
                <a:solidFill>
                  <a:schemeClr val="tx1"/>
                </a:solidFill>
                <a:latin typeface="Times New Roman" pitchFamily="18" charset="0"/>
                <a:cs typeface="Times New Roman" pitchFamily="18" charset="0"/>
              </a:rPr>
              <a:t> </a:t>
            </a:r>
            <a:r>
              <a:rPr lang="en-US" sz="1700" dirty="0">
                <a:solidFill>
                  <a:schemeClr val="tx1"/>
                </a:solidFill>
                <a:latin typeface="Times New Roman" pitchFamily="18" charset="0"/>
                <a:cs typeface="Times New Roman" pitchFamily="18" charset="0"/>
              </a:rPr>
              <a:t>Two ways Calling:</a:t>
            </a:r>
          </a:p>
          <a:p>
            <a:pPr marL="742950" lvl="1" indent="-285750">
              <a:spcBef>
                <a:spcPts val="600"/>
              </a:spcBef>
              <a:buClr>
                <a:srgbClr val="FFFFFF"/>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b="1" dirty="0">
                <a:solidFill>
                  <a:schemeClr val="tx1"/>
                </a:solidFill>
                <a:latin typeface="Times New Roman" pitchFamily="18" charset="0"/>
                <a:cs typeface="Times New Roman" pitchFamily="18" charset="0"/>
              </a:rPr>
              <a:t>1. Explicit</a:t>
            </a:r>
          </a:p>
          <a:p>
            <a:pPr marL="1200150" lvl="2" indent="-285750">
              <a:spcBef>
                <a:spcPts val="500"/>
              </a:spcBef>
              <a:buClr>
                <a:srgbClr val="FFFFFF"/>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b="1" dirty="0">
                <a:solidFill>
                  <a:srgbClr val="00B050"/>
                </a:solidFill>
                <a:latin typeface="Times New Roman" pitchFamily="18" charset="0"/>
                <a:cs typeface="Times New Roman" pitchFamily="18" charset="0"/>
              </a:rPr>
              <a:t>example e1 = example(5);</a:t>
            </a:r>
          </a:p>
          <a:p>
            <a:pPr marL="742950" lvl="1" indent="-285750">
              <a:spcBef>
                <a:spcPts val="600"/>
              </a:spcBef>
              <a:buClr>
                <a:srgbClr val="FFFFFF"/>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b="1" dirty="0">
                <a:solidFill>
                  <a:schemeClr val="tx1"/>
                </a:solidFill>
                <a:latin typeface="Times New Roman" pitchFamily="18" charset="0"/>
                <a:cs typeface="Times New Roman" pitchFamily="18" charset="0"/>
              </a:rPr>
              <a:t>2. Implicit</a:t>
            </a:r>
          </a:p>
          <a:p>
            <a:pPr marL="1200150" lvl="2" indent="-285750">
              <a:spcBef>
                <a:spcPts val="500"/>
              </a:spcBef>
              <a:buClr>
                <a:srgbClr val="FFFFFF"/>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b="1" dirty="0">
                <a:solidFill>
                  <a:srgbClr val="00B050"/>
                </a:solidFill>
                <a:latin typeface="Times New Roman" pitchFamily="18" charset="0"/>
                <a:cs typeface="Times New Roman" pitchFamily="18" charset="0"/>
              </a:rPr>
              <a:t>example e1(5);</a:t>
            </a:r>
          </a:p>
          <a:p>
            <a:pPr marL="1200150" lvl="2" indent="-285750">
              <a:spcBef>
                <a:spcPts val="500"/>
              </a:spcBef>
              <a:buClr>
                <a:srgbClr val="FFFFFF"/>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b="1" dirty="0">
                <a:solidFill>
                  <a:schemeClr val="tx1"/>
                </a:solidFill>
                <a:latin typeface="Times New Roman" pitchFamily="18" charset="0"/>
                <a:cs typeface="Times New Roman" pitchFamily="18" charset="0"/>
              </a:rPr>
              <a:t>//Shorthand method </a:t>
            </a:r>
            <a:r>
              <a:rPr lang="en-US" sz="1600" dirty="0">
                <a:latin typeface="Times New Roman" pitchFamily="18" charset="0"/>
                <a:cs typeface="Times New Roman" pitchFamily="18" charset="0"/>
              </a:rPr>
              <a:t>metho</a:t>
            </a:r>
            <a:r>
              <a:rPr lang="en-US" dirty="0"/>
              <a:t>d</a:t>
            </a:r>
            <a:endParaRPr lang="en-IN" dirty="0">
              <a:solidFill>
                <a:schemeClr val="tx1"/>
              </a:solidFill>
            </a:endParaRPr>
          </a:p>
        </p:txBody>
      </p:sp>
    </p:spTree>
    <p:extLst>
      <p:ext uri="{BB962C8B-B14F-4D97-AF65-F5344CB8AC3E}">
        <p14:creationId xmlns:p14="http://schemas.microsoft.com/office/powerpoint/2010/main" val="397704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p>
        </p:txBody>
      </p:sp>
      <p:sp>
        <p:nvSpPr>
          <p:cNvPr id="3" name="Content Placeholder 2"/>
          <p:cNvSpPr>
            <a:spLocks noGrp="1"/>
          </p:cNvSpPr>
          <p:nvPr>
            <p:ph sz="half" idx="1"/>
          </p:nvPr>
        </p:nvSpPr>
        <p:spPr>
          <a:xfrm>
            <a:off x="152400" y="1219200"/>
            <a:ext cx="5842000" cy="5562599"/>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514350" indent="-514350">
              <a:buFont typeface="+mj-lt"/>
              <a:buAutoNum type="arabicPeriod"/>
            </a:pPr>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&lt;iostream&gt;</a:t>
            </a:r>
            <a:endParaRPr lang="en-US" b="0" dirty="0">
              <a:solidFill>
                <a:srgbClr val="D4D4D4"/>
              </a:solidFill>
              <a:effectLst/>
              <a:latin typeface="Consolas" panose="020B0609020204030204" pitchFamily="49" charset="0"/>
            </a:endParaRPr>
          </a:p>
          <a:p>
            <a:pPr marL="514350" indent="-514350">
              <a:buFont typeface="+mj-lt"/>
              <a:buAutoNum type="arabicPeriod"/>
            </a:pPr>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namespace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myclass</a:t>
            </a:r>
            <a:r>
              <a:rPr lang="en-US" b="0" dirty="0">
                <a:solidFill>
                  <a:srgbClr val="D4D4D4"/>
                </a:solidFill>
                <a:effectLst/>
                <a:latin typeface="Consolas" panose="020B0609020204030204" pitchFamily="49" charset="0"/>
              </a:rPr>
              <a:t> {</a:t>
            </a:r>
          </a:p>
          <a:p>
            <a:pPr marL="514350" indent="-514350">
              <a:buFont typeface="+mj-lt"/>
              <a:buAutoNum type="arabicPeriod"/>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569CD6"/>
                </a:solidFill>
                <a:effectLst/>
                <a:latin typeface="Consolas" panose="020B0609020204030204" pitchFamily="49" charset="0"/>
              </a:rPr>
              <a:t>public:</a:t>
            </a:r>
            <a:endParaRPr lang="en-US" b="0" dirty="0">
              <a:solidFill>
                <a:srgbClr val="D4D4D4"/>
              </a:solidFill>
              <a:effectLst/>
              <a:latin typeface="Consolas" panose="020B0609020204030204" pitchFamily="49" charset="0"/>
            </a:endParaRPr>
          </a:p>
          <a:p>
            <a:pPr marL="514350" indent="-514350">
              <a:buFont typeface="+mj-lt"/>
              <a:buAutoNum type="arabicPeriod"/>
            </a:pP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myclass</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j</a:t>
            </a: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p>
          <a:p>
            <a:pPr marL="514350" indent="-514350">
              <a:buFont typeface="+mj-lt"/>
              <a:buAutoNum type="arabicPeriod"/>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j</a:t>
            </a: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show</a:t>
            </a:r>
            <a:r>
              <a:rPr lang="en-US" b="0" dirty="0">
                <a:solidFill>
                  <a:srgbClr val="D4D4D4"/>
                </a:solidFill>
                <a:effectLst/>
                <a:latin typeface="Consolas" panose="020B0609020204030204" pitchFamily="49" charset="0"/>
              </a:rPr>
              <a:t>() {</a:t>
            </a:r>
          </a:p>
          <a:p>
            <a:pPr marL="514350" indent="-514350">
              <a:buFont typeface="+mj-lt"/>
              <a:buAutoNum type="arabicPeriod"/>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cout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pPr marL="514350" indent="-514350">
              <a:buFont typeface="+mj-lt"/>
              <a:buAutoNum type="arabicPeriod"/>
            </a:pPr>
            <a:r>
              <a:rPr lang="en-US" b="0" dirty="0">
                <a:solidFill>
                  <a:srgbClr val="D4D4D4"/>
                </a:solidFill>
                <a:effectLst/>
                <a:latin typeface="Consolas" panose="020B0609020204030204" pitchFamily="49" charset="0"/>
              </a:rPr>
              <a:t>    }</a:t>
            </a:r>
          </a:p>
          <a:p>
            <a:pPr marL="514350" indent="-514350">
              <a:buFont typeface="+mj-lt"/>
              <a:buAutoNum type="arabicPeriod"/>
            </a:pPr>
            <a:r>
              <a:rPr lang="en-US" b="0" dirty="0">
                <a:solidFill>
                  <a:srgbClr val="D4D4D4"/>
                </a:solidFill>
                <a:effectLst/>
                <a:latin typeface="Consolas" panose="020B0609020204030204" pitchFamily="49" charset="0"/>
              </a:rPr>
              <a:t>};</a:t>
            </a:r>
          </a:p>
        </p:txBody>
      </p:sp>
      <p:sp>
        <p:nvSpPr>
          <p:cNvPr id="4" name="Content Placeholder 3"/>
          <p:cNvSpPr>
            <a:spLocks noGrp="1"/>
          </p:cNvSpPr>
          <p:nvPr>
            <p:ph sz="half" idx="2"/>
          </p:nvPr>
        </p:nvSpPr>
        <p:spPr>
          <a:xfrm>
            <a:off x="6096000" y="1600201"/>
            <a:ext cx="5943600" cy="4525963"/>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514350" indent="-514350">
              <a:buFont typeface="+mj-lt"/>
              <a:buAutoNum type="arabicPeriod" startAt="14"/>
            </a:pP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p>
          <a:p>
            <a:pPr marL="514350" indent="-514350">
              <a:buFont typeface="+mj-lt"/>
              <a:buAutoNum type="arabicPeriod" startAt="14"/>
            </a:pP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myclass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ob</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pPr marL="514350" indent="-514350">
              <a:buFont typeface="+mj-lt"/>
              <a:buAutoNum type="arabicPeriod" startAt="14"/>
            </a:pPr>
            <a:r>
              <a:rPr lang="en-US" b="0" dirty="0">
                <a:solidFill>
                  <a:srgbClr val="6A9955"/>
                </a:solidFill>
                <a:effectLst/>
                <a:latin typeface="Consolas" panose="020B0609020204030204" pitchFamily="49" charset="0"/>
              </a:rPr>
              <a:t>    //You can also pass arguments as</a:t>
            </a:r>
            <a:endParaRPr lang="en-US" b="0" dirty="0">
              <a:solidFill>
                <a:srgbClr val="D4D4D4"/>
              </a:solidFill>
              <a:effectLst/>
              <a:latin typeface="Consolas" panose="020B0609020204030204" pitchFamily="49" charset="0"/>
            </a:endParaRPr>
          </a:p>
          <a:p>
            <a:pPr marL="514350" indent="-514350">
              <a:buFont typeface="+mj-lt"/>
              <a:buAutoNum type="arabicPeriod" startAt="14"/>
            </a:pPr>
            <a:r>
              <a:rPr lang="en-US" b="0" dirty="0">
                <a:solidFill>
                  <a:srgbClr val="6A9955"/>
                </a:solidFill>
                <a:effectLst/>
                <a:latin typeface="Consolas" panose="020B0609020204030204" pitchFamily="49" charset="0"/>
              </a:rPr>
              <a:t>    // </a:t>
            </a:r>
            <a:r>
              <a:rPr lang="en-US" b="0" dirty="0" err="1">
                <a:solidFill>
                  <a:srgbClr val="6A9955"/>
                </a:solidFill>
                <a:effectLst/>
                <a:latin typeface="Consolas" panose="020B0609020204030204" pitchFamily="49" charset="0"/>
              </a:rPr>
              <a:t>myclass</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ob</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myclass</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ob</a:t>
            </a:r>
            <a:r>
              <a:rPr lang="en-US" b="0" dirty="0">
                <a:solidFill>
                  <a:srgbClr val="6A9955"/>
                </a:solidFill>
                <a:effectLst/>
                <a:latin typeface="Consolas" panose="020B0609020204030204" pitchFamily="49" charset="0"/>
              </a:rPr>
              <a:t>(3, 5);</a:t>
            </a:r>
            <a:endParaRPr lang="en-US" b="0" dirty="0">
              <a:solidFill>
                <a:srgbClr val="D4D4D4"/>
              </a:solidFill>
              <a:effectLst/>
              <a:latin typeface="Consolas" panose="020B0609020204030204" pitchFamily="49" charset="0"/>
            </a:endParaRPr>
          </a:p>
          <a:p>
            <a:pPr marL="514350" indent="-514350">
              <a:buFont typeface="+mj-lt"/>
              <a:buAutoNum type="arabicPeriod" startAt="14"/>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ob</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D4D4D4"/>
                </a:solidFill>
                <a:effectLst/>
                <a:latin typeface="Consolas" panose="020B0609020204030204" pitchFamily="49" charset="0"/>
              </a:rPr>
              <a:t>();</a:t>
            </a:r>
          </a:p>
          <a:p>
            <a:pPr marL="514350" indent="-514350">
              <a:buFont typeface="+mj-lt"/>
              <a:buAutoNum type="arabicPeriod" startAt="14"/>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pPr marL="514350" indent="-514350">
              <a:buFont typeface="+mj-lt"/>
              <a:buAutoNum type="arabicPeriod" startAt="14"/>
            </a:pPr>
            <a:r>
              <a:rPr lang="en-US"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271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Constructors with Default Arguments</a:t>
            </a:r>
          </a:p>
        </p:txBody>
      </p:sp>
      <p:sp>
        <p:nvSpPr>
          <p:cNvPr id="3" name="Content Placeholder 2"/>
          <p:cNvSpPr>
            <a:spLocks noGrp="1"/>
          </p:cNvSpPr>
          <p:nvPr>
            <p:ph idx="1"/>
          </p:nvPr>
        </p:nvSpPr>
        <p:spPr>
          <a:xfrm>
            <a:off x="1981200" y="1828801"/>
            <a:ext cx="8229600" cy="4297363"/>
          </a:xfrm>
        </p:spPr>
        <p:txBody>
          <a:bodyPr>
            <a:noAutofit/>
          </a:bodyPr>
          <a:lstStyle/>
          <a:p>
            <a:pPr marL="0" indent="0" algn="just">
              <a:buNone/>
            </a:pPr>
            <a:r>
              <a:rPr lang="en-US" sz="2400" dirty="0">
                <a:latin typeface="Times New Roman" pitchFamily="18" charset="0"/>
                <a:cs typeface="Times New Roman" pitchFamily="18" charset="0"/>
              </a:rPr>
              <a:t>It is possible to define constructors with default arguments.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Consider </a:t>
            </a:r>
            <a:r>
              <a:rPr lang="en-US" sz="2400" b="1" dirty="0">
                <a:solidFill>
                  <a:schemeClr val="tx2"/>
                </a:solidFill>
                <a:latin typeface="Times New Roman" pitchFamily="18" charset="0"/>
                <a:cs typeface="Times New Roman" pitchFamily="18" charset="0"/>
              </a:rPr>
              <a:t>example (</a:t>
            </a:r>
            <a:r>
              <a:rPr lang="en-US" sz="2400" b="1" dirty="0" err="1">
                <a:solidFill>
                  <a:schemeClr val="tx2"/>
                </a:solidFill>
                <a:latin typeface="Times New Roman" pitchFamily="18" charset="0"/>
                <a:cs typeface="Times New Roman" pitchFamily="18" charset="0"/>
              </a:rPr>
              <a:t>int</a:t>
            </a:r>
            <a:r>
              <a:rPr lang="en-US" sz="2400" b="1" dirty="0">
                <a:solidFill>
                  <a:schemeClr val="tx2"/>
                </a:solidFill>
                <a:latin typeface="Times New Roman" pitchFamily="18" charset="0"/>
                <a:cs typeface="Times New Roman" pitchFamily="18" charset="0"/>
              </a:rPr>
              <a:t> a, </a:t>
            </a:r>
            <a:r>
              <a:rPr lang="en-US" sz="2400" b="1" dirty="0" err="1">
                <a:solidFill>
                  <a:schemeClr val="tx2"/>
                </a:solidFill>
                <a:latin typeface="Times New Roman" pitchFamily="18" charset="0"/>
                <a:cs typeface="Times New Roman" pitchFamily="18" charset="0"/>
              </a:rPr>
              <a:t>int</a:t>
            </a:r>
            <a:r>
              <a:rPr lang="en-US" sz="2400" b="1" dirty="0">
                <a:solidFill>
                  <a:schemeClr val="tx2"/>
                </a:solidFill>
                <a:latin typeface="Times New Roman" pitchFamily="18" charset="0"/>
                <a:cs typeface="Times New Roman" pitchFamily="18" charset="0"/>
              </a:rPr>
              <a:t> b= 0);</a:t>
            </a:r>
          </a:p>
          <a:p>
            <a:pPr marL="342900" lvl="1" indent="-342900" algn="just">
              <a:buFont typeface="Wingdings" pitchFamily="2" charset="2"/>
              <a:buChar char="§"/>
            </a:pPr>
            <a:r>
              <a:rPr lang="en-US" sz="2400" dirty="0">
                <a:latin typeface="Times New Roman" pitchFamily="18" charset="0"/>
                <a:cs typeface="Times New Roman" pitchFamily="18" charset="0"/>
              </a:rPr>
              <a:t>The default value of the argument b is zero.</a:t>
            </a:r>
          </a:p>
          <a:p>
            <a:pPr marL="0" lvl="1" indent="0" algn="just">
              <a:buNone/>
            </a:pPr>
            <a:r>
              <a:rPr lang="en-US" sz="2400" b="1" dirty="0">
                <a:solidFill>
                  <a:schemeClr val="tx2"/>
                </a:solidFill>
                <a:latin typeface="Times New Roman" pitchFamily="18" charset="0"/>
                <a:cs typeface="Times New Roman" pitchFamily="18" charset="0"/>
              </a:rPr>
              <a:t>example e1(5); </a:t>
            </a:r>
          </a:p>
          <a:p>
            <a:pPr marL="0" lvl="1" indent="0" algn="just">
              <a:buNone/>
            </a:pPr>
            <a:r>
              <a:rPr lang="en-US" sz="2400" b="1" dirty="0">
                <a:solidFill>
                  <a:srgbClr val="00B050"/>
                </a:solidFill>
                <a:latin typeface="Times New Roman" pitchFamily="18" charset="0"/>
                <a:cs typeface="Times New Roman" pitchFamily="18" charset="0"/>
              </a:rPr>
              <a:t>     </a:t>
            </a:r>
            <a:r>
              <a:rPr lang="en-US" sz="2400" dirty="0">
                <a:latin typeface="Times New Roman" pitchFamily="18" charset="0"/>
                <a:cs typeface="Times New Roman" pitchFamily="18" charset="0"/>
              </a:rPr>
              <a:t>assigns the value 5 to the variable a and 0 to b.</a:t>
            </a:r>
          </a:p>
          <a:p>
            <a:pPr marL="0" lvl="1" indent="0" algn="just">
              <a:buNone/>
            </a:pPr>
            <a:r>
              <a:rPr lang="en-US" sz="2400" b="1" dirty="0">
                <a:solidFill>
                  <a:schemeClr val="tx2"/>
                </a:solidFill>
                <a:latin typeface="Times New Roman" pitchFamily="18" charset="0"/>
                <a:cs typeface="Times New Roman" pitchFamily="18" charset="0"/>
              </a:rPr>
              <a:t>example e1(5, 3); </a:t>
            </a:r>
          </a:p>
          <a:p>
            <a:pPr marL="0" lvl="1" indent="0" algn="just">
              <a:buNone/>
            </a:pPr>
            <a:r>
              <a:rPr lang="en-US" sz="2400" b="1" dirty="0">
                <a:solidFill>
                  <a:srgbClr val="00B050"/>
                </a:solidFill>
                <a:latin typeface="Times New Roman" pitchFamily="18" charset="0"/>
                <a:cs typeface="Times New Roman" pitchFamily="18" charset="0"/>
              </a:rPr>
              <a:t>     </a:t>
            </a:r>
            <a:r>
              <a:rPr lang="en-US" sz="2400" dirty="0">
                <a:latin typeface="Times New Roman" pitchFamily="18" charset="0"/>
                <a:cs typeface="Times New Roman" pitchFamily="18" charset="0"/>
              </a:rPr>
              <a:t>assigns the value 5 to the variable a and 3 to b.</a:t>
            </a:r>
          </a:p>
          <a:p>
            <a:pPr marL="0" lvl="1" indent="0" algn="just">
              <a:buNone/>
            </a:pPr>
            <a:endParaRPr lang="en-US" dirty="0">
              <a:solidFill>
                <a:srgbClr val="00B050"/>
              </a:solidFill>
            </a:endParaRPr>
          </a:p>
          <a:p>
            <a:pPr algn="just">
              <a:buFont typeface="Wingdings" pitchFamily="2" charset="2"/>
              <a:buChar char="§"/>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74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fontScale="90000"/>
          </a:bodyPr>
          <a:lstStyle/>
          <a:p>
            <a:r>
              <a:rPr lang="en-US" sz="3600" b="1" dirty="0">
                <a:latin typeface="Arial" pitchFamily="34" charset="0"/>
                <a:cs typeface="Arial" pitchFamily="34" charset="0"/>
              </a:rPr>
              <a:t>Constructors with Default Arguments (Cont..)</a:t>
            </a: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b="1" dirty="0">
                <a:latin typeface="Times New Roman" pitchFamily="18" charset="0"/>
                <a:cs typeface="Times New Roman" pitchFamily="18" charset="0"/>
              </a:rPr>
              <a:t>example::example()               </a:t>
            </a:r>
            <a:r>
              <a:rPr lang="en-US" sz="2400" dirty="0">
                <a:latin typeface="Times New Roman" pitchFamily="18" charset="0"/>
                <a:cs typeface="Times New Roman" pitchFamily="18" charset="0"/>
              </a:rPr>
              <a:t>//Default Constructor</a:t>
            </a:r>
          </a:p>
          <a:p>
            <a:pPr algn="just">
              <a:buFont typeface="Wingdings" pitchFamily="2" charset="2"/>
              <a:buChar char="§"/>
            </a:pPr>
            <a:r>
              <a:rPr lang="en-US" sz="2400" b="1" dirty="0">
                <a:latin typeface="Times New Roman" pitchFamily="18" charset="0"/>
                <a:cs typeface="Times New Roman" pitchFamily="18" charset="0"/>
              </a:rPr>
              <a:t>example::example(</a:t>
            </a:r>
            <a:r>
              <a:rPr lang="en-US" sz="2400" b="1" dirty="0" err="1">
                <a:latin typeface="Times New Roman" pitchFamily="18" charset="0"/>
                <a:cs typeface="Times New Roman" pitchFamily="18" charset="0"/>
              </a:rPr>
              <a:t>int</a:t>
            </a:r>
            <a:r>
              <a:rPr lang="en-US" sz="2400" b="1" dirty="0">
                <a:latin typeface="Times New Roman" pitchFamily="18" charset="0"/>
                <a:cs typeface="Times New Roman" pitchFamily="18" charset="0"/>
              </a:rPr>
              <a:t> a=0);  </a:t>
            </a:r>
            <a:r>
              <a:rPr lang="en-US" sz="2400" dirty="0">
                <a:latin typeface="Times New Roman" pitchFamily="18" charset="0"/>
                <a:cs typeface="Times New Roman" pitchFamily="18" charset="0"/>
              </a:rPr>
              <a:t>//Default Argument Constructor</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default argument constructor can be called with either one argument or no arguments.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When called with no arguments, it becomes a default constructor.</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55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Constructors with One Parameter: A Special Case</a:t>
            </a:r>
            <a:endParaRPr lang="en-IN" dirty="0"/>
          </a:p>
        </p:txBody>
      </p:sp>
      <p:sp>
        <p:nvSpPr>
          <p:cNvPr id="6" name="Content Placeholder 5"/>
          <p:cNvSpPr>
            <a:spLocks noGrp="1"/>
          </p:cNvSpPr>
          <p:nvPr>
            <p:ph idx="1"/>
          </p:nvPr>
        </p:nvSpPr>
        <p:spPr>
          <a:xfrm>
            <a:off x="609600" y="1219201"/>
            <a:ext cx="6781800" cy="5562600"/>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X</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a:t>
            </a:r>
          </a:p>
          <a:p>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X</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j</a:t>
            </a:r>
            <a:r>
              <a:rPr lang="en-US" b="1" dirty="0">
                <a:solidFill>
                  <a:srgbClr val="D4D4D4"/>
                </a:solidFill>
                <a:effectLst/>
                <a:latin typeface="Consolas" panose="020B0609020204030204" pitchFamily="49" charset="0"/>
              </a:rPr>
              <a:t>) {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j</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geta</a:t>
            </a:r>
            <a:r>
              <a:rPr lang="en-US" b="1" dirty="0">
                <a:solidFill>
                  <a:srgbClr val="D4D4D4"/>
                </a:solidFill>
                <a:effectLst/>
                <a:latin typeface="Consolas" panose="020B0609020204030204" pitchFamily="49" charset="0"/>
              </a:rPr>
              <a:t>() {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a:t>
            </a:r>
          </a:p>
          <a:p>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X</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ob</a:t>
            </a:r>
            <a:r>
              <a:rPr lang="en-US" b="1" dirty="0">
                <a:solidFill>
                  <a:srgbClr val="D4D4D4"/>
                </a:solidFill>
                <a:effectLst/>
                <a:latin typeface="Consolas" panose="020B0609020204030204" pitchFamily="49" charset="0"/>
              </a:rPr>
              <a:t> = </a:t>
            </a:r>
            <a:r>
              <a:rPr lang="en-US" b="1" dirty="0">
                <a:solidFill>
                  <a:srgbClr val="B5CEA8"/>
                </a:solidFill>
                <a:effectLst/>
                <a:latin typeface="Consolas" panose="020B0609020204030204" pitchFamily="49" charset="0"/>
              </a:rPr>
              <a:t>99</a:t>
            </a: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 // passes 99 to j</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ob</a:t>
            </a:r>
            <a:r>
              <a:rPr lang="en-US" b="1" dirty="0" err="1">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geta</a:t>
            </a: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 // outputs 99</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300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Dynamic Constructor</a:t>
            </a: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dirty="0">
                <a:latin typeface="Times New Roman" pitchFamily="18" charset="0"/>
                <a:cs typeface="Times New Roman" pitchFamily="18" charset="0"/>
              </a:rPr>
              <a:t>The constructor can also be used to allocate memory while creating objects.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a:latin typeface="Times New Roman" pitchFamily="18" charset="0"/>
                <a:cs typeface="Times New Roman" pitchFamily="18" charset="0"/>
              </a:rPr>
              <a:t>This enables the </a:t>
            </a:r>
            <a:r>
              <a:rPr lang="en-US" sz="2400" dirty="0">
                <a:latin typeface="Times New Roman" pitchFamily="18" charset="0"/>
                <a:cs typeface="Times New Roman" pitchFamily="18" charset="0"/>
              </a:rPr>
              <a:t>system to allocate the right amount of memory for each object when the objects are not of the same size.</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Allocation of memory to objects at time of their construction is known as dynamic construction of objects.</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The memory is allocated with the help of </a:t>
            </a:r>
            <a:r>
              <a:rPr lang="en-US" sz="2400" i="1" dirty="0">
                <a:latin typeface="Times New Roman" pitchFamily="18" charset="0"/>
                <a:cs typeface="Times New Roman" pitchFamily="18" charset="0"/>
              </a:rPr>
              <a:t>new</a:t>
            </a:r>
            <a:r>
              <a:rPr lang="en-US" sz="2400" dirty="0">
                <a:latin typeface="Times New Roman" pitchFamily="18" charset="0"/>
                <a:cs typeface="Times New Roman" pitchFamily="18" charset="0"/>
              </a:rPr>
              <a:t> operator.</a:t>
            </a: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560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305800" cy="715962"/>
          </a:xfrm>
        </p:spPr>
        <p:txBody>
          <a:bodyPr>
            <a:normAutofit/>
          </a:bodyPr>
          <a:lstStyle/>
          <a:p>
            <a:r>
              <a:rPr lang="en-US" sz="3600" b="1" dirty="0">
                <a:latin typeface="Arial" pitchFamily="34" charset="0"/>
                <a:cs typeface="Arial" pitchFamily="34" charset="0"/>
              </a:rPr>
              <a:t>Example 1</a:t>
            </a:r>
          </a:p>
        </p:txBody>
      </p:sp>
      <p:sp>
        <p:nvSpPr>
          <p:cNvPr id="3" name="Content Placeholder 2"/>
          <p:cNvSpPr>
            <a:spLocks noGrp="1"/>
          </p:cNvSpPr>
          <p:nvPr>
            <p:ph idx="1"/>
          </p:nvPr>
        </p:nvSpPr>
        <p:spPr>
          <a:xfrm>
            <a:off x="304802" y="914400"/>
            <a:ext cx="4876798" cy="594360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800" b="1" dirty="0">
                <a:solidFill>
                  <a:srgbClr val="C586C0"/>
                </a:solidFill>
                <a:effectLst/>
                <a:latin typeface="Consolas" panose="020B0609020204030204" pitchFamily="49" charset="0"/>
              </a:rPr>
              <a:t>#include</a:t>
            </a:r>
            <a:r>
              <a:rPr lang="en-US" sz="1800" b="1" dirty="0">
                <a:solidFill>
                  <a:srgbClr val="CE9178"/>
                </a:solidFill>
                <a:effectLst/>
                <a:latin typeface="Consolas" panose="020B0609020204030204" pitchFamily="49" charset="0"/>
              </a:rPr>
              <a:t>&lt;iostream&gt;</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C586C0"/>
                </a:solidFill>
                <a:effectLst/>
                <a:latin typeface="Consolas" panose="020B0609020204030204" pitchFamily="49" charset="0"/>
              </a:rPr>
              <a:t>using</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namespace</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std</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class</a:t>
            </a:r>
            <a:r>
              <a:rPr lang="en-US" sz="1800" b="1" dirty="0">
                <a:solidFill>
                  <a:srgbClr val="D4D4D4"/>
                </a:solidFill>
                <a:effectLst/>
                <a:latin typeface="Consolas" panose="020B0609020204030204" pitchFamily="49" charset="0"/>
              </a:rPr>
              <a:t> </a:t>
            </a:r>
            <a:r>
              <a:rPr lang="en-US" sz="1800" b="1" dirty="0">
                <a:solidFill>
                  <a:srgbClr val="4EC9B0"/>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ptr</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569CD6"/>
                </a:solidFill>
                <a:effectLst/>
                <a:latin typeface="Consolas" panose="020B0609020204030204" pitchFamily="49" charset="0"/>
              </a:rPr>
              <a:t>public:</a:t>
            </a:r>
            <a:endParaRPr lang="en-US" sz="1800" b="1" dirty="0">
              <a:solidFill>
                <a:srgbClr val="D4D4D4"/>
              </a:solidFill>
              <a:effectLst/>
              <a:latin typeface="Consolas" panose="020B0609020204030204" pitchFamily="49" charset="0"/>
            </a:endParaRP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void</a:t>
            </a:r>
            <a:r>
              <a:rPr lang="en-US" sz="1800" b="1" dirty="0">
                <a:solidFill>
                  <a:srgbClr val="D4D4D4"/>
                </a:solidFill>
                <a:effectLst/>
                <a:latin typeface="Consolas" panose="020B0609020204030204" pitchFamily="49" charset="0"/>
              </a:rPr>
              <a:t> </a:t>
            </a:r>
            <a:r>
              <a:rPr lang="en-US" sz="1800" b="1" dirty="0">
                <a:solidFill>
                  <a:srgbClr val="DCDCAA"/>
                </a:solidFill>
                <a:effectLst/>
                <a:latin typeface="Consolas" panose="020B0609020204030204" pitchFamily="49" charset="0"/>
              </a:rPr>
              <a:t>display</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4EC9B0"/>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r>
              <a:rPr lang="en-US" sz="1800" b="1" dirty="0">
                <a:solidFill>
                  <a:srgbClr val="DCDCAA"/>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ptr</a:t>
            </a:r>
            <a:r>
              <a:rPr lang="en-US" sz="1800" b="1" dirty="0">
                <a:solidFill>
                  <a:srgbClr val="D4D4D4"/>
                </a:solidFill>
                <a:effectLst/>
                <a:latin typeface="Consolas" panose="020B0609020204030204" pitchFamily="49" charset="0"/>
              </a:rPr>
              <a:t>=</a:t>
            </a:r>
            <a:r>
              <a:rPr lang="en-US" sz="1800" b="1" dirty="0">
                <a:solidFill>
                  <a:srgbClr val="C586C0"/>
                </a:solidFill>
                <a:effectLst/>
                <a:latin typeface="Consolas" panose="020B0609020204030204" pitchFamily="49" charset="0"/>
              </a:rPr>
              <a:t>new</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ptr</a:t>
            </a:r>
            <a:r>
              <a:rPr lang="en-US" sz="1800" b="1" dirty="0">
                <a:solidFill>
                  <a:srgbClr val="D4D4D4"/>
                </a:solidFill>
                <a:effectLst/>
                <a:latin typeface="Consolas" panose="020B0609020204030204" pitchFamily="49" charset="0"/>
              </a:rPr>
              <a:t>=</a:t>
            </a:r>
            <a:r>
              <a:rPr lang="en-US" sz="1800" b="1" dirty="0">
                <a:solidFill>
                  <a:srgbClr val="B5CEA8"/>
                </a:solidFill>
                <a:effectLst/>
                <a:latin typeface="Consolas" panose="020B0609020204030204" pitchFamily="49" charset="0"/>
              </a:rPr>
              <a:t>100</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4EC9B0"/>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r>
              <a:rPr lang="en-US" sz="1800" b="1" dirty="0">
                <a:solidFill>
                  <a:srgbClr val="DCDCAA"/>
                </a:solidFill>
                <a:effectLst/>
                <a:latin typeface="Consolas" panose="020B0609020204030204" pitchFamily="49" charset="0"/>
              </a:rPr>
              <a:t>test</a:t>
            </a:r>
            <a:r>
              <a:rPr lang="en-US" sz="1800" b="1" dirty="0">
                <a:solidFill>
                  <a:srgbClr val="D4D4D4"/>
                </a:solidFill>
                <a:effectLst/>
                <a:latin typeface="Consolas" panose="020B0609020204030204" pitchFamily="49" charset="0"/>
              </a:rPr>
              <a:t>(</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 </a:t>
            </a:r>
            <a:r>
              <a:rPr lang="en-US" sz="1800" b="1" dirty="0">
                <a:solidFill>
                  <a:srgbClr val="9CDCFE"/>
                </a:solidFill>
                <a:effectLst/>
                <a:latin typeface="Consolas" panose="020B0609020204030204" pitchFamily="49" charset="0"/>
              </a:rPr>
              <a:t>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ptr</a:t>
            </a:r>
            <a:r>
              <a:rPr lang="en-US" sz="1800" b="1" dirty="0">
                <a:solidFill>
                  <a:srgbClr val="D4D4D4"/>
                </a:solidFill>
                <a:effectLst/>
                <a:latin typeface="Consolas" panose="020B0609020204030204" pitchFamily="49" charset="0"/>
              </a:rPr>
              <a:t>=</a:t>
            </a:r>
            <a:r>
              <a:rPr lang="en-US" sz="1800" b="1" dirty="0">
                <a:solidFill>
                  <a:srgbClr val="C586C0"/>
                </a:solidFill>
                <a:effectLst/>
                <a:latin typeface="Consolas" panose="020B0609020204030204" pitchFamily="49" charset="0"/>
              </a:rPr>
              <a:t>new</a:t>
            </a:r>
            <a:r>
              <a:rPr lang="en-US" sz="1800" b="1"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int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    *</a:t>
            </a:r>
            <a:r>
              <a:rPr lang="en-US" sz="1800" b="1" dirty="0" err="1">
                <a:solidFill>
                  <a:srgbClr val="9CDCFE"/>
                </a:solidFill>
                <a:effectLst/>
                <a:latin typeface="Consolas" panose="020B0609020204030204" pitchFamily="49" charset="0"/>
              </a:rPr>
              <a:t>ptr</a:t>
            </a:r>
            <a:r>
              <a:rPr lang="en-US" sz="1800" b="1" dirty="0">
                <a:solidFill>
                  <a:srgbClr val="D4D4D4"/>
                </a:solidFill>
                <a:effectLst/>
                <a:latin typeface="Consolas" panose="020B0609020204030204" pitchFamily="49" charset="0"/>
              </a:rPr>
              <a:t>=</a:t>
            </a:r>
            <a:r>
              <a:rPr lang="en-US" sz="1800" b="1" dirty="0">
                <a:solidFill>
                  <a:srgbClr val="9CDCFE"/>
                </a:solidFill>
                <a:effectLst/>
                <a:latin typeface="Consolas" panose="020B0609020204030204" pitchFamily="49" charset="0"/>
              </a:rPr>
              <a:t>t</a:t>
            </a:r>
            <a:r>
              <a:rPr lang="en-US" sz="1800" b="1" dirty="0">
                <a:solidFill>
                  <a:srgbClr val="D4D4D4"/>
                </a:solidFill>
                <a:effectLst/>
                <a:latin typeface="Consolas" panose="020B0609020204030204" pitchFamily="49" charset="0"/>
              </a:rPr>
              <a:t>;</a:t>
            </a:r>
          </a:p>
          <a:p>
            <a:pPr>
              <a:buFont typeface="+mj-lt"/>
              <a:buAutoNum type="arabicPeriod"/>
            </a:pPr>
            <a:r>
              <a:rPr lang="en-US" sz="1800" b="1" dirty="0">
                <a:solidFill>
                  <a:srgbClr val="D4D4D4"/>
                </a:solidFill>
                <a:effectLst/>
                <a:latin typeface="Consolas" panose="020B0609020204030204" pitchFamily="49" charset="0"/>
              </a:rPr>
              <a:t>}</a:t>
            </a:r>
          </a:p>
        </p:txBody>
      </p:sp>
      <p:cxnSp>
        <p:nvCxnSpPr>
          <p:cNvPr id="6" name="Straight Connector 5"/>
          <p:cNvCxnSpPr/>
          <p:nvPr/>
        </p:nvCxnSpPr>
        <p:spPr>
          <a:xfrm>
            <a:off x="152400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638800" y="763588"/>
            <a:ext cx="0" cy="6246812"/>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38799" y="877888"/>
            <a:ext cx="6400801" cy="392271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startAt="18"/>
            </a:pPr>
            <a:r>
              <a:rPr lang="en-US" sz="1600" b="0" dirty="0">
                <a:solidFill>
                  <a:srgbClr val="569CD6"/>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test</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cout</a:t>
            </a:r>
            <a:r>
              <a:rPr lang="en-US" sz="1600" b="0" dirty="0">
                <a:solidFill>
                  <a:srgbClr val="DCDCAA"/>
                </a:solidFill>
                <a:effectLst/>
                <a:latin typeface="Consolas" panose="020B0609020204030204" pitchFamily="49" charset="0"/>
              </a:rPr>
              <a:t>&lt;&lt;</a:t>
            </a:r>
            <a:r>
              <a:rPr lang="en-US" sz="1600" b="0" dirty="0">
                <a:solidFill>
                  <a:srgbClr val="CE9178"/>
                </a:solidFill>
                <a:effectLst/>
                <a:latin typeface="Consolas" panose="020B0609020204030204" pitchFamily="49" charset="0"/>
              </a:rPr>
              <a:t>"The value of object's pointer is:"</a:t>
            </a:r>
            <a:r>
              <a:rPr lang="en-US" sz="1600" b="0" dirty="0">
                <a:solidFill>
                  <a:srgbClr val="DCDCAA"/>
                </a:solidFill>
                <a:effectLst/>
                <a:latin typeface="Consolas" panose="020B0609020204030204" pitchFamily="49" charset="0"/>
              </a:rPr>
              <a:t>&lt;&lt;</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ptr</a:t>
            </a:r>
            <a:r>
              <a:rPr lang="en-US" sz="1600" b="0" dirty="0">
                <a:solidFill>
                  <a:srgbClr val="DCDCAA"/>
                </a:solidFill>
                <a:effectLst/>
                <a:latin typeface="Consolas" panose="020B0609020204030204" pitchFamily="49" charset="0"/>
              </a:rPr>
              <a:t>&lt;&lt;</a:t>
            </a:r>
            <a:r>
              <a:rPr lang="en-US" sz="1600" b="0" dirty="0" err="1">
                <a:solidFill>
                  <a:srgbClr val="DCDCAA"/>
                </a:solidFill>
                <a:effectLst/>
                <a:latin typeface="Consolas" panose="020B0609020204030204" pitchFamily="49" charset="0"/>
              </a:rPr>
              <a:t>endl</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test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obj</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test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obj1</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40</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obj</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obj1</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p>
        </p:txBody>
      </p:sp>
      <p:sp>
        <p:nvSpPr>
          <p:cNvPr id="9" name="Rectangle 8"/>
          <p:cNvSpPr/>
          <p:nvPr/>
        </p:nvSpPr>
        <p:spPr>
          <a:xfrm>
            <a:off x="6019800" y="5370352"/>
            <a:ext cx="44958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OUTPUT:</a:t>
            </a:r>
          </a:p>
          <a:p>
            <a:r>
              <a:rPr lang="en-IN" dirty="0">
                <a:solidFill>
                  <a:schemeClr val="tx1"/>
                </a:solidFill>
                <a:latin typeface="Times New Roman" pitchFamily="18" charset="0"/>
                <a:cs typeface="Times New Roman" pitchFamily="18" charset="0"/>
              </a:rPr>
              <a:t>The value of object's pointer is:100</a:t>
            </a:r>
          </a:p>
          <a:p>
            <a:r>
              <a:rPr lang="en-IN" dirty="0">
                <a:solidFill>
                  <a:schemeClr val="tx1"/>
                </a:solidFill>
                <a:latin typeface="Times New Roman" pitchFamily="18" charset="0"/>
                <a:cs typeface="Times New Roman" pitchFamily="18" charset="0"/>
              </a:rPr>
              <a:t>The value of object's pointer is:40</a:t>
            </a:r>
          </a:p>
          <a:p>
            <a:endParaRPr lang="en-IN" dirty="0">
              <a:solidFill>
                <a:schemeClr val="tx1"/>
              </a:solidFill>
              <a:latin typeface="Times New Roman" pitchFamily="18" charset="0"/>
              <a:cs typeface="Times New Roman" pitchFamily="18" charset="0"/>
            </a:endParaRPr>
          </a:p>
          <a:p>
            <a:endParaRPr lang="en-IN" dirty="0">
              <a:solidFill>
                <a:schemeClr val="tx1"/>
              </a:solidFill>
            </a:endParaRPr>
          </a:p>
        </p:txBody>
      </p:sp>
    </p:spTree>
    <p:extLst>
      <p:ext uri="{BB962C8B-B14F-4D97-AF65-F5344CB8AC3E}">
        <p14:creationId xmlns:p14="http://schemas.microsoft.com/office/powerpoint/2010/main" val="178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Program illustrating Typecasting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a=2,b=5,c,d;</a:t>
            </a:r>
          </a:p>
          <a:p>
            <a:pPr marL="0" indent="0">
              <a:buNone/>
            </a:pPr>
            <a:r>
              <a:rPr lang="en-US" dirty="0"/>
              <a:t>	float </a:t>
            </a:r>
            <a:r>
              <a:rPr lang="en-US" dirty="0" err="1"/>
              <a:t>e,f</a:t>
            </a:r>
            <a:r>
              <a:rPr lang="en-US" dirty="0"/>
              <a:t>=5.0,g,h; c=0</a:t>
            </a:r>
          </a:p>
          <a:p>
            <a:pPr marL="0" indent="0">
              <a:buNone/>
            </a:pPr>
            <a:r>
              <a:rPr lang="en-US" dirty="0"/>
              <a:t>	c=a/f; </a:t>
            </a:r>
          </a:p>
          <a:p>
            <a:pPr marL="0" indent="0">
              <a:buNone/>
            </a:pPr>
            <a:r>
              <a:rPr lang="en-US" dirty="0"/>
              <a:t>	f=a/5.5; </a:t>
            </a:r>
          </a:p>
          <a:p>
            <a:pPr marL="0" indent="0">
              <a:buNone/>
            </a:pPr>
            <a:r>
              <a:rPr lang="en-US" dirty="0"/>
              <a:t>       e=a/b;</a:t>
            </a:r>
          </a:p>
          <a:p>
            <a:pPr marL="0" indent="0">
              <a:buNone/>
            </a:pPr>
            <a:r>
              <a:rPr lang="en-US" dirty="0"/>
              <a:t>       h= (float)a/(float)b; // C notation</a:t>
            </a:r>
          </a:p>
          <a:p>
            <a:pPr marL="0" indent="0">
              <a:buNone/>
            </a:pPr>
            <a:r>
              <a:rPr lang="en-US" dirty="0"/>
              <a:t>       g=float(a)/float(b); //C++ notation</a:t>
            </a:r>
          </a:p>
          <a:p>
            <a:pPr marL="0" indent="0">
              <a:buNone/>
            </a:pPr>
            <a:r>
              <a:rPr lang="en-US" dirty="0"/>
              <a:t>       </a:t>
            </a:r>
            <a:r>
              <a:rPr lang="en-US" dirty="0" err="1"/>
              <a:t>cout</a:t>
            </a:r>
            <a:r>
              <a:rPr lang="en-US" dirty="0"/>
              <a:t>&lt;&lt;"c="&lt;&lt;c&lt;&lt;</a:t>
            </a:r>
            <a:r>
              <a:rPr lang="en-US" dirty="0" err="1"/>
              <a:t>endl</a:t>
            </a:r>
            <a:r>
              <a:rPr lang="en-US" dirty="0"/>
              <a:t>&lt;&lt;"f="&lt;&lt;f&lt;&lt;</a:t>
            </a:r>
            <a:r>
              <a:rPr lang="en-US" dirty="0" err="1"/>
              <a:t>endl</a:t>
            </a:r>
            <a:endParaRPr lang="en-US" dirty="0"/>
          </a:p>
          <a:p>
            <a:pPr marL="0" indent="0">
              <a:buNone/>
            </a:pPr>
            <a:r>
              <a:rPr lang="en-US" dirty="0"/>
              <a:t>       </a:t>
            </a:r>
            <a:r>
              <a:rPr lang="en-US" dirty="0" err="1"/>
              <a:t>cout</a:t>
            </a:r>
            <a:r>
              <a:rPr lang="en-US" dirty="0"/>
              <a:t>&lt;&lt;"e="&lt;&lt;e&lt;&lt;</a:t>
            </a:r>
            <a:r>
              <a:rPr lang="en-US" dirty="0" err="1"/>
              <a:t>endl</a:t>
            </a:r>
            <a:r>
              <a:rPr lang="en-US" dirty="0"/>
              <a:t>&lt;&lt;"g="&lt;&lt;g&lt;&lt;</a:t>
            </a:r>
            <a:r>
              <a:rPr lang="en-US" dirty="0" err="1"/>
              <a:t>endl</a:t>
            </a:r>
            <a:r>
              <a:rPr lang="en-US" dirty="0"/>
              <a:t>&lt;&lt;"h="&lt;&lt;h;</a:t>
            </a:r>
          </a:p>
          <a:p>
            <a:pPr marL="0" indent="0">
              <a:buNone/>
            </a:pPr>
            <a:r>
              <a:rPr lang="en-US" dirty="0"/>
              <a:t>}</a:t>
            </a:r>
            <a:endParaRPr lang="en-IN" dirty="0"/>
          </a:p>
        </p:txBody>
      </p:sp>
      <p:sp>
        <p:nvSpPr>
          <p:cNvPr id="4" name="Rectangle 3"/>
          <p:cNvSpPr/>
          <p:nvPr/>
        </p:nvSpPr>
        <p:spPr>
          <a:xfrm>
            <a:off x="6781800" y="2209800"/>
            <a:ext cx="32766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a:p>
            <a:r>
              <a:rPr lang="en-US" dirty="0">
                <a:solidFill>
                  <a:schemeClr val="tx1"/>
                </a:solidFill>
              </a:rPr>
              <a:t>c=0</a:t>
            </a:r>
          </a:p>
          <a:p>
            <a:r>
              <a:rPr lang="en-US" dirty="0">
                <a:solidFill>
                  <a:schemeClr val="tx1"/>
                </a:solidFill>
              </a:rPr>
              <a:t>f=0.363636</a:t>
            </a:r>
          </a:p>
          <a:p>
            <a:r>
              <a:rPr lang="en-US" dirty="0">
                <a:solidFill>
                  <a:schemeClr val="tx1"/>
                </a:solidFill>
              </a:rPr>
              <a:t>e=0</a:t>
            </a:r>
          </a:p>
          <a:p>
            <a:r>
              <a:rPr lang="en-US" dirty="0">
                <a:solidFill>
                  <a:schemeClr val="tx1"/>
                </a:solidFill>
              </a:rPr>
              <a:t>g=0.4</a:t>
            </a:r>
          </a:p>
          <a:p>
            <a:r>
              <a:rPr lang="en-US" dirty="0">
                <a:solidFill>
                  <a:schemeClr val="tx1"/>
                </a:solidFill>
              </a:rPr>
              <a:t>h=0.4</a:t>
            </a:r>
          </a:p>
          <a:p>
            <a:pPr algn="ctr"/>
            <a:endParaRPr lang="en-IN" dirty="0"/>
          </a:p>
        </p:txBody>
      </p:sp>
    </p:spTree>
    <p:extLst>
      <p:ext uri="{BB962C8B-B14F-4D97-AF65-F5344CB8AC3E}">
        <p14:creationId xmlns:p14="http://schemas.microsoft.com/office/powerpoint/2010/main" val="2351718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563562"/>
          </a:xfrm>
        </p:spPr>
        <p:txBody>
          <a:bodyPr>
            <a:normAutofit fontScale="90000"/>
          </a:bodyPr>
          <a:lstStyle/>
          <a:p>
            <a:r>
              <a:rPr lang="en-US" sz="3600" b="1" dirty="0">
                <a:latin typeface="Arial" pitchFamily="34" charset="0"/>
                <a:cs typeface="Arial" pitchFamily="34" charset="0"/>
              </a:rPr>
              <a:t>Example 2</a:t>
            </a:r>
          </a:p>
        </p:txBody>
      </p:sp>
      <p:sp>
        <p:nvSpPr>
          <p:cNvPr id="3" name="Content Placeholder 2"/>
          <p:cNvSpPr>
            <a:spLocks noGrp="1"/>
          </p:cNvSpPr>
          <p:nvPr>
            <p:ph idx="1"/>
          </p:nvPr>
        </p:nvSpPr>
        <p:spPr>
          <a:xfrm>
            <a:off x="685800" y="457200"/>
            <a:ext cx="4876800" cy="640080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 </a:t>
            </a:r>
          </a:p>
          <a:p>
            <a:pPr>
              <a:buFont typeface="+mj-lt"/>
              <a:buAutoNum type="arabicPeriod"/>
            </a:pPr>
            <a:r>
              <a:rPr lang="en-US" sz="1800" b="0" dirty="0">
                <a:solidFill>
                  <a:srgbClr val="569CD6"/>
                </a:solidFill>
                <a:effectLst/>
                <a:latin typeface="Consolas" panose="020B0609020204030204" pitchFamily="49" charset="0"/>
              </a:rPr>
              <a:t>public:</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display</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4EC9B0"/>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 </a:t>
            </a:r>
            <a:r>
              <a:rPr lang="en-US" sz="1800" b="0" dirty="0">
                <a:solidFill>
                  <a:srgbClr val="C586C0"/>
                </a:solidFill>
                <a:effectLst/>
                <a:latin typeface="Consolas" panose="020B0609020204030204" pitchFamily="49" charset="0"/>
              </a:rPr>
              <a:t>new</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4EC9B0"/>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example</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 = </a:t>
            </a:r>
            <a:r>
              <a:rPr lang="en-US" sz="1800" b="0" dirty="0" err="1">
                <a:solidFill>
                  <a:srgbClr val="DCDCAA"/>
                </a:solidFill>
                <a:effectLst/>
                <a:latin typeface="Consolas" panose="020B0609020204030204" pitchFamily="49" charset="0"/>
              </a:rPr>
              <a:t>strlen</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e</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 </a:t>
            </a:r>
            <a:r>
              <a:rPr lang="en-US" sz="1800" b="0" dirty="0">
                <a:solidFill>
                  <a:srgbClr val="C586C0"/>
                </a:solidFill>
                <a:effectLst/>
                <a:latin typeface="Consolas" panose="020B0609020204030204" pitchFamily="49" charset="0"/>
              </a:rPr>
              <a:t>new</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strcpy</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name</a:t>
            </a:r>
            <a:r>
              <a:rPr lang="en-US" sz="1800" b="0" dirty="0" err="1">
                <a:solidFill>
                  <a:srgbClr val="D4D4D4"/>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e</a:t>
            </a:r>
            <a:r>
              <a:rPr lang="en-US" sz="1800" b="0" dirty="0">
                <a:solidFill>
                  <a:srgbClr val="D4D4D4"/>
                </a:solidFill>
                <a:effectLst/>
                <a:latin typeface="Consolas" panose="020B0609020204030204" pitchFamily="49" charset="0"/>
              </a:rPr>
              <a:t>); </a:t>
            </a:r>
          </a:p>
          <a:p>
            <a:pPr>
              <a:buFont typeface="+mj-lt"/>
              <a:buAutoNum type="arabicPeriod"/>
            </a:pPr>
            <a:r>
              <a:rPr lang="en-US" sz="1800" b="0" dirty="0">
                <a:solidFill>
                  <a:srgbClr val="D4D4D4"/>
                </a:solidFill>
                <a:effectLst/>
                <a:latin typeface="Consolas" panose="020B0609020204030204" pitchFamily="49" charset="0"/>
              </a:rPr>
              <a:t>}</a:t>
            </a:r>
          </a:p>
        </p:txBody>
      </p:sp>
      <p:cxnSp>
        <p:nvCxnSpPr>
          <p:cNvPr id="6" name="Straight Connector 5"/>
          <p:cNvCxnSpPr/>
          <p:nvPr/>
        </p:nvCxnSpPr>
        <p:spPr>
          <a:xfrm>
            <a:off x="1524000" y="4572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638800" y="457200"/>
            <a:ext cx="0" cy="6553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38799" y="457200"/>
            <a:ext cx="6172199" cy="3124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startAt="18"/>
            </a:pPr>
            <a:r>
              <a:rPr lang="en-US" sz="1600" b="0" dirty="0">
                <a:solidFill>
                  <a:srgbClr val="569CD6"/>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example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cout</a:t>
            </a:r>
            <a:r>
              <a:rPr lang="en-US" sz="1600" b="0" dirty="0">
                <a:solidFill>
                  <a:srgbClr val="DCDCAA"/>
                </a:solidFill>
                <a:effectLst/>
                <a:latin typeface="Consolas" panose="020B0609020204030204" pitchFamily="49" charset="0"/>
              </a:rPr>
              <a:t>&lt;&lt;</a:t>
            </a:r>
            <a:r>
              <a:rPr lang="en-US" sz="1600" b="0" dirty="0">
                <a:solidFill>
                  <a:srgbClr val="9CDCFE"/>
                </a:solidFill>
                <a:effectLst/>
                <a:latin typeface="Consolas" panose="020B0609020204030204" pitchFamily="49" charset="0"/>
              </a:rPr>
              <a:t>name</a:t>
            </a:r>
            <a:r>
              <a:rPr lang="en-US" sz="1600" b="0" dirty="0">
                <a:solidFill>
                  <a:srgbClr val="DCDCAA"/>
                </a:solidFill>
                <a:effectLst/>
                <a:latin typeface="Consolas" panose="020B0609020204030204" pitchFamily="49" charset="0"/>
              </a:rPr>
              <a:t>&lt;&lt;</a:t>
            </a:r>
            <a:r>
              <a:rPr lang="en-US" sz="1600" b="0" dirty="0" err="1">
                <a:solidFill>
                  <a:srgbClr val="DCDCAA"/>
                </a:solidFill>
                <a:effectLst/>
                <a:latin typeface="Consolas" panose="020B0609020204030204" pitchFamily="49" charset="0"/>
              </a:rPr>
              <a:t>endl</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char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"Welcome to"</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example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e2</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e3</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"World"</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e1</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e2</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e3</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    </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342900" indent="-342900">
              <a:buFont typeface="+mj-lt"/>
              <a:buAutoNum type="arabicPeriod" startAt="18"/>
            </a:pPr>
            <a:r>
              <a:rPr lang="en-US" sz="1600" b="0" dirty="0">
                <a:solidFill>
                  <a:srgbClr val="D4D4D4"/>
                </a:solidFill>
                <a:effectLst/>
                <a:latin typeface="Consolas" panose="020B0609020204030204" pitchFamily="49" charset="0"/>
              </a:rPr>
              <a:t>} </a:t>
            </a:r>
          </a:p>
        </p:txBody>
      </p:sp>
      <p:sp>
        <p:nvSpPr>
          <p:cNvPr id="9" name="Rectangle 8"/>
          <p:cNvSpPr/>
          <p:nvPr/>
        </p:nvSpPr>
        <p:spPr>
          <a:xfrm>
            <a:off x="5867400" y="3886200"/>
            <a:ext cx="4495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OUTPUT:</a:t>
            </a:r>
          </a:p>
          <a:p>
            <a:r>
              <a:rPr lang="en-IN" dirty="0">
                <a:solidFill>
                  <a:schemeClr val="tx1"/>
                </a:solidFill>
                <a:latin typeface="Times New Roman" pitchFamily="18" charset="0"/>
                <a:cs typeface="Times New Roman" pitchFamily="18" charset="0"/>
              </a:rPr>
              <a:t>Welcome to</a:t>
            </a:r>
          </a:p>
          <a:p>
            <a:r>
              <a:rPr lang="en-IN" dirty="0">
                <a:solidFill>
                  <a:schemeClr val="tx1"/>
                </a:solidFill>
                <a:latin typeface="Times New Roman" pitchFamily="18" charset="0"/>
                <a:cs typeface="Times New Roman" pitchFamily="18" charset="0"/>
              </a:rPr>
              <a:t>C++</a:t>
            </a:r>
          </a:p>
          <a:p>
            <a:r>
              <a:rPr lang="en-IN" dirty="0">
                <a:solidFill>
                  <a:schemeClr val="tx1"/>
                </a:solidFill>
                <a:latin typeface="Times New Roman" pitchFamily="18" charset="0"/>
                <a:cs typeface="Times New Roman" pitchFamily="18" charset="0"/>
              </a:rPr>
              <a:t>World</a:t>
            </a:r>
          </a:p>
        </p:txBody>
      </p:sp>
    </p:spTree>
    <p:extLst>
      <p:ext uri="{BB962C8B-B14F-4D97-AF65-F5344CB8AC3E}">
        <p14:creationId xmlns:p14="http://schemas.microsoft.com/office/powerpoint/2010/main" val="2317055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Destructors</a:t>
            </a:r>
          </a:p>
        </p:txBody>
      </p:sp>
      <p:sp>
        <p:nvSpPr>
          <p:cNvPr id="3" name="Content Placeholder 2"/>
          <p:cNvSpPr>
            <a:spLocks noGrp="1"/>
          </p:cNvSpPr>
          <p:nvPr>
            <p:ph idx="1"/>
          </p:nvPr>
        </p:nvSpPr>
        <p:spPr>
          <a:xfrm>
            <a:off x="1981200" y="1447800"/>
            <a:ext cx="4495800" cy="5181600"/>
          </a:xfrm>
        </p:spPr>
        <p:txBody>
          <a:bodyPr>
            <a:noAutofit/>
          </a:bodyPr>
          <a:lstStyle/>
          <a:p>
            <a:pPr algn="just">
              <a:buFont typeface="Wingdings" pitchFamily="2" charset="2"/>
              <a:buChar char="§"/>
            </a:pPr>
            <a:r>
              <a:rPr lang="en-US" sz="2100" dirty="0">
                <a:latin typeface="Times New Roman" pitchFamily="18" charset="0"/>
                <a:cs typeface="Times New Roman" pitchFamily="18" charset="0"/>
              </a:rPr>
              <a:t>A destructor is a special member function of class which is used to destroy the objects that have been created by a constructor.</a:t>
            </a:r>
          </a:p>
          <a:p>
            <a:pPr marL="0" indent="0" algn="just">
              <a:buNone/>
            </a:pPr>
            <a:r>
              <a:rPr lang="en-US" sz="2100" dirty="0">
                <a:latin typeface="Times New Roman" pitchFamily="18" charset="0"/>
                <a:cs typeface="Times New Roman" pitchFamily="18" charset="0"/>
              </a:rPr>
              <a:t> </a:t>
            </a:r>
          </a:p>
          <a:p>
            <a:pPr algn="just">
              <a:buFont typeface="Wingdings" pitchFamily="2" charset="2"/>
              <a:buChar char="§"/>
            </a:pPr>
            <a:r>
              <a:rPr lang="en-US" sz="2100" dirty="0">
                <a:latin typeface="Times New Roman" pitchFamily="18" charset="0"/>
                <a:cs typeface="Times New Roman" pitchFamily="18" charset="0"/>
              </a:rPr>
              <a:t>The destructor is called automatically by the compiler when the object goes out of scope.</a:t>
            </a:r>
          </a:p>
          <a:p>
            <a:pPr marL="0" indent="0" algn="just">
              <a:buNone/>
            </a:pPr>
            <a:endParaRPr lang="en-US" sz="2100" dirty="0">
              <a:latin typeface="Times New Roman" pitchFamily="18" charset="0"/>
              <a:cs typeface="Times New Roman" pitchFamily="18" charset="0"/>
            </a:endParaRPr>
          </a:p>
          <a:p>
            <a:pPr algn="just">
              <a:buFont typeface="Wingdings" pitchFamily="2" charset="2"/>
              <a:buChar char="§"/>
            </a:pPr>
            <a:r>
              <a:rPr lang="en-US" sz="2100" dirty="0">
                <a:latin typeface="Times New Roman" pitchFamily="18" charset="0"/>
                <a:cs typeface="Times New Roman" pitchFamily="18" charset="0"/>
              </a:rPr>
              <a:t>Like a constructor, the destructor is a member function whose name is the same as class name but is preceded by a tilde ~ sign.</a:t>
            </a:r>
          </a:p>
          <a:p>
            <a:pPr algn="just">
              <a:buFont typeface="Wingdings" pitchFamily="2" charset="2"/>
              <a:buChar char="§"/>
            </a:pPr>
            <a:endParaRPr lang="en-US" sz="2100" dirty="0">
              <a:latin typeface="Times New Roman" pitchFamily="18" charset="0"/>
              <a:cs typeface="Times New Roman" pitchFamily="18" charset="0"/>
            </a:endParaRP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010400" y="2781300"/>
            <a:ext cx="3505200" cy="1866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itchFamily="18" charset="0"/>
                <a:cs typeface="Times New Roman" pitchFamily="18" charset="0"/>
              </a:rPr>
              <a:t>class</a:t>
            </a:r>
            <a:r>
              <a:rPr lang="en-US" dirty="0">
                <a:solidFill>
                  <a:schemeClr val="tx1"/>
                </a:solidFill>
                <a:latin typeface="Times New Roman" pitchFamily="18" charset="0"/>
                <a:cs typeface="Times New Roman" pitchFamily="18" charset="0"/>
              </a:rPr>
              <a:t> A</a:t>
            </a:r>
          </a:p>
          <a:p>
            <a:pPr algn="just"/>
            <a:r>
              <a:rPr lang="en-US" dirty="0">
                <a:solidFill>
                  <a:schemeClr val="tx1"/>
                </a:solidFill>
                <a:latin typeface="Times New Roman" pitchFamily="18" charset="0"/>
                <a:cs typeface="Times New Roman" pitchFamily="18" charset="0"/>
              </a:rPr>
              <a:t>{</a:t>
            </a:r>
          </a:p>
          <a:p>
            <a:pPr algn="just"/>
            <a:r>
              <a:rPr lang="en-US" dirty="0">
                <a:solidFill>
                  <a:schemeClr val="tx1"/>
                </a:solidFill>
                <a:latin typeface="Times New Roman" pitchFamily="18" charset="0"/>
                <a:cs typeface="Times New Roman" pitchFamily="18" charset="0"/>
              </a:rPr>
              <a:t>  public:</a:t>
            </a:r>
          </a:p>
          <a:p>
            <a:pPr algn="just"/>
            <a:r>
              <a:rPr lang="en-US" dirty="0">
                <a:solidFill>
                  <a:schemeClr val="tx1"/>
                </a:solidFill>
                <a:latin typeface="Times New Roman" pitchFamily="18" charset="0"/>
                <a:cs typeface="Times New Roman" pitchFamily="18" charset="0"/>
              </a:rPr>
              <a:t>    ~A();    </a:t>
            </a:r>
            <a:r>
              <a:rPr lang="en-US" b="1" dirty="0">
                <a:solidFill>
                  <a:schemeClr val="tx2"/>
                </a:solidFill>
                <a:latin typeface="Times New Roman" pitchFamily="18" charset="0"/>
                <a:cs typeface="Times New Roman" pitchFamily="18" charset="0"/>
              </a:rPr>
              <a:t>//Destructor declaration</a:t>
            </a:r>
          </a:p>
          <a:p>
            <a:pPr algn="just"/>
            <a:r>
              <a:rPr lang="en-US"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595676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1143000"/>
          </a:xfrm>
        </p:spPr>
        <p:txBody>
          <a:bodyPr>
            <a:normAutofit/>
          </a:bodyPr>
          <a:lstStyle/>
          <a:p>
            <a:r>
              <a:rPr lang="en-US" sz="3600" b="1" dirty="0">
                <a:latin typeface="Arial" pitchFamily="34" charset="0"/>
                <a:cs typeface="Arial" pitchFamily="34" charset="0"/>
              </a:rPr>
              <a:t>Destructors (Cont..)</a:t>
            </a:r>
          </a:p>
        </p:txBody>
      </p:sp>
      <p:sp>
        <p:nvSpPr>
          <p:cNvPr id="3" name="Content Placeholder 2"/>
          <p:cNvSpPr>
            <a:spLocks noGrp="1"/>
          </p:cNvSpPr>
          <p:nvPr>
            <p:ph idx="1"/>
          </p:nvPr>
        </p:nvSpPr>
        <p:spPr>
          <a:xfrm>
            <a:off x="1981200" y="1676400"/>
            <a:ext cx="8229600" cy="4953000"/>
          </a:xfrm>
        </p:spPr>
        <p:txBody>
          <a:bodyPr>
            <a:noAutofit/>
          </a:bodyPr>
          <a:lstStyle/>
          <a:p>
            <a:pPr algn="just">
              <a:buFont typeface="Wingdings" pitchFamily="2" charset="2"/>
              <a:buChar char="§"/>
            </a:pPr>
            <a:r>
              <a:rPr lang="en-US" sz="2400" dirty="0">
                <a:latin typeface="Times New Roman" pitchFamily="18" charset="0"/>
                <a:cs typeface="Times New Roman" pitchFamily="18" charset="0"/>
              </a:rPr>
              <a:t>Destructor never takes any argument.</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Destructors does not return any value.</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Destructor cannot be overloaded.</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Whenever </a:t>
            </a:r>
            <a:r>
              <a:rPr lang="en-US" sz="2400" i="1" dirty="0">
                <a:latin typeface="Times New Roman" pitchFamily="18" charset="0"/>
                <a:cs typeface="Times New Roman" pitchFamily="18" charset="0"/>
              </a:rPr>
              <a:t>new</a:t>
            </a:r>
            <a:r>
              <a:rPr lang="en-US" sz="2400" dirty="0">
                <a:latin typeface="Times New Roman" pitchFamily="18" charset="0"/>
                <a:cs typeface="Times New Roman" pitchFamily="18" charset="0"/>
              </a:rPr>
              <a:t> is used to allocate memory in the constructors, </a:t>
            </a:r>
            <a:r>
              <a:rPr lang="en-US" sz="2400" i="1" dirty="0">
                <a:latin typeface="Times New Roman" pitchFamily="18" charset="0"/>
                <a:cs typeface="Times New Roman" pitchFamily="18" charset="0"/>
              </a:rPr>
              <a:t>delete</a:t>
            </a:r>
            <a:r>
              <a:rPr lang="en-US" sz="2400" dirty="0">
                <a:latin typeface="Times New Roman" pitchFamily="18" charset="0"/>
                <a:cs typeface="Times New Roman" pitchFamily="18" charset="0"/>
              </a:rPr>
              <a:t> should be used to free that memory.</a:t>
            </a:r>
          </a:p>
          <a:p>
            <a:pPr algn="just">
              <a:buFont typeface="Wingdings" pitchFamily="2" charset="2"/>
              <a:buChar char="§"/>
            </a:pPr>
            <a:endParaRPr lang="en-US" sz="2400" dirty="0">
              <a:latin typeface="Times New Roman" pitchFamily="18" charset="0"/>
              <a:cs typeface="Times New Roman" pitchFamily="18" charset="0"/>
            </a:endParaRPr>
          </a:p>
          <a:p>
            <a:pPr marL="0" indent="0" algn="just">
              <a:buNone/>
            </a:pPr>
            <a:r>
              <a:rPr lang="en-US" sz="1800" b="1" i="1" dirty="0">
                <a:latin typeface="Times New Roman" pitchFamily="18" charset="0"/>
                <a:cs typeface="Times New Roman" pitchFamily="18" charset="0"/>
              </a:rPr>
              <a:t>Note: Objects are destroyed in reverse order of their creation.</a:t>
            </a:r>
          </a:p>
        </p:txBody>
      </p:sp>
      <p:cxnSp>
        <p:nvCxnSpPr>
          <p:cNvPr id="6" name="Straight Connector 5"/>
          <p:cNvCxnSpPr/>
          <p:nvPr/>
        </p:nvCxnSpPr>
        <p:spPr>
          <a:xfrm>
            <a:off x="152400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54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152400"/>
            <a:ext cx="8305800" cy="639762"/>
          </a:xfrm>
        </p:spPr>
        <p:txBody>
          <a:bodyPr>
            <a:normAutofit fontScale="90000"/>
          </a:bodyPr>
          <a:lstStyle/>
          <a:p>
            <a:r>
              <a:rPr lang="en-US" sz="3600" b="1" dirty="0">
                <a:latin typeface="Arial" pitchFamily="34" charset="0"/>
                <a:cs typeface="Arial" pitchFamily="34" charset="0"/>
              </a:rPr>
              <a:t>Example</a:t>
            </a:r>
          </a:p>
        </p:txBody>
      </p:sp>
      <p:sp>
        <p:nvSpPr>
          <p:cNvPr id="3" name="Content Placeholder 2"/>
          <p:cNvSpPr>
            <a:spLocks noGrp="1"/>
          </p:cNvSpPr>
          <p:nvPr>
            <p:ph idx="1"/>
          </p:nvPr>
        </p:nvSpPr>
        <p:spPr>
          <a:xfrm>
            <a:off x="533401" y="685800"/>
            <a:ext cx="5410199" cy="5638800"/>
          </a:xfrm>
        </p:spPr>
        <p:style>
          <a:lnRef idx="2">
            <a:schemeClr val="dk1">
              <a:shade val="50000"/>
            </a:schemeClr>
          </a:lnRef>
          <a:fillRef idx="1">
            <a:schemeClr val="dk1"/>
          </a:fillRef>
          <a:effectRef idx="0">
            <a:schemeClr val="dk1"/>
          </a:effectRef>
          <a:fontRef idx="minor">
            <a:schemeClr val="lt1"/>
          </a:fontRef>
        </p:style>
        <p:txBody>
          <a:bodyPr>
            <a:noAutofit/>
          </a:bodyPr>
          <a:lstStyle/>
          <a:p>
            <a:pPr>
              <a:buFont typeface="+mj-lt"/>
              <a:buAutoNum type="arabicPeriod"/>
            </a:pPr>
            <a:r>
              <a:rPr lang="en-US" sz="1800" b="0" dirty="0">
                <a:solidFill>
                  <a:srgbClr val="C586C0"/>
                </a:solidFill>
                <a:effectLst/>
                <a:latin typeface="Consolas" panose="020B0609020204030204" pitchFamily="49" charset="0"/>
              </a:rPr>
              <a:t>#include</a:t>
            </a:r>
            <a:r>
              <a:rPr lang="en-US" sz="1800" b="0" dirty="0">
                <a:solidFill>
                  <a:srgbClr val="CE9178"/>
                </a:solidFill>
                <a:effectLst/>
                <a:latin typeface="Consolas" panose="020B0609020204030204" pitchFamily="49" charset="0"/>
              </a:rPr>
              <a:t>&lt;iostream&gt;</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C586C0"/>
                </a:solidFill>
                <a:effectLst/>
                <a:latin typeface="Consolas" panose="020B0609020204030204" pitchFamily="49" charset="0"/>
              </a:rPr>
              <a:t>using</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namespace</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std</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public:</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a:t>
            </a:r>
            <a:r>
              <a:rPr lang="en-US" sz="1800" b="0" dirty="0">
                <a:solidFill>
                  <a:srgbClr val="6A9955"/>
                </a:solidFill>
                <a:effectLst/>
                <a:latin typeface="Consolas" panose="020B0609020204030204" pitchFamily="49" charset="0"/>
              </a:rPr>
              <a:t>  //Constructor</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display</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r>
              <a:rPr lang="en-US" sz="1800" b="0" dirty="0">
                <a:solidFill>
                  <a:srgbClr val="6A9955"/>
                </a:solidFill>
                <a:effectLst/>
                <a:latin typeface="Consolas" panose="020B0609020204030204" pitchFamily="49" charset="0"/>
              </a:rPr>
              <a:t>   //Destructor</a:t>
            </a:r>
            <a:endParaRPr lang="en-US" sz="1800" b="0" dirty="0">
              <a:solidFill>
                <a:srgbClr val="D4D4D4"/>
              </a:solidFill>
              <a:effectLst/>
              <a:latin typeface="Consolas" panose="020B0609020204030204" pitchFamily="49" charset="0"/>
            </a:endParaRPr>
          </a:p>
          <a:p>
            <a:pPr>
              <a:buFont typeface="+mj-lt"/>
              <a:buAutoNum type="arabicPeriod"/>
            </a:pPr>
            <a:r>
              <a:rPr lang="en-US" sz="1800" b="0" dirty="0">
                <a:solidFill>
                  <a:srgbClr val="D4D4D4"/>
                </a:solidFill>
                <a:effectLst/>
                <a:latin typeface="Consolas" panose="020B0609020204030204" pitchFamily="49" charset="0"/>
              </a:rPr>
              <a:t>  };   </a:t>
            </a:r>
          </a:p>
          <a:p>
            <a:pPr>
              <a:buFont typeface="+mj-lt"/>
              <a:buAutoNum type="arabicPeriod"/>
            </a:pPr>
            <a:r>
              <a:rPr lang="en-US" sz="1800" b="0" dirty="0">
                <a:solidFill>
                  <a:srgbClr val="4EC9B0"/>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569CD6"/>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ABC</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display</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cout</a:t>
            </a:r>
            <a:r>
              <a:rPr lang="en-US" sz="1800" b="0" dirty="0">
                <a:solidFill>
                  <a:srgbClr val="DCDCAA"/>
                </a:solidFill>
                <a:effectLst/>
                <a:latin typeface="Consolas" panose="020B0609020204030204" pitchFamily="49" charset="0"/>
              </a:rPr>
              <a:t>&lt;&lt;</a:t>
            </a:r>
            <a:r>
              <a:rPr lang="en-US" sz="1800" b="0" dirty="0">
                <a:solidFill>
                  <a:srgbClr val="CE9178"/>
                </a:solidFill>
                <a:effectLst/>
                <a:latin typeface="Consolas" panose="020B0609020204030204" pitchFamily="49" charset="0"/>
              </a:rPr>
              <a:t>"a="</a:t>
            </a:r>
            <a:r>
              <a:rPr lang="en-US" sz="1800" b="0" dirty="0">
                <a:solidFill>
                  <a:srgbClr val="DCDCAA"/>
                </a:solidFill>
                <a:effectLst/>
                <a:latin typeface="Consolas" panose="020B0609020204030204" pitchFamily="49" charset="0"/>
              </a:rPr>
              <a:t>&lt;&lt;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pPr>
              <a:buFont typeface="+mj-lt"/>
              <a:buAutoNum type="arabicPeriod"/>
            </a:pPr>
            <a:r>
              <a:rPr lang="en-US" sz="1800" b="0" dirty="0">
                <a:solidFill>
                  <a:srgbClr val="D4D4D4"/>
                </a:solidFill>
                <a:effectLst/>
                <a:latin typeface="Consolas" panose="020B0609020204030204" pitchFamily="49" charset="0"/>
              </a:rPr>
              <a:t>}</a:t>
            </a:r>
          </a:p>
          <a:p>
            <a:pPr algn="just">
              <a:buFont typeface="Wingdings" pitchFamily="2" charset="2"/>
              <a:buChar char="§"/>
            </a:pPr>
            <a:endParaRPr lang="en-US" sz="2400" dirty="0">
              <a:latin typeface="Times New Roman" pitchFamily="18" charset="0"/>
              <a:cs typeface="Times New Roman" pitchFamily="18" charset="0"/>
            </a:endParaRPr>
          </a:p>
        </p:txBody>
      </p:sp>
      <p:cxnSp>
        <p:nvCxnSpPr>
          <p:cNvPr id="6" name="Straight Connector 5"/>
          <p:cNvCxnSpPr/>
          <p:nvPr/>
        </p:nvCxnSpPr>
        <p:spPr>
          <a:xfrm>
            <a:off x="152400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43600" y="763588"/>
            <a:ext cx="0" cy="609441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73036" y="914400"/>
            <a:ext cx="5661764" cy="3429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startAt="16"/>
            </a:pPr>
            <a:r>
              <a:rPr lang="en-US" sz="1600" b="0" dirty="0">
                <a:solidFill>
                  <a:srgbClr val="4EC9B0"/>
                </a:solidFill>
                <a:effectLst/>
                <a:latin typeface="Consolas" panose="020B0609020204030204" pitchFamily="49" charset="0"/>
              </a:rPr>
              <a:t>ABC</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~ABC</a:t>
            </a:r>
            <a:r>
              <a:rPr lang="en-US" sz="1600" b="0" dirty="0">
                <a:solidFill>
                  <a:srgbClr val="D4D4D4"/>
                </a:solidFill>
                <a:effectLst/>
                <a:latin typeface="Consolas" panose="020B0609020204030204" pitchFamily="49" charset="0"/>
              </a:rPr>
              <a:t>(){</a:t>
            </a:r>
            <a:r>
              <a:rPr lang="en-US" sz="1600" b="0" dirty="0">
                <a:solidFill>
                  <a:srgbClr val="6A9955"/>
                </a:solidFill>
                <a:effectLst/>
                <a:latin typeface="Consolas" panose="020B0609020204030204" pitchFamily="49" charset="0"/>
              </a:rPr>
              <a:t> //Definition of Destructor</a:t>
            </a:r>
            <a:endParaRPr lang="en-US" sz="1600" b="0" dirty="0">
              <a:solidFill>
                <a:srgbClr val="D4D4D4"/>
              </a:solidFill>
              <a:effectLst/>
              <a:latin typeface="Consolas" panose="020B0609020204030204" pitchFamily="49" charset="0"/>
            </a:endParaRPr>
          </a:p>
          <a:p>
            <a:pPr marL="342900" indent="-342900">
              <a:buFont typeface="+mj-lt"/>
              <a:buAutoNum type="arabicPeriod" startAt="16"/>
            </a:pP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cout</a:t>
            </a:r>
            <a:r>
              <a:rPr lang="en-US" sz="1600" b="0" dirty="0">
                <a:solidFill>
                  <a:srgbClr val="DCDCAA"/>
                </a:solidFill>
                <a:effectLst/>
                <a:latin typeface="Consolas" panose="020B0609020204030204" pitchFamily="49" charset="0"/>
              </a:rPr>
              <a:t>&lt;&lt;</a:t>
            </a:r>
            <a:r>
              <a:rPr lang="en-US" sz="1600" b="0" dirty="0">
                <a:solidFill>
                  <a:srgbClr val="CE9178"/>
                </a:solidFill>
                <a:effectLst/>
                <a:latin typeface="Consolas" panose="020B0609020204030204" pitchFamily="49" charset="0"/>
              </a:rPr>
              <a:t>"</a:t>
            </a:r>
            <a:r>
              <a:rPr lang="en-US" sz="1600" b="0" dirty="0">
                <a:solidFill>
                  <a:srgbClr val="D7BA7D"/>
                </a:solidFill>
                <a:effectLst/>
                <a:latin typeface="Consolas" panose="020B0609020204030204" pitchFamily="49" charset="0"/>
              </a:rPr>
              <a:t>\</a:t>
            </a:r>
            <a:r>
              <a:rPr lang="en-US" sz="1600" b="0" dirty="0" err="1">
                <a:solidFill>
                  <a:srgbClr val="D7BA7D"/>
                </a:solidFill>
                <a:effectLst/>
                <a:latin typeface="Consolas" panose="020B0609020204030204" pitchFamily="49" charset="0"/>
              </a:rPr>
              <a:t>n</a:t>
            </a:r>
            <a:r>
              <a:rPr lang="en-US" sz="1600" b="0" dirty="0" err="1">
                <a:solidFill>
                  <a:srgbClr val="CE9178"/>
                </a:solidFill>
                <a:effectLst/>
                <a:latin typeface="Consolas" panose="020B0609020204030204" pitchFamily="49" charset="0"/>
              </a:rPr>
              <a:t>Object</a:t>
            </a:r>
            <a:r>
              <a:rPr lang="en-US" sz="1600" b="0" dirty="0">
                <a:solidFill>
                  <a:srgbClr val="CE9178"/>
                </a:solidFill>
                <a:effectLst/>
                <a:latin typeface="Consolas" panose="020B0609020204030204" pitchFamily="49" charset="0"/>
              </a:rPr>
              <a:t> is destroyed"</a:t>
            </a: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ABC</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obj1</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obj1</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display</a:t>
            </a: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342900" indent="-342900">
              <a:buFont typeface="+mj-lt"/>
              <a:buAutoNum type="arabicPeriod" startAt="16"/>
            </a:pPr>
            <a:r>
              <a:rPr lang="en-US" sz="1600" b="0" dirty="0">
                <a:solidFill>
                  <a:srgbClr val="D4D4D4"/>
                </a:solidFill>
                <a:effectLst/>
                <a:latin typeface="Consolas" panose="020B0609020204030204" pitchFamily="49" charset="0"/>
              </a:rPr>
              <a:t>}</a:t>
            </a:r>
          </a:p>
        </p:txBody>
      </p:sp>
      <p:sp>
        <p:nvSpPr>
          <p:cNvPr id="10" name="Rectangle 9"/>
          <p:cNvSpPr/>
          <p:nvPr/>
        </p:nvSpPr>
        <p:spPr>
          <a:xfrm>
            <a:off x="6172200" y="4495800"/>
            <a:ext cx="3886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OUTPUT:</a:t>
            </a:r>
          </a:p>
          <a:p>
            <a:r>
              <a:rPr lang="en-IN" dirty="0">
                <a:solidFill>
                  <a:schemeClr val="tx1"/>
                </a:solidFill>
              </a:rPr>
              <a:t>a=10</a:t>
            </a:r>
          </a:p>
          <a:p>
            <a:r>
              <a:rPr lang="en-IN" dirty="0">
                <a:solidFill>
                  <a:schemeClr val="tx1"/>
                </a:solidFill>
              </a:rPr>
              <a:t>Object is destroyed</a:t>
            </a:r>
          </a:p>
        </p:txBody>
      </p:sp>
      <p:cxnSp>
        <p:nvCxnSpPr>
          <p:cNvPr id="14" name="Straight Arrow Connector 13"/>
          <p:cNvCxnSpPr>
            <a:cxnSpLocks/>
            <a:stCxn id="15" idx="1"/>
          </p:cNvCxnSpPr>
          <p:nvPr/>
        </p:nvCxnSpPr>
        <p:spPr>
          <a:xfrm flipH="1">
            <a:off x="7924800" y="4999737"/>
            <a:ext cx="2362199" cy="675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286999" y="4466337"/>
            <a:ext cx="17526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Destructor is automatically called by the compiler once the object goes out of scope. </a:t>
            </a:r>
          </a:p>
        </p:txBody>
      </p:sp>
    </p:spTree>
    <p:extLst>
      <p:ext uri="{BB962C8B-B14F-4D97-AF65-F5344CB8AC3E}">
        <p14:creationId xmlns:p14="http://schemas.microsoft.com/office/powerpoint/2010/main" val="1308161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Constructors and Destructors Are Executed</a:t>
            </a:r>
            <a:endParaRPr lang="en-IN" dirty="0"/>
          </a:p>
        </p:txBody>
      </p:sp>
      <p:sp>
        <p:nvSpPr>
          <p:cNvPr id="3" name="Content Placeholder 2"/>
          <p:cNvSpPr>
            <a:spLocks noGrp="1"/>
          </p:cNvSpPr>
          <p:nvPr>
            <p:ph idx="1"/>
          </p:nvPr>
        </p:nvSpPr>
        <p:spPr>
          <a:xfrm>
            <a:off x="1981200" y="1600201"/>
            <a:ext cx="8610600" cy="4525963"/>
          </a:xfrm>
        </p:spPr>
        <p:txBody>
          <a:bodyPr>
            <a:normAutofit/>
          </a:bodyPr>
          <a:lstStyle/>
          <a:p>
            <a:r>
              <a:rPr lang="en-US" dirty="0"/>
              <a:t>Global objects have their constructors execute before main( ) begins execution. </a:t>
            </a:r>
          </a:p>
          <a:p>
            <a:r>
              <a:rPr lang="en-US" dirty="0"/>
              <a:t>Global constructors are executed in order of their declaration, within the same file. </a:t>
            </a:r>
          </a:p>
          <a:p>
            <a:r>
              <a:rPr lang="en-US" dirty="0"/>
              <a:t>You cannot know the order of execution of global constructors spread among several files. </a:t>
            </a:r>
          </a:p>
          <a:p>
            <a:r>
              <a:rPr lang="en-US" dirty="0"/>
              <a:t>Global destructors execute in reverse order after main( ) has terminated.</a:t>
            </a:r>
            <a:endParaRPr lang="en-IN" dirty="0"/>
          </a:p>
        </p:txBody>
      </p:sp>
    </p:spTree>
    <p:extLst>
      <p:ext uri="{BB962C8B-B14F-4D97-AF65-F5344CB8AC3E}">
        <p14:creationId xmlns:p14="http://schemas.microsoft.com/office/powerpoint/2010/main" val="2558943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sz="half" idx="1"/>
          </p:nvPr>
        </p:nvSpPr>
        <p:spPr>
          <a:xfrm>
            <a:off x="381000" y="1295401"/>
            <a:ext cx="5638800" cy="4830763"/>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marL="514350" indent="-514350">
              <a:buFont typeface="+mj-lt"/>
              <a:buAutoNum type="arabicPeriod"/>
            </a:pPr>
            <a:r>
              <a:rPr lang="en-US" b="1" dirty="0">
                <a:solidFill>
                  <a:srgbClr val="C586C0"/>
                </a:solidFill>
                <a:effectLst/>
                <a:latin typeface="Consolas" panose="020B0609020204030204" pitchFamily="49" charset="0"/>
              </a:rPr>
              <a:t>#include</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myclass</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who</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id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a:t>
            </a:r>
            <a:r>
              <a:rPr lang="en-US" b="1" dirty="0" err="1">
                <a:solidFill>
                  <a:srgbClr val="DCDCAA"/>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glob_ob1</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1</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glob_ob2</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2</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err="1">
                <a:solidFill>
                  <a:srgbClr val="4EC9B0"/>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id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"Initializing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id</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who</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id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err="1">
                <a:solidFill>
                  <a:srgbClr val="4EC9B0"/>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a:t>
            </a:r>
            <a:r>
              <a:rPr lang="en-US" b="1" dirty="0" err="1">
                <a:solidFill>
                  <a:srgbClr val="DCDCAA"/>
                </a:solidFill>
                <a:effectLst/>
                <a:latin typeface="Consolas" panose="020B0609020204030204" pitchFamily="49" charset="0"/>
              </a:rPr>
              <a:t>myclass</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"Destructing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who</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a:t>
            </a:r>
          </a:p>
          <a:p>
            <a:pPr marL="0" indent="0">
              <a:buNone/>
            </a:pPr>
            <a:endParaRPr lang="en-IN" dirty="0"/>
          </a:p>
        </p:txBody>
      </p:sp>
      <p:sp>
        <p:nvSpPr>
          <p:cNvPr id="4" name="Content Placeholder 3"/>
          <p:cNvSpPr>
            <a:spLocks noGrp="1"/>
          </p:cNvSpPr>
          <p:nvPr>
            <p:ph sz="half" idx="2"/>
          </p:nvPr>
        </p:nvSpPr>
        <p:spPr>
          <a:xfrm>
            <a:off x="6019800" y="1219201"/>
            <a:ext cx="6172200" cy="4906963"/>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marL="514350" indent="-514350">
              <a:buFont typeface="+mj-lt"/>
              <a:buAutoNum type="arabicPeriod" startAt="16"/>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514350" indent="-514350">
              <a:buFont typeface="+mj-lt"/>
              <a:buAutoNum type="arabicPeriod" startAt="16"/>
            </a:pP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myclass</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local_ob1</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3</a:t>
            </a:r>
            <a:r>
              <a:rPr lang="en-US" b="1" dirty="0">
                <a:solidFill>
                  <a:srgbClr val="D4D4D4"/>
                </a:solidFill>
                <a:effectLst/>
                <a:latin typeface="Consolas" panose="020B0609020204030204" pitchFamily="49" charset="0"/>
              </a:rPr>
              <a:t>);</a:t>
            </a:r>
          </a:p>
          <a:p>
            <a:pPr marL="514350" indent="-514350">
              <a:buFont typeface="+mj-lt"/>
              <a:buAutoNum type="arabicPeriod" startAt="16"/>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"This will not be first line displayed.</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a:t>
            </a:r>
          </a:p>
          <a:p>
            <a:pPr marL="514350" indent="-514350">
              <a:buFont typeface="+mj-lt"/>
              <a:buAutoNum type="arabicPeriod" startAt="16"/>
            </a:pP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myclass</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local_ob2</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4</a:t>
            </a:r>
            <a:r>
              <a:rPr lang="en-US" b="1" dirty="0">
                <a:solidFill>
                  <a:srgbClr val="D4D4D4"/>
                </a:solidFill>
                <a:effectLst/>
                <a:latin typeface="Consolas" panose="020B0609020204030204" pitchFamily="49" charset="0"/>
              </a:rPr>
              <a:t>);</a:t>
            </a:r>
          </a:p>
          <a:p>
            <a:pPr marL="514350" indent="-514350">
              <a:buFont typeface="+mj-lt"/>
              <a:buAutoNum type="arabicPeriod" startAt="16"/>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pPr marL="514350" indent="-514350">
              <a:buFont typeface="+mj-lt"/>
              <a:buAutoNum type="arabicPeriod" startAt="16"/>
            </a:pPr>
            <a:r>
              <a:rPr lang="en-US" b="1" dirty="0">
                <a:solidFill>
                  <a:srgbClr val="D4D4D4"/>
                </a:solidFill>
                <a:effectLst/>
                <a:latin typeface="Consolas" panose="020B0609020204030204" pitchFamily="49" charset="0"/>
              </a:rPr>
              <a:t>}</a:t>
            </a:r>
          </a:p>
        </p:txBody>
      </p:sp>
      <p:sp>
        <p:nvSpPr>
          <p:cNvPr id="5" name="Rectangle 4"/>
          <p:cNvSpPr/>
          <p:nvPr/>
        </p:nvSpPr>
        <p:spPr>
          <a:xfrm>
            <a:off x="7162800" y="3111021"/>
            <a:ext cx="3699164"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Output</a:t>
            </a:r>
          </a:p>
          <a:p>
            <a:pPr algn="ctr"/>
            <a:r>
              <a:rPr lang="en-US" dirty="0">
                <a:solidFill>
                  <a:srgbClr val="FF0000"/>
                </a:solidFill>
              </a:rPr>
              <a:t>Initializing 1 </a:t>
            </a:r>
          </a:p>
          <a:p>
            <a:pPr algn="ctr"/>
            <a:r>
              <a:rPr lang="en-US" dirty="0">
                <a:solidFill>
                  <a:srgbClr val="FF0000"/>
                </a:solidFill>
              </a:rPr>
              <a:t>Initializing 2</a:t>
            </a:r>
          </a:p>
          <a:p>
            <a:pPr algn="ctr"/>
            <a:r>
              <a:rPr lang="en-US" dirty="0">
                <a:solidFill>
                  <a:srgbClr val="FF0000"/>
                </a:solidFill>
              </a:rPr>
              <a:t> Initializing 3 </a:t>
            </a:r>
          </a:p>
          <a:p>
            <a:pPr algn="ctr"/>
            <a:r>
              <a:rPr lang="en-US" dirty="0">
                <a:solidFill>
                  <a:srgbClr val="FF0000"/>
                </a:solidFill>
              </a:rPr>
              <a:t>This will not be first line displayed. Initializing 4 </a:t>
            </a:r>
          </a:p>
          <a:p>
            <a:pPr algn="ctr"/>
            <a:r>
              <a:rPr lang="en-US" dirty="0">
                <a:solidFill>
                  <a:srgbClr val="FF0000"/>
                </a:solidFill>
              </a:rPr>
              <a:t>Destructing 4 </a:t>
            </a:r>
          </a:p>
          <a:p>
            <a:pPr algn="ctr"/>
            <a:r>
              <a:rPr lang="en-US" dirty="0">
                <a:solidFill>
                  <a:srgbClr val="FF0000"/>
                </a:solidFill>
              </a:rPr>
              <a:t>Destructing 3 </a:t>
            </a:r>
          </a:p>
          <a:p>
            <a:pPr algn="ctr"/>
            <a:r>
              <a:rPr lang="en-US" dirty="0">
                <a:solidFill>
                  <a:srgbClr val="FF0000"/>
                </a:solidFill>
              </a:rPr>
              <a:t>Destructing 2 </a:t>
            </a:r>
          </a:p>
          <a:p>
            <a:pPr algn="ctr"/>
            <a:r>
              <a:rPr lang="en-US" dirty="0">
                <a:solidFill>
                  <a:srgbClr val="FF0000"/>
                </a:solidFill>
              </a:rPr>
              <a:t>Destructing 1 </a:t>
            </a:r>
            <a:endParaRPr lang="en-IN" dirty="0">
              <a:solidFill>
                <a:srgbClr val="FF0000"/>
              </a:solidFill>
            </a:endParaRPr>
          </a:p>
        </p:txBody>
      </p:sp>
    </p:spTree>
    <p:extLst>
      <p:ext uri="{BB962C8B-B14F-4D97-AF65-F5344CB8AC3E}">
        <p14:creationId xmlns:p14="http://schemas.microsoft.com/office/powerpoint/2010/main" val="3051365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Static Class Members</a:t>
            </a:r>
          </a:p>
        </p:txBody>
      </p:sp>
      <p:sp>
        <p:nvSpPr>
          <p:cNvPr id="6" name="Content Placeholder 5"/>
          <p:cNvSpPr>
            <a:spLocks noGrp="1"/>
          </p:cNvSpPr>
          <p:nvPr>
            <p:ph idx="1"/>
          </p:nvPr>
        </p:nvSpPr>
        <p:spPr/>
        <p:txBody>
          <a:bodyPr/>
          <a:lstStyle/>
          <a:p>
            <a:r>
              <a:rPr lang="en-IN" dirty="0"/>
              <a:t>Static Data Members</a:t>
            </a:r>
          </a:p>
          <a:p>
            <a:r>
              <a:rPr lang="en-IN" dirty="0"/>
              <a:t>Static Member functions</a:t>
            </a:r>
          </a:p>
        </p:txBody>
      </p:sp>
    </p:spTree>
    <p:extLst>
      <p:ext uri="{BB962C8B-B14F-4D97-AF65-F5344CB8AC3E}">
        <p14:creationId xmlns:p14="http://schemas.microsoft.com/office/powerpoint/2010/main" val="3583953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Static Data Member</a:t>
            </a:r>
            <a:endParaRPr lang="en-IN" dirty="0"/>
          </a:p>
        </p:txBody>
      </p:sp>
      <p:sp>
        <p:nvSpPr>
          <p:cNvPr id="3" name="Content Placeholder 2"/>
          <p:cNvSpPr>
            <a:spLocks noGrp="1"/>
          </p:cNvSpPr>
          <p:nvPr>
            <p:ph idx="1"/>
          </p:nvPr>
        </p:nvSpPr>
        <p:spPr>
          <a:xfrm>
            <a:off x="1981200" y="1600200"/>
            <a:ext cx="8229600" cy="4997152"/>
          </a:xfrm>
        </p:spPr>
        <p:txBody>
          <a:bodyPr>
            <a:normAutofit fontScale="85000" lnSpcReduction="20000"/>
          </a:bodyPr>
          <a:lstStyle/>
          <a:p>
            <a:pPr algn="just">
              <a:spcBef>
                <a:spcPts val="2300"/>
              </a:spcBef>
            </a:pPr>
            <a:r>
              <a:rPr lang="en-US" dirty="0"/>
              <a:t>Single copy exists; shared by all the objects.</a:t>
            </a:r>
          </a:p>
          <a:p>
            <a:pPr algn="just">
              <a:spcBef>
                <a:spcPts val="2300"/>
              </a:spcBef>
            </a:pPr>
            <a:r>
              <a:rPr lang="en-US" dirty="0"/>
              <a:t>Also known as class variables.</a:t>
            </a:r>
          </a:p>
          <a:p>
            <a:pPr algn="just">
              <a:spcBef>
                <a:spcPts val="2300"/>
              </a:spcBef>
            </a:pPr>
            <a:r>
              <a:rPr lang="en-US" dirty="0"/>
              <a:t>Exists and initialized to zero before any object is created.</a:t>
            </a:r>
          </a:p>
          <a:p>
            <a:pPr algn="just">
              <a:spcBef>
                <a:spcPts val="2300"/>
              </a:spcBef>
            </a:pPr>
            <a:r>
              <a:rPr lang="en-US" dirty="0"/>
              <a:t>Within a class, they are declared not defined.</a:t>
            </a:r>
          </a:p>
          <a:p>
            <a:pPr algn="just">
              <a:spcBef>
                <a:spcPts val="2300"/>
              </a:spcBef>
            </a:pPr>
            <a:r>
              <a:rPr lang="en-US" dirty="0"/>
              <a:t>Public static data member can be accessed directly by using scope resolution operator.</a:t>
            </a:r>
          </a:p>
          <a:p>
            <a:pPr algn="just">
              <a:spcBef>
                <a:spcPts val="2300"/>
              </a:spcBef>
            </a:pPr>
            <a:r>
              <a:rPr lang="en-US" dirty="0"/>
              <a:t>Requires a global definition outside the class.</a:t>
            </a:r>
          </a:p>
          <a:p>
            <a:pPr lvl="1" algn="just">
              <a:spcBef>
                <a:spcPts val="2300"/>
              </a:spcBef>
            </a:pPr>
            <a:r>
              <a:rPr lang="en-US" sz="3200" dirty="0"/>
              <a:t>Re-declaration using scope resolution operator.</a:t>
            </a:r>
          </a:p>
          <a:p>
            <a:pPr marL="457200" lvl="1" indent="0" algn="just">
              <a:spcBef>
                <a:spcPts val="2300"/>
              </a:spcBef>
              <a:buNone/>
            </a:pP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47</a:t>
            </a:fld>
            <a:endParaRPr lang="en-IN" dirty="0"/>
          </a:p>
        </p:txBody>
      </p:sp>
    </p:spTree>
    <p:extLst>
      <p:ext uri="{BB962C8B-B14F-4D97-AF65-F5344CB8AC3E}">
        <p14:creationId xmlns:p14="http://schemas.microsoft.com/office/powerpoint/2010/main" val="523162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000" y="116632"/>
            <a:ext cx="9000000" cy="1143000"/>
          </a:xfrm>
        </p:spPr>
        <p:txBody>
          <a:bodyPr/>
          <a:lstStyle/>
          <a:p>
            <a:r>
              <a:rPr lang="en-US" dirty="0"/>
              <a:t>Example 1 </a:t>
            </a:r>
            <a:endParaRPr lang="en-IN" dirty="0"/>
          </a:p>
        </p:txBody>
      </p:sp>
      <p:sp>
        <p:nvSpPr>
          <p:cNvPr id="9" name="Content Placeholder 2"/>
          <p:cNvSpPr txBox="1">
            <a:spLocks/>
          </p:cNvSpPr>
          <p:nvPr/>
        </p:nvSpPr>
        <p:spPr>
          <a:xfrm>
            <a:off x="104081" y="1340768"/>
            <a:ext cx="10491919" cy="551723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p>
            <a:pPr marL="457200" indent="-457200">
              <a:buFont typeface="+mj-lt"/>
              <a:buAutoNum type="arabicPeriod"/>
            </a:pPr>
            <a:r>
              <a:rPr lang="en-US" sz="2400" b="1" dirty="0">
                <a:solidFill>
                  <a:srgbClr val="C586C0"/>
                </a:solidFill>
                <a:effectLst/>
                <a:latin typeface="Consolas" panose="020B0609020204030204" pitchFamily="49" charset="0"/>
              </a:rPr>
              <a:t>#include</a:t>
            </a:r>
            <a:r>
              <a:rPr lang="en-US" sz="2400" b="1" dirty="0">
                <a:solidFill>
                  <a:srgbClr val="569CD6"/>
                </a:solidFill>
                <a:effectLst/>
                <a:latin typeface="Consolas" panose="020B0609020204030204" pitchFamily="49" charset="0"/>
              </a:rPr>
              <a:t> </a:t>
            </a:r>
            <a:r>
              <a:rPr lang="en-US" sz="2400" b="1" dirty="0">
                <a:solidFill>
                  <a:srgbClr val="CE9178"/>
                </a:solidFill>
                <a:effectLst/>
                <a:latin typeface="Consolas" panose="020B0609020204030204" pitchFamily="49" charset="0"/>
              </a:rPr>
              <a:t>&lt;iostream&gt;</a:t>
            </a:r>
            <a:endParaRPr lang="en-US" sz="2400" b="1" dirty="0">
              <a:solidFill>
                <a:srgbClr val="D4D4D4"/>
              </a:solidFill>
              <a:effectLst/>
              <a:latin typeface="Consolas" panose="020B0609020204030204" pitchFamily="49" charset="0"/>
            </a:endParaRPr>
          </a:p>
          <a:p>
            <a:pPr marL="457200" indent="-457200">
              <a:buFont typeface="+mj-lt"/>
              <a:buAutoNum type="arabicPeriod"/>
            </a:pPr>
            <a:r>
              <a:rPr lang="en-US" sz="2400" b="1" dirty="0">
                <a:solidFill>
                  <a:srgbClr val="C586C0"/>
                </a:solidFill>
                <a:effectLst/>
                <a:latin typeface="Consolas" panose="020B0609020204030204" pitchFamily="49" charset="0"/>
              </a:rPr>
              <a:t>using</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namespace</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std</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569CD6"/>
                </a:solidFill>
                <a:effectLst/>
                <a:latin typeface="Consolas" panose="020B0609020204030204" pitchFamily="49" charset="0"/>
              </a:rPr>
              <a:t>class</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shared</a:t>
            </a:r>
            <a:r>
              <a:rPr lang="en-US" sz="2400" b="1" dirty="0">
                <a:solidFill>
                  <a:srgbClr val="D4D4D4"/>
                </a:solidFill>
                <a:effectLst/>
                <a:latin typeface="Consolas" panose="020B0609020204030204" pitchFamily="49" charset="0"/>
              </a:rPr>
              <a:t> {</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static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a</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b</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569CD6"/>
                </a:solidFill>
                <a:effectLst/>
                <a:latin typeface="Consolas" panose="020B0609020204030204" pitchFamily="49" charset="0"/>
              </a:rPr>
              <a:t>public:</a:t>
            </a:r>
            <a:endParaRPr lang="en-US" sz="2400" b="1" dirty="0">
              <a:solidFill>
                <a:srgbClr val="D4D4D4"/>
              </a:solidFill>
              <a:effectLst/>
              <a:latin typeface="Consolas" panose="020B0609020204030204" pitchFamily="49" charset="0"/>
            </a:endParaRP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set</a:t>
            </a:r>
            <a:r>
              <a:rPr lang="en-US" sz="2400" b="1" dirty="0">
                <a:solidFill>
                  <a:srgbClr val="D4D4D4"/>
                </a:solidFill>
                <a:effectLst/>
                <a:latin typeface="Consolas" panose="020B0609020204030204" pitchFamily="49" charset="0"/>
              </a:rPr>
              <a:t>(</a:t>
            </a:r>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i</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j</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a</a:t>
            </a:r>
            <a:r>
              <a:rPr lang="en-US" sz="2400" b="1" dirty="0">
                <a:solidFill>
                  <a:srgbClr val="D4D4D4"/>
                </a:solidFill>
                <a:effectLst/>
                <a:latin typeface="Consolas" panose="020B0609020204030204" pitchFamily="49" charset="0"/>
              </a:rPr>
              <a:t>=</a:t>
            </a:r>
            <a:r>
              <a:rPr lang="en-US" sz="2400" b="1" dirty="0" err="1">
                <a:solidFill>
                  <a:srgbClr val="9CDCFE"/>
                </a:solidFill>
                <a:effectLst/>
                <a:latin typeface="Consolas" panose="020B0609020204030204" pitchFamily="49" charset="0"/>
              </a:rPr>
              <a:t>i</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b</a:t>
            </a:r>
            <a:r>
              <a:rPr lang="en-US" sz="2400" b="1" dirty="0">
                <a:solidFill>
                  <a:srgbClr val="D4D4D4"/>
                </a:solidFill>
                <a:effectLst/>
                <a:latin typeface="Consolas" panose="020B0609020204030204" pitchFamily="49" charset="0"/>
              </a:rPr>
              <a:t>=</a:t>
            </a:r>
            <a:r>
              <a:rPr lang="en-US" sz="2400" b="1" dirty="0">
                <a:solidFill>
                  <a:srgbClr val="9CDCFE"/>
                </a:solidFill>
                <a:effectLst/>
                <a:latin typeface="Consolas" panose="020B0609020204030204" pitchFamily="49" charset="0"/>
              </a:rPr>
              <a:t>j</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show</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p>
          <a:p>
            <a:pPr marL="457200" indent="-457200">
              <a:buFont typeface="+mj-lt"/>
              <a:buAutoNum type="arabicPeriod"/>
            </a:pPr>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shared</a:t>
            </a:r>
            <a:r>
              <a:rPr lang="en-US" sz="2400" b="1" dirty="0">
                <a:solidFill>
                  <a:srgbClr val="D4D4D4"/>
                </a:solidFill>
                <a:effectLst/>
                <a:latin typeface="Consolas" panose="020B0609020204030204" pitchFamily="49" charset="0"/>
              </a:rPr>
              <a:t>::</a:t>
            </a:r>
            <a:r>
              <a:rPr lang="en-US" sz="2400" b="1" dirty="0">
                <a:solidFill>
                  <a:srgbClr val="9CDCFE"/>
                </a:solidFill>
                <a:effectLst/>
                <a:latin typeface="Consolas" panose="020B0609020204030204" pitchFamily="49" charset="0"/>
              </a:rPr>
              <a:t>a</a:t>
            </a:r>
            <a:r>
              <a:rPr lang="en-US" sz="2400" b="1" dirty="0">
                <a:solidFill>
                  <a:srgbClr val="D4D4D4"/>
                </a:solidFill>
                <a:effectLst/>
                <a:latin typeface="Consolas" panose="020B0609020204030204" pitchFamily="49" charset="0"/>
              </a:rPr>
              <a:t>;</a:t>
            </a:r>
            <a:r>
              <a:rPr lang="en-US" sz="2400" b="1" dirty="0">
                <a:solidFill>
                  <a:srgbClr val="6A9955"/>
                </a:solidFill>
                <a:effectLst/>
                <a:latin typeface="Consolas" panose="020B0609020204030204" pitchFamily="49" charset="0"/>
              </a:rPr>
              <a:t> // define a</a:t>
            </a:r>
            <a:endParaRPr lang="en-US" sz="2400" b="1" dirty="0">
              <a:solidFill>
                <a:srgbClr val="D4D4D4"/>
              </a:solidFill>
              <a:effectLst/>
              <a:latin typeface="Consolas" panose="020B0609020204030204" pitchFamily="49" charset="0"/>
            </a:endParaRPr>
          </a:p>
          <a:p>
            <a:pPr marL="457200" indent="-457200">
              <a:buFont typeface="+mj-lt"/>
              <a:buAutoNum type="arabicPeriod"/>
            </a:pPr>
            <a:r>
              <a:rPr lang="en-US" sz="2400" b="1" dirty="0">
                <a:solidFill>
                  <a:srgbClr val="569CD6"/>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shared</a:t>
            </a:r>
            <a:r>
              <a:rPr lang="en-US" sz="2400" b="1" dirty="0">
                <a:solidFill>
                  <a:srgbClr val="D4D4D4"/>
                </a:solidFill>
                <a:effectLst/>
                <a:latin typeface="Consolas" panose="020B0609020204030204" pitchFamily="49" charset="0"/>
              </a:rPr>
              <a:t>::</a:t>
            </a:r>
            <a:r>
              <a:rPr lang="en-US" sz="2400" b="1" dirty="0">
                <a:solidFill>
                  <a:srgbClr val="DCDCAA"/>
                </a:solidFill>
                <a:effectLst/>
                <a:latin typeface="Consolas" panose="020B0609020204030204" pitchFamily="49" charset="0"/>
              </a:rPr>
              <a:t>show</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cout</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&lt;&lt;</a:t>
            </a:r>
            <a:r>
              <a:rPr lang="en-US" sz="2400" b="1" dirty="0">
                <a:solidFill>
                  <a:srgbClr val="D4D4D4"/>
                </a:solidFill>
                <a:effectLst/>
                <a:latin typeface="Consolas" panose="020B0609020204030204" pitchFamily="49" charset="0"/>
              </a:rPr>
              <a:t> </a:t>
            </a:r>
            <a:r>
              <a:rPr lang="en-US" sz="2400" b="1" dirty="0">
                <a:solidFill>
                  <a:srgbClr val="CE9178"/>
                </a:solidFill>
                <a:effectLst/>
                <a:latin typeface="Consolas" panose="020B0609020204030204" pitchFamily="49" charset="0"/>
              </a:rPr>
              <a:t>"This is static a: "</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&lt;&lt;</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a</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cout</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&lt;&lt;</a:t>
            </a:r>
            <a:r>
              <a:rPr lang="en-US" sz="2400" b="1" dirty="0">
                <a:solidFill>
                  <a:srgbClr val="D4D4D4"/>
                </a:solidFill>
                <a:effectLst/>
                <a:latin typeface="Consolas" panose="020B0609020204030204" pitchFamily="49" charset="0"/>
              </a:rPr>
              <a:t> </a:t>
            </a:r>
            <a:r>
              <a:rPr lang="en-US" sz="2400" b="1" dirty="0">
                <a:solidFill>
                  <a:srgbClr val="CE9178"/>
                </a:solidFill>
                <a:effectLst/>
                <a:latin typeface="Consolas" panose="020B0609020204030204" pitchFamily="49" charset="0"/>
              </a:rPr>
              <a:t>"</a:t>
            </a:r>
            <a:r>
              <a:rPr lang="en-US" sz="2400" b="1" dirty="0">
                <a:solidFill>
                  <a:srgbClr val="D7BA7D"/>
                </a:solidFill>
                <a:effectLst/>
                <a:latin typeface="Consolas" panose="020B0609020204030204" pitchFamily="49" charset="0"/>
              </a:rPr>
              <a:t>\</a:t>
            </a:r>
            <a:r>
              <a:rPr lang="en-US" sz="2400" b="1" dirty="0" err="1">
                <a:solidFill>
                  <a:srgbClr val="D7BA7D"/>
                </a:solidFill>
                <a:effectLst/>
                <a:latin typeface="Consolas" panose="020B0609020204030204" pitchFamily="49" charset="0"/>
              </a:rPr>
              <a:t>n</a:t>
            </a:r>
            <a:r>
              <a:rPr lang="en-US" sz="2400" b="1" dirty="0" err="1">
                <a:solidFill>
                  <a:srgbClr val="CE9178"/>
                </a:solidFill>
                <a:effectLst/>
                <a:latin typeface="Consolas" panose="020B0609020204030204" pitchFamily="49" charset="0"/>
              </a:rPr>
              <a:t>This</a:t>
            </a:r>
            <a:r>
              <a:rPr lang="en-US" sz="2400" b="1" dirty="0">
                <a:solidFill>
                  <a:srgbClr val="CE9178"/>
                </a:solidFill>
                <a:effectLst/>
                <a:latin typeface="Consolas" panose="020B0609020204030204" pitchFamily="49" charset="0"/>
              </a:rPr>
              <a:t> is non-static b: "</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&lt;&lt;</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b</a:t>
            </a:r>
            <a:r>
              <a:rPr lang="en-US" sz="2400" b="1" dirty="0">
                <a:solidFill>
                  <a:srgbClr val="D4D4D4"/>
                </a:solidFill>
                <a:effectLst/>
                <a:latin typeface="Consolas" panose="020B0609020204030204" pitchFamily="49" charset="0"/>
              </a:rPr>
              <a:t>;</a:t>
            </a:r>
          </a:p>
          <a:p>
            <a:pPr marL="457200" indent="-457200">
              <a:buFont typeface="+mj-lt"/>
              <a:buAutoNum type="arabicPeriod"/>
            </a:pPr>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cout</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&lt;&lt;</a:t>
            </a:r>
            <a:r>
              <a:rPr lang="en-US" sz="2400" b="1" dirty="0">
                <a:solidFill>
                  <a:srgbClr val="D4D4D4"/>
                </a:solidFill>
                <a:effectLst/>
                <a:latin typeface="Consolas" panose="020B0609020204030204" pitchFamily="49" charset="0"/>
              </a:rPr>
              <a:t> </a:t>
            </a:r>
            <a:r>
              <a:rPr lang="en-US" sz="2400" b="1" dirty="0">
                <a:solidFill>
                  <a:srgbClr val="CE9178"/>
                </a:solidFill>
                <a:effectLst/>
                <a:latin typeface="Consolas" panose="020B0609020204030204" pitchFamily="49" charset="0"/>
              </a:rPr>
              <a:t>"</a:t>
            </a:r>
            <a:r>
              <a:rPr lang="en-US" sz="2400" b="1" dirty="0">
                <a:solidFill>
                  <a:srgbClr val="D7BA7D"/>
                </a:solidFill>
                <a:effectLst/>
                <a:latin typeface="Consolas" panose="020B0609020204030204" pitchFamily="49" charset="0"/>
              </a:rPr>
              <a:t>\n</a:t>
            </a:r>
            <a:r>
              <a:rPr lang="en-US" sz="2400" b="1" dirty="0">
                <a:solidFill>
                  <a:srgbClr val="CE9178"/>
                </a:solidFill>
                <a:effectLst/>
                <a:latin typeface="Consolas" panose="020B0609020204030204" pitchFamily="49" charset="0"/>
              </a:rPr>
              <a:t>"</a:t>
            </a:r>
            <a:r>
              <a:rPr lang="en-US" sz="2400" b="1" dirty="0">
                <a:solidFill>
                  <a:srgbClr val="D4D4D4"/>
                </a:solidFill>
                <a:effectLst/>
                <a:latin typeface="Consolas" panose="020B0609020204030204" pitchFamily="49" charset="0"/>
              </a:rPr>
              <a:t>; </a:t>
            </a:r>
          </a:p>
          <a:p>
            <a:pPr marL="457200" indent="-457200">
              <a:buFont typeface="+mj-lt"/>
              <a:buAutoNum type="arabicPeriod"/>
            </a:pPr>
            <a:r>
              <a:rPr lang="en-US" sz="2400" b="1" dirty="0">
                <a:solidFill>
                  <a:srgbClr val="D4D4D4"/>
                </a:solidFill>
                <a:effectLst/>
                <a:latin typeface="Consolas" panose="020B0609020204030204" pitchFamily="49" charset="0"/>
              </a:rPr>
              <a:t>}</a:t>
            </a:r>
          </a:p>
          <a:p>
            <a:pPr lvl="0">
              <a:buClr>
                <a:srgbClr val="C00000"/>
              </a:buClr>
              <a:defRPr/>
            </a:pPr>
            <a:endParaRPr lang="en-US" sz="2400" b="1" dirty="0"/>
          </a:p>
          <a:p>
            <a:pPr lvl="0">
              <a:buClr>
                <a:srgbClr val="C00000"/>
              </a:buClr>
              <a:defRPr/>
            </a:pPr>
            <a:endParaRPr lang="en-US" sz="2400" b="1" dirty="0"/>
          </a:p>
          <a:p>
            <a:pPr marL="514350" indent="-514350">
              <a:buClr>
                <a:srgbClr val="C00000"/>
              </a:buClr>
              <a:buFont typeface="+mj-lt"/>
              <a:buAutoNum type="arabicPeriod"/>
              <a:defRPr/>
            </a:pPr>
            <a:endParaRPr lang="en-US" sz="2400" b="1" dirty="0"/>
          </a:p>
        </p:txBody>
      </p:sp>
      <p:sp>
        <p:nvSpPr>
          <p:cNvPr id="11" name="Rectangle 10"/>
          <p:cNvSpPr/>
          <p:nvPr/>
        </p:nvSpPr>
        <p:spPr>
          <a:xfrm>
            <a:off x="7102460" y="1336257"/>
            <a:ext cx="5013339" cy="2592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7102461" y="1379672"/>
            <a:ext cx="1033424" cy="461665"/>
          </a:xfrm>
          <a:prstGeom prst="rect">
            <a:avLst/>
          </a:prstGeom>
          <a:solidFill>
            <a:schemeClr val="bg1"/>
          </a:solidFill>
          <a:ln>
            <a:solidFill>
              <a:schemeClr val="tx1"/>
            </a:solidFill>
          </a:ln>
        </p:spPr>
        <p:txBody>
          <a:bodyPr wrap="none" rtlCol="0">
            <a:spAutoFit/>
          </a:bodyPr>
          <a:lstStyle/>
          <a:p>
            <a:r>
              <a:rPr lang="en-US" sz="2400" dirty="0"/>
              <a:t>shared</a:t>
            </a:r>
            <a:endParaRPr lang="en-IN" sz="2400" dirty="0"/>
          </a:p>
        </p:txBody>
      </p:sp>
      <p:sp>
        <p:nvSpPr>
          <p:cNvPr id="18" name="Rectangle 17"/>
          <p:cNvSpPr/>
          <p:nvPr/>
        </p:nvSpPr>
        <p:spPr>
          <a:xfrm>
            <a:off x="10244807" y="3141615"/>
            <a:ext cx="317742" cy="528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endParaRPr lang="en-IN" sz="2400" b="1" dirty="0">
              <a:solidFill>
                <a:schemeClr val="tx1"/>
              </a:solidFill>
            </a:endParaRPr>
          </a:p>
        </p:txBody>
      </p:sp>
      <p:grpSp>
        <p:nvGrpSpPr>
          <p:cNvPr id="3" name="Group 19"/>
          <p:cNvGrpSpPr/>
          <p:nvPr/>
        </p:nvGrpSpPr>
        <p:grpSpPr>
          <a:xfrm>
            <a:off x="7194140" y="2745114"/>
            <a:ext cx="1461778" cy="1084403"/>
            <a:chOff x="1043608" y="3573016"/>
            <a:chExt cx="1656184" cy="1181618"/>
          </a:xfrm>
        </p:grpSpPr>
        <p:sp>
          <p:nvSpPr>
            <p:cNvPr id="21" name="Rounded Rectangle 20"/>
            <p:cNvSpPr/>
            <p:nvPr/>
          </p:nvSpPr>
          <p:spPr>
            <a:xfrm>
              <a:off x="1043608" y="3602634"/>
              <a:ext cx="1656184" cy="115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1169700" y="4070906"/>
              <a:ext cx="1404000" cy="510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endParaRPr lang="en-IN" sz="2400" dirty="0"/>
            </a:p>
          </p:txBody>
        </p:sp>
        <p:sp>
          <p:nvSpPr>
            <p:cNvPr id="23" name="TextBox 22"/>
            <p:cNvSpPr txBox="1"/>
            <p:nvPr/>
          </p:nvSpPr>
          <p:spPr>
            <a:xfrm>
              <a:off x="1254384" y="3573016"/>
              <a:ext cx="1398830" cy="503053"/>
            </a:xfrm>
            <a:prstGeom prst="rect">
              <a:avLst/>
            </a:prstGeom>
            <a:noFill/>
            <a:ln>
              <a:noFill/>
            </a:ln>
          </p:spPr>
          <p:txBody>
            <a:bodyPr wrap="none" rtlCol="0">
              <a:spAutoFit/>
            </a:bodyPr>
            <a:lstStyle/>
            <a:p>
              <a:r>
                <a:rPr lang="en-US" sz="2400" dirty="0"/>
                <a:t>Object 1</a:t>
              </a:r>
              <a:endParaRPr lang="en-IN" sz="2400" dirty="0"/>
            </a:p>
          </p:txBody>
        </p:sp>
      </p:grpSp>
      <p:grpSp>
        <p:nvGrpSpPr>
          <p:cNvPr id="7" name="Group 27"/>
          <p:cNvGrpSpPr/>
          <p:nvPr/>
        </p:nvGrpSpPr>
        <p:grpSpPr>
          <a:xfrm>
            <a:off x="8738449" y="2745114"/>
            <a:ext cx="1461778" cy="1084403"/>
            <a:chOff x="3275856" y="3573016"/>
            <a:chExt cx="1656184" cy="1181618"/>
          </a:xfrm>
        </p:grpSpPr>
        <p:sp>
          <p:nvSpPr>
            <p:cNvPr id="29" name="Rounded Rectangle 28"/>
            <p:cNvSpPr/>
            <p:nvPr/>
          </p:nvSpPr>
          <p:spPr>
            <a:xfrm>
              <a:off x="3275856" y="3602634"/>
              <a:ext cx="1656184" cy="115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20"/>
            <p:cNvSpPr/>
            <p:nvPr/>
          </p:nvSpPr>
          <p:spPr>
            <a:xfrm>
              <a:off x="3401948" y="4070906"/>
              <a:ext cx="1404000" cy="510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endParaRPr lang="en-IN" sz="2400" dirty="0"/>
            </a:p>
          </p:txBody>
        </p:sp>
        <p:sp>
          <p:nvSpPr>
            <p:cNvPr id="31" name="TextBox 30"/>
            <p:cNvSpPr txBox="1"/>
            <p:nvPr/>
          </p:nvSpPr>
          <p:spPr>
            <a:xfrm>
              <a:off x="3486632" y="3573016"/>
              <a:ext cx="1398830" cy="503053"/>
            </a:xfrm>
            <a:prstGeom prst="rect">
              <a:avLst/>
            </a:prstGeom>
            <a:noFill/>
            <a:ln>
              <a:noFill/>
            </a:ln>
          </p:spPr>
          <p:txBody>
            <a:bodyPr wrap="none" rtlCol="0">
              <a:spAutoFit/>
            </a:bodyPr>
            <a:lstStyle/>
            <a:p>
              <a:r>
                <a:rPr lang="en-US" sz="2400" dirty="0"/>
                <a:t>Object 2</a:t>
              </a:r>
              <a:endParaRPr lang="en-IN" sz="2400" dirty="0"/>
            </a:p>
          </p:txBody>
        </p:sp>
      </p:grpSp>
      <p:grpSp>
        <p:nvGrpSpPr>
          <p:cNvPr id="8" name="Group 35"/>
          <p:cNvGrpSpPr/>
          <p:nvPr/>
        </p:nvGrpSpPr>
        <p:grpSpPr>
          <a:xfrm>
            <a:off x="10626141" y="2745114"/>
            <a:ext cx="1468758" cy="1084403"/>
            <a:chOff x="6523885" y="3573016"/>
            <a:chExt cx="1664092" cy="1181618"/>
          </a:xfrm>
        </p:grpSpPr>
        <p:sp>
          <p:nvSpPr>
            <p:cNvPr id="37" name="Rounded Rectangle 36"/>
            <p:cNvSpPr/>
            <p:nvPr/>
          </p:nvSpPr>
          <p:spPr>
            <a:xfrm>
              <a:off x="6523885" y="3602634"/>
              <a:ext cx="1656184" cy="115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6649977" y="4070906"/>
              <a:ext cx="1404000" cy="510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endParaRPr lang="en-IN" sz="2400" dirty="0"/>
            </a:p>
          </p:txBody>
        </p:sp>
        <p:sp>
          <p:nvSpPr>
            <p:cNvPr id="39" name="TextBox 38"/>
            <p:cNvSpPr txBox="1"/>
            <p:nvPr/>
          </p:nvSpPr>
          <p:spPr>
            <a:xfrm>
              <a:off x="6734661" y="3573016"/>
              <a:ext cx="1453316" cy="503053"/>
            </a:xfrm>
            <a:prstGeom prst="rect">
              <a:avLst/>
            </a:prstGeom>
            <a:noFill/>
            <a:ln>
              <a:noFill/>
            </a:ln>
          </p:spPr>
          <p:txBody>
            <a:bodyPr wrap="none" rtlCol="0">
              <a:spAutoFit/>
            </a:bodyPr>
            <a:lstStyle/>
            <a:p>
              <a:r>
                <a:rPr lang="en-US" sz="2400" dirty="0"/>
                <a:t>Object O</a:t>
              </a:r>
              <a:endParaRPr lang="en-IN" sz="2400" dirty="0"/>
            </a:p>
          </p:txBody>
        </p:sp>
      </p:grpSp>
      <p:sp>
        <p:nvSpPr>
          <p:cNvPr id="12" name="Rounded Rectangle 11"/>
          <p:cNvSpPr/>
          <p:nvPr/>
        </p:nvSpPr>
        <p:spPr>
          <a:xfrm>
            <a:off x="8462688" y="1445756"/>
            <a:ext cx="3456000" cy="99125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8454381" y="1418619"/>
            <a:ext cx="3472617" cy="461665"/>
          </a:xfrm>
          <a:prstGeom prst="rect">
            <a:avLst/>
          </a:prstGeom>
          <a:noFill/>
          <a:ln>
            <a:noFill/>
          </a:ln>
        </p:spPr>
        <p:txBody>
          <a:bodyPr wrap="none" rtlCol="0">
            <a:spAutoFit/>
          </a:bodyPr>
          <a:lstStyle/>
          <a:p>
            <a:r>
              <a:rPr lang="en-US" sz="2400" dirty="0"/>
              <a:t>Common to all the objects</a:t>
            </a:r>
            <a:endParaRPr lang="en-IN" sz="2400" dirty="0"/>
          </a:p>
        </p:txBody>
      </p:sp>
      <p:sp>
        <p:nvSpPr>
          <p:cNvPr id="16" name="Rectangle 15"/>
          <p:cNvSpPr/>
          <p:nvPr/>
        </p:nvSpPr>
        <p:spPr>
          <a:xfrm>
            <a:off x="8534505" y="1908341"/>
            <a:ext cx="635485" cy="396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endParaRPr lang="en-IN" sz="2400" dirty="0"/>
          </a:p>
        </p:txBody>
      </p:sp>
      <p:sp>
        <p:nvSpPr>
          <p:cNvPr id="47" name="Rectangle 46"/>
          <p:cNvSpPr/>
          <p:nvPr/>
        </p:nvSpPr>
        <p:spPr>
          <a:xfrm>
            <a:off x="9483511" y="1941382"/>
            <a:ext cx="756000" cy="396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set()</a:t>
            </a:r>
            <a:endParaRPr lang="en-IN" sz="2400" dirty="0"/>
          </a:p>
        </p:txBody>
      </p:sp>
      <p:sp>
        <p:nvSpPr>
          <p:cNvPr id="48" name="Rectangle 47"/>
          <p:cNvSpPr/>
          <p:nvPr/>
        </p:nvSpPr>
        <p:spPr>
          <a:xfrm>
            <a:off x="10403678" y="1908341"/>
            <a:ext cx="1443194" cy="396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show()</a:t>
            </a:r>
            <a:endParaRPr lang="en-IN" sz="2400" dirty="0"/>
          </a:p>
        </p:txBody>
      </p:sp>
    </p:spTree>
    <p:extLst>
      <p:ext uri="{BB962C8B-B14F-4D97-AF65-F5344CB8AC3E}">
        <p14:creationId xmlns:p14="http://schemas.microsoft.com/office/powerpoint/2010/main" val="144148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IN" dirty="0"/>
          </a:p>
        </p:txBody>
      </p:sp>
      <p:sp>
        <p:nvSpPr>
          <p:cNvPr id="3" name="Content Placeholder 2"/>
          <p:cNvSpPr>
            <a:spLocks noGrp="1"/>
          </p:cNvSpPr>
          <p:nvPr>
            <p:ph sz="half" idx="1"/>
          </p:nvPr>
        </p:nvSpPr>
        <p:spPr>
          <a:xfrm>
            <a:off x="1981200" y="1600201"/>
            <a:ext cx="5338936" cy="4525963"/>
          </a:xfrm>
        </p:spPr>
        <p:txBody>
          <a:bodyPr>
            <a:normAutofit/>
          </a:bodyPr>
          <a:lstStyle/>
          <a:p>
            <a:endParaRPr lang="en-IN" dirty="0"/>
          </a:p>
        </p:txBody>
      </p:sp>
      <p:sp>
        <p:nvSpPr>
          <p:cNvPr id="7" name="Content Placeholder 6"/>
          <p:cNvSpPr>
            <a:spLocks noGrp="1"/>
          </p:cNvSpPr>
          <p:nvPr>
            <p:ph sz="half" idx="2"/>
          </p:nvPr>
        </p:nvSpPr>
        <p:spPr/>
        <p:txBody>
          <a:bodyPr>
            <a:normAutofit/>
          </a:bodyPr>
          <a:lstStyle/>
          <a:p>
            <a:pPr marL="0" indent="0" algn="ctr">
              <a:buClr>
                <a:srgbClr val="C00000"/>
              </a:buClr>
              <a:buNone/>
              <a:defRPr/>
            </a:pPr>
            <a:r>
              <a:rPr lang="en-IN" b="1" dirty="0"/>
              <a:t>Output</a:t>
            </a:r>
          </a:p>
          <a:p>
            <a:pPr marL="0" indent="0" algn="ctr">
              <a:buClr>
                <a:srgbClr val="C00000"/>
              </a:buClr>
              <a:buNone/>
              <a:defRPr/>
            </a:pPr>
            <a:r>
              <a:rPr lang="en-US" dirty="0">
                <a:solidFill>
                  <a:srgbClr val="FF0000"/>
                </a:solidFill>
              </a:rPr>
              <a:t>This is static a: 1</a:t>
            </a:r>
          </a:p>
          <a:p>
            <a:pPr marL="0" indent="0" algn="ctr">
              <a:buClr>
                <a:srgbClr val="C00000"/>
              </a:buClr>
              <a:buNone/>
              <a:defRPr/>
            </a:pPr>
            <a:r>
              <a:rPr lang="en-US" dirty="0">
                <a:solidFill>
                  <a:srgbClr val="FF0000"/>
                </a:solidFill>
              </a:rPr>
              <a:t>This is non-static b: 1</a:t>
            </a:r>
          </a:p>
          <a:p>
            <a:pPr marL="0" indent="0" algn="ctr">
              <a:buClr>
                <a:srgbClr val="C00000"/>
              </a:buClr>
              <a:buNone/>
              <a:defRPr/>
            </a:pPr>
            <a:r>
              <a:rPr lang="en-US" dirty="0">
                <a:solidFill>
                  <a:srgbClr val="FF0000"/>
                </a:solidFill>
              </a:rPr>
              <a:t>This is static a: 2</a:t>
            </a:r>
          </a:p>
          <a:p>
            <a:pPr marL="0" indent="0" algn="ctr">
              <a:buClr>
                <a:srgbClr val="C00000"/>
              </a:buClr>
              <a:buNone/>
              <a:defRPr/>
            </a:pPr>
            <a:r>
              <a:rPr lang="en-US" dirty="0">
                <a:solidFill>
                  <a:srgbClr val="FF0000"/>
                </a:solidFill>
              </a:rPr>
              <a:t>This is non-static b: 2</a:t>
            </a:r>
          </a:p>
          <a:p>
            <a:pPr marL="0" indent="0" algn="ctr">
              <a:buClr>
                <a:srgbClr val="C00000"/>
              </a:buClr>
              <a:buNone/>
              <a:defRPr/>
            </a:pPr>
            <a:r>
              <a:rPr lang="en-US" dirty="0">
                <a:solidFill>
                  <a:srgbClr val="FF0000"/>
                </a:solidFill>
              </a:rPr>
              <a:t>This is static a: 2</a:t>
            </a:r>
          </a:p>
          <a:p>
            <a:pPr marL="0" indent="0" algn="ctr">
              <a:buClr>
                <a:srgbClr val="C00000"/>
              </a:buClr>
              <a:buNone/>
              <a:defRPr/>
            </a:pPr>
            <a:r>
              <a:rPr lang="en-US" dirty="0">
                <a:solidFill>
                  <a:srgbClr val="FF0000"/>
                </a:solidFill>
              </a:rPr>
              <a:t>This is non-static b: 1</a:t>
            </a:r>
            <a:endParaRPr lang="en-IN" dirty="0">
              <a:solidFill>
                <a:srgbClr val="FF0000"/>
              </a:solidFill>
            </a:endParaRPr>
          </a:p>
        </p:txBody>
      </p:sp>
      <p:sp>
        <p:nvSpPr>
          <p:cNvPr id="4" name="Date Placeholder 3"/>
          <p:cNvSpPr>
            <a:spLocks noGrp="1"/>
          </p:cNvSpPr>
          <p:nvPr>
            <p:ph type="dt" sz="half" idx="10"/>
          </p:nvPr>
        </p:nvSpPr>
        <p:spPr/>
        <p:txBody>
          <a:bodyPr/>
          <a:lstStyle/>
          <a:p>
            <a:r>
              <a:rPr lang="en-US" dirty="0" err="1"/>
              <a:t>Thapar</a:t>
            </a:r>
            <a:r>
              <a:rPr lang="en-US" dirty="0"/>
              <a:t> University</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49</a:t>
            </a:fld>
            <a:endParaRPr lang="en-IN" dirty="0"/>
          </a:p>
        </p:txBody>
      </p:sp>
      <p:sp>
        <p:nvSpPr>
          <p:cNvPr id="10" name="Rectangle 9"/>
          <p:cNvSpPr/>
          <p:nvPr/>
        </p:nvSpPr>
        <p:spPr>
          <a:xfrm>
            <a:off x="228600" y="1847072"/>
            <a:ext cx="6710536"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400" b="1" dirty="0">
                <a:solidFill>
                  <a:srgbClr val="569CD6"/>
                </a:solidFill>
                <a:effectLst/>
                <a:latin typeface="Consolas" panose="020B0609020204030204" pitchFamily="49" charset="0"/>
              </a:rPr>
              <a:t>int</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main</a:t>
            </a:r>
            <a:r>
              <a:rPr lang="en-US" sz="2400" b="1" dirty="0">
                <a:solidFill>
                  <a:srgbClr val="D4D4D4"/>
                </a:solidFill>
                <a:effectLst/>
                <a:latin typeface="Consolas" panose="020B0609020204030204" pitchFamily="49" charset="0"/>
              </a:rPr>
              <a:t>(){</a:t>
            </a:r>
          </a:p>
          <a:p>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shared</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x</a:t>
            </a:r>
            <a:r>
              <a:rPr lang="en-US" sz="2400" b="1" dirty="0">
                <a:solidFill>
                  <a:srgbClr val="D4D4D4"/>
                </a:solidFill>
                <a:effectLst/>
                <a:latin typeface="Consolas" panose="020B0609020204030204" pitchFamily="49" charset="0"/>
              </a:rPr>
              <a:t>, </a:t>
            </a:r>
            <a:r>
              <a:rPr lang="en-US" sz="2400" b="1" dirty="0">
                <a:solidFill>
                  <a:srgbClr val="9CDCFE"/>
                </a:solidFill>
                <a:effectLst/>
                <a:latin typeface="Consolas" panose="020B0609020204030204" pitchFamily="49" charset="0"/>
              </a:rPr>
              <a:t>y</a:t>
            </a:r>
            <a:r>
              <a:rPr lang="en-US" sz="2400" b="1" dirty="0">
                <a:solidFill>
                  <a:srgbClr val="D4D4D4"/>
                </a:solidFill>
                <a:effectLst/>
                <a:latin typeface="Consolas" panose="020B0609020204030204" pitchFamily="49" charset="0"/>
              </a:rPr>
              <a:t>;</a:t>
            </a:r>
          </a:p>
          <a:p>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x</a:t>
            </a:r>
            <a:r>
              <a:rPr lang="en-US" sz="2400" b="1" dirty="0" err="1">
                <a:solidFill>
                  <a:srgbClr val="D4D4D4"/>
                </a:solidFill>
                <a:effectLst/>
                <a:latin typeface="Consolas" panose="020B0609020204030204" pitchFamily="49" charset="0"/>
              </a:rPr>
              <a:t>.</a:t>
            </a:r>
            <a:r>
              <a:rPr lang="en-US" sz="2400" b="1" dirty="0" err="1">
                <a:solidFill>
                  <a:srgbClr val="DCDCAA"/>
                </a:solidFill>
                <a:effectLst/>
                <a:latin typeface="Consolas" panose="020B0609020204030204" pitchFamily="49" charset="0"/>
              </a:rPr>
              <a:t>set</a:t>
            </a:r>
            <a:r>
              <a:rPr lang="en-US" sz="2400" b="1" dirty="0">
                <a:solidFill>
                  <a:srgbClr val="D4D4D4"/>
                </a:solidFill>
                <a:effectLst/>
                <a:latin typeface="Consolas" panose="020B0609020204030204" pitchFamily="49" charset="0"/>
              </a:rPr>
              <a:t>(</a:t>
            </a:r>
            <a:r>
              <a:rPr lang="en-US" sz="2400" b="1" dirty="0">
                <a:solidFill>
                  <a:srgbClr val="B5CEA8"/>
                </a:solidFill>
                <a:effectLst/>
                <a:latin typeface="Consolas" panose="020B0609020204030204" pitchFamily="49" charset="0"/>
              </a:rPr>
              <a:t>1</a:t>
            </a:r>
            <a:r>
              <a:rPr lang="en-US" sz="2400" b="1" dirty="0">
                <a:solidFill>
                  <a:srgbClr val="D4D4D4"/>
                </a:solidFill>
                <a:effectLst/>
                <a:latin typeface="Consolas" panose="020B0609020204030204" pitchFamily="49" charset="0"/>
              </a:rPr>
              <a:t>, </a:t>
            </a:r>
            <a:r>
              <a:rPr lang="en-US" sz="2400" b="1" dirty="0">
                <a:solidFill>
                  <a:srgbClr val="B5CEA8"/>
                </a:solidFill>
                <a:effectLst/>
                <a:latin typeface="Consolas" panose="020B0609020204030204" pitchFamily="49" charset="0"/>
              </a:rPr>
              <a:t>1</a:t>
            </a:r>
            <a:r>
              <a:rPr lang="en-US" sz="2400" b="1" dirty="0">
                <a:solidFill>
                  <a:srgbClr val="D4D4D4"/>
                </a:solidFill>
                <a:effectLst/>
                <a:latin typeface="Consolas" panose="020B0609020204030204" pitchFamily="49" charset="0"/>
              </a:rPr>
              <a:t>);</a:t>
            </a:r>
            <a:r>
              <a:rPr lang="en-US" sz="2400" b="1" dirty="0">
                <a:solidFill>
                  <a:srgbClr val="6A9955"/>
                </a:solidFill>
                <a:effectLst/>
                <a:latin typeface="Consolas" panose="020B0609020204030204" pitchFamily="49" charset="0"/>
              </a:rPr>
              <a:t> // set a to 1</a:t>
            </a:r>
            <a:endParaRPr lang="en-US" sz="2400" b="1" dirty="0">
              <a:solidFill>
                <a:srgbClr val="D4D4D4"/>
              </a:solidFill>
              <a:effectLst/>
              <a:latin typeface="Consolas" panose="020B0609020204030204" pitchFamily="49" charset="0"/>
            </a:endParaRPr>
          </a:p>
          <a:p>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x</a:t>
            </a:r>
            <a:r>
              <a:rPr lang="en-US" sz="2400" b="1" dirty="0" err="1">
                <a:solidFill>
                  <a:srgbClr val="D4D4D4"/>
                </a:solidFill>
                <a:effectLst/>
                <a:latin typeface="Consolas" panose="020B0609020204030204" pitchFamily="49" charset="0"/>
              </a:rPr>
              <a:t>.</a:t>
            </a:r>
            <a:r>
              <a:rPr lang="en-US" sz="2400" b="1" dirty="0" err="1">
                <a:solidFill>
                  <a:srgbClr val="DCDCAA"/>
                </a:solidFill>
                <a:effectLst/>
                <a:latin typeface="Consolas" panose="020B0609020204030204" pitchFamily="49" charset="0"/>
              </a:rPr>
              <a:t>show</a:t>
            </a:r>
            <a:r>
              <a:rPr lang="en-US" sz="2400" b="1" dirty="0">
                <a:solidFill>
                  <a:srgbClr val="D4D4D4"/>
                </a:solidFill>
                <a:effectLst/>
                <a:latin typeface="Consolas" panose="020B0609020204030204" pitchFamily="49" charset="0"/>
              </a:rPr>
              <a:t>();</a:t>
            </a:r>
          </a:p>
          <a:p>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y</a:t>
            </a:r>
            <a:r>
              <a:rPr lang="en-US" sz="2400" b="1" dirty="0" err="1">
                <a:solidFill>
                  <a:srgbClr val="D4D4D4"/>
                </a:solidFill>
                <a:effectLst/>
                <a:latin typeface="Consolas" panose="020B0609020204030204" pitchFamily="49" charset="0"/>
              </a:rPr>
              <a:t>.</a:t>
            </a:r>
            <a:r>
              <a:rPr lang="en-US" sz="2400" b="1" dirty="0" err="1">
                <a:solidFill>
                  <a:srgbClr val="DCDCAA"/>
                </a:solidFill>
                <a:effectLst/>
                <a:latin typeface="Consolas" panose="020B0609020204030204" pitchFamily="49" charset="0"/>
              </a:rPr>
              <a:t>set</a:t>
            </a:r>
            <a:r>
              <a:rPr lang="en-US" sz="2400" b="1" dirty="0">
                <a:solidFill>
                  <a:srgbClr val="D4D4D4"/>
                </a:solidFill>
                <a:effectLst/>
                <a:latin typeface="Consolas" panose="020B0609020204030204" pitchFamily="49" charset="0"/>
              </a:rPr>
              <a:t>(</a:t>
            </a:r>
            <a:r>
              <a:rPr lang="en-US" sz="2400" b="1" dirty="0">
                <a:solidFill>
                  <a:srgbClr val="B5CEA8"/>
                </a:solidFill>
                <a:effectLst/>
                <a:latin typeface="Consolas" panose="020B0609020204030204" pitchFamily="49" charset="0"/>
              </a:rPr>
              <a:t>2</a:t>
            </a:r>
            <a:r>
              <a:rPr lang="en-US" sz="2400" b="1" dirty="0">
                <a:solidFill>
                  <a:srgbClr val="D4D4D4"/>
                </a:solidFill>
                <a:effectLst/>
                <a:latin typeface="Consolas" panose="020B0609020204030204" pitchFamily="49" charset="0"/>
              </a:rPr>
              <a:t>, </a:t>
            </a:r>
            <a:r>
              <a:rPr lang="en-US" sz="2400" b="1" dirty="0">
                <a:solidFill>
                  <a:srgbClr val="B5CEA8"/>
                </a:solidFill>
                <a:effectLst/>
                <a:latin typeface="Consolas" panose="020B0609020204030204" pitchFamily="49" charset="0"/>
              </a:rPr>
              <a:t>2</a:t>
            </a:r>
            <a:r>
              <a:rPr lang="en-US" sz="2400" b="1" dirty="0">
                <a:solidFill>
                  <a:srgbClr val="D4D4D4"/>
                </a:solidFill>
                <a:effectLst/>
                <a:latin typeface="Consolas" panose="020B0609020204030204" pitchFamily="49" charset="0"/>
              </a:rPr>
              <a:t>);</a:t>
            </a:r>
            <a:r>
              <a:rPr lang="en-US" sz="2400" b="1" dirty="0">
                <a:solidFill>
                  <a:srgbClr val="6A9955"/>
                </a:solidFill>
                <a:effectLst/>
                <a:latin typeface="Consolas" panose="020B0609020204030204" pitchFamily="49" charset="0"/>
              </a:rPr>
              <a:t> // change a to 2</a:t>
            </a:r>
            <a:endParaRPr lang="en-US" sz="2400" b="1" dirty="0">
              <a:solidFill>
                <a:srgbClr val="D4D4D4"/>
              </a:solidFill>
              <a:effectLst/>
              <a:latin typeface="Consolas" panose="020B0609020204030204" pitchFamily="49" charset="0"/>
            </a:endParaRPr>
          </a:p>
          <a:p>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y</a:t>
            </a:r>
            <a:r>
              <a:rPr lang="en-US" sz="2400" b="1" dirty="0" err="1">
                <a:solidFill>
                  <a:srgbClr val="D4D4D4"/>
                </a:solidFill>
                <a:effectLst/>
                <a:latin typeface="Consolas" panose="020B0609020204030204" pitchFamily="49" charset="0"/>
              </a:rPr>
              <a:t>.</a:t>
            </a:r>
            <a:r>
              <a:rPr lang="en-US" sz="2400" b="1" dirty="0" err="1">
                <a:solidFill>
                  <a:srgbClr val="DCDCAA"/>
                </a:solidFill>
                <a:effectLst/>
                <a:latin typeface="Consolas" panose="020B0609020204030204" pitchFamily="49" charset="0"/>
              </a:rPr>
              <a:t>show</a:t>
            </a:r>
            <a:r>
              <a:rPr lang="en-US" sz="2400" b="1" dirty="0">
                <a:solidFill>
                  <a:srgbClr val="D4D4D4"/>
                </a:solidFill>
                <a:effectLst/>
                <a:latin typeface="Consolas" panose="020B0609020204030204" pitchFamily="49" charset="0"/>
              </a:rPr>
              <a:t>();</a:t>
            </a:r>
          </a:p>
          <a:p>
            <a:r>
              <a:rPr lang="en-US" sz="2400" b="1" dirty="0">
                <a:solidFill>
                  <a:srgbClr val="D4D4D4"/>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x</a:t>
            </a:r>
            <a:r>
              <a:rPr lang="en-US" sz="2400" b="1" dirty="0" err="1">
                <a:solidFill>
                  <a:srgbClr val="D4D4D4"/>
                </a:solidFill>
                <a:effectLst/>
                <a:latin typeface="Consolas" panose="020B0609020204030204" pitchFamily="49" charset="0"/>
              </a:rPr>
              <a:t>.</a:t>
            </a:r>
            <a:r>
              <a:rPr lang="en-US" sz="2400" b="1" dirty="0" err="1">
                <a:solidFill>
                  <a:srgbClr val="DCDCAA"/>
                </a:solidFill>
                <a:effectLst/>
                <a:latin typeface="Consolas" panose="020B0609020204030204" pitchFamily="49" charset="0"/>
              </a:rPr>
              <a:t>show</a:t>
            </a:r>
            <a:r>
              <a:rPr lang="en-US" sz="2400" b="1" dirty="0">
                <a:solidFill>
                  <a:srgbClr val="D4D4D4"/>
                </a:solidFill>
                <a:effectLst/>
                <a:latin typeface="Consolas" panose="020B0609020204030204" pitchFamily="49" charset="0"/>
              </a:rPr>
              <a:t>(); </a:t>
            </a:r>
          </a:p>
          <a:p>
            <a:r>
              <a:rPr lang="en-US" sz="2400" b="1" dirty="0">
                <a:solidFill>
                  <a:srgbClr val="D4D4D4"/>
                </a:solidFill>
                <a:effectLst/>
                <a:latin typeface="Consolas" panose="020B0609020204030204" pitchFamily="49" charset="0"/>
              </a:rPr>
              <a:t>    </a:t>
            </a:r>
            <a:r>
              <a:rPr lang="en-US" sz="2400" b="1" dirty="0">
                <a:solidFill>
                  <a:srgbClr val="C586C0"/>
                </a:solidFill>
                <a:effectLst/>
                <a:latin typeface="Consolas" panose="020B0609020204030204" pitchFamily="49" charset="0"/>
              </a:rPr>
              <a:t>return</a:t>
            </a:r>
            <a:r>
              <a:rPr lang="en-US" sz="2400" b="1" dirty="0">
                <a:solidFill>
                  <a:srgbClr val="D4D4D4"/>
                </a:solidFill>
                <a:effectLst/>
                <a:latin typeface="Consolas" panose="020B0609020204030204" pitchFamily="49" charset="0"/>
              </a:rPr>
              <a:t> </a:t>
            </a:r>
            <a:r>
              <a:rPr lang="en-US" sz="2400" b="1" dirty="0">
                <a:solidFill>
                  <a:srgbClr val="B5CEA8"/>
                </a:solidFill>
                <a:effectLst/>
                <a:latin typeface="Consolas" panose="020B0609020204030204" pitchFamily="49" charset="0"/>
              </a:rPr>
              <a:t>0</a:t>
            </a:r>
            <a:r>
              <a:rPr lang="en-US" sz="2400" b="1" dirty="0">
                <a:solidFill>
                  <a:srgbClr val="D4D4D4"/>
                </a:solidFill>
                <a:effectLst/>
                <a:latin typeface="Consolas" panose="020B0609020204030204" pitchFamily="49" charset="0"/>
              </a:rPr>
              <a:t>;</a:t>
            </a:r>
          </a:p>
          <a:p>
            <a:r>
              <a:rPr lang="en-US" sz="24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185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34C9-BBC4-0399-5DB2-A513F4B03D7B}"/>
              </a:ext>
            </a:extLst>
          </p:cNvPr>
          <p:cNvSpPr>
            <a:spLocks noGrp="1"/>
          </p:cNvSpPr>
          <p:nvPr>
            <p:ph type="title"/>
          </p:nvPr>
        </p:nvSpPr>
        <p:spPr/>
        <p:txBody>
          <a:bodyPr/>
          <a:lstStyle/>
          <a:p>
            <a:r>
              <a:rPr lang="en-US" dirty="0"/>
              <a:t>Call by value and call by Reference</a:t>
            </a:r>
          </a:p>
        </p:txBody>
      </p:sp>
      <p:sp>
        <p:nvSpPr>
          <p:cNvPr id="3" name="Content Placeholder 2">
            <a:extLst>
              <a:ext uri="{FF2B5EF4-FFF2-40B4-BE49-F238E27FC236}">
                <a16:creationId xmlns:a16="http://schemas.microsoft.com/office/drawing/2014/main" id="{B6C44D55-7479-C819-880D-E5D370ADE6D3}"/>
              </a:ext>
            </a:extLst>
          </p:cNvPr>
          <p:cNvSpPr>
            <a:spLocks noGrp="1"/>
          </p:cNvSpPr>
          <p:nvPr>
            <p:ph idx="1"/>
          </p:nvPr>
        </p:nvSpPr>
        <p:spPr/>
        <p:txBody>
          <a:bodyPr/>
          <a:lstStyle/>
          <a:p>
            <a:r>
              <a:rPr lang="en-US" dirty="0"/>
              <a:t> Object can be passed as a function argument, like any other data type to member functions as well as non-member functions.</a:t>
            </a:r>
          </a:p>
          <a:p>
            <a:r>
              <a:rPr lang="en-US" dirty="0"/>
              <a:t>Pass-by-value</a:t>
            </a:r>
          </a:p>
          <a:p>
            <a:r>
              <a:rPr lang="en-US" dirty="0"/>
              <a:t>Pass-by-reference</a:t>
            </a:r>
          </a:p>
        </p:txBody>
      </p:sp>
    </p:spTree>
    <p:extLst>
      <p:ext uri="{BB962C8B-B14F-4D97-AF65-F5344CB8AC3E}">
        <p14:creationId xmlns:p14="http://schemas.microsoft.com/office/powerpoint/2010/main" val="3128412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p>
        </p:txBody>
      </p:sp>
      <p:sp>
        <p:nvSpPr>
          <p:cNvPr id="3" name="Content Placeholder 2"/>
          <p:cNvSpPr>
            <a:spLocks noGrp="1"/>
          </p:cNvSpPr>
          <p:nvPr>
            <p:ph sz="half"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20000"/>
          </a:bodyPr>
          <a:lstStyle/>
          <a:p>
            <a:pPr marL="514350" indent="-514350">
              <a:buFont typeface="+mj-lt"/>
              <a:buAutoNum type="arabicPeriod"/>
            </a:pPr>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static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p>
        </p:txBody>
      </p:sp>
      <p:sp>
        <p:nvSpPr>
          <p:cNvPr id="7" name="Content Placeholder 6"/>
          <p:cNvSpPr>
            <a:spLocks noGrp="1"/>
          </p:cNvSpPr>
          <p:nvPr>
            <p:ph sz="half" idx="2"/>
          </p:nvPr>
        </p:nvSpPr>
        <p:spPr>
          <a:xfrm>
            <a:off x="5994400" y="1600201"/>
            <a:ext cx="6121400" cy="4525963"/>
          </a:xfrm>
        </p:spPr>
        <p:style>
          <a:lnRef idx="2">
            <a:schemeClr val="dk1">
              <a:shade val="50000"/>
            </a:schemeClr>
          </a:lnRef>
          <a:fillRef idx="1">
            <a:schemeClr val="dk1"/>
          </a:fillRef>
          <a:effectRef idx="0">
            <a:schemeClr val="dk1"/>
          </a:effectRef>
          <a:fontRef idx="minor">
            <a:schemeClr val="lt1"/>
          </a:fontRef>
        </p:style>
        <p:txBody>
          <a:bodyPr>
            <a:normAutofit fontScale="85000" lnSpcReduction="20000"/>
          </a:bodyPr>
          <a:lstStyle/>
          <a:p>
            <a:pPr marL="514350" indent="-514350">
              <a:buFont typeface="+mj-lt"/>
              <a:buAutoNum type="arabicPeriod" startAt="7"/>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6A9955"/>
                </a:solidFill>
                <a:effectLst/>
                <a:latin typeface="Consolas" panose="020B0609020204030204" pitchFamily="49" charset="0"/>
              </a:rPr>
              <a:t>    // initialize a before creating any objects</a:t>
            </a:r>
            <a:endParaRPr lang="en-US" b="1" dirty="0">
              <a:solidFill>
                <a:srgbClr val="D4D4D4"/>
              </a:solidFill>
              <a:effectLst/>
              <a:latin typeface="Consolas" panose="020B0609020204030204" pitchFamily="49" charset="0"/>
            </a:endParaRP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 = </a:t>
            </a:r>
            <a:r>
              <a:rPr lang="en-US" b="1" dirty="0">
                <a:solidFill>
                  <a:srgbClr val="B5CEA8"/>
                </a:solidFill>
                <a:effectLst/>
                <a:latin typeface="Consolas" panose="020B0609020204030204" pitchFamily="49" charset="0"/>
              </a:rPr>
              <a:t>99</a:t>
            </a: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"This is initial value of a: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x</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"This is </a:t>
            </a:r>
            <a:r>
              <a:rPr lang="en-US" b="1" dirty="0" err="1">
                <a:solidFill>
                  <a:srgbClr val="CE9178"/>
                </a:solidFill>
                <a:effectLst/>
                <a:latin typeface="Consolas" panose="020B0609020204030204" pitchFamily="49" charset="0"/>
              </a:rPr>
              <a:t>x.a</a:t>
            </a:r>
            <a:r>
              <a:rPr lang="en-US" b="1" dirty="0">
                <a:solidFill>
                  <a:srgbClr val="CE9178"/>
                </a:solidFill>
                <a:effectLst/>
                <a:latin typeface="Consolas" panose="020B0609020204030204" pitchFamily="49" charset="0"/>
              </a:rPr>
              <a:t>: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x</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a</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pPr marL="514350" indent="-514350">
              <a:buFont typeface="+mj-lt"/>
              <a:buAutoNum type="arabicPeriod" startAt="7"/>
            </a:pPr>
            <a:r>
              <a:rPr lang="en-US" b="1"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746703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Uses</a:t>
            </a:r>
            <a:endParaRPr lang="en-IN" dirty="0"/>
          </a:p>
        </p:txBody>
      </p:sp>
      <p:sp>
        <p:nvSpPr>
          <p:cNvPr id="3" name="Content Placeholder 2"/>
          <p:cNvSpPr>
            <a:spLocks noGrp="1"/>
          </p:cNvSpPr>
          <p:nvPr>
            <p:ph idx="1"/>
          </p:nvPr>
        </p:nvSpPr>
        <p:spPr/>
        <p:txBody>
          <a:bodyPr>
            <a:normAutofit/>
          </a:bodyPr>
          <a:lstStyle/>
          <a:p>
            <a:pPr algn="just">
              <a:spcBef>
                <a:spcPts val="3600"/>
              </a:spcBef>
            </a:pPr>
            <a:r>
              <a:rPr lang="en-US" dirty="0"/>
              <a:t>Provide access control of shared resource used by all the objects of a class, e.g. writing a file.</a:t>
            </a:r>
          </a:p>
          <a:p>
            <a:pPr algn="just">
              <a:spcBef>
                <a:spcPts val="3600"/>
              </a:spcBef>
            </a:pPr>
            <a:r>
              <a:rPr lang="en-US" dirty="0"/>
              <a:t>To keep track of the number of objects of a particular class type.</a:t>
            </a:r>
          </a:p>
          <a:p>
            <a:pPr algn="just">
              <a:spcBef>
                <a:spcPts val="3600"/>
              </a:spcBef>
            </a:pPr>
            <a:r>
              <a:rPr lang="en-US" dirty="0"/>
              <a:t>Note:</a:t>
            </a:r>
          </a:p>
          <a:p>
            <a:pPr algn="ctr">
              <a:spcBef>
                <a:spcPts val="3600"/>
              </a:spcBef>
              <a:buNone/>
            </a:pPr>
            <a:r>
              <a:rPr lang="en-US" dirty="0"/>
              <a:t>Virtually eliminates any need for global variables.</a:t>
            </a:r>
            <a:endParaRPr lang="en-IN" dirty="0"/>
          </a:p>
        </p:txBody>
      </p:sp>
      <p:sp>
        <p:nvSpPr>
          <p:cNvPr id="4" name="Date Placeholder 3"/>
          <p:cNvSpPr>
            <a:spLocks noGrp="1"/>
          </p:cNvSpPr>
          <p:nvPr>
            <p:ph type="dt" sz="half" idx="10"/>
          </p:nvPr>
        </p:nvSpPr>
        <p:spPr/>
        <p:txBody>
          <a:bodyPr/>
          <a:lstStyle/>
          <a:p>
            <a:r>
              <a:rPr lang="en-US"/>
              <a:t>Thapar University</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51</a:t>
            </a:fld>
            <a:endParaRPr lang="en-IN" dirty="0"/>
          </a:p>
        </p:txBody>
      </p:sp>
    </p:spTree>
    <p:extLst>
      <p:ext uri="{BB962C8B-B14F-4D97-AF65-F5344CB8AC3E}">
        <p14:creationId xmlns:p14="http://schemas.microsoft.com/office/powerpoint/2010/main" val="231324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Static Member Functions</a:t>
            </a:r>
            <a:endParaRPr lang="en-IN" dirty="0"/>
          </a:p>
        </p:txBody>
      </p:sp>
      <p:sp>
        <p:nvSpPr>
          <p:cNvPr id="3" name="Content Placeholder 2"/>
          <p:cNvSpPr>
            <a:spLocks noGrp="1"/>
          </p:cNvSpPr>
          <p:nvPr>
            <p:ph idx="1"/>
          </p:nvPr>
        </p:nvSpPr>
        <p:spPr/>
        <p:txBody>
          <a:bodyPr>
            <a:normAutofit fontScale="92500"/>
          </a:bodyPr>
          <a:lstStyle/>
          <a:p>
            <a:pPr algn="just">
              <a:spcBef>
                <a:spcPts val="950"/>
              </a:spcBef>
            </a:pPr>
            <a:r>
              <a:rPr lang="en-US" dirty="0"/>
              <a:t>Can access only other static members of the class.</a:t>
            </a:r>
          </a:p>
          <a:p>
            <a:pPr algn="just">
              <a:spcBef>
                <a:spcPts val="950"/>
              </a:spcBef>
            </a:pPr>
            <a:r>
              <a:rPr lang="en-US" dirty="0"/>
              <a:t>Do not have a </a:t>
            </a:r>
            <a:r>
              <a:rPr lang="en-US" b="1" dirty="0"/>
              <a:t>this</a:t>
            </a:r>
            <a:r>
              <a:rPr lang="en-US" dirty="0"/>
              <a:t> pointer.</a:t>
            </a:r>
          </a:p>
          <a:p>
            <a:pPr algn="just">
              <a:spcBef>
                <a:spcPts val="950"/>
              </a:spcBef>
            </a:pPr>
            <a:r>
              <a:rPr lang="en-US" dirty="0"/>
              <a:t>They cannot be declared as </a:t>
            </a:r>
            <a:r>
              <a:rPr lang="en-US" b="1" dirty="0"/>
              <a:t>const</a:t>
            </a:r>
            <a:r>
              <a:rPr lang="en-US" dirty="0"/>
              <a:t> or </a:t>
            </a:r>
            <a:r>
              <a:rPr lang="en-US" b="1" dirty="0"/>
              <a:t>volatile</a:t>
            </a:r>
            <a:r>
              <a:rPr lang="en-US" dirty="0"/>
              <a:t>.</a:t>
            </a:r>
          </a:p>
          <a:p>
            <a:pPr algn="just">
              <a:spcBef>
                <a:spcPts val="950"/>
              </a:spcBef>
            </a:pPr>
            <a:r>
              <a:rPr lang="en-US" dirty="0"/>
              <a:t>They may not be </a:t>
            </a:r>
            <a:r>
              <a:rPr lang="en-US" b="1" dirty="0"/>
              <a:t>virtual</a:t>
            </a:r>
            <a:r>
              <a:rPr lang="en-US" dirty="0"/>
              <a:t>.</a:t>
            </a:r>
          </a:p>
          <a:p>
            <a:pPr algn="just">
              <a:spcBef>
                <a:spcPts val="950"/>
              </a:spcBef>
            </a:pPr>
            <a:r>
              <a:rPr lang="en-US" dirty="0"/>
              <a:t>There cannot be </a:t>
            </a:r>
            <a:r>
              <a:rPr lang="en-US" b="1" dirty="0"/>
              <a:t>static</a:t>
            </a:r>
            <a:r>
              <a:rPr lang="en-US" dirty="0"/>
              <a:t> and </a:t>
            </a:r>
            <a:r>
              <a:rPr lang="en-US" b="1" dirty="0"/>
              <a:t>non-static</a:t>
            </a:r>
            <a:r>
              <a:rPr lang="en-US" dirty="0"/>
              <a:t> version of the same function.</a:t>
            </a:r>
          </a:p>
          <a:p>
            <a:pPr algn="just">
              <a:spcBef>
                <a:spcPts val="950"/>
              </a:spcBef>
            </a:pPr>
            <a:r>
              <a:rPr lang="en-US" dirty="0"/>
              <a:t>Can be called using</a:t>
            </a:r>
          </a:p>
          <a:p>
            <a:pPr lvl="1" algn="just">
              <a:spcBef>
                <a:spcPts val="950"/>
              </a:spcBef>
            </a:pPr>
            <a:r>
              <a:rPr lang="en-US" dirty="0"/>
              <a:t>An object.</a:t>
            </a:r>
            <a:endParaRPr lang="en-IN" dirty="0"/>
          </a:p>
          <a:p>
            <a:pPr lvl="1" algn="just">
              <a:spcBef>
                <a:spcPts val="950"/>
              </a:spcBef>
            </a:pPr>
            <a:r>
              <a:rPr lang="en-US" dirty="0"/>
              <a:t>Class name and scope resolution operator.</a:t>
            </a:r>
          </a:p>
        </p:txBody>
      </p:sp>
      <p:sp>
        <p:nvSpPr>
          <p:cNvPr id="4" name="Date Placeholder 3"/>
          <p:cNvSpPr>
            <a:spLocks noGrp="1"/>
          </p:cNvSpPr>
          <p:nvPr>
            <p:ph type="dt" sz="half" idx="10"/>
          </p:nvPr>
        </p:nvSpPr>
        <p:spPr/>
        <p:txBody>
          <a:bodyPr/>
          <a:lstStyle/>
          <a:p>
            <a:r>
              <a:rPr lang="en-US"/>
              <a:t>Thapar University</a:t>
            </a:r>
            <a:endParaRPr lang="en-IN" dirty="0"/>
          </a:p>
        </p:txBody>
      </p:sp>
      <p:sp>
        <p:nvSpPr>
          <p:cNvPr id="5" name="Footer Placeholder 4"/>
          <p:cNvSpPr>
            <a:spLocks noGrp="1"/>
          </p:cNvSpPr>
          <p:nvPr>
            <p:ph type="ftr" sz="quarter" idx="11"/>
          </p:nvPr>
        </p:nvSpPr>
        <p:spPr/>
        <p:txBody>
          <a:bodyPr/>
          <a:lstStyle/>
          <a:p>
            <a:r>
              <a:rPr lang="en-IN"/>
              <a:t>UTA009</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52</a:t>
            </a:fld>
            <a:endParaRPr lang="en-IN" dirty="0"/>
          </a:p>
        </p:txBody>
      </p:sp>
    </p:spTree>
    <p:extLst>
      <p:ext uri="{BB962C8B-B14F-4D97-AF65-F5344CB8AC3E}">
        <p14:creationId xmlns:p14="http://schemas.microsoft.com/office/powerpoint/2010/main" val="546747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endParaRPr lang="en-IN" dirty="0"/>
          </a:p>
        </p:txBody>
      </p:sp>
      <p:sp>
        <p:nvSpPr>
          <p:cNvPr id="3" name="Content Placeholder 2"/>
          <p:cNvSpPr>
            <a:spLocks noGrp="1"/>
          </p:cNvSpPr>
          <p:nvPr>
            <p:ph idx="1"/>
          </p:nvPr>
        </p:nvSpPr>
        <p:spPr/>
        <p:txBody>
          <a:bodyPr>
            <a:normAutofit/>
          </a:bodyPr>
          <a:lstStyle/>
          <a:p>
            <a:pPr algn="just">
              <a:spcBef>
                <a:spcPts val="0"/>
              </a:spcBef>
            </a:pPr>
            <a:r>
              <a:rPr lang="en-US" b="1" dirty="0"/>
              <a:t>Objective: Write a program to provide access 			control to some shared resource.</a:t>
            </a:r>
          </a:p>
          <a:p>
            <a:pPr marL="0" indent="0" algn="just">
              <a:spcBef>
                <a:spcPts val="0"/>
              </a:spcBef>
              <a:buNone/>
            </a:pPr>
            <a:r>
              <a:rPr lang="en-US" dirty="0"/>
              <a:t>Example:</a:t>
            </a:r>
          </a:p>
          <a:p>
            <a:pPr algn="just">
              <a:spcBef>
                <a:spcPts val="0"/>
              </a:spcBef>
              <a:buNone/>
            </a:pPr>
            <a:r>
              <a:rPr lang="en-US" dirty="0"/>
              <a:t>	Create several objects, each of which wants to print a file on a specific printer. Clearly, only one object can be allowed to print a file at a time. In this case, declare a </a:t>
            </a:r>
            <a:r>
              <a:rPr lang="en-US" b="1" dirty="0"/>
              <a:t>static</a:t>
            </a:r>
            <a:r>
              <a:rPr lang="en-US" dirty="0"/>
              <a:t> variable that indicates when the printer is in use and when it is free. Each object  then interrogates this variable to get the printer. </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53</a:t>
            </a:fld>
            <a:endParaRPr lang="en-IN" dirty="0"/>
          </a:p>
        </p:txBody>
      </p:sp>
    </p:spTree>
    <p:extLst>
      <p:ext uri="{BB962C8B-B14F-4D97-AF65-F5344CB8AC3E}">
        <p14:creationId xmlns:p14="http://schemas.microsoft.com/office/powerpoint/2010/main" val="449663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000" y="116632"/>
            <a:ext cx="9000000" cy="1143000"/>
          </a:xfrm>
        </p:spPr>
        <p:txBody>
          <a:bodyPr/>
          <a:lstStyle/>
          <a:p>
            <a:pPr algn="l"/>
            <a:r>
              <a:rPr lang="en-US" dirty="0" err="1"/>
              <a:t>Contd</a:t>
            </a:r>
            <a:r>
              <a:rPr lang="en-US" dirty="0"/>
              <a:t>…</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54</a:t>
            </a:fld>
            <a:endParaRPr lang="en-IN" dirty="0"/>
          </a:p>
        </p:txBody>
      </p:sp>
      <p:sp>
        <p:nvSpPr>
          <p:cNvPr id="5" name="TextBox 4">
            <a:extLst>
              <a:ext uri="{FF2B5EF4-FFF2-40B4-BE49-F238E27FC236}">
                <a16:creationId xmlns:a16="http://schemas.microsoft.com/office/drawing/2014/main" id="{6CD173CB-35BE-BD17-6F3D-511CDD3C434C}"/>
              </a:ext>
            </a:extLst>
          </p:cNvPr>
          <p:cNvSpPr txBox="1"/>
          <p:nvPr/>
        </p:nvSpPr>
        <p:spPr>
          <a:xfrm>
            <a:off x="407099" y="1243553"/>
            <a:ext cx="5231701"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457200" indent="-457200">
              <a:buFont typeface="+mj-lt"/>
              <a:buAutoNum type="arabicPeriod"/>
            </a:pPr>
            <a:r>
              <a:rPr lang="en-US" sz="2000" b="1" dirty="0">
                <a:solidFill>
                  <a:srgbClr val="C586C0"/>
                </a:solidFill>
                <a:effectLst/>
                <a:latin typeface="Consolas" panose="020B0609020204030204" pitchFamily="49" charset="0"/>
              </a:rPr>
              <a:t>#include</a:t>
            </a:r>
            <a:r>
              <a:rPr lang="en-US" sz="2000" b="1" dirty="0">
                <a:solidFill>
                  <a:srgbClr val="CE9178"/>
                </a:solidFill>
                <a:effectLst/>
                <a:latin typeface="Consolas" panose="020B0609020204030204" pitchFamily="49" charset="0"/>
              </a:rPr>
              <a:t>&lt;iostream&gt;</a:t>
            </a:r>
            <a:endParaRPr lang="en-US" sz="2000" b="1" dirty="0">
              <a:solidFill>
                <a:srgbClr val="D4D4D4"/>
              </a:solidFill>
              <a:effectLst/>
              <a:latin typeface="Consolas" panose="020B0609020204030204" pitchFamily="49" charset="0"/>
            </a:endParaRPr>
          </a:p>
          <a:p>
            <a:pPr marL="457200" indent="-457200">
              <a:buFont typeface="+mj-lt"/>
              <a:buAutoNum type="arabicPeriod"/>
            </a:pPr>
            <a:r>
              <a:rPr lang="en-US" sz="2000" b="1" dirty="0">
                <a:solidFill>
                  <a:srgbClr val="C586C0"/>
                </a:solidFill>
                <a:effectLst/>
                <a:latin typeface="Consolas" panose="020B0609020204030204" pitchFamily="49" charset="0"/>
              </a:rPr>
              <a:t>using</a:t>
            </a: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namespace</a:t>
            </a:r>
            <a:r>
              <a:rPr lang="en-US" sz="2000" b="1" dirty="0">
                <a:solidFill>
                  <a:srgbClr val="D4D4D4"/>
                </a:solidFill>
                <a:effectLst/>
                <a:latin typeface="Consolas" panose="020B0609020204030204" pitchFamily="49" charset="0"/>
              </a:rPr>
              <a:t> </a:t>
            </a:r>
            <a:r>
              <a:rPr lang="en-US" sz="2000" b="1" dirty="0">
                <a:solidFill>
                  <a:srgbClr val="4EC9B0"/>
                </a:solidFill>
                <a:effectLst/>
                <a:latin typeface="Consolas" panose="020B0609020204030204" pitchFamily="49" charset="0"/>
              </a:rPr>
              <a:t>std</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569CD6"/>
                </a:solidFill>
                <a:effectLst/>
                <a:latin typeface="Consolas" panose="020B0609020204030204" pitchFamily="49" charset="0"/>
              </a:rPr>
              <a:t>class</a:t>
            </a:r>
            <a:r>
              <a:rPr lang="en-US" sz="2000" b="1" dirty="0">
                <a:solidFill>
                  <a:srgbClr val="D4D4D4"/>
                </a:solidFill>
                <a:effectLst/>
                <a:latin typeface="Consolas" panose="020B0609020204030204" pitchFamily="49" charset="0"/>
              </a:rPr>
              <a:t> </a:t>
            </a:r>
            <a:r>
              <a:rPr lang="en-US" sz="2000" b="1" dirty="0">
                <a:solidFill>
                  <a:srgbClr val="4EC9B0"/>
                </a:solidFill>
                <a:effectLst/>
                <a:latin typeface="Consolas" panose="020B0609020204030204" pitchFamily="49" charset="0"/>
              </a:rPr>
              <a:t>shared</a:t>
            </a: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static</a:t>
            </a: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int</a:t>
            </a:r>
            <a:r>
              <a:rPr lang="en-US" sz="2000" b="1" dirty="0">
                <a:solidFill>
                  <a:srgbClr val="D4D4D4"/>
                </a:solidFill>
                <a:effectLst/>
                <a:latin typeface="Consolas" panose="020B0609020204030204" pitchFamily="49" charset="0"/>
              </a:rPr>
              <a:t> </a:t>
            </a:r>
            <a:r>
              <a:rPr lang="en-US" sz="2000" b="1" dirty="0">
                <a:solidFill>
                  <a:srgbClr val="9CDCFE"/>
                </a:solidFill>
                <a:effectLst/>
                <a:latin typeface="Consolas" panose="020B0609020204030204" pitchFamily="49" charset="0"/>
              </a:rPr>
              <a:t>resource</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569CD6"/>
                </a:solidFill>
                <a:effectLst/>
                <a:latin typeface="Consolas" panose="020B0609020204030204" pitchFamily="49" charset="0"/>
              </a:rPr>
              <a:t>public:</a:t>
            </a:r>
            <a:endParaRPr lang="en-US" sz="2000" b="1" dirty="0">
              <a:solidFill>
                <a:srgbClr val="D4D4D4"/>
              </a:solidFill>
              <a:effectLst/>
              <a:latin typeface="Consolas" panose="020B0609020204030204" pitchFamily="49" charset="0"/>
            </a:endParaRP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static</a:t>
            </a: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int</a:t>
            </a:r>
            <a:r>
              <a:rPr lang="en-US" sz="2000" b="1" dirty="0">
                <a:solidFill>
                  <a:srgbClr val="D4D4D4"/>
                </a:solidFill>
                <a:effectLst/>
                <a:latin typeface="Consolas" panose="020B0609020204030204" pitchFamily="49" charset="0"/>
              </a:rPr>
              <a:t> </a:t>
            </a:r>
            <a:r>
              <a:rPr lang="en-US" sz="2000" b="1" dirty="0" err="1">
                <a:solidFill>
                  <a:srgbClr val="DCDCAA"/>
                </a:solidFill>
                <a:effectLst/>
                <a:latin typeface="Consolas" panose="020B0609020204030204" pitchFamily="49" charset="0"/>
              </a:rPr>
              <a:t>getResource</a:t>
            </a: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C586C0"/>
                </a:solidFill>
                <a:effectLst/>
                <a:latin typeface="Consolas" panose="020B0609020204030204" pitchFamily="49" charset="0"/>
              </a:rPr>
              <a:t>if</a:t>
            </a:r>
            <a:r>
              <a:rPr lang="en-US" sz="2000" b="1" dirty="0">
                <a:solidFill>
                  <a:srgbClr val="D4D4D4"/>
                </a:solidFill>
                <a:effectLst/>
                <a:latin typeface="Consolas" panose="020B0609020204030204" pitchFamily="49" charset="0"/>
              </a:rPr>
              <a:t>(</a:t>
            </a:r>
            <a:r>
              <a:rPr lang="en-US" sz="2000" b="1" dirty="0">
                <a:solidFill>
                  <a:srgbClr val="9CDCFE"/>
                </a:solidFill>
                <a:effectLst/>
                <a:latin typeface="Consolas" panose="020B0609020204030204" pitchFamily="49" charset="0"/>
              </a:rPr>
              <a:t>resource</a:t>
            </a: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C586C0"/>
                </a:solidFill>
                <a:effectLst/>
                <a:latin typeface="Consolas" panose="020B0609020204030204" pitchFamily="49" charset="0"/>
              </a:rPr>
              <a:t>return</a:t>
            </a:r>
            <a:r>
              <a:rPr lang="en-US" sz="2000" b="1" dirty="0">
                <a:solidFill>
                  <a:srgbClr val="D4D4D4"/>
                </a:solidFill>
                <a:effectLst/>
                <a:latin typeface="Consolas" panose="020B0609020204030204" pitchFamily="49" charset="0"/>
              </a:rPr>
              <a:t> </a:t>
            </a:r>
            <a:r>
              <a:rPr lang="en-US" sz="2000" b="1" dirty="0">
                <a:solidFill>
                  <a:srgbClr val="B5CEA8"/>
                </a:solidFill>
                <a:effectLst/>
                <a:latin typeface="Consolas" panose="020B0609020204030204" pitchFamily="49" charset="0"/>
              </a:rPr>
              <a:t>0</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C586C0"/>
                </a:solidFill>
                <a:effectLst/>
                <a:latin typeface="Consolas" panose="020B0609020204030204" pitchFamily="49" charset="0"/>
              </a:rPr>
              <a:t>else</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9CDCFE"/>
                </a:solidFill>
                <a:effectLst/>
                <a:latin typeface="Consolas" panose="020B0609020204030204" pitchFamily="49" charset="0"/>
              </a:rPr>
              <a:t>resource</a:t>
            </a:r>
            <a:r>
              <a:rPr lang="en-US" sz="2000" b="1" dirty="0">
                <a:solidFill>
                  <a:srgbClr val="D4D4D4"/>
                </a:solidFill>
                <a:effectLst/>
                <a:latin typeface="Consolas" panose="020B0609020204030204" pitchFamily="49" charset="0"/>
              </a:rPr>
              <a:t> = </a:t>
            </a:r>
            <a:r>
              <a:rPr lang="en-US" sz="2000" b="1" dirty="0">
                <a:solidFill>
                  <a:srgbClr val="B5CEA8"/>
                </a:solidFill>
                <a:effectLst/>
                <a:latin typeface="Consolas" panose="020B0609020204030204" pitchFamily="49" charset="0"/>
              </a:rPr>
              <a:t>1</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C586C0"/>
                </a:solidFill>
                <a:effectLst/>
                <a:latin typeface="Consolas" panose="020B0609020204030204" pitchFamily="49" charset="0"/>
              </a:rPr>
              <a:t>return</a:t>
            </a:r>
            <a:r>
              <a:rPr lang="en-US" sz="2000" b="1" dirty="0">
                <a:solidFill>
                  <a:srgbClr val="D4D4D4"/>
                </a:solidFill>
                <a:effectLst/>
                <a:latin typeface="Consolas" panose="020B0609020204030204" pitchFamily="49" charset="0"/>
              </a:rPr>
              <a:t> </a:t>
            </a:r>
            <a:r>
              <a:rPr lang="en-US" sz="2000" b="1" dirty="0">
                <a:solidFill>
                  <a:srgbClr val="B5CEA8"/>
                </a:solidFill>
                <a:effectLst/>
                <a:latin typeface="Consolas" panose="020B0609020204030204" pitchFamily="49" charset="0"/>
              </a:rPr>
              <a:t>1</a:t>
            </a: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void</a:t>
            </a:r>
            <a:r>
              <a:rPr lang="en-US" sz="2000" b="1" dirty="0">
                <a:solidFill>
                  <a:srgbClr val="D4D4D4"/>
                </a:solidFill>
                <a:effectLst/>
                <a:latin typeface="Consolas" panose="020B0609020204030204" pitchFamily="49" charset="0"/>
              </a:rPr>
              <a:t> </a:t>
            </a:r>
            <a:r>
              <a:rPr lang="en-US" sz="2000" b="1" dirty="0" err="1">
                <a:solidFill>
                  <a:srgbClr val="DCDCAA"/>
                </a:solidFill>
                <a:effectLst/>
                <a:latin typeface="Consolas" panose="020B0609020204030204" pitchFamily="49" charset="0"/>
              </a:rPr>
              <a:t>freeResource</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D4D4D4"/>
                </a:solidFill>
                <a:effectLst/>
                <a:latin typeface="Consolas" panose="020B0609020204030204" pitchFamily="49" charset="0"/>
              </a:rPr>
              <a:t>        </a:t>
            </a:r>
            <a:r>
              <a:rPr lang="en-US" sz="2000" b="1" dirty="0">
                <a:solidFill>
                  <a:srgbClr val="9CDCFE"/>
                </a:solidFill>
                <a:effectLst/>
                <a:latin typeface="Consolas" panose="020B0609020204030204" pitchFamily="49" charset="0"/>
              </a:rPr>
              <a:t>resource</a:t>
            </a:r>
            <a:r>
              <a:rPr lang="en-US" sz="2000" b="1" dirty="0">
                <a:solidFill>
                  <a:srgbClr val="D4D4D4"/>
                </a:solidFill>
                <a:effectLst/>
                <a:latin typeface="Consolas" panose="020B0609020204030204" pitchFamily="49" charset="0"/>
              </a:rPr>
              <a:t> = </a:t>
            </a:r>
            <a:r>
              <a:rPr lang="en-US" sz="2000" b="1" dirty="0">
                <a:solidFill>
                  <a:srgbClr val="B5CEA8"/>
                </a:solidFill>
                <a:effectLst/>
                <a:latin typeface="Consolas" panose="020B0609020204030204" pitchFamily="49" charset="0"/>
              </a:rPr>
              <a:t>0</a:t>
            </a:r>
            <a:r>
              <a:rPr lang="en-US" sz="2000" b="1" dirty="0">
                <a:solidFill>
                  <a:srgbClr val="D4D4D4"/>
                </a:solidFill>
                <a:effectLst/>
                <a:latin typeface="Consolas" panose="020B0609020204030204" pitchFamily="49" charset="0"/>
              </a:rPr>
              <a:t>;</a:t>
            </a:r>
          </a:p>
          <a:p>
            <a:pPr marL="457200" indent="-457200">
              <a:buFont typeface="+mj-lt"/>
              <a:buAutoNum type="arabicPeriod"/>
            </a:pPr>
            <a:r>
              <a:rPr lang="en-US" sz="2000" b="1" dirty="0">
                <a:solidFill>
                  <a:srgbClr val="D4D4D4"/>
                </a:solidFill>
                <a:effectLst/>
                <a:latin typeface="Consolas" panose="020B0609020204030204" pitchFamily="49" charset="0"/>
              </a:rPr>
              <a:t>    }</a:t>
            </a:r>
          </a:p>
          <a:p>
            <a:pPr marL="457200" indent="-457200">
              <a:buFont typeface="+mj-lt"/>
              <a:buAutoNum type="arabicPeriod"/>
            </a:pPr>
            <a:r>
              <a:rPr lang="en-US" sz="20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F4AE773-B493-9389-96EB-8B88748E1FC4}"/>
              </a:ext>
            </a:extLst>
          </p:cNvPr>
          <p:cNvSpPr txBox="1"/>
          <p:nvPr/>
        </p:nvSpPr>
        <p:spPr>
          <a:xfrm>
            <a:off x="5868798" y="1259632"/>
            <a:ext cx="6323202"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342900" indent="-342900">
              <a:buFont typeface="+mj-lt"/>
              <a:buAutoNum type="arabicPeriod" startAt="18"/>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o1</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o2</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if</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o1</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getResource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o1 has 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if</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 </a:t>
            </a:r>
            <a:r>
              <a:rPr lang="en-US" b="1" dirty="0" err="1">
                <a:solidFill>
                  <a:srgbClr val="DCDCAA"/>
                </a:solidFill>
                <a:effectLst/>
                <a:latin typeface="Consolas" panose="020B0609020204030204" pitchFamily="49" charset="0"/>
              </a:rPr>
              <a:t>getResource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o2 access denied."</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o1</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freeResource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if</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shared</a:t>
            </a:r>
            <a:r>
              <a:rPr lang="en-US" b="1" dirty="0">
                <a:solidFill>
                  <a:srgbClr val="D4D4D4"/>
                </a:solidFill>
                <a:effectLst/>
                <a:latin typeface="Consolas" panose="020B0609020204030204" pitchFamily="49" charset="0"/>
              </a:rPr>
              <a:t> :: </a:t>
            </a:r>
            <a:r>
              <a:rPr lang="en-US" b="1" dirty="0" err="1">
                <a:solidFill>
                  <a:srgbClr val="DCDCAA"/>
                </a:solidFill>
                <a:effectLst/>
                <a:latin typeface="Consolas" panose="020B0609020204030204" pitchFamily="49" charset="0"/>
              </a:rPr>
              <a:t>getResource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o2 has resource."</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pPr marL="342900" indent="-342900">
              <a:buFont typeface="+mj-lt"/>
              <a:buAutoNum type="arabicPeriod" startAt="18"/>
            </a:pPr>
            <a:r>
              <a:rPr lang="en-US"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42684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Uses</a:t>
            </a:r>
            <a:endParaRPr lang="en-IN" dirty="0"/>
          </a:p>
        </p:txBody>
      </p:sp>
      <p:sp>
        <p:nvSpPr>
          <p:cNvPr id="3" name="Content Placeholder 2"/>
          <p:cNvSpPr>
            <a:spLocks noGrp="1"/>
          </p:cNvSpPr>
          <p:nvPr>
            <p:ph idx="1"/>
          </p:nvPr>
        </p:nvSpPr>
        <p:spPr/>
        <p:txBody>
          <a:bodyPr/>
          <a:lstStyle/>
          <a:p>
            <a:pPr algn="just"/>
            <a:endParaRPr lang="en-US" dirty="0"/>
          </a:p>
          <a:p>
            <a:pPr algn="just"/>
            <a:r>
              <a:rPr lang="en-US" dirty="0"/>
              <a:t>Very limited application.</a:t>
            </a:r>
          </a:p>
          <a:p>
            <a:pPr algn="just"/>
            <a:endParaRPr lang="en-US" dirty="0"/>
          </a:p>
          <a:p>
            <a:pPr algn="just"/>
            <a:r>
              <a:rPr lang="en-US" dirty="0"/>
              <a:t>Pre-initialize </a:t>
            </a:r>
            <a:r>
              <a:rPr lang="en-US" b="1" dirty="0"/>
              <a:t>private</a:t>
            </a:r>
            <a:r>
              <a:rPr lang="en-US" dirty="0"/>
              <a:t> </a:t>
            </a:r>
            <a:r>
              <a:rPr lang="en-US" b="1" dirty="0"/>
              <a:t>static</a:t>
            </a:r>
            <a:r>
              <a:rPr lang="en-US" dirty="0"/>
              <a:t> data members of a class before any object is actually created.</a:t>
            </a:r>
            <a:endParaRPr lang="en-IN" dirty="0"/>
          </a:p>
        </p:txBody>
      </p:sp>
      <p:sp>
        <p:nvSpPr>
          <p:cNvPr id="6" name="Slide Number Placeholder 5"/>
          <p:cNvSpPr>
            <a:spLocks noGrp="1"/>
          </p:cNvSpPr>
          <p:nvPr>
            <p:ph type="sldNum" sz="quarter" idx="12"/>
          </p:nvPr>
        </p:nvSpPr>
        <p:spPr/>
        <p:txBody>
          <a:bodyPr/>
          <a:lstStyle/>
          <a:p>
            <a:fld id="{BB3321C4-A808-4C86-9039-83A43829D9F9}" type="slidenum">
              <a:rPr lang="en-IN" smtClean="0"/>
              <a:pPr/>
              <a:t>55</a:t>
            </a:fld>
            <a:endParaRPr lang="en-IN" dirty="0"/>
          </a:p>
        </p:txBody>
      </p:sp>
    </p:spTree>
    <p:extLst>
      <p:ext uri="{BB962C8B-B14F-4D97-AF65-F5344CB8AC3E}">
        <p14:creationId xmlns:p14="http://schemas.microsoft.com/office/powerpoint/2010/main" val="2581704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sz="half" idx="1"/>
          </p:nvPr>
        </p:nvSpPr>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514350" indent="-514350">
              <a:buFont typeface="+mj-lt"/>
              <a:buAutoNum type="arabicPeriod"/>
            </a:pPr>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static_type</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static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static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init</a:t>
            </a:r>
            <a:r>
              <a:rPr lang="en-US" b="1" dirty="0">
                <a:solidFill>
                  <a:srgbClr val="D4D4D4"/>
                </a:solidFill>
                <a:effectLst/>
                <a:latin typeface="Consolas" panose="020B0609020204030204" pitchFamily="49" charset="0"/>
              </a:rPr>
              <a:t>(</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x</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x</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show</a:t>
            </a: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pPr marL="514350" indent="-514350">
              <a:buFont typeface="+mj-lt"/>
              <a:buAutoNum type="arabicPeriod"/>
            </a:pPr>
            <a:r>
              <a:rPr lang="en-US" b="1" dirty="0">
                <a:solidFill>
                  <a:srgbClr val="D4D4D4"/>
                </a:solidFill>
                <a:effectLst/>
                <a:latin typeface="Consolas" panose="020B0609020204030204" pitchFamily="49" charset="0"/>
              </a:rPr>
              <a:t>    }</a:t>
            </a:r>
          </a:p>
          <a:p>
            <a:pPr marL="514350" indent="-514350">
              <a:buFont typeface="+mj-lt"/>
              <a:buAutoNum type="arabicPeriod"/>
            </a:pPr>
            <a:r>
              <a:rPr lang="en-US" b="1" dirty="0">
                <a:solidFill>
                  <a:srgbClr val="D4D4D4"/>
                </a:solidFill>
                <a:effectLst/>
                <a:latin typeface="Consolas" panose="020B0609020204030204" pitchFamily="49" charset="0"/>
              </a:rPr>
              <a:t>};</a:t>
            </a:r>
          </a:p>
        </p:txBody>
      </p:sp>
      <p:sp>
        <p:nvSpPr>
          <p:cNvPr id="7" name="Content Placeholder 6"/>
          <p:cNvSpPr>
            <a:spLocks noGrp="1"/>
          </p:cNvSpPr>
          <p:nvPr>
            <p:ph sz="half" idx="2"/>
          </p:nvPr>
        </p:nvSpPr>
        <p:spPr>
          <a:xfrm>
            <a:off x="5994400" y="1600201"/>
            <a:ext cx="6197600" cy="4525963"/>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514350" indent="-514350">
              <a:buFont typeface="+mj-lt"/>
              <a:buAutoNum type="arabicPeriod" startAt="13"/>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static_type</a:t>
            </a:r>
            <a:r>
              <a:rPr lang="en-US" b="1" dirty="0">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 // define </a:t>
            </a:r>
            <a:r>
              <a:rPr lang="en-US" b="1" dirty="0" err="1">
                <a:solidFill>
                  <a:srgbClr val="6A9955"/>
                </a:solidFill>
                <a:effectLst/>
                <a:latin typeface="Consolas" panose="020B0609020204030204" pitchFamily="49" charset="0"/>
              </a:rPr>
              <a:t>i</a:t>
            </a:r>
            <a:endParaRPr lang="en-US" b="1" dirty="0">
              <a:solidFill>
                <a:srgbClr val="D4D4D4"/>
              </a:solidFill>
              <a:effectLst/>
              <a:latin typeface="Consolas" panose="020B0609020204030204" pitchFamily="49" charset="0"/>
            </a:endParaRPr>
          </a:p>
          <a:p>
            <a:pPr marL="514350" indent="-514350">
              <a:buFont typeface="+mj-lt"/>
              <a:buAutoNum type="arabicPeriod" startAt="13"/>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514350" indent="-514350">
              <a:buFont typeface="+mj-lt"/>
              <a:buAutoNum type="arabicPeriod" startAt="13"/>
            </a:pPr>
            <a:r>
              <a:rPr lang="en-US" b="1" dirty="0">
                <a:solidFill>
                  <a:srgbClr val="6A9955"/>
                </a:solidFill>
                <a:effectLst/>
                <a:latin typeface="Consolas" panose="020B0609020204030204" pitchFamily="49" charset="0"/>
              </a:rPr>
              <a:t>// </a:t>
            </a:r>
            <a:r>
              <a:rPr lang="en-US" b="1" dirty="0" err="1">
                <a:solidFill>
                  <a:srgbClr val="6A9955"/>
                </a:solidFill>
                <a:effectLst/>
                <a:latin typeface="Consolas" panose="020B0609020204030204" pitchFamily="49" charset="0"/>
              </a:rPr>
              <a:t>init</a:t>
            </a:r>
            <a:r>
              <a:rPr lang="en-US" b="1" dirty="0">
                <a:solidFill>
                  <a:srgbClr val="6A9955"/>
                </a:solidFill>
                <a:effectLst/>
                <a:latin typeface="Consolas" panose="020B0609020204030204" pitchFamily="49" charset="0"/>
              </a:rPr>
              <a:t> static data before object creation</a:t>
            </a:r>
            <a:endParaRPr lang="en-US" b="1" dirty="0">
              <a:solidFill>
                <a:srgbClr val="D4D4D4"/>
              </a:solidFill>
              <a:effectLst/>
              <a:latin typeface="Consolas" panose="020B0609020204030204" pitchFamily="49" charset="0"/>
            </a:endParaRPr>
          </a:p>
          <a:p>
            <a:pPr marL="514350" indent="-514350">
              <a:buFont typeface="+mj-lt"/>
              <a:buAutoNum type="arabicPeriod" startAt="13"/>
            </a:pP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static_type</a:t>
            </a:r>
            <a:r>
              <a:rPr lang="en-US" b="1" dirty="0">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init</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100</a:t>
            </a:r>
            <a:r>
              <a:rPr lang="en-US" b="1" dirty="0">
                <a:solidFill>
                  <a:srgbClr val="D4D4D4"/>
                </a:solidFill>
                <a:effectLst/>
                <a:latin typeface="Consolas" panose="020B0609020204030204" pitchFamily="49" charset="0"/>
              </a:rPr>
              <a:t>);</a:t>
            </a:r>
          </a:p>
          <a:p>
            <a:pPr marL="514350" indent="-514350">
              <a:buFont typeface="+mj-lt"/>
              <a:buAutoNum type="arabicPeriod" startAt="13"/>
            </a:pP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static_type</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x</a:t>
            </a:r>
            <a:r>
              <a:rPr lang="en-US" b="1" dirty="0">
                <a:solidFill>
                  <a:srgbClr val="D4D4D4"/>
                </a:solidFill>
                <a:effectLst/>
                <a:latin typeface="Consolas" panose="020B0609020204030204" pitchFamily="49" charset="0"/>
              </a:rPr>
              <a:t>;</a:t>
            </a:r>
          </a:p>
          <a:p>
            <a:pPr marL="514350" indent="-514350">
              <a:buFont typeface="+mj-lt"/>
              <a:buAutoNum type="arabicPeriod" startAt="13"/>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x</a:t>
            </a:r>
            <a:r>
              <a:rPr lang="en-US" b="1" dirty="0" err="1">
                <a:solidFill>
                  <a:srgbClr val="D4D4D4"/>
                </a:solidFill>
                <a:effectLst/>
                <a:latin typeface="Consolas" panose="020B0609020204030204" pitchFamily="49" charset="0"/>
              </a:rPr>
              <a:t>.</a:t>
            </a:r>
            <a:r>
              <a:rPr lang="en-US" b="1" dirty="0" err="1">
                <a:solidFill>
                  <a:srgbClr val="DCDCAA"/>
                </a:solidFill>
                <a:effectLst/>
                <a:latin typeface="Consolas" panose="020B0609020204030204" pitchFamily="49" charset="0"/>
              </a:rPr>
              <a:t>show</a:t>
            </a:r>
            <a:r>
              <a:rPr lang="en-US" b="1" dirty="0">
                <a:solidFill>
                  <a:srgbClr val="D4D4D4"/>
                </a:solidFill>
                <a:effectLst/>
                <a:latin typeface="Consolas" panose="020B0609020204030204" pitchFamily="49" charset="0"/>
              </a:rPr>
              <a:t>();</a:t>
            </a:r>
            <a:r>
              <a:rPr lang="en-US" b="1" dirty="0">
                <a:solidFill>
                  <a:srgbClr val="6A9955"/>
                </a:solidFill>
                <a:effectLst/>
                <a:latin typeface="Consolas" panose="020B0609020204030204" pitchFamily="49" charset="0"/>
              </a:rPr>
              <a:t> // displays 100</a:t>
            </a:r>
            <a:endParaRPr lang="en-US" b="1" dirty="0">
              <a:solidFill>
                <a:srgbClr val="D4D4D4"/>
              </a:solidFill>
              <a:effectLst/>
              <a:latin typeface="Consolas" panose="020B0609020204030204" pitchFamily="49" charset="0"/>
            </a:endParaRPr>
          </a:p>
          <a:p>
            <a:pPr marL="514350" indent="-514350">
              <a:buFont typeface="+mj-lt"/>
              <a:buAutoNum type="arabicPeriod" startAt="13"/>
            </a:pP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a:t>
            </a:r>
          </a:p>
          <a:p>
            <a:pPr marL="514350" indent="-514350">
              <a:buFont typeface="+mj-lt"/>
              <a:buAutoNum type="arabicPeriod" startAt="13"/>
            </a:pPr>
            <a:r>
              <a:rPr lang="en-US" b="1" dirty="0">
                <a:solidFill>
                  <a:srgbClr val="D4D4D4"/>
                </a:solidFill>
                <a:effectLst/>
                <a:latin typeface="Consolas" panose="020B0609020204030204" pitchFamily="49" charset="0"/>
              </a:rPr>
              <a:t>}</a:t>
            </a:r>
          </a:p>
        </p:txBody>
      </p:sp>
      <p:sp>
        <p:nvSpPr>
          <p:cNvPr id="6" name="Slide Number Placeholder 5"/>
          <p:cNvSpPr>
            <a:spLocks noGrp="1"/>
          </p:cNvSpPr>
          <p:nvPr>
            <p:ph type="sldNum" sz="quarter" idx="12"/>
          </p:nvPr>
        </p:nvSpPr>
        <p:spPr/>
        <p:txBody>
          <a:bodyPr/>
          <a:lstStyle/>
          <a:p>
            <a:fld id="{19F256EC-DBA4-43B6-A52F-87C5207EC31B}" type="slidenum">
              <a:rPr lang="en-GB" smtClean="0"/>
              <a:pPr/>
              <a:t>56</a:t>
            </a:fld>
            <a:endParaRPr lang="en-GB"/>
          </a:p>
        </p:txBody>
      </p:sp>
    </p:spTree>
    <p:extLst>
      <p:ext uri="{BB962C8B-B14F-4D97-AF65-F5344CB8AC3E}">
        <p14:creationId xmlns:p14="http://schemas.microsoft.com/office/powerpoint/2010/main" val="21566713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CDEF2-E1BE-3FBF-8A46-E10B3CC692F7}"/>
              </a:ext>
            </a:extLst>
          </p:cNvPr>
          <p:cNvSpPr>
            <a:spLocks noGrp="1"/>
          </p:cNvSpPr>
          <p:nvPr>
            <p:ph type="title"/>
          </p:nvPr>
        </p:nvSpPr>
        <p:spPr/>
        <p:txBody>
          <a:bodyPr/>
          <a:lstStyle/>
          <a:p>
            <a:r>
              <a:rPr lang="en-US" b="1" dirty="0"/>
              <a:t>Member Function Vs Static vs Friend</a:t>
            </a:r>
          </a:p>
        </p:txBody>
      </p:sp>
      <p:sp>
        <p:nvSpPr>
          <p:cNvPr id="6" name="Content Placeholder 5">
            <a:extLst>
              <a:ext uri="{FF2B5EF4-FFF2-40B4-BE49-F238E27FC236}">
                <a16:creationId xmlns:a16="http://schemas.microsoft.com/office/drawing/2014/main" id="{55803D1C-703D-12F3-3ABD-F335E42FEA0D}"/>
              </a:ext>
            </a:extLst>
          </p:cNvPr>
          <p:cNvSpPr>
            <a:spLocks noGrp="1"/>
          </p:cNvSpPr>
          <p:nvPr>
            <p:ph idx="1"/>
          </p:nvPr>
        </p:nvSpPr>
        <p:spPr>
          <a:xfrm>
            <a:off x="304800" y="1600201"/>
            <a:ext cx="11506200" cy="5029199"/>
          </a:xfrm>
        </p:spPr>
        <p:txBody>
          <a:bodyPr/>
          <a:lstStyle/>
          <a:p>
            <a:pPr marL="0" indent="0">
              <a:buNone/>
            </a:pPr>
            <a:r>
              <a:rPr lang="en-US" dirty="0"/>
              <a:t>An ordinary member function declaration specifies three logically distinct things: </a:t>
            </a:r>
          </a:p>
          <a:p>
            <a:pPr marL="514350" indent="-514350">
              <a:buFont typeface="+mj-lt"/>
              <a:buAutoNum type="arabicPeriod"/>
            </a:pPr>
            <a:r>
              <a:rPr lang="en-US" dirty="0"/>
              <a:t>The function can </a:t>
            </a:r>
            <a:r>
              <a:rPr lang="en-US" b="1" dirty="0"/>
              <a:t>access the private part of the class declaration</a:t>
            </a:r>
            <a:r>
              <a:rPr lang="en-US" dirty="0"/>
              <a:t>, </a:t>
            </a:r>
          </a:p>
          <a:p>
            <a:pPr marL="514350" indent="-514350">
              <a:buFont typeface="+mj-lt"/>
              <a:buAutoNum type="arabicPeriod"/>
            </a:pPr>
            <a:r>
              <a:rPr lang="en-US" b="1" dirty="0"/>
              <a:t>The function is in the scope of the class</a:t>
            </a:r>
            <a:r>
              <a:rPr lang="en-US" dirty="0"/>
              <a:t>, </a:t>
            </a:r>
          </a:p>
          <a:p>
            <a:pPr marL="514350" indent="-514350">
              <a:buFont typeface="+mj-lt"/>
              <a:buAutoNum type="arabicPeriod"/>
            </a:pPr>
            <a:r>
              <a:rPr lang="en-US" dirty="0"/>
              <a:t>The </a:t>
            </a:r>
            <a:r>
              <a:rPr lang="en-US" b="1" dirty="0"/>
              <a:t>function must be invoked on an object </a:t>
            </a:r>
            <a:r>
              <a:rPr lang="en-US" dirty="0"/>
              <a:t>(has </a:t>
            </a:r>
            <a:r>
              <a:rPr lang="en-US" b="1" dirty="0">
                <a:solidFill>
                  <a:srgbClr val="FF0000"/>
                </a:solidFill>
              </a:rPr>
              <a:t>a this </a:t>
            </a:r>
            <a:r>
              <a:rPr lang="en-US" dirty="0"/>
              <a:t>pointer)</a:t>
            </a:r>
          </a:p>
          <a:p>
            <a:pPr marL="0" indent="0">
              <a:buNone/>
            </a:pPr>
            <a:r>
              <a:rPr lang="en-US" dirty="0"/>
              <a:t>By declaring a member </a:t>
            </a:r>
            <a:r>
              <a:rPr lang="en-US" b="1" dirty="0"/>
              <a:t>function static </a:t>
            </a:r>
            <a:r>
              <a:rPr lang="en-US" dirty="0"/>
              <a:t>we can give it the </a:t>
            </a:r>
            <a:r>
              <a:rPr lang="en-US" dirty="0">
                <a:solidFill>
                  <a:srgbClr val="FF0000"/>
                </a:solidFill>
              </a:rPr>
              <a:t>first two properties only. </a:t>
            </a:r>
          </a:p>
          <a:p>
            <a:pPr marL="0" indent="0">
              <a:buNone/>
            </a:pPr>
            <a:r>
              <a:rPr lang="en-US" dirty="0"/>
              <a:t>By declaring </a:t>
            </a:r>
            <a:r>
              <a:rPr lang="en-US" b="1" dirty="0"/>
              <a:t>a function a friend</a:t>
            </a:r>
            <a:r>
              <a:rPr lang="en-US" dirty="0"/>
              <a:t>, we can give it the </a:t>
            </a:r>
            <a:r>
              <a:rPr lang="en-US" dirty="0">
                <a:solidFill>
                  <a:srgbClr val="FF0000"/>
                </a:solidFill>
              </a:rPr>
              <a:t>first property only</a:t>
            </a:r>
          </a:p>
        </p:txBody>
      </p:sp>
    </p:spTree>
    <p:extLst>
      <p:ext uri="{BB962C8B-B14F-4D97-AF65-F5344CB8AC3E}">
        <p14:creationId xmlns:p14="http://schemas.microsoft.com/office/powerpoint/2010/main" val="3318166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IN" b="1" dirty="0"/>
          </a:p>
          <a:p>
            <a:pPr marL="0" indent="0" algn="ctr">
              <a:buNone/>
            </a:pPr>
            <a:endParaRPr lang="en-IN" b="1" dirty="0"/>
          </a:p>
          <a:p>
            <a:pPr marL="0" indent="0" algn="ctr">
              <a:buNone/>
            </a:pPr>
            <a:endParaRPr lang="en-IN" b="1" dirty="0"/>
          </a:p>
          <a:p>
            <a:pPr marL="0" indent="0" algn="ctr">
              <a:buNone/>
            </a:pPr>
            <a:r>
              <a:rPr lang="en-IN" sz="5400" b="1" dirty="0"/>
              <a:t>Thank You!</a:t>
            </a:r>
          </a:p>
        </p:txBody>
      </p:sp>
    </p:spTree>
    <p:extLst>
      <p:ext uri="{BB962C8B-B14F-4D97-AF65-F5344CB8AC3E}">
        <p14:creationId xmlns:p14="http://schemas.microsoft.com/office/powerpoint/2010/main" val="321325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9530-CF84-81DC-1550-C060BB03F1A2}"/>
              </a:ext>
            </a:extLst>
          </p:cNvPr>
          <p:cNvSpPr>
            <a:spLocks noGrp="1"/>
          </p:cNvSpPr>
          <p:nvPr>
            <p:ph type="title"/>
          </p:nvPr>
        </p:nvSpPr>
        <p:spPr/>
        <p:txBody>
          <a:bodyPr/>
          <a:lstStyle/>
          <a:p>
            <a:r>
              <a:rPr lang="en-US" dirty="0"/>
              <a:t>Call by value(object)</a:t>
            </a:r>
          </a:p>
        </p:txBody>
      </p:sp>
      <p:sp>
        <p:nvSpPr>
          <p:cNvPr id="3" name="Content Placeholder 2">
            <a:extLst>
              <a:ext uri="{FF2B5EF4-FFF2-40B4-BE49-F238E27FC236}">
                <a16:creationId xmlns:a16="http://schemas.microsoft.com/office/drawing/2014/main" id="{645E32DB-5B5A-18CB-D2F6-0A46964B5812}"/>
              </a:ext>
            </a:extLst>
          </p:cNvPr>
          <p:cNvSpPr>
            <a:spLocks noGrp="1"/>
          </p:cNvSpPr>
          <p:nvPr>
            <p:ph idx="1"/>
          </p:nvPr>
        </p:nvSpPr>
        <p:spPr>
          <a:xfrm>
            <a:off x="609600" y="1600201"/>
            <a:ext cx="7620000" cy="4525963"/>
          </a:xfrm>
        </p:spPr>
        <p:style>
          <a:lnRef idx="3">
            <a:schemeClr val="lt1"/>
          </a:lnRef>
          <a:fillRef idx="1">
            <a:schemeClr val="dk1"/>
          </a:fillRef>
          <a:effectRef idx="1">
            <a:schemeClr val="dk1"/>
          </a:effectRef>
          <a:fontRef idx="minor">
            <a:schemeClr val="lt1"/>
          </a:fontRef>
        </p:style>
        <p:txBody>
          <a:bodyPr>
            <a:normAutofit fontScale="47500" lnSpcReduction="20000"/>
          </a:bodyPr>
          <a:lstStyle/>
          <a:p>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Convert</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public :</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increment</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Convert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obj</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obj</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err="1">
                <a:solidFill>
                  <a:srgbClr val="9CDCFE"/>
                </a:solidFill>
                <a:effectLst/>
                <a:latin typeface="Consolas" panose="020B0609020204030204" pitchFamily="49" charset="0"/>
              </a:rPr>
              <a:t>obj</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2</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"Value of </a:t>
            </a:r>
            <a:r>
              <a:rPr lang="en-US" b="1" dirty="0" err="1">
                <a:solidFill>
                  <a:srgbClr val="CE9178"/>
                </a:solidFill>
                <a:effectLst/>
                <a:latin typeface="Consolas" panose="020B0609020204030204" pitchFamily="49" charset="0"/>
              </a:rPr>
              <a:t>i</a:t>
            </a:r>
            <a:r>
              <a:rPr lang="en-US" b="1" dirty="0">
                <a:solidFill>
                  <a:srgbClr val="CE9178"/>
                </a:solidFill>
                <a:effectLst/>
                <a:latin typeface="Consolas" panose="020B0609020204030204" pitchFamily="49" charset="0"/>
              </a:rPr>
              <a:t> in member function :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obj</a:t>
            </a:r>
            <a:r>
              <a:rPr lang="en-US" b="1" dirty="0" err="1">
                <a:solidFill>
                  <a:srgbClr val="D4D4D4"/>
                </a:solidFill>
                <a:effectLst/>
                <a:latin typeface="Consolas" panose="020B0609020204030204" pitchFamily="49" charset="0"/>
              </a:rPr>
              <a:t>.</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a:t>
            </a:r>
          </a:p>
          <a:p>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Convert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obj1</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obj1</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a:solidFill>
                  <a:srgbClr val="B5CEA8"/>
                </a:solidFill>
                <a:effectLst/>
                <a:latin typeface="Consolas" panose="020B0609020204030204" pitchFamily="49" charset="0"/>
              </a:rPr>
              <a:t>3</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obj1</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increment</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obj1</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a:t>
            </a:r>
            <a:r>
              <a:rPr lang="en-US" b="1" dirty="0" err="1">
                <a:solidFill>
                  <a:srgbClr val="D7BA7D"/>
                </a:solidFill>
                <a:effectLst/>
                <a:latin typeface="Consolas" panose="020B0609020204030204" pitchFamily="49" charset="0"/>
              </a:rPr>
              <a:t>n</a:t>
            </a:r>
            <a:r>
              <a:rPr lang="en-US" b="1" dirty="0" err="1">
                <a:solidFill>
                  <a:srgbClr val="CE9178"/>
                </a:solidFill>
                <a:effectLst/>
                <a:latin typeface="Consolas" panose="020B0609020204030204" pitchFamily="49" charset="0"/>
              </a:rPr>
              <a:t>Value</a:t>
            </a:r>
            <a:r>
              <a:rPr lang="en-US" b="1" dirty="0">
                <a:solidFill>
                  <a:srgbClr val="CE9178"/>
                </a:solidFill>
                <a:effectLst/>
                <a:latin typeface="Consolas" panose="020B0609020204030204" pitchFamily="49" charset="0"/>
              </a:rPr>
              <a:t> of </a:t>
            </a:r>
            <a:r>
              <a:rPr lang="en-US" b="1" dirty="0" err="1">
                <a:solidFill>
                  <a:srgbClr val="CE9178"/>
                </a:solidFill>
                <a:effectLst/>
                <a:latin typeface="Consolas" panose="020B0609020204030204" pitchFamily="49" charset="0"/>
              </a:rPr>
              <a:t>i</a:t>
            </a:r>
            <a:r>
              <a:rPr lang="en-US" b="1" dirty="0">
                <a:solidFill>
                  <a:srgbClr val="CE9178"/>
                </a:solidFill>
                <a:effectLst/>
                <a:latin typeface="Consolas" panose="020B0609020204030204" pitchFamily="49" charset="0"/>
              </a:rPr>
              <a:t> in main : "</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obj1</a:t>
            </a:r>
            <a:r>
              <a:rPr lang="en-US" b="1" dirty="0">
                <a:solidFill>
                  <a:srgbClr val="D4D4D4"/>
                </a:solidFill>
                <a:effectLst/>
                <a:latin typeface="Consolas" panose="020B0609020204030204" pitchFamily="49" charset="0"/>
              </a:rPr>
              <a:t>.</a:t>
            </a:r>
            <a:r>
              <a:rPr lang="en-US" b="1" dirty="0">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&lt;&lt;</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D7BA7D"/>
                </a:solidFill>
                <a:effectLst/>
                <a:latin typeface="Consolas" panose="020B0609020204030204" pitchFamily="49" charset="0"/>
              </a:rPr>
              <a:t>\n</a:t>
            </a:r>
            <a:r>
              <a:rPr lang="en-US" b="1" dirty="0">
                <a:solidFill>
                  <a:srgbClr val="CE9178"/>
                </a:solidFill>
                <a:effectLst/>
                <a:latin typeface="Consolas" panose="020B0609020204030204" pitchFamily="49" charset="0"/>
              </a:rPr>
              <a:t>"</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0023C45-8CF1-15CA-4DCA-18D5E00B3FD6}"/>
              </a:ext>
            </a:extLst>
          </p:cNvPr>
          <p:cNvSpPr txBox="1"/>
          <p:nvPr/>
        </p:nvSpPr>
        <p:spPr>
          <a:xfrm>
            <a:off x="8458200" y="3352800"/>
            <a:ext cx="3505200" cy="923330"/>
          </a:xfrm>
          <a:prstGeom prst="rect">
            <a:avLst/>
          </a:prstGeom>
          <a:noFill/>
        </p:spPr>
        <p:txBody>
          <a:bodyPr wrap="square">
            <a:spAutoFit/>
          </a:bodyPr>
          <a:lstStyle/>
          <a:p>
            <a:r>
              <a:rPr lang="en-US" dirty="0"/>
              <a:t>Output</a:t>
            </a:r>
          </a:p>
          <a:p>
            <a:r>
              <a:rPr lang="en-US" dirty="0"/>
              <a:t>Value of </a:t>
            </a:r>
            <a:r>
              <a:rPr lang="en-US" dirty="0" err="1"/>
              <a:t>i</a:t>
            </a:r>
            <a:r>
              <a:rPr lang="en-US" dirty="0"/>
              <a:t> in member function : 6</a:t>
            </a:r>
          </a:p>
          <a:p>
            <a:r>
              <a:rPr lang="en-US" dirty="0"/>
              <a:t>Value of </a:t>
            </a:r>
            <a:r>
              <a:rPr lang="en-US" dirty="0" err="1"/>
              <a:t>i</a:t>
            </a:r>
            <a:r>
              <a:rPr lang="en-US" dirty="0"/>
              <a:t> in main : 3</a:t>
            </a:r>
          </a:p>
        </p:txBody>
      </p:sp>
    </p:spTree>
    <p:extLst>
      <p:ext uri="{BB962C8B-B14F-4D97-AF65-F5344CB8AC3E}">
        <p14:creationId xmlns:p14="http://schemas.microsoft.com/office/powerpoint/2010/main" val="285886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F696-C5FF-9E5B-F22A-F72CB76BC0F4}"/>
              </a:ext>
            </a:extLst>
          </p:cNvPr>
          <p:cNvSpPr>
            <a:spLocks noGrp="1"/>
          </p:cNvSpPr>
          <p:nvPr>
            <p:ph type="title"/>
          </p:nvPr>
        </p:nvSpPr>
        <p:spPr/>
        <p:txBody>
          <a:bodyPr/>
          <a:lstStyle/>
          <a:p>
            <a:r>
              <a:rPr lang="en-US" dirty="0"/>
              <a:t>Call by Reference</a:t>
            </a:r>
          </a:p>
        </p:txBody>
      </p:sp>
      <p:sp>
        <p:nvSpPr>
          <p:cNvPr id="3" name="Content Placeholder 2">
            <a:extLst>
              <a:ext uri="{FF2B5EF4-FFF2-40B4-BE49-F238E27FC236}">
                <a16:creationId xmlns:a16="http://schemas.microsoft.com/office/drawing/2014/main" id="{4369BD2C-84DA-58B6-48A1-9D40FA41D463}"/>
              </a:ext>
            </a:extLst>
          </p:cNvPr>
          <p:cNvSpPr>
            <a:spLocks noGrp="1"/>
          </p:cNvSpPr>
          <p:nvPr>
            <p:ph idx="1"/>
          </p:nvPr>
        </p:nvSpPr>
        <p:spPr>
          <a:xfrm>
            <a:off x="152400" y="1524000"/>
            <a:ext cx="7543800" cy="5257800"/>
          </a:xfrm>
        </p:spPr>
        <p:style>
          <a:lnRef idx="2">
            <a:schemeClr val="dk1">
              <a:shade val="50000"/>
            </a:schemeClr>
          </a:lnRef>
          <a:fillRef idx="1">
            <a:schemeClr val="dk1"/>
          </a:fillRef>
          <a:effectRef idx="0">
            <a:schemeClr val="dk1"/>
          </a:effectRef>
          <a:fontRef idx="minor">
            <a:schemeClr val="lt1"/>
          </a:fontRef>
        </p:style>
        <p:txBody>
          <a:bodyPr>
            <a:noAutofit/>
          </a:bodyPr>
          <a:lstStyle/>
          <a:p>
            <a:pPr marL="514350" indent="-514350">
              <a:buFont typeface="+mj-lt"/>
              <a:buAutoNum type="arabicPeriod"/>
            </a:pPr>
            <a:r>
              <a:rPr lang="en-US" sz="1600" b="1" dirty="0">
                <a:solidFill>
                  <a:srgbClr val="C586C0"/>
                </a:solidFill>
                <a:effectLst/>
                <a:latin typeface="Consolas" panose="020B0609020204030204" pitchFamily="49" charset="0"/>
              </a:rPr>
              <a:t>#include</a:t>
            </a:r>
            <a:r>
              <a:rPr lang="en-US" sz="1600" b="1" dirty="0">
                <a:solidFill>
                  <a:srgbClr val="569CD6"/>
                </a:solidFill>
                <a:effectLst/>
                <a:latin typeface="Consolas" panose="020B0609020204030204" pitchFamily="49" charset="0"/>
              </a:rPr>
              <a:t> </a:t>
            </a:r>
            <a:r>
              <a:rPr lang="en-US" sz="1600" b="1" dirty="0">
                <a:solidFill>
                  <a:srgbClr val="CE9178"/>
                </a:solidFill>
                <a:effectLst/>
                <a:latin typeface="Consolas" panose="020B0609020204030204" pitchFamily="49" charset="0"/>
              </a:rPr>
              <a:t>&lt;iostream&gt;</a:t>
            </a:r>
            <a:endParaRPr lang="en-US" sz="1600" b="1" dirty="0">
              <a:solidFill>
                <a:srgbClr val="D4D4D4"/>
              </a:solidFill>
              <a:effectLst/>
              <a:latin typeface="Consolas" panose="020B0609020204030204" pitchFamily="49" charset="0"/>
            </a:endParaRPr>
          </a:p>
          <a:p>
            <a:pPr marL="514350" indent="-514350">
              <a:buFont typeface="+mj-lt"/>
              <a:buAutoNum type="arabicPeriod"/>
            </a:pPr>
            <a:r>
              <a:rPr lang="en-US" sz="1600" b="1" dirty="0">
                <a:solidFill>
                  <a:srgbClr val="C586C0"/>
                </a:solidFill>
                <a:effectLst/>
                <a:latin typeface="Consolas" panose="020B0609020204030204" pitchFamily="49" charset="0"/>
              </a:rPr>
              <a:t>using</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namespace</a:t>
            </a: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std</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569CD6"/>
                </a:solidFill>
                <a:effectLst/>
                <a:latin typeface="Consolas" panose="020B0609020204030204" pitchFamily="49" charset="0"/>
              </a:rPr>
              <a:t>class</a:t>
            </a: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Convert</a:t>
            </a:r>
            <a:endParaRPr lang="en-US" sz="1600" b="1" dirty="0">
              <a:solidFill>
                <a:srgbClr val="D4D4D4"/>
              </a:solidFill>
              <a:effectLst/>
              <a:latin typeface="Consolas" panose="020B0609020204030204" pitchFamily="49" charset="0"/>
            </a:endParaRP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public :</a:t>
            </a:r>
            <a:endParaRPr lang="en-US" sz="1600" b="1" dirty="0">
              <a:solidFill>
                <a:srgbClr val="D4D4D4"/>
              </a:solidFill>
              <a:effectLst/>
              <a:latin typeface="Consolas" panose="020B0609020204030204" pitchFamily="49" charset="0"/>
            </a:endParaRP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void</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increment</a:t>
            </a:r>
            <a:r>
              <a:rPr lang="en-US" sz="1600" b="1" dirty="0">
                <a:solidFill>
                  <a:srgbClr val="D4D4D4"/>
                </a:solidFill>
                <a:effectLst/>
                <a:latin typeface="Consolas" panose="020B0609020204030204" pitchFamily="49" charset="0"/>
              </a:rPr>
              <a:t>(</a:t>
            </a:r>
            <a:r>
              <a:rPr lang="en-US" sz="1600" b="1" dirty="0">
                <a:solidFill>
                  <a:srgbClr val="4EC9B0"/>
                </a:solidFill>
                <a:effectLst/>
                <a:latin typeface="Consolas" panose="020B0609020204030204" pitchFamily="49" charset="0"/>
              </a:rPr>
              <a:t>Convert</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&amp;</a:t>
            </a:r>
            <a:r>
              <a:rPr lang="en-US" sz="1600" b="1" dirty="0">
                <a:solidFill>
                  <a:srgbClr val="9CDCFE"/>
                </a:solidFill>
                <a:effectLst/>
                <a:latin typeface="Consolas" panose="020B0609020204030204" pitchFamily="49" charset="0"/>
              </a:rPr>
              <a:t>obj</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obj</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 </a:t>
            </a:r>
            <a:r>
              <a:rPr lang="en-US" sz="1600" b="1" dirty="0" err="1">
                <a:solidFill>
                  <a:srgbClr val="9CDCFE"/>
                </a:solidFill>
                <a:effectLst/>
                <a:latin typeface="Consolas" panose="020B0609020204030204" pitchFamily="49" charset="0"/>
              </a:rPr>
              <a:t>obj</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a:t>
            </a:r>
            <a:r>
              <a:rPr lang="en-US" sz="1600" b="1" dirty="0">
                <a:solidFill>
                  <a:srgbClr val="B5CEA8"/>
                </a:solidFill>
                <a:effectLst/>
                <a:latin typeface="Consolas" panose="020B0609020204030204" pitchFamily="49" charset="0"/>
              </a:rPr>
              <a:t>2</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"Value of </a:t>
            </a:r>
            <a:r>
              <a:rPr lang="en-US" sz="1600" b="1" dirty="0" err="1">
                <a:solidFill>
                  <a:srgbClr val="CE9178"/>
                </a:solidFill>
                <a:effectLst/>
                <a:latin typeface="Consolas" panose="020B0609020204030204" pitchFamily="49" charset="0"/>
              </a:rPr>
              <a:t>i</a:t>
            </a:r>
            <a:r>
              <a:rPr lang="en-US" sz="1600" b="1" dirty="0">
                <a:solidFill>
                  <a:srgbClr val="CE9178"/>
                </a:solidFill>
                <a:effectLst/>
                <a:latin typeface="Consolas" panose="020B0609020204030204" pitchFamily="49" charset="0"/>
              </a:rPr>
              <a:t> in member function : "</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obj</a:t>
            </a:r>
            <a:r>
              <a:rPr lang="en-US" sz="1600" b="1" dirty="0" err="1">
                <a:solidFill>
                  <a:srgbClr val="D4D4D4"/>
                </a:solidFill>
                <a:effectLst/>
                <a:latin typeface="Consolas" panose="020B0609020204030204" pitchFamily="49" charset="0"/>
              </a:rPr>
              <a:t>.</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p>
          <a:p>
            <a:pPr marL="514350" indent="-514350">
              <a:buFont typeface="+mj-lt"/>
              <a:buAutoNum type="arabicPeriod"/>
            </a:pP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main</a:t>
            </a:r>
            <a:r>
              <a:rPr lang="en-US" sz="1600" b="1" dirty="0">
                <a:solidFill>
                  <a:srgbClr val="D4D4D4"/>
                </a:solidFill>
                <a:effectLst/>
                <a:latin typeface="Consolas" panose="020B0609020204030204" pitchFamily="49" charset="0"/>
              </a:rPr>
              <a:t> (){</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4EC9B0"/>
                </a:solidFill>
                <a:effectLst/>
                <a:latin typeface="Consolas" panose="020B0609020204030204" pitchFamily="49" charset="0"/>
              </a:rPr>
              <a:t>Convert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obj1</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obj1</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a:t>
            </a:r>
            <a:r>
              <a:rPr lang="en-US" sz="1600" b="1" dirty="0">
                <a:solidFill>
                  <a:srgbClr val="B5CEA8"/>
                </a:solidFill>
                <a:effectLst/>
                <a:latin typeface="Consolas" panose="020B0609020204030204" pitchFamily="49" charset="0"/>
              </a:rPr>
              <a:t>3</a:t>
            </a:r>
            <a:r>
              <a:rPr lang="en-US" sz="1600" b="1" dirty="0">
                <a:solidFill>
                  <a:srgbClr val="D4D4D4"/>
                </a:solidFill>
                <a:effectLst/>
                <a:latin typeface="Consolas" panose="020B0609020204030204" pitchFamily="49" charset="0"/>
              </a:rPr>
              <a:t>;   </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obj1</a:t>
            </a:r>
            <a:r>
              <a:rPr lang="en-US" sz="1600" b="1" dirty="0">
                <a:solidFill>
                  <a:srgbClr val="D4D4D4"/>
                </a:solidFill>
                <a:effectLst/>
                <a:latin typeface="Consolas" panose="020B0609020204030204" pitchFamily="49" charset="0"/>
              </a:rPr>
              <a:t>.</a:t>
            </a:r>
            <a:r>
              <a:rPr lang="en-US" sz="1600" b="1" dirty="0">
                <a:solidFill>
                  <a:srgbClr val="DCDCAA"/>
                </a:solidFill>
                <a:effectLst/>
                <a:latin typeface="Consolas" panose="020B0609020204030204" pitchFamily="49" charset="0"/>
              </a:rPr>
              <a:t>increment</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obj1</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cout</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a:t>
            </a:r>
            <a:r>
              <a:rPr lang="en-US" sz="1600" b="1" dirty="0">
                <a:solidFill>
                  <a:srgbClr val="D7BA7D"/>
                </a:solidFill>
                <a:effectLst/>
                <a:latin typeface="Consolas" panose="020B0609020204030204" pitchFamily="49" charset="0"/>
              </a:rPr>
              <a:t>\</a:t>
            </a:r>
            <a:r>
              <a:rPr lang="en-US" sz="1600" b="1" dirty="0" err="1">
                <a:solidFill>
                  <a:srgbClr val="D7BA7D"/>
                </a:solidFill>
                <a:effectLst/>
                <a:latin typeface="Consolas" panose="020B0609020204030204" pitchFamily="49" charset="0"/>
              </a:rPr>
              <a:t>n</a:t>
            </a:r>
            <a:r>
              <a:rPr lang="en-US" sz="1600" b="1" dirty="0" err="1">
                <a:solidFill>
                  <a:srgbClr val="CE9178"/>
                </a:solidFill>
                <a:effectLst/>
                <a:latin typeface="Consolas" panose="020B0609020204030204" pitchFamily="49" charset="0"/>
              </a:rPr>
              <a:t>Value</a:t>
            </a:r>
            <a:r>
              <a:rPr lang="en-US" sz="1600" b="1" dirty="0">
                <a:solidFill>
                  <a:srgbClr val="CE9178"/>
                </a:solidFill>
                <a:effectLst/>
                <a:latin typeface="Consolas" panose="020B0609020204030204" pitchFamily="49" charset="0"/>
              </a:rPr>
              <a:t> of </a:t>
            </a:r>
            <a:r>
              <a:rPr lang="en-US" sz="1600" b="1" dirty="0" err="1">
                <a:solidFill>
                  <a:srgbClr val="CE9178"/>
                </a:solidFill>
                <a:effectLst/>
                <a:latin typeface="Consolas" panose="020B0609020204030204" pitchFamily="49" charset="0"/>
              </a:rPr>
              <a:t>i</a:t>
            </a:r>
            <a:r>
              <a:rPr lang="en-US" sz="1600" b="1" dirty="0">
                <a:solidFill>
                  <a:srgbClr val="CE9178"/>
                </a:solidFill>
                <a:effectLst/>
                <a:latin typeface="Consolas" panose="020B0609020204030204" pitchFamily="49" charset="0"/>
              </a:rPr>
              <a:t> in main : "</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obj1</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&lt;&lt;</a:t>
            </a:r>
            <a:r>
              <a:rPr lang="en-US" sz="1600" b="1" dirty="0">
                <a:solidFill>
                  <a:srgbClr val="D4D4D4"/>
                </a:solidFill>
                <a:effectLst/>
                <a:latin typeface="Consolas" panose="020B0609020204030204" pitchFamily="49" charset="0"/>
              </a:rPr>
              <a:t> </a:t>
            </a:r>
            <a:r>
              <a:rPr lang="en-US" sz="1600" b="1" dirty="0">
                <a:solidFill>
                  <a:srgbClr val="CE9178"/>
                </a:solidFill>
                <a:effectLst/>
                <a:latin typeface="Consolas" panose="020B0609020204030204" pitchFamily="49" charset="0"/>
              </a:rPr>
              <a:t>"</a:t>
            </a:r>
            <a:r>
              <a:rPr lang="en-US" sz="1600" b="1" dirty="0">
                <a:solidFill>
                  <a:srgbClr val="D7BA7D"/>
                </a:solidFill>
                <a:effectLst/>
                <a:latin typeface="Consolas" panose="020B0609020204030204" pitchFamily="49" charset="0"/>
              </a:rPr>
              <a:t>\n</a:t>
            </a:r>
            <a:r>
              <a:rPr lang="en-US" sz="1600" b="1" dirty="0">
                <a:solidFill>
                  <a:srgbClr val="CE9178"/>
                </a:solidFill>
                <a:effectLst/>
                <a:latin typeface="Consolas" panose="020B0609020204030204" pitchFamily="49" charset="0"/>
              </a:rPr>
              <a:t>"</a:t>
            </a:r>
            <a:r>
              <a:rPr lang="en-US" sz="1600" b="1" dirty="0">
                <a:solidFill>
                  <a:srgbClr val="D4D4D4"/>
                </a:solidFill>
                <a:effectLst/>
                <a:latin typeface="Consolas" panose="020B0609020204030204" pitchFamily="49" charset="0"/>
              </a:rPr>
              <a:t>;</a:t>
            </a:r>
          </a:p>
          <a:p>
            <a:pPr marL="514350" indent="-514350">
              <a:buFont typeface="+mj-lt"/>
              <a:buAutoNum type="arabicPeriod"/>
            </a:pPr>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return</a:t>
            </a:r>
            <a:r>
              <a:rPr lang="en-US" sz="1600" b="1" dirty="0">
                <a:solidFill>
                  <a:srgbClr val="D4D4D4"/>
                </a:solidFill>
                <a:effectLst/>
                <a:latin typeface="Consolas" panose="020B0609020204030204" pitchFamily="49" charset="0"/>
              </a:rPr>
              <a:t> </a:t>
            </a:r>
            <a:r>
              <a:rPr lang="en-US" sz="1600" b="1" dirty="0">
                <a:solidFill>
                  <a:srgbClr val="B5CEA8"/>
                </a:solidFill>
                <a:effectLst/>
                <a:latin typeface="Consolas" panose="020B0609020204030204" pitchFamily="49" charset="0"/>
              </a:rPr>
              <a:t>0</a:t>
            </a:r>
            <a:r>
              <a:rPr lang="en-US" sz="1600" b="1" dirty="0">
                <a:solidFill>
                  <a:srgbClr val="D4D4D4"/>
                </a:solidFill>
                <a:effectLst/>
                <a:latin typeface="Consolas" panose="020B0609020204030204" pitchFamily="49" charset="0"/>
              </a:rPr>
              <a:t>;   </a:t>
            </a:r>
          </a:p>
          <a:p>
            <a:pPr marL="514350" indent="-514350">
              <a:buFont typeface="+mj-lt"/>
              <a:buAutoNum type="arabicPeriod"/>
            </a:pPr>
            <a:r>
              <a:rPr lang="en-US"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A6AC09A7-5D7F-4027-0CBD-C2BDC01BE7B8}"/>
              </a:ext>
            </a:extLst>
          </p:cNvPr>
          <p:cNvSpPr txBox="1"/>
          <p:nvPr/>
        </p:nvSpPr>
        <p:spPr>
          <a:xfrm>
            <a:off x="7924800" y="3657600"/>
            <a:ext cx="3352800" cy="923330"/>
          </a:xfrm>
          <a:prstGeom prst="rect">
            <a:avLst/>
          </a:prstGeom>
          <a:noFill/>
        </p:spPr>
        <p:txBody>
          <a:bodyPr wrap="square">
            <a:spAutoFit/>
          </a:bodyPr>
          <a:lstStyle/>
          <a:p>
            <a:r>
              <a:rPr lang="en-US" dirty="0"/>
              <a:t>Output:</a:t>
            </a:r>
          </a:p>
          <a:p>
            <a:r>
              <a:rPr lang="en-US" dirty="0"/>
              <a:t>Value of </a:t>
            </a:r>
            <a:r>
              <a:rPr lang="en-US" dirty="0" err="1"/>
              <a:t>i</a:t>
            </a:r>
            <a:r>
              <a:rPr lang="en-US" dirty="0"/>
              <a:t> in member function : 6</a:t>
            </a:r>
          </a:p>
          <a:p>
            <a:r>
              <a:rPr lang="en-US" dirty="0"/>
              <a:t>Value of </a:t>
            </a:r>
            <a:r>
              <a:rPr lang="en-US" dirty="0" err="1"/>
              <a:t>i</a:t>
            </a:r>
            <a:r>
              <a:rPr lang="en-US" dirty="0"/>
              <a:t> in main : 6</a:t>
            </a:r>
          </a:p>
        </p:txBody>
      </p:sp>
    </p:spTree>
    <p:extLst>
      <p:ext uri="{BB962C8B-B14F-4D97-AF65-F5344CB8AC3E}">
        <p14:creationId xmlns:p14="http://schemas.microsoft.com/office/powerpoint/2010/main" val="39277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a:t>
            </a:r>
            <a:r>
              <a:rPr lang="en-IN"/>
              <a:t>of Member Functions</a:t>
            </a:r>
            <a:endParaRPr lang="en-IN" dirty="0"/>
          </a:p>
        </p:txBody>
      </p:sp>
      <p:sp>
        <p:nvSpPr>
          <p:cNvPr id="3" name="Content Placeholder 2"/>
          <p:cNvSpPr>
            <a:spLocks noGrp="1"/>
          </p:cNvSpPr>
          <p:nvPr>
            <p:ph idx="1"/>
          </p:nvPr>
        </p:nvSpPr>
        <p:spPr/>
        <p:txBody>
          <a:bodyPr>
            <a:normAutofit lnSpcReduction="10000"/>
          </a:bodyPr>
          <a:lstStyle/>
          <a:p>
            <a:r>
              <a:rPr lang="en-IN" dirty="0"/>
              <a:t>A member function calling another member functions  is known as nesting of member functions.</a:t>
            </a:r>
          </a:p>
          <a:p>
            <a:r>
              <a:rPr lang="en-US" dirty="0"/>
              <a:t>A member function of a class can be called only by an object of that class using a dot operator. </a:t>
            </a:r>
          </a:p>
          <a:p>
            <a:r>
              <a:rPr lang="en-US" dirty="0"/>
              <a:t>However, there is an exception to this. A member function can be called by using its name inside another member function of the same class. </a:t>
            </a:r>
          </a:p>
          <a:p>
            <a:r>
              <a:rPr lang="en-US" dirty="0"/>
              <a:t>Private member functions can also be accessed by using nesting of member functions.</a:t>
            </a:r>
            <a:endParaRPr lang="en-IN" dirty="0"/>
          </a:p>
        </p:txBody>
      </p:sp>
    </p:spTree>
    <p:extLst>
      <p:ext uri="{BB962C8B-B14F-4D97-AF65-F5344CB8AC3E}">
        <p14:creationId xmlns:p14="http://schemas.microsoft.com/office/powerpoint/2010/main" val="47743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9375"/>
            <a:ext cx="8382000" cy="682625"/>
          </a:xfrm>
        </p:spPr>
        <p:txBody>
          <a:bodyPr>
            <a:normAutofit/>
          </a:bodyPr>
          <a:lstStyle/>
          <a:p>
            <a:r>
              <a:rPr lang="en-US" sz="3600" b="1" dirty="0">
                <a:latin typeface="Arial" pitchFamily="34" charset="0"/>
                <a:cs typeface="Arial" pitchFamily="34" charset="0"/>
              </a:rPr>
              <a:t>Nesting of Member Functions</a:t>
            </a:r>
          </a:p>
        </p:txBody>
      </p:sp>
      <p:cxnSp>
        <p:nvCxnSpPr>
          <p:cNvPr id="5" name="Straight Connector 4"/>
          <p:cNvCxnSpPr/>
          <p:nvPr/>
        </p:nvCxnSpPr>
        <p:spPr>
          <a:xfrm>
            <a:off x="1524000" y="685800"/>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B2EAC6-72AB-522A-B04E-E889DC37733B}"/>
              </a:ext>
            </a:extLst>
          </p:cNvPr>
          <p:cNvSpPr txBox="1"/>
          <p:nvPr/>
        </p:nvSpPr>
        <p:spPr>
          <a:xfrm>
            <a:off x="381000" y="914400"/>
            <a:ext cx="7620000"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342900" indent="-342900">
              <a:buFont typeface="+mj-lt"/>
              <a:buAutoNum type="arabicPeriod"/>
            </a:pPr>
            <a:r>
              <a:rPr lang="en-US" b="1" dirty="0">
                <a:solidFill>
                  <a:srgbClr val="C586C0"/>
                </a:solidFill>
                <a:effectLst/>
                <a:latin typeface="Consolas" panose="020B0609020204030204" pitchFamily="49" charset="0"/>
              </a:rPr>
              <a:t>#include</a:t>
            </a:r>
            <a:r>
              <a:rPr lang="en-US" b="1" dirty="0">
                <a:solidFill>
                  <a:srgbClr val="569CD6"/>
                </a:solidFill>
                <a:effectLst/>
                <a:latin typeface="Consolas" panose="020B0609020204030204" pitchFamily="49" charset="0"/>
              </a:rPr>
              <a:t> </a:t>
            </a:r>
            <a:r>
              <a:rPr lang="en-US" b="1" dirty="0">
                <a:solidFill>
                  <a:srgbClr val="CE9178"/>
                </a:solidFill>
                <a:effectLst/>
                <a:latin typeface="Consolas" panose="020B0609020204030204" pitchFamily="49" charset="0"/>
              </a:rPr>
              <a:t>&lt;iostream&gt;</a:t>
            </a:r>
            <a:endParaRPr lang="en-US" b="1" dirty="0">
              <a:solidFill>
                <a:srgbClr val="D4D4D4"/>
              </a:solidFill>
              <a:effectLst/>
              <a:latin typeface="Consolas" panose="020B0609020204030204" pitchFamily="49" charset="0"/>
            </a:endParaRPr>
          </a:p>
          <a:p>
            <a:pPr marL="342900" indent="-342900">
              <a:buFont typeface="+mj-lt"/>
              <a:buAutoNum type="arabicPeriod"/>
            </a:pPr>
            <a:r>
              <a:rPr lang="en-US" b="1" dirty="0">
                <a:solidFill>
                  <a:srgbClr val="C586C0"/>
                </a:solidFill>
                <a:effectLst/>
                <a:latin typeface="Consolas" panose="020B0609020204030204" pitchFamily="49" charset="0"/>
              </a:rPr>
              <a:t>using</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namespace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std</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emp</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float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basic</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569CD6"/>
                </a:solidFill>
                <a:effectLst/>
                <a:latin typeface="Consolas" panose="020B0609020204030204" pitchFamily="49" charset="0"/>
              </a:rPr>
              <a:t>public:</a:t>
            </a:r>
            <a:endParaRPr lang="en-US" b="1" dirty="0">
              <a:solidFill>
                <a:srgbClr val="D4D4D4"/>
              </a:solidFill>
              <a:effectLst/>
              <a:latin typeface="Consolas" panose="020B0609020204030204" pitchFamily="49" charset="0"/>
            </a:endParaRP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display</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cout</a:t>
            </a:r>
            <a:r>
              <a:rPr lang="en-US" b="1" dirty="0">
                <a:solidFill>
                  <a:srgbClr val="DCDCAA"/>
                </a:solidFill>
                <a:effectLst/>
                <a:latin typeface="Consolas" panose="020B0609020204030204" pitchFamily="49" charset="0"/>
              </a:rPr>
              <a:t>&lt;&lt;</a:t>
            </a:r>
            <a:r>
              <a:rPr lang="en-US" b="1" dirty="0">
                <a:solidFill>
                  <a:srgbClr val="9CDCFE"/>
                </a:solidFill>
                <a:effectLst/>
                <a:latin typeface="Consolas" panose="020B0609020204030204" pitchFamily="49" charset="0"/>
              </a:rPr>
              <a:t>basic</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takeData</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cin</a:t>
            </a:r>
            <a:r>
              <a:rPr lang="en-US" b="1" dirty="0">
                <a:solidFill>
                  <a:srgbClr val="DCDCAA"/>
                </a:solidFill>
                <a:effectLst/>
                <a:latin typeface="Consolas" panose="020B0609020204030204" pitchFamily="49" charset="0"/>
              </a:rPr>
              <a:t>&gt;&gt;</a:t>
            </a:r>
            <a:r>
              <a:rPr lang="en-US" b="1" dirty="0">
                <a:solidFill>
                  <a:srgbClr val="9CDCFE"/>
                </a:solidFill>
                <a:effectLst/>
                <a:latin typeface="Consolas" panose="020B0609020204030204" pitchFamily="49" charset="0"/>
              </a:rPr>
              <a:t>basic</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6A9955"/>
                </a:solidFill>
                <a:effectLst/>
                <a:latin typeface="Consolas" panose="020B0609020204030204" pitchFamily="49" charset="0"/>
              </a:rPr>
              <a:t>        // A member function of a class can be called by </a:t>
            </a:r>
            <a:endParaRPr lang="en-US" b="1" dirty="0">
              <a:solidFill>
                <a:srgbClr val="D4D4D4"/>
              </a:solidFill>
              <a:effectLst/>
              <a:latin typeface="Consolas" panose="020B0609020204030204" pitchFamily="49" charset="0"/>
            </a:endParaRPr>
          </a:p>
          <a:p>
            <a:pPr marL="342900" indent="-342900">
              <a:buFont typeface="+mj-lt"/>
              <a:buAutoNum type="arabicPeriod"/>
            </a:pPr>
            <a:r>
              <a:rPr lang="en-US" b="1" dirty="0">
                <a:solidFill>
                  <a:srgbClr val="6A9955"/>
                </a:solidFill>
                <a:effectLst/>
                <a:latin typeface="Consolas" panose="020B0609020204030204" pitchFamily="49" charset="0"/>
              </a:rPr>
              <a:t>        // another member function of the same class </a:t>
            </a:r>
            <a:endParaRPr lang="en-US" b="1" dirty="0">
              <a:solidFill>
                <a:srgbClr val="D4D4D4"/>
              </a:solidFill>
              <a:effectLst/>
              <a:latin typeface="Consolas" panose="020B0609020204030204" pitchFamily="49" charset="0"/>
            </a:endParaRPr>
          </a:p>
          <a:p>
            <a:pPr marL="342900" indent="-342900">
              <a:buFont typeface="+mj-lt"/>
              <a:buAutoNum type="arabicPeriod"/>
            </a:pPr>
            <a:r>
              <a:rPr lang="en-US" b="1" dirty="0">
                <a:solidFill>
                  <a:srgbClr val="6A9955"/>
                </a:solidFill>
                <a:effectLst/>
                <a:latin typeface="Consolas" panose="020B0609020204030204" pitchFamily="49" charset="0"/>
              </a:rPr>
              <a:t>        // </a:t>
            </a:r>
            <a:r>
              <a:rPr lang="en-US" b="1" dirty="0" err="1">
                <a:solidFill>
                  <a:srgbClr val="6A9955"/>
                </a:solidFill>
                <a:effectLst/>
                <a:latin typeface="Consolas" panose="020B0609020204030204" pitchFamily="49" charset="0"/>
              </a:rPr>
              <a:t>takeData</a:t>
            </a:r>
            <a:r>
              <a:rPr lang="en-US" b="1" dirty="0">
                <a:solidFill>
                  <a:srgbClr val="6A9955"/>
                </a:solidFill>
                <a:effectLst/>
                <a:latin typeface="Consolas" panose="020B0609020204030204" pitchFamily="49" charset="0"/>
              </a:rPr>
              <a:t>() is calling </a:t>
            </a:r>
            <a:r>
              <a:rPr lang="en-US" b="1" dirty="0" err="1">
                <a:solidFill>
                  <a:srgbClr val="6A9955"/>
                </a:solidFill>
                <a:effectLst/>
                <a:latin typeface="Consolas" panose="020B0609020204030204" pitchFamily="49" charset="0"/>
              </a:rPr>
              <a:t>diaplay</a:t>
            </a:r>
            <a:r>
              <a:rPr lang="en-US" b="1" dirty="0">
                <a:solidFill>
                  <a:srgbClr val="6A9955"/>
                </a:solidFill>
                <a:effectLst/>
                <a:latin typeface="Consolas" panose="020B0609020204030204" pitchFamily="49" charset="0"/>
              </a:rPr>
              <a:t>()</a:t>
            </a:r>
            <a:endParaRPr lang="en-US" b="1" dirty="0">
              <a:solidFill>
                <a:srgbClr val="D4D4D4"/>
              </a:solidFill>
              <a:effectLst/>
              <a:latin typeface="Consolas" panose="020B0609020204030204" pitchFamily="49" charset="0"/>
            </a:endParaRP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display</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p>
          <a:p>
            <a:pPr marL="342900" indent="-342900">
              <a:buFont typeface="+mj-lt"/>
              <a:buAutoNum type="arabicPeriod"/>
            </a:pP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main</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emp</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e1</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e1</a:t>
            </a:r>
            <a:r>
              <a:rPr lang="en-US" b="1" dirty="0">
                <a:solidFill>
                  <a:srgbClr val="D4D4D4"/>
                </a:solidFill>
                <a:effectLst/>
                <a:latin typeface="Consolas" panose="020B0609020204030204" pitchFamily="49" charset="0"/>
              </a:rPr>
              <a:t>.</a:t>
            </a:r>
            <a:r>
              <a:rPr lang="en-US" b="1" dirty="0">
                <a:solidFill>
                  <a:srgbClr val="DCDCAA"/>
                </a:solidFill>
                <a:effectLst/>
                <a:latin typeface="Consolas" panose="020B0609020204030204" pitchFamily="49" charset="0"/>
              </a:rPr>
              <a:t>takeData</a:t>
            </a:r>
            <a:r>
              <a:rPr lang="en-US" b="1" dirty="0">
                <a:solidFill>
                  <a:srgbClr val="D4D4D4"/>
                </a:solidFill>
                <a:effectLst/>
                <a:latin typeface="Consolas" panose="020B0609020204030204" pitchFamily="49" charset="0"/>
              </a:rPr>
              <a:t>();</a:t>
            </a:r>
          </a:p>
          <a:p>
            <a:pPr marL="342900" indent="-342900">
              <a:buFont typeface="+mj-lt"/>
              <a:buAutoNum type="arabicPeriod"/>
            </a:pPr>
            <a:r>
              <a:rPr lang="en-US"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866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1379</TotalTime>
  <Words>5120</Words>
  <Application>Microsoft Office PowerPoint</Application>
  <PresentationFormat>Widescreen</PresentationFormat>
  <Paragraphs>903</Paragraphs>
  <Slides>58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Consolas</vt:lpstr>
      <vt:lpstr>Times New Roman</vt:lpstr>
      <vt:lpstr>Wingdings</vt:lpstr>
      <vt:lpstr>Office Theme</vt:lpstr>
      <vt:lpstr>Week 3 </vt:lpstr>
      <vt:lpstr>Contents</vt:lpstr>
      <vt:lpstr>Type Casting </vt:lpstr>
      <vt:lpstr>Program illustrating Typecasting</vt:lpstr>
      <vt:lpstr>Call by value and call by Reference</vt:lpstr>
      <vt:lpstr>Call by value(object)</vt:lpstr>
      <vt:lpstr>Call by Reference</vt:lpstr>
      <vt:lpstr>Nesting of Member Functions</vt:lpstr>
      <vt:lpstr>Nesting of Member Functions</vt:lpstr>
      <vt:lpstr>Exercise (10 minutes)</vt:lpstr>
      <vt:lpstr>PowerPoint Presentation</vt:lpstr>
      <vt:lpstr>Friend Function</vt:lpstr>
      <vt:lpstr>Contd…</vt:lpstr>
      <vt:lpstr>Example</vt:lpstr>
      <vt:lpstr>Friend of more than one class</vt:lpstr>
      <vt:lpstr>Contd…</vt:lpstr>
      <vt:lpstr>Class member as a friend function</vt:lpstr>
      <vt:lpstr>Friend Class</vt:lpstr>
      <vt:lpstr>Example</vt:lpstr>
      <vt:lpstr>Inline Functions</vt:lpstr>
      <vt:lpstr>Example</vt:lpstr>
      <vt:lpstr>Characteristics of Inline Functions</vt:lpstr>
      <vt:lpstr>Inline member functions</vt:lpstr>
      <vt:lpstr>Defining Inline Functions within a class </vt:lpstr>
      <vt:lpstr>Constructor</vt:lpstr>
      <vt:lpstr>Characteristics of Constructor</vt:lpstr>
      <vt:lpstr>Characteristics of Constructor (Cont..)</vt:lpstr>
      <vt:lpstr>Declaration of Constructor</vt:lpstr>
      <vt:lpstr>Example of Constructor</vt:lpstr>
      <vt:lpstr>Types of Constructor</vt:lpstr>
      <vt:lpstr>Default Constructor</vt:lpstr>
      <vt:lpstr>Parameterized Constructors</vt:lpstr>
      <vt:lpstr>Example of Parameterized Constructor</vt:lpstr>
      <vt:lpstr>Example 2</vt:lpstr>
      <vt:lpstr>Constructors with Default Arguments</vt:lpstr>
      <vt:lpstr>Constructors with Default Arguments (Cont..)</vt:lpstr>
      <vt:lpstr>Constructors with One Parameter: A Special Case</vt:lpstr>
      <vt:lpstr>Dynamic Constructor</vt:lpstr>
      <vt:lpstr>Example 1</vt:lpstr>
      <vt:lpstr>Example 2</vt:lpstr>
      <vt:lpstr>Destructors</vt:lpstr>
      <vt:lpstr>Destructors (Cont..)</vt:lpstr>
      <vt:lpstr>Example</vt:lpstr>
      <vt:lpstr>When Constructors and Destructors Are Executed</vt:lpstr>
      <vt:lpstr>Example</vt:lpstr>
      <vt:lpstr>Static Class Members</vt:lpstr>
      <vt:lpstr>Static Data Member</vt:lpstr>
      <vt:lpstr>Example 1 </vt:lpstr>
      <vt:lpstr>Example 1</vt:lpstr>
      <vt:lpstr>Example 2</vt:lpstr>
      <vt:lpstr>Uses</vt:lpstr>
      <vt:lpstr>Static Member Functions</vt:lpstr>
      <vt:lpstr>Example</vt:lpstr>
      <vt:lpstr>Contd…</vt:lpstr>
      <vt:lpstr>Uses</vt:lpstr>
      <vt:lpstr>Example </vt:lpstr>
      <vt:lpstr>Member Function Vs Static vs Friend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dc:title>
  <dc:creator>LENOVO</dc:creator>
  <cp:lastModifiedBy>Saif Nalband</cp:lastModifiedBy>
  <cp:revision>69</cp:revision>
  <dcterms:created xsi:type="dcterms:W3CDTF">2006-08-16T00:00:00Z</dcterms:created>
  <dcterms:modified xsi:type="dcterms:W3CDTF">2023-02-16T11:50:52Z</dcterms:modified>
</cp:coreProperties>
</file>