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304" r:id="rId6"/>
    <p:sldId id="260" r:id="rId7"/>
    <p:sldId id="261" r:id="rId8"/>
    <p:sldId id="305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2" r:id="rId49"/>
    <p:sldId id="303" r:id="rId5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24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1E7F2-FB82-3E20-5F4C-6B6629A1B0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1E3C75-635D-5A0B-AD1A-A249D59519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2CC387-B3F8-9AE4-E4FC-36C93B741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52B27-794B-4578-94F7-C4859C03F97F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7C4D28-C533-59EE-B46E-CBA22BF92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CE5050-C4DC-3697-2631-945FDF151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1A35C-FAB4-4F93-8180-73F6AD346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172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A2389-0D32-5560-2679-8E4257B57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0FF1F4-03EF-B131-476C-8EC5929CE9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FCD741-4014-5C55-0FDF-79728BC54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52B27-794B-4578-94F7-C4859C03F97F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264938-A3A8-DC4F-77C5-7DDC0CEFE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CCB892-8804-B59D-C3BE-8B88A7F17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1A35C-FAB4-4F93-8180-73F6AD346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701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97C01D-E573-78FF-BC79-33D8F93BB5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A27F6D-6326-F32D-8549-82B53A7080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8FAA5D-E863-10EC-176D-ADE8DA64C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52B27-794B-4578-94F7-C4859C03F97F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702014-746E-A18F-B155-C4D2AA074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87DBE3-0782-7FC7-DA87-ED4734345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1A35C-FAB4-4F93-8180-73F6AD346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2682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714587" y="1387730"/>
            <a:ext cx="3644900" cy="3323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3877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4/17/2023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85341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974AD-31FA-4580-AB1B-00EE46FB3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494892-CFFC-17B2-1F38-B972494C79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D52364-1A46-EF20-74C6-8BF431D19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52B27-794B-4578-94F7-C4859C03F97F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8F40D1-7A88-2975-C2B6-05B30A14D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EA3B4D-F196-B6CA-F9C9-7E53CC406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1A35C-FAB4-4F93-8180-73F6AD346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962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6073B-795A-40DD-B858-0FB233715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F246D0-32B0-5D58-6154-BF14AAC3BD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B59EC4-D5A4-6411-DF59-AD985EBD8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52B27-794B-4578-94F7-C4859C03F97F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A2A621-F666-5432-1AC0-7544F467A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A6DCE9-F3E7-EE43-1A7C-419611A26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1A35C-FAB4-4F93-8180-73F6AD346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543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FBAC9-401E-2C4E-823C-0B24BBF0E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AA7966-15BF-FDC8-70C5-CAB2902326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D2F4F0-0245-A173-E3F1-F0EB8D3024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01C98D-5B91-0E67-7658-D08EBC589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52B27-794B-4578-94F7-C4859C03F97F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311BD3-5710-8ACF-BC63-F905FD09D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C17785-2852-ABC7-D1BA-CCFC59439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1A35C-FAB4-4F93-8180-73F6AD346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32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5C225-7CF6-680C-38FA-03DA37E20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AF9DA5-6059-DDF3-DF5C-93EF57B373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214DCA-F75D-E990-A347-5B6E983C2A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C308E0-D5E9-4D71-A523-ACAAF4144E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84D6E9-92B0-4F0B-1EC2-FCF1549A07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6F590F-7149-FBAF-3599-6309697F7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52B27-794B-4578-94F7-C4859C03F97F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5A4603-0202-4EC8-0D33-B478BA3C7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68BD63-B50B-9BAA-2BFD-61C158BE6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1A35C-FAB4-4F93-8180-73F6AD346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615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90CD8-4B73-7A24-672E-102BE498D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6B7A46-7585-1F18-3C7F-54979A1C2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52B27-794B-4578-94F7-C4859C03F97F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E95ED8-84A7-19DD-DEB7-8700AEB84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2605E6-B33F-2037-2B39-F449C749B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1A35C-FAB4-4F93-8180-73F6AD346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0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CDDD11-2CE6-F4FC-FD01-04671ADE9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52B27-794B-4578-94F7-C4859C03F97F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77292E-7D6A-10F2-1C1D-128573DDC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969E6F-275F-D4B2-2895-D37D6F511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1A35C-FAB4-4F93-8180-73F6AD346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220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4085E-8A2E-5652-10C2-83BF5E2CB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8EE1B-C329-F219-7E31-503E97C586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4EEF3C-F935-58D5-FF96-9AFDCB5753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0BC864-95CC-839D-23C6-06B02718B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52B27-794B-4578-94F7-C4859C03F97F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6FF9C7-303E-0B0F-380A-514BDA0F5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3E0414-FD64-3790-DA36-04A8BC788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1A35C-FAB4-4F93-8180-73F6AD346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526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C025C-3BFE-34B1-053D-94CD31ED3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A35CE5-F269-C1F0-9BB9-8108F480C7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BBEFF2-E7AB-EEA5-2E76-9C8C85252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E2F32C-997E-5217-E36F-E451EB81C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52B27-794B-4578-94F7-C4859C03F97F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268E1-F4CE-5867-9C2C-C3DD2745F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B4E9F6-D557-6249-1628-F06DEDACE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1A35C-FAB4-4F93-8180-73F6AD346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093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D1F04E-D217-D4C8-3384-AA7AEE211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60B3EA-BB5B-C4D0-DC67-08F465989C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B57DDA-E570-B7D3-0CFF-F33FBBCF99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852B27-794B-4578-94F7-C4859C03F97F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FCAE5B-F64B-48B5-6913-7215B68AAD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D02630-58D1-9D7D-CF9E-E6E5A47C84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11A35C-FAB4-4F93-8180-73F6AD346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438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09800" y="2424919"/>
            <a:ext cx="7772400" cy="1474763"/>
          </a:xfrm>
          <a:prstGeom prst="rect">
            <a:avLst/>
          </a:prstGeom>
          <a:ln w="25400">
            <a:solidFill>
              <a:srgbClr val="4F81BC"/>
            </a:solidFill>
          </a:ln>
        </p:spPr>
        <p:txBody>
          <a:bodyPr vert="horz" wrap="square" lIns="0" tIns="546100" rIns="0" bIns="0" rtlCol="0" anchor="ctr">
            <a:spAutoFit/>
          </a:bodyPr>
          <a:lstStyle/>
          <a:p>
            <a:pPr marL="241300">
              <a:lnSpc>
                <a:spcPct val="100000"/>
              </a:lnSpc>
              <a:spcBef>
                <a:spcPts val="4300"/>
              </a:spcBef>
            </a:pPr>
            <a:r>
              <a:rPr sz="6000" dirty="0">
                <a:latin typeface="Times New Roman"/>
                <a:cs typeface="Times New Roman"/>
              </a:rPr>
              <a:t>Operator</a:t>
            </a:r>
            <a:r>
              <a:rPr sz="6000" spc="-135" dirty="0">
                <a:latin typeface="Times New Roman"/>
                <a:cs typeface="Times New Roman"/>
              </a:rPr>
              <a:t> </a:t>
            </a:r>
            <a:r>
              <a:rPr sz="6000" spc="-5" dirty="0">
                <a:latin typeface="Times New Roman"/>
                <a:cs typeface="Times New Roman"/>
              </a:rPr>
              <a:t>Overloading</a:t>
            </a:r>
            <a:endParaRPr sz="6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70568" y="419101"/>
            <a:ext cx="6149236" cy="68993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5" dirty="0"/>
              <a:t>Unary</a:t>
            </a:r>
            <a:r>
              <a:rPr b="1" spc="-50" dirty="0"/>
              <a:t> </a:t>
            </a:r>
            <a:r>
              <a:rPr b="1" spc="-5" dirty="0"/>
              <a:t>Operators</a:t>
            </a:r>
            <a:endParaRPr b="1" dirty="0"/>
          </a:p>
        </p:txBody>
      </p:sp>
      <p:sp>
        <p:nvSpPr>
          <p:cNvPr id="3" name="object 3"/>
          <p:cNvSpPr txBox="1"/>
          <p:nvPr/>
        </p:nvSpPr>
        <p:spPr>
          <a:xfrm>
            <a:off x="2059941" y="1610691"/>
            <a:ext cx="8030209" cy="29279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spcBef>
                <a:spcPts val="9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unary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operators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operate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 </a:t>
            </a:r>
            <a:r>
              <a:rPr sz="2800" spc="-10" dirty="0">
                <a:latin typeface="Calibri"/>
                <a:cs typeface="Calibri"/>
              </a:rPr>
              <a:t>single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operand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following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are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20" dirty="0">
                <a:latin typeface="Calibri"/>
                <a:cs typeface="Calibri"/>
              </a:rPr>
              <a:t>examples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 Unary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operators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−</a:t>
            </a:r>
            <a:endParaRPr sz="2800">
              <a:latin typeface="Calibri"/>
              <a:cs typeface="Calibri"/>
            </a:endParaRPr>
          </a:p>
          <a:p>
            <a:pPr>
              <a:spcBef>
                <a:spcPts val="5"/>
              </a:spcBef>
            </a:pPr>
            <a:endParaRPr sz="3850">
              <a:latin typeface="Calibri"/>
              <a:cs typeface="Calibri"/>
            </a:endParaRPr>
          </a:p>
          <a:p>
            <a:pPr marL="355600" indent="-342900">
              <a:spcBef>
                <a:spcPts val="5"/>
              </a:spcBef>
              <a:buFont typeface="Wingdings"/>
              <a:buChar char=""/>
              <a:tabLst>
                <a:tab pos="355600" algn="l"/>
              </a:tabLst>
            </a:pP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5" dirty="0">
                <a:latin typeface="Calibri"/>
                <a:cs typeface="Calibri"/>
              </a:rPr>
              <a:t>increment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(++)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decrement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(--)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operators.</a:t>
            </a:r>
            <a:endParaRPr sz="2800">
              <a:latin typeface="Calibri"/>
              <a:cs typeface="Calibri"/>
            </a:endParaRPr>
          </a:p>
          <a:p>
            <a:pPr marL="355600" indent="-342900">
              <a:spcBef>
                <a:spcPts val="670"/>
              </a:spcBef>
              <a:buFont typeface="Wingdings"/>
              <a:buChar char=""/>
              <a:tabLst>
                <a:tab pos="355600" algn="l"/>
              </a:tabLst>
            </a:pPr>
            <a:r>
              <a:rPr sz="2800" spc="-10" dirty="0">
                <a:latin typeface="Calibri"/>
                <a:cs typeface="Calibri"/>
              </a:rPr>
              <a:t>The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unary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minus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(-) </a:t>
            </a:r>
            <a:r>
              <a:rPr sz="2800" spc="-50" dirty="0">
                <a:latin typeface="Calibri"/>
                <a:cs typeface="Calibri"/>
              </a:rPr>
              <a:t>operator.</a:t>
            </a:r>
            <a:endParaRPr sz="2800">
              <a:latin typeface="Calibri"/>
              <a:cs typeface="Calibri"/>
            </a:endParaRPr>
          </a:p>
          <a:p>
            <a:pPr marL="355600" indent="-342900">
              <a:spcBef>
                <a:spcPts val="675"/>
              </a:spcBef>
              <a:buFont typeface="Wingdings"/>
              <a:buChar char=""/>
              <a:tabLst>
                <a:tab pos="355600" algn="l"/>
              </a:tabLst>
            </a:pP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logical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not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(!)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50" dirty="0">
                <a:latin typeface="Calibri"/>
                <a:cs typeface="Calibri"/>
              </a:rPr>
              <a:t>operator.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24000" y="1295401"/>
            <a:ext cx="9144000" cy="1905"/>
          </a:xfrm>
          <a:custGeom>
            <a:avLst/>
            <a:gdLst/>
            <a:ahLst/>
            <a:cxnLst/>
            <a:rect l="l" t="t" r="r" b="b"/>
            <a:pathLst>
              <a:path w="9144000" h="1905">
                <a:moveTo>
                  <a:pt x="0" y="0"/>
                </a:moveTo>
                <a:lnTo>
                  <a:pt x="9144000" y="1650"/>
                </a:lnTo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2248" y="421311"/>
            <a:ext cx="11529752" cy="567463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dirty="0"/>
              <a:t>Overloading</a:t>
            </a:r>
            <a:r>
              <a:rPr sz="3600" spc="-50" dirty="0"/>
              <a:t> </a:t>
            </a:r>
            <a:r>
              <a:rPr sz="3600" dirty="0"/>
              <a:t>of</a:t>
            </a:r>
            <a:r>
              <a:rPr sz="3600" spc="-10" dirty="0"/>
              <a:t> </a:t>
            </a:r>
            <a:r>
              <a:rPr sz="3600" dirty="0"/>
              <a:t>Unary</a:t>
            </a:r>
            <a:r>
              <a:rPr sz="3600" spc="-55" dirty="0"/>
              <a:t> </a:t>
            </a:r>
            <a:r>
              <a:rPr sz="3600" dirty="0"/>
              <a:t>Operator</a:t>
            </a:r>
            <a:r>
              <a:rPr sz="3600" spc="-50" dirty="0"/>
              <a:t> </a:t>
            </a:r>
            <a:r>
              <a:rPr sz="3600" dirty="0"/>
              <a:t>-</a:t>
            </a:r>
            <a:r>
              <a:rPr sz="3600" spc="-5" dirty="0"/>
              <a:t> </a:t>
            </a:r>
            <a:r>
              <a:rPr sz="3600" dirty="0"/>
              <a:t>(using</a:t>
            </a:r>
            <a:r>
              <a:rPr lang="en-US" sz="3600" dirty="0"/>
              <a:t> </a:t>
            </a:r>
            <a:r>
              <a:rPr lang="en-US" sz="3600" b="1" u="sng" dirty="0">
                <a:uFill>
                  <a:solidFill>
                    <a:srgbClr val="497DBA"/>
                  </a:solidFill>
                </a:uFill>
                <a:latin typeface="Arial"/>
                <a:cs typeface="Arial"/>
              </a:rPr>
              <a:t>member</a:t>
            </a:r>
            <a:r>
              <a:rPr lang="en-US" sz="3600" b="1" u="sng" spc="-35" dirty="0">
                <a:uFill>
                  <a:solidFill>
                    <a:srgbClr val="497DBA"/>
                  </a:solidFill>
                </a:uFill>
                <a:latin typeface="Arial"/>
                <a:cs typeface="Arial"/>
              </a:rPr>
              <a:t> </a:t>
            </a:r>
            <a:r>
              <a:rPr lang="en-US" sz="3600" b="1" u="sng" dirty="0">
                <a:uFill>
                  <a:solidFill>
                    <a:srgbClr val="497DBA"/>
                  </a:solidFill>
                </a:uFill>
                <a:latin typeface="Arial"/>
                <a:cs typeface="Arial"/>
              </a:rPr>
              <a:t>function)</a:t>
            </a:r>
            <a:endParaRPr sz="3600" dirty="0"/>
          </a:p>
        </p:txBody>
      </p:sp>
      <p:sp>
        <p:nvSpPr>
          <p:cNvPr id="3" name="object 3"/>
          <p:cNvSpPr txBox="1"/>
          <p:nvPr/>
        </p:nvSpPr>
        <p:spPr>
          <a:xfrm>
            <a:off x="1506539" y="821564"/>
            <a:ext cx="917892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  <a:tabLst>
                <a:tab pos="2834640" algn="l"/>
                <a:tab pos="9165590" algn="l"/>
              </a:tabLst>
            </a:pPr>
            <a:r>
              <a:rPr sz="3200" b="1" u="sng" dirty="0">
                <a:uFill>
                  <a:solidFill>
                    <a:srgbClr val="497DBA"/>
                  </a:solidFill>
                </a:uFill>
                <a:latin typeface="Arial"/>
                <a:cs typeface="Arial"/>
              </a:rPr>
              <a:t> 		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83741" y="1269239"/>
            <a:ext cx="3515995" cy="44316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1580515">
              <a:spcBef>
                <a:spcPts val="105"/>
              </a:spcBef>
            </a:pPr>
            <a:r>
              <a:rPr sz="1700" b="1" spc="-5" dirty="0">
                <a:latin typeface="Calibri"/>
                <a:cs typeface="Calibri"/>
              </a:rPr>
              <a:t>#include &lt;iostream&gt; </a:t>
            </a:r>
            <a:r>
              <a:rPr sz="1700" b="1" dirty="0">
                <a:latin typeface="Calibri"/>
                <a:cs typeface="Calibri"/>
              </a:rPr>
              <a:t> using</a:t>
            </a:r>
            <a:r>
              <a:rPr sz="1700" b="1" spc="-50" dirty="0">
                <a:latin typeface="Calibri"/>
                <a:cs typeface="Calibri"/>
              </a:rPr>
              <a:t> </a:t>
            </a:r>
            <a:r>
              <a:rPr sz="1700" b="1" spc="-5" dirty="0">
                <a:latin typeface="Calibri"/>
                <a:cs typeface="Calibri"/>
              </a:rPr>
              <a:t>namespace</a:t>
            </a:r>
            <a:r>
              <a:rPr sz="1700" b="1" spc="-40" dirty="0">
                <a:latin typeface="Calibri"/>
                <a:cs typeface="Calibri"/>
              </a:rPr>
              <a:t> </a:t>
            </a:r>
            <a:r>
              <a:rPr sz="1700" b="1" spc="-15" dirty="0">
                <a:latin typeface="Calibri"/>
                <a:cs typeface="Calibri"/>
              </a:rPr>
              <a:t>std; </a:t>
            </a:r>
            <a:r>
              <a:rPr sz="1700" b="1" spc="-370" dirty="0">
                <a:latin typeface="Calibri"/>
                <a:cs typeface="Calibri"/>
              </a:rPr>
              <a:t> </a:t>
            </a:r>
            <a:r>
              <a:rPr sz="1700" b="1" spc="-5" dirty="0">
                <a:latin typeface="Calibri"/>
                <a:cs typeface="Calibri"/>
              </a:rPr>
              <a:t>class</a:t>
            </a:r>
            <a:r>
              <a:rPr sz="1700" b="1" spc="-25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Distance</a:t>
            </a:r>
            <a:endParaRPr sz="1700" dirty="0">
              <a:latin typeface="Calibri"/>
              <a:cs typeface="Calibri"/>
            </a:endParaRPr>
          </a:p>
          <a:p>
            <a:pPr marL="60960"/>
            <a:r>
              <a:rPr sz="1700" dirty="0">
                <a:latin typeface="Calibri"/>
                <a:cs typeface="Calibri"/>
              </a:rPr>
              <a:t>{</a:t>
            </a:r>
          </a:p>
          <a:p>
            <a:pPr marL="60960"/>
            <a:r>
              <a:rPr sz="1700" b="1" spc="-10" dirty="0">
                <a:latin typeface="Calibri"/>
                <a:cs typeface="Calibri"/>
              </a:rPr>
              <a:t>private:</a:t>
            </a:r>
            <a:endParaRPr sz="1700" dirty="0">
              <a:latin typeface="Calibri"/>
              <a:cs typeface="Calibri"/>
            </a:endParaRPr>
          </a:p>
          <a:p>
            <a:pPr marL="12700" marR="2493645" indent="99060"/>
            <a:r>
              <a:rPr sz="1700" dirty="0">
                <a:latin typeface="Calibri"/>
                <a:cs typeface="Calibri"/>
              </a:rPr>
              <a:t>int </a:t>
            </a:r>
            <a:r>
              <a:rPr sz="1700" spc="-15" dirty="0">
                <a:latin typeface="Calibri"/>
                <a:cs typeface="Calibri"/>
              </a:rPr>
              <a:t>feet; </a:t>
            </a:r>
            <a:r>
              <a:rPr sz="1700" spc="-1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int inches; </a:t>
            </a:r>
            <a:r>
              <a:rPr sz="1700" spc="5" dirty="0">
                <a:latin typeface="Calibri"/>
                <a:cs typeface="Calibri"/>
              </a:rPr>
              <a:t> </a:t>
            </a:r>
            <a:r>
              <a:rPr sz="1700" b="1" spc="-5" dirty="0">
                <a:latin typeface="Calibri"/>
                <a:cs typeface="Calibri"/>
              </a:rPr>
              <a:t>public:</a:t>
            </a:r>
            <a:endParaRPr sz="1700" dirty="0">
              <a:latin typeface="Calibri"/>
              <a:cs typeface="Calibri"/>
            </a:endParaRPr>
          </a:p>
          <a:p>
            <a:pPr marL="12700">
              <a:spcBef>
                <a:spcPts val="5"/>
              </a:spcBef>
            </a:pPr>
            <a:r>
              <a:rPr sz="1700" b="1" spc="-5" dirty="0">
                <a:solidFill>
                  <a:srgbClr val="FF0000"/>
                </a:solidFill>
                <a:latin typeface="Calibri"/>
                <a:cs typeface="Calibri"/>
              </a:rPr>
              <a:t>//Default</a:t>
            </a:r>
            <a:r>
              <a:rPr sz="1700" b="1" spc="-6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700" b="1" spc="-10" dirty="0">
                <a:solidFill>
                  <a:srgbClr val="FF0000"/>
                </a:solidFill>
                <a:latin typeface="Calibri"/>
                <a:cs typeface="Calibri"/>
              </a:rPr>
              <a:t>constructor</a:t>
            </a:r>
            <a:endParaRPr sz="1700" dirty="0">
              <a:latin typeface="Calibri"/>
              <a:cs typeface="Calibri"/>
            </a:endParaRPr>
          </a:p>
          <a:p>
            <a:pPr marL="12700"/>
            <a:r>
              <a:rPr sz="1700" spc="-5" dirty="0">
                <a:latin typeface="Calibri"/>
                <a:cs typeface="Calibri"/>
              </a:rPr>
              <a:t>Distance();</a:t>
            </a:r>
            <a:endParaRPr sz="1700" dirty="0">
              <a:latin typeface="Calibri"/>
              <a:cs typeface="Calibri"/>
            </a:endParaRPr>
          </a:p>
          <a:p>
            <a:pPr marL="12700"/>
            <a:r>
              <a:rPr sz="1700" b="1" spc="-15" dirty="0">
                <a:solidFill>
                  <a:srgbClr val="FF0000"/>
                </a:solidFill>
                <a:latin typeface="Calibri"/>
                <a:cs typeface="Calibri"/>
              </a:rPr>
              <a:t>//Parameterized</a:t>
            </a:r>
            <a:r>
              <a:rPr sz="1700" b="1" spc="-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700" b="1" spc="-10" dirty="0">
                <a:solidFill>
                  <a:srgbClr val="FF0000"/>
                </a:solidFill>
                <a:latin typeface="Calibri"/>
                <a:cs typeface="Calibri"/>
              </a:rPr>
              <a:t>constructor</a:t>
            </a:r>
            <a:endParaRPr sz="1700" dirty="0">
              <a:latin typeface="Calibri"/>
              <a:cs typeface="Calibri"/>
            </a:endParaRPr>
          </a:p>
          <a:p>
            <a:pPr marL="12700"/>
            <a:r>
              <a:rPr sz="1700" spc="-5" dirty="0">
                <a:latin typeface="Calibri"/>
                <a:cs typeface="Calibri"/>
              </a:rPr>
              <a:t>Distance(int</a:t>
            </a:r>
            <a:r>
              <a:rPr sz="1700" spc="-5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,</a:t>
            </a:r>
            <a:r>
              <a:rPr sz="1700" spc="-1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int</a:t>
            </a:r>
            <a:r>
              <a:rPr sz="1700" spc="-4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)</a:t>
            </a:r>
          </a:p>
          <a:p>
            <a:pPr marL="12700"/>
            <a:r>
              <a:rPr sz="1700" b="1" dirty="0">
                <a:solidFill>
                  <a:srgbClr val="FF0000"/>
                </a:solidFill>
                <a:latin typeface="Calibri"/>
                <a:cs typeface="Calibri"/>
              </a:rPr>
              <a:t>//</a:t>
            </a:r>
            <a:r>
              <a:rPr sz="1700" b="1" spc="-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700" b="1" spc="-5" dirty="0">
                <a:solidFill>
                  <a:srgbClr val="FF0000"/>
                </a:solidFill>
                <a:latin typeface="Calibri"/>
                <a:cs typeface="Calibri"/>
              </a:rPr>
              <a:t>method</a:t>
            </a:r>
            <a:r>
              <a:rPr sz="1700" b="1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700" b="1" spc="-10" dirty="0">
                <a:solidFill>
                  <a:srgbClr val="FF0000"/>
                </a:solidFill>
                <a:latin typeface="Calibri"/>
                <a:cs typeface="Calibri"/>
              </a:rPr>
              <a:t>to</a:t>
            </a:r>
            <a:r>
              <a:rPr sz="1700" b="1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700" b="1" spc="-5" dirty="0">
                <a:solidFill>
                  <a:srgbClr val="FF0000"/>
                </a:solidFill>
                <a:latin typeface="Calibri"/>
                <a:cs typeface="Calibri"/>
              </a:rPr>
              <a:t>display</a:t>
            </a:r>
            <a:r>
              <a:rPr sz="1700" b="1" spc="-4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700" b="1" spc="-5" dirty="0">
                <a:solidFill>
                  <a:srgbClr val="FF0000"/>
                </a:solidFill>
                <a:latin typeface="Calibri"/>
                <a:cs typeface="Calibri"/>
              </a:rPr>
              <a:t>distance</a:t>
            </a:r>
            <a:endParaRPr sz="1700" dirty="0">
              <a:latin typeface="Calibri"/>
              <a:cs typeface="Calibri"/>
            </a:endParaRPr>
          </a:p>
          <a:p>
            <a:pPr marL="12700"/>
            <a:r>
              <a:rPr sz="1700" spc="-5" dirty="0">
                <a:latin typeface="Calibri"/>
                <a:cs typeface="Calibri"/>
              </a:rPr>
              <a:t>void</a:t>
            </a:r>
            <a:r>
              <a:rPr sz="1700" spc="-1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distance::displayDistance()</a:t>
            </a:r>
            <a:r>
              <a:rPr sz="1700" spc="-3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;</a:t>
            </a:r>
          </a:p>
          <a:p>
            <a:pPr marL="12700"/>
            <a:r>
              <a:rPr sz="1700" b="1" dirty="0">
                <a:solidFill>
                  <a:srgbClr val="FF0000"/>
                </a:solidFill>
                <a:latin typeface="Calibri"/>
                <a:cs typeface="Calibri"/>
              </a:rPr>
              <a:t>//</a:t>
            </a:r>
            <a:r>
              <a:rPr sz="1700" b="1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700" b="1" spc="-5" dirty="0">
                <a:solidFill>
                  <a:srgbClr val="FF0000"/>
                </a:solidFill>
                <a:latin typeface="Calibri"/>
                <a:cs typeface="Calibri"/>
              </a:rPr>
              <a:t>overloaded</a:t>
            </a:r>
            <a:r>
              <a:rPr sz="1700" b="1" spc="-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700" b="1" spc="-5" dirty="0">
                <a:solidFill>
                  <a:srgbClr val="FF0000"/>
                </a:solidFill>
                <a:latin typeface="Calibri"/>
                <a:cs typeface="Calibri"/>
              </a:rPr>
              <a:t>unary minus</a:t>
            </a:r>
            <a:r>
              <a:rPr sz="1700" b="1" spc="-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700" b="1" dirty="0">
                <a:solidFill>
                  <a:srgbClr val="FF0000"/>
                </a:solidFill>
                <a:latin typeface="Calibri"/>
                <a:cs typeface="Calibri"/>
              </a:rPr>
              <a:t>(-)</a:t>
            </a:r>
            <a:r>
              <a:rPr sz="1700" b="1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700" b="1" spc="-10" dirty="0">
                <a:solidFill>
                  <a:srgbClr val="FF0000"/>
                </a:solidFill>
                <a:latin typeface="Calibri"/>
                <a:cs typeface="Calibri"/>
              </a:rPr>
              <a:t>operator</a:t>
            </a:r>
            <a:endParaRPr sz="1700" dirty="0">
              <a:latin typeface="Calibri"/>
              <a:cs typeface="Calibri"/>
            </a:endParaRPr>
          </a:p>
          <a:p>
            <a:pPr marL="12700"/>
            <a:r>
              <a:rPr sz="1700" spc="-5" dirty="0">
                <a:latin typeface="Calibri"/>
                <a:cs typeface="Calibri"/>
              </a:rPr>
              <a:t>Distance</a:t>
            </a:r>
            <a:r>
              <a:rPr sz="1700" spc="-2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operator-</a:t>
            </a:r>
            <a:r>
              <a:rPr sz="1700" spc="-5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()</a:t>
            </a:r>
            <a:endParaRPr sz="1700" dirty="0">
              <a:latin typeface="Calibri"/>
              <a:cs typeface="Calibri"/>
            </a:endParaRPr>
          </a:p>
          <a:p>
            <a:pPr marL="12700"/>
            <a:r>
              <a:rPr sz="1700" dirty="0">
                <a:latin typeface="Calibri"/>
                <a:cs typeface="Calibri"/>
              </a:rPr>
              <a:t>};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160134" y="1269238"/>
            <a:ext cx="1777364" cy="1322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1700" spc="-5" dirty="0">
                <a:latin typeface="Calibri"/>
                <a:cs typeface="Calibri"/>
              </a:rPr>
              <a:t>Distance::Distance()</a:t>
            </a:r>
            <a:endParaRPr sz="1700" dirty="0">
              <a:latin typeface="Calibri"/>
              <a:cs typeface="Calibri"/>
            </a:endParaRPr>
          </a:p>
          <a:p>
            <a:pPr marL="12700"/>
            <a:r>
              <a:rPr sz="1700" dirty="0">
                <a:latin typeface="Calibri"/>
                <a:cs typeface="Calibri"/>
              </a:rPr>
              <a:t>{</a:t>
            </a:r>
          </a:p>
          <a:p>
            <a:pPr marL="60960"/>
            <a:r>
              <a:rPr sz="1700" spc="-15" dirty="0">
                <a:latin typeface="Calibri"/>
                <a:cs typeface="Calibri"/>
              </a:rPr>
              <a:t>feet</a:t>
            </a:r>
            <a:r>
              <a:rPr sz="1700" spc="-1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=</a:t>
            </a:r>
            <a:r>
              <a:rPr sz="1700" spc="-2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0;</a:t>
            </a:r>
          </a:p>
          <a:p>
            <a:pPr marL="111760"/>
            <a:r>
              <a:rPr sz="1700" dirty="0">
                <a:latin typeface="Calibri"/>
                <a:cs typeface="Calibri"/>
              </a:rPr>
              <a:t>inches</a:t>
            </a:r>
            <a:r>
              <a:rPr sz="1700" spc="-3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=</a:t>
            </a:r>
            <a:r>
              <a:rPr sz="1700" spc="-4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0;</a:t>
            </a:r>
          </a:p>
          <a:p>
            <a:pPr marL="60960"/>
            <a:r>
              <a:rPr sz="1700" dirty="0">
                <a:latin typeface="Calibri"/>
                <a:cs typeface="Calibri"/>
              </a:rPr>
              <a:t>}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160134" y="2824352"/>
            <a:ext cx="2543810" cy="1322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1700" spc="-5" dirty="0">
                <a:latin typeface="Calibri"/>
                <a:cs typeface="Calibri"/>
              </a:rPr>
              <a:t>Distance::Distance(int</a:t>
            </a:r>
            <a:r>
              <a:rPr sz="1700" spc="-55" dirty="0">
                <a:latin typeface="Calibri"/>
                <a:cs typeface="Calibri"/>
              </a:rPr>
              <a:t> </a:t>
            </a:r>
            <a:r>
              <a:rPr sz="1700" spc="-60" dirty="0">
                <a:latin typeface="Calibri"/>
                <a:cs typeface="Calibri"/>
              </a:rPr>
              <a:t>f,</a:t>
            </a:r>
            <a:r>
              <a:rPr sz="1700" spc="-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int</a:t>
            </a:r>
            <a:r>
              <a:rPr sz="1700" spc="-4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i)</a:t>
            </a:r>
          </a:p>
          <a:p>
            <a:pPr marL="60960"/>
            <a:r>
              <a:rPr sz="1700" dirty="0">
                <a:latin typeface="Calibri"/>
                <a:cs typeface="Calibri"/>
              </a:rPr>
              <a:t>{</a:t>
            </a:r>
          </a:p>
          <a:p>
            <a:pPr marL="60960" marR="1601470"/>
            <a:r>
              <a:rPr sz="1700" spc="-15" dirty="0">
                <a:latin typeface="Calibri"/>
                <a:cs typeface="Calibri"/>
              </a:rPr>
              <a:t>feet</a:t>
            </a:r>
            <a:r>
              <a:rPr sz="1700" dirty="0">
                <a:latin typeface="Calibri"/>
                <a:cs typeface="Calibri"/>
              </a:rPr>
              <a:t> =</a:t>
            </a:r>
            <a:r>
              <a:rPr sz="1700" spc="-1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f; </a:t>
            </a:r>
            <a:r>
              <a:rPr sz="1700" dirty="0">
                <a:latin typeface="Calibri"/>
                <a:cs typeface="Calibri"/>
              </a:rPr>
              <a:t> inches</a:t>
            </a:r>
            <a:r>
              <a:rPr sz="1700" spc="-7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=</a:t>
            </a:r>
            <a:r>
              <a:rPr sz="1700" spc="-3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i;</a:t>
            </a:r>
          </a:p>
          <a:p>
            <a:pPr marL="111760"/>
            <a:r>
              <a:rPr sz="1700" dirty="0">
                <a:latin typeface="Calibri"/>
                <a:cs typeface="Calibri"/>
              </a:rPr>
              <a:t>}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160134" y="4379214"/>
            <a:ext cx="4006850" cy="10629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700" spc="-5" dirty="0">
                <a:latin typeface="Calibri"/>
                <a:cs typeface="Calibri"/>
              </a:rPr>
              <a:t>void</a:t>
            </a:r>
            <a:r>
              <a:rPr sz="1700" spc="-1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distance::displayDistance()</a:t>
            </a:r>
            <a:endParaRPr sz="1700" dirty="0">
              <a:latin typeface="Calibri"/>
              <a:cs typeface="Calibri"/>
            </a:endParaRPr>
          </a:p>
          <a:p>
            <a:pPr marL="12700"/>
            <a:r>
              <a:rPr sz="1700" dirty="0">
                <a:latin typeface="Calibri"/>
                <a:cs typeface="Calibri"/>
              </a:rPr>
              <a:t>{</a:t>
            </a:r>
          </a:p>
          <a:p>
            <a:pPr marL="12700">
              <a:spcBef>
                <a:spcPts val="5"/>
              </a:spcBef>
            </a:pPr>
            <a:r>
              <a:rPr sz="1700" spc="-5" dirty="0">
                <a:latin typeface="Calibri"/>
                <a:cs typeface="Calibri"/>
              </a:rPr>
              <a:t>cout</a:t>
            </a:r>
            <a:r>
              <a:rPr sz="1700" spc="-1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&lt;&lt;</a:t>
            </a:r>
            <a:r>
              <a:rPr sz="1700" spc="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"F: "</a:t>
            </a:r>
            <a:r>
              <a:rPr sz="1700" spc="5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&lt;&lt;</a:t>
            </a:r>
            <a:r>
              <a:rPr sz="1700" spc="5" dirty="0">
                <a:latin typeface="Calibri"/>
                <a:cs typeface="Calibri"/>
              </a:rPr>
              <a:t> </a:t>
            </a:r>
            <a:r>
              <a:rPr sz="1700" spc="-15" dirty="0">
                <a:latin typeface="Calibri"/>
                <a:cs typeface="Calibri"/>
              </a:rPr>
              <a:t>feet</a:t>
            </a:r>
            <a:r>
              <a:rPr sz="1700" spc="5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&lt;&lt;</a:t>
            </a:r>
            <a:r>
              <a:rPr sz="1700" spc="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" I:" </a:t>
            </a:r>
            <a:r>
              <a:rPr sz="1700" spc="-5" dirty="0">
                <a:latin typeface="Calibri"/>
                <a:cs typeface="Calibri"/>
              </a:rPr>
              <a:t>&lt;&lt;</a:t>
            </a:r>
            <a:r>
              <a:rPr sz="1700" dirty="0">
                <a:latin typeface="Calibri"/>
                <a:cs typeface="Calibri"/>
              </a:rPr>
              <a:t> inches</a:t>
            </a:r>
            <a:r>
              <a:rPr sz="1700" spc="-35" dirty="0">
                <a:latin typeface="Calibri"/>
                <a:cs typeface="Calibri"/>
              </a:rPr>
              <a:t> </a:t>
            </a:r>
            <a:r>
              <a:rPr sz="1700" spc="5" dirty="0">
                <a:latin typeface="Calibri"/>
                <a:cs typeface="Calibri"/>
              </a:rPr>
              <a:t>&lt;&lt;endl;</a:t>
            </a:r>
            <a:endParaRPr sz="1700" dirty="0">
              <a:latin typeface="Calibri"/>
              <a:cs typeface="Calibri"/>
            </a:endParaRPr>
          </a:p>
          <a:p>
            <a:pPr marL="60960"/>
            <a:r>
              <a:rPr sz="1700" dirty="0">
                <a:latin typeface="Calibri"/>
                <a:cs typeface="Calibri"/>
              </a:rPr>
              <a:t>}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87061" y="547242"/>
            <a:ext cx="2740660" cy="574040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/>
              <a:t>Continued…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1524000" y="1295401"/>
            <a:ext cx="9144000" cy="1905"/>
          </a:xfrm>
          <a:custGeom>
            <a:avLst/>
            <a:gdLst/>
            <a:ahLst/>
            <a:cxnLst/>
            <a:rect l="l" t="t" r="r" b="b"/>
            <a:pathLst>
              <a:path w="9144000" h="1905">
                <a:moveTo>
                  <a:pt x="0" y="0"/>
                </a:moveTo>
                <a:lnTo>
                  <a:pt x="9144000" y="1650"/>
                </a:lnTo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059941" y="1561541"/>
            <a:ext cx="3542029" cy="30759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2000" spc="-10" dirty="0">
                <a:latin typeface="Calibri"/>
                <a:cs typeface="Calibri"/>
              </a:rPr>
              <a:t>Distance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Distance::operator-</a:t>
            </a:r>
            <a:r>
              <a:rPr sz="2000" dirty="0">
                <a:latin typeface="Calibri"/>
                <a:cs typeface="Calibri"/>
              </a:rPr>
              <a:t> ()</a:t>
            </a:r>
          </a:p>
          <a:p>
            <a:pPr marL="12700">
              <a:spcBef>
                <a:spcPts val="5"/>
              </a:spcBef>
            </a:pPr>
            <a:r>
              <a:rPr sz="2000" dirty="0">
                <a:latin typeface="Calibri"/>
                <a:cs typeface="Calibri"/>
              </a:rPr>
              <a:t>{</a:t>
            </a:r>
          </a:p>
          <a:p>
            <a:pPr marL="127000" marR="1696720"/>
            <a:r>
              <a:rPr sz="2000" spc="-20" dirty="0">
                <a:latin typeface="Calibri"/>
                <a:cs typeface="Calibri"/>
              </a:rPr>
              <a:t>feet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= </a:t>
            </a:r>
            <a:r>
              <a:rPr sz="2000" spc="-15" dirty="0">
                <a:latin typeface="Calibri"/>
                <a:cs typeface="Calibri"/>
              </a:rPr>
              <a:t>-feet; 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inches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=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-inches;</a:t>
            </a:r>
          </a:p>
          <a:p>
            <a:pPr marL="127000"/>
            <a:r>
              <a:rPr sz="2000" spc="-10" dirty="0">
                <a:latin typeface="Calibri"/>
                <a:cs typeface="Calibri"/>
              </a:rPr>
              <a:t>return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Distance(feet,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inches);</a:t>
            </a:r>
          </a:p>
          <a:p>
            <a:pPr marL="68580"/>
            <a:r>
              <a:rPr sz="2000" dirty="0">
                <a:latin typeface="Calibri"/>
                <a:cs typeface="Calibri"/>
              </a:rPr>
              <a:t>}</a:t>
            </a:r>
          </a:p>
          <a:p>
            <a:pPr>
              <a:spcBef>
                <a:spcPts val="20"/>
              </a:spcBef>
            </a:pPr>
            <a:endParaRPr sz="1950" dirty="0">
              <a:latin typeface="Calibri"/>
              <a:cs typeface="Calibri"/>
            </a:endParaRPr>
          </a:p>
          <a:p>
            <a:pPr marL="12700"/>
            <a:r>
              <a:rPr sz="2000" b="1" spc="-10" dirty="0">
                <a:latin typeface="Calibri"/>
                <a:cs typeface="Calibri"/>
              </a:rPr>
              <a:t>int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main()</a:t>
            </a:r>
            <a:endParaRPr sz="2000" dirty="0">
              <a:latin typeface="Calibri"/>
              <a:cs typeface="Calibri"/>
            </a:endParaRPr>
          </a:p>
          <a:p>
            <a:pPr marL="68580"/>
            <a:r>
              <a:rPr sz="2000" dirty="0">
                <a:latin typeface="Calibri"/>
                <a:cs typeface="Calibri"/>
              </a:rPr>
              <a:t>{</a:t>
            </a:r>
          </a:p>
          <a:p>
            <a:pPr marL="297180">
              <a:spcBef>
                <a:spcPts val="5"/>
              </a:spcBef>
            </a:pPr>
            <a:r>
              <a:rPr sz="2000" spc="-10" dirty="0">
                <a:latin typeface="Calibri"/>
                <a:cs typeface="Calibri"/>
              </a:rPr>
              <a:t>Distance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D1(11,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10),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5" dirty="0">
                <a:latin typeface="Calibri"/>
                <a:cs typeface="Calibri"/>
              </a:rPr>
              <a:t>D2(-5,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11);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344928" y="4610862"/>
            <a:ext cx="439864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1015365" algn="l"/>
              </a:tabLst>
            </a:pPr>
            <a:r>
              <a:rPr sz="2000" dirty="0">
                <a:latin typeface="Calibri"/>
                <a:cs typeface="Calibri"/>
              </a:rPr>
              <a:t>-D1;	</a:t>
            </a:r>
            <a:r>
              <a:rPr sz="2000" b="1" dirty="0">
                <a:solidFill>
                  <a:srgbClr val="FF0000"/>
                </a:solidFill>
                <a:latin typeface="Calibri"/>
                <a:cs typeface="Calibri"/>
              </a:rPr>
              <a:t>//</a:t>
            </a:r>
            <a:r>
              <a:rPr sz="2000" b="1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b="1" spc="-15" dirty="0">
                <a:solidFill>
                  <a:srgbClr val="FF0000"/>
                </a:solidFill>
                <a:latin typeface="Calibri"/>
                <a:cs typeface="Calibri"/>
              </a:rPr>
              <a:t>activates</a:t>
            </a:r>
            <a:r>
              <a:rPr sz="2000" b="1" spc="-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FF0000"/>
                </a:solidFill>
                <a:latin typeface="Calibri"/>
                <a:cs typeface="Calibri"/>
              </a:rPr>
              <a:t>operator-()</a:t>
            </a:r>
            <a:r>
              <a:rPr sz="2000" b="1" dirty="0">
                <a:solidFill>
                  <a:srgbClr val="FF0000"/>
                </a:solidFill>
                <a:latin typeface="Calibri"/>
                <a:cs typeface="Calibri"/>
              </a:rPr>
              <a:t> function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402840" y="4915662"/>
            <a:ext cx="361822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000" spc="-5" dirty="0">
                <a:latin typeface="Calibri"/>
                <a:cs typeface="Calibri"/>
              </a:rPr>
              <a:t>D1.displayDistance();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FF0000"/>
                </a:solidFill>
                <a:latin typeface="Calibri"/>
                <a:cs typeface="Calibri"/>
              </a:rPr>
              <a:t>//</a:t>
            </a:r>
            <a:r>
              <a:rPr sz="2000" b="1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FF0000"/>
                </a:solidFill>
                <a:latin typeface="Calibri"/>
                <a:cs typeface="Calibri"/>
              </a:rPr>
              <a:t>D1</a:t>
            </a:r>
            <a:r>
              <a:rPr lang="en-US" sz="2000" b="1" spc="-5" dirty="0">
                <a:solidFill>
                  <a:srgbClr val="FF0000"/>
                </a:solidFill>
                <a:cs typeface="Calibri"/>
              </a:rPr>
              <a:t>display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402839" y="5220462"/>
            <a:ext cx="451231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1129665" algn="l"/>
              </a:tabLst>
            </a:pPr>
            <a:r>
              <a:rPr sz="2000" dirty="0">
                <a:latin typeface="Calibri"/>
                <a:cs typeface="Calibri"/>
              </a:rPr>
              <a:t>-D2;	</a:t>
            </a:r>
            <a:r>
              <a:rPr sz="2000" b="1" dirty="0">
                <a:solidFill>
                  <a:srgbClr val="FF0000"/>
                </a:solidFill>
                <a:latin typeface="Calibri"/>
                <a:cs typeface="Calibri"/>
              </a:rPr>
              <a:t>//</a:t>
            </a:r>
            <a:r>
              <a:rPr sz="2000" b="1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b="1" spc="-15" dirty="0">
                <a:solidFill>
                  <a:srgbClr val="FF0000"/>
                </a:solidFill>
                <a:latin typeface="Calibri"/>
                <a:cs typeface="Calibri"/>
              </a:rPr>
              <a:t>activates</a:t>
            </a:r>
            <a:r>
              <a:rPr sz="2000" b="1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FF0000"/>
                </a:solidFill>
                <a:latin typeface="Calibri"/>
                <a:cs typeface="Calibri"/>
              </a:rPr>
              <a:t>operator-() </a:t>
            </a:r>
            <a:r>
              <a:rPr sz="2000" b="1" dirty="0">
                <a:solidFill>
                  <a:srgbClr val="FF0000"/>
                </a:solidFill>
                <a:latin typeface="Calibri"/>
                <a:cs typeface="Calibri"/>
              </a:rPr>
              <a:t>function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402840" y="5525517"/>
            <a:ext cx="379031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spcBef>
                <a:spcPts val="100"/>
              </a:spcBef>
              <a:tabLst>
                <a:tab pos="2414905" algn="l"/>
              </a:tabLst>
            </a:pPr>
            <a:r>
              <a:rPr sz="2000" spc="-5" dirty="0">
                <a:latin typeface="Calibri"/>
                <a:cs typeface="Calibri"/>
              </a:rPr>
              <a:t>D2.displayDistance();	</a:t>
            </a:r>
            <a:r>
              <a:rPr sz="2000" b="1" dirty="0">
                <a:solidFill>
                  <a:srgbClr val="FF0000"/>
                </a:solidFill>
                <a:latin typeface="Calibri"/>
                <a:cs typeface="Calibri"/>
              </a:rPr>
              <a:t>//</a:t>
            </a:r>
            <a:r>
              <a:rPr sz="2000" b="1" spc="-4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FF0000"/>
                </a:solidFill>
                <a:latin typeface="Calibri"/>
                <a:cs typeface="Calibri"/>
              </a:rPr>
              <a:t>display</a:t>
            </a:r>
            <a:r>
              <a:rPr sz="2000" b="1" spc="-6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FF0000"/>
                </a:solidFill>
                <a:latin typeface="Calibri"/>
                <a:cs typeface="Calibri"/>
              </a:rPr>
              <a:t>D2 </a:t>
            </a:r>
            <a:r>
              <a:rPr sz="2000" b="1" spc="-434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return </a:t>
            </a:r>
            <a:r>
              <a:rPr sz="2000" dirty="0">
                <a:latin typeface="Calibri"/>
                <a:cs typeface="Calibri"/>
              </a:rPr>
              <a:t>0;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059941" y="6135116"/>
            <a:ext cx="10604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000" dirty="0">
                <a:latin typeface="Calibri"/>
                <a:cs typeface="Calibri"/>
              </a:rPr>
              <a:t>}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239000" y="4648200"/>
            <a:ext cx="3124200" cy="950260"/>
          </a:xfrm>
          <a:prstGeom prst="rect">
            <a:avLst/>
          </a:prstGeom>
          <a:ln w="25400">
            <a:solidFill>
              <a:srgbClr val="385D89"/>
            </a:solidFill>
          </a:ln>
        </p:spPr>
        <p:txBody>
          <a:bodyPr vert="horz" wrap="square" lIns="0" tIns="3810" rIns="0" bIns="0" rtlCol="0">
            <a:spAutoFit/>
          </a:bodyPr>
          <a:lstStyle/>
          <a:p>
            <a:pPr>
              <a:spcBef>
                <a:spcPts val="30"/>
              </a:spcBef>
            </a:pPr>
            <a:endParaRPr sz="1650">
              <a:latin typeface="Times New Roman"/>
              <a:cs typeface="Times New Roman"/>
            </a:endParaRPr>
          </a:p>
          <a:p>
            <a:pPr marL="1270" algn="ctr">
              <a:lnSpc>
                <a:spcPts val="2130"/>
              </a:lnSpc>
            </a:pPr>
            <a:r>
              <a:rPr b="1" spc="-5" dirty="0">
                <a:latin typeface="Calibri"/>
                <a:cs typeface="Calibri"/>
              </a:rPr>
              <a:t>Output:</a:t>
            </a:r>
            <a:endParaRPr>
              <a:latin typeface="Calibri"/>
              <a:cs typeface="Calibri"/>
            </a:endParaRPr>
          </a:p>
          <a:p>
            <a:pPr algn="ctr">
              <a:lnSpc>
                <a:spcPts val="3329"/>
              </a:lnSpc>
            </a:pPr>
            <a:r>
              <a:rPr sz="2800" spc="-5" dirty="0">
                <a:latin typeface="Calibri"/>
                <a:cs typeface="Calibri"/>
              </a:rPr>
              <a:t>F: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-11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I:-10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F: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5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I:-11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84117" y="474379"/>
            <a:ext cx="4147820" cy="689291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Binary</a:t>
            </a:r>
            <a:r>
              <a:rPr spc="-250" dirty="0"/>
              <a:t> </a:t>
            </a:r>
            <a:r>
              <a:rPr spc="-5" dirty="0"/>
              <a:t>Operators</a:t>
            </a:r>
          </a:p>
        </p:txBody>
      </p:sp>
      <p:sp>
        <p:nvSpPr>
          <p:cNvPr id="3" name="object 3"/>
          <p:cNvSpPr/>
          <p:nvPr/>
        </p:nvSpPr>
        <p:spPr>
          <a:xfrm>
            <a:off x="1524000" y="1295401"/>
            <a:ext cx="9144000" cy="1905"/>
          </a:xfrm>
          <a:custGeom>
            <a:avLst/>
            <a:gdLst/>
            <a:ahLst/>
            <a:cxnLst/>
            <a:rect l="l" t="t" r="r" b="b"/>
            <a:pathLst>
              <a:path w="9144000" h="1905">
                <a:moveTo>
                  <a:pt x="0" y="0"/>
                </a:moveTo>
                <a:lnTo>
                  <a:pt x="9144000" y="1650"/>
                </a:lnTo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059940" y="1607642"/>
            <a:ext cx="8072120" cy="2660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spcBef>
                <a:spcPts val="1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The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binary</a:t>
            </a:r>
            <a:r>
              <a:rPr sz="3200" spc="3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operators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40" dirty="0">
                <a:latin typeface="Calibri"/>
                <a:cs typeface="Calibri"/>
              </a:rPr>
              <a:t>take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two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arguments.</a:t>
            </a:r>
            <a:endParaRPr sz="3200">
              <a:latin typeface="Calibri"/>
              <a:cs typeface="Calibri"/>
            </a:endParaRPr>
          </a:p>
          <a:p>
            <a:pPr>
              <a:spcBef>
                <a:spcPts val="5"/>
              </a:spcBef>
              <a:buFont typeface="Arial MT"/>
              <a:buChar char="•"/>
            </a:pPr>
            <a:endParaRPr sz="4400">
              <a:latin typeface="Calibri"/>
              <a:cs typeface="Calibri"/>
            </a:endParaRPr>
          </a:p>
          <a:p>
            <a:pPr marL="355600" marR="5080" indent="-342900" algn="just">
              <a:buFont typeface="Arial MT"/>
              <a:buChar char="•"/>
              <a:tabLst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Binary </a:t>
            </a:r>
            <a:r>
              <a:rPr sz="3200" spc="-25" dirty="0">
                <a:latin typeface="Calibri"/>
                <a:cs typeface="Calibri"/>
              </a:rPr>
              <a:t>operators </a:t>
            </a:r>
            <a:r>
              <a:rPr sz="3200" spc="-15" dirty="0">
                <a:latin typeface="Calibri"/>
                <a:cs typeface="Calibri"/>
              </a:rPr>
              <a:t>are </a:t>
            </a:r>
            <a:r>
              <a:rPr sz="3200" spc="-5" dirty="0">
                <a:latin typeface="Calibri"/>
                <a:cs typeface="Calibri"/>
              </a:rPr>
              <a:t>used </a:t>
            </a:r>
            <a:r>
              <a:rPr sz="3200" spc="-10" dirty="0">
                <a:latin typeface="Calibri"/>
                <a:cs typeface="Calibri"/>
              </a:rPr>
              <a:t>very frequently </a:t>
            </a:r>
            <a:r>
              <a:rPr sz="3200" spc="-30" dirty="0">
                <a:latin typeface="Calibri"/>
                <a:cs typeface="Calibri"/>
              </a:rPr>
              <a:t>like 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addition (+) </a:t>
            </a:r>
            <a:r>
              <a:rPr sz="3200" spc="-50" dirty="0">
                <a:latin typeface="Calibri"/>
                <a:cs typeface="Calibri"/>
              </a:rPr>
              <a:t>operator, </a:t>
            </a:r>
            <a:r>
              <a:rPr sz="3200" spc="-10" dirty="0">
                <a:latin typeface="Calibri"/>
                <a:cs typeface="Calibri"/>
              </a:rPr>
              <a:t>subtraction </a:t>
            </a:r>
            <a:r>
              <a:rPr sz="3200" dirty="0">
                <a:latin typeface="Calibri"/>
                <a:cs typeface="Calibri"/>
              </a:rPr>
              <a:t>(-) </a:t>
            </a:r>
            <a:r>
              <a:rPr sz="3200" spc="-20" dirty="0">
                <a:latin typeface="Calibri"/>
                <a:cs typeface="Calibri"/>
              </a:rPr>
              <a:t>operator 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and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division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(/)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spc="-55" dirty="0">
                <a:latin typeface="Calibri"/>
                <a:cs typeface="Calibri"/>
              </a:rPr>
              <a:t>operator.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80183" y="547242"/>
            <a:ext cx="6555105" cy="574040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Overloading</a:t>
            </a:r>
            <a:r>
              <a:rPr sz="3600" dirty="0"/>
              <a:t> </a:t>
            </a:r>
            <a:r>
              <a:rPr sz="3600" spc="-5" dirty="0"/>
              <a:t>Binary</a:t>
            </a:r>
            <a:r>
              <a:rPr sz="3600" spc="15" dirty="0"/>
              <a:t> </a:t>
            </a:r>
            <a:r>
              <a:rPr sz="3600" spc="-5" dirty="0"/>
              <a:t>Operators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1524000" y="1295401"/>
            <a:ext cx="9144000" cy="1905"/>
          </a:xfrm>
          <a:custGeom>
            <a:avLst/>
            <a:gdLst/>
            <a:ahLst/>
            <a:cxnLst/>
            <a:rect l="l" t="t" r="r" b="b"/>
            <a:pathLst>
              <a:path w="9144000" h="1905">
                <a:moveTo>
                  <a:pt x="0" y="0"/>
                </a:moveTo>
                <a:lnTo>
                  <a:pt x="9144000" y="1650"/>
                </a:lnTo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059941" y="1268934"/>
            <a:ext cx="1964055" cy="48456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94945">
              <a:lnSpc>
                <a:spcPct val="120100"/>
              </a:lnSpc>
              <a:spcBef>
                <a:spcPts val="95"/>
              </a:spcBef>
            </a:pPr>
            <a:r>
              <a:rPr sz="1550" b="1" spc="-10" dirty="0">
                <a:latin typeface="Calibri"/>
                <a:cs typeface="Calibri"/>
              </a:rPr>
              <a:t>#include </a:t>
            </a:r>
            <a:r>
              <a:rPr sz="1550" b="1" spc="-5" dirty="0">
                <a:latin typeface="Calibri"/>
                <a:cs typeface="Calibri"/>
              </a:rPr>
              <a:t>&lt;iostream&gt; </a:t>
            </a:r>
            <a:r>
              <a:rPr sz="1550" b="1" dirty="0">
                <a:latin typeface="Calibri"/>
                <a:cs typeface="Calibri"/>
              </a:rPr>
              <a:t> </a:t>
            </a:r>
            <a:r>
              <a:rPr sz="1550" b="1" spc="-5" dirty="0">
                <a:latin typeface="Calibri"/>
                <a:cs typeface="Calibri"/>
              </a:rPr>
              <a:t>using</a:t>
            </a:r>
            <a:r>
              <a:rPr sz="1550" b="1" spc="-25" dirty="0">
                <a:latin typeface="Calibri"/>
                <a:cs typeface="Calibri"/>
              </a:rPr>
              <a:t> </a:t>
            </a:r>
            <a:r>
              <a:rPr sz="1550" b="1" spc="-5" dirty="0">
                <a:latin typeface="Calibri"/>
                <a:cs typeface="Calibri"/>
              </a:rPr>
              <a:t>namespace</a:t>
            </a:r>
            <a:r>
              <a:rPr sz="1550" b="1" spc="-15" dirty="0">
                <a:latin typeface="Calibri"/>
                <a:cs typeface="Calibri"/>
              </a:rPr>
              <a:t> </a:t>
            </a:r>
            <a:r>
              <a:rPr sz="1550" b="1" spc="-10" dirty="0">
                <a:latin typeface="Calibri"/>
                <a:cs typeface="Calibri"/>
              </a:rPr>
              <a:t>std; </a:t>
            </a:r>
            <a:r>
              <a:rPr sz="1550" b="1" spc="-335" dirty="0">
                <a:latin typeface="Calibri"/>
                <a:cs typeface="Calibri"/>
              </a:rPr>
              <a:t> </a:t>
            </a:r>
            <a:r>
              <a:rPr sz="1550" b="1" spc="-5" dirty="0">
                <a:latin typeface="Calibri"/>
                <a:cs typeface="Calibri"/>
              </a:rPr>
              <a:t>class</a:t>
            </a:r>
            <a:r>
              <a:rPr sz="1550" b="1" spc="-25" dirty="0">
                <a:latin typeface="Calibri"/>
                <a:cs typeface="Calibri"/>
              </a:rPr>
              <a:t> </a:t>
            </a:r>
            <a:r>
              <a:rPr sz="1550" spc="-5" dirty="0">
                <a:latin typeface="Calibri"/>
                <a:cs typeface="Calibri"/>
              </a:rPr>
              <a:t>loc</a:t>
            </a:r>
            <a:r>
              <a:rPr sz="1550" spc="-25" dirty="0">
                <a:latin typeface="Calibri"/>
                <a:cs typeface="Calibri"/>
              </a:rPr>
              <a:t> </a:t>
            </a:r>
            <a:r>
              <a:rPr sz="1550" spc="-5" dirty="0">
                <a:latin typeface="Calibri"/>
                <a:cs typeface="Calibri"/>
              </a:rPr>
              <a:t>{</a:t>
            </a:r>
            <a:endParaRPr sz="1550">
              <a:latin typeface="Calibri"/>
              <a:cs typeface="Calibri"/>
            </a:endParaRPr>
          </a:p>
          <a:p>
            <a:pPr marL="12700">
              <a:spcBef>
                <a:spcPts val="375"/>
              </a:spcBef>
            </a:pPr>
            <a:r>
              <a:rPr sz="1550" b="1" spc="-10" dirty="0">
                <a:latin typeface="Calibri"/>
                <a:cs typeface="Calibri"/>
              </a:rPr>
              <a:t>int</a:t>
            </a:r>
            <a:r>
              <a:rPr sz="1550" b="1" spc="-2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longitude,</a:t>
            </a:r>
            <a:r>
              <a:rPr sz="1550" spc="-45" dirty="0">
                <a:latin typeface="Calibri"/>
                <a:cs typeface="Calibri"/>
              </a:rPr>
              <a:t> </a:t>
            </a:r>
            <a:r>
              <a:rPr sz="1550" spc="-5" dirty="0">
                <a:latin typeface="Calibri"/>
                <a:cs typeface="Calibri"/>
              </a:rPr>
              <a:t>latitude;</a:t>
            </a:r>
            <a:endParaRPr sz="1550">
              <a:latin typeface="Calibri"/>
              <a:cs typeface="Calibri"/>
            </a:endParaRPr>
          </a:p>
          <a:p>
            <a:pPr marL="12700">
              <a:spcBef>
                <a:spcPts val="370"/>
              </a:spcBef>
            </a:pPr>
            <a:r>
              <a:rPr sz="1550" b="1" spc="-5" dirty="0">
                <a:latin typeface="Calibri"/>
                <a:cs typeface="Calibri"/>
              </a:rPr>
              <a:t>public:</a:t>
            </a:r>
            <a:endParaRPr sz="1550">
              <a:latin typeface="Calibri"/>
              <a:cs typeface="Calibri"/>
            </a:endParaRPr>
          </a:p>
          <a:p>
            <a:pPr marL="12700">
              <a:spcBef>
                <a:spcPts val="375"/>
              </a:spcBef>
            </a:pPr>
            <a:r>
              <a:rPr sz="1550" b="1" spc="-15" dirty="0">
                <a:solidFill>
                  <a:srgbClr val="FF0000"/>
                </a:solidFill>
                <a:latin typeface="Calibri"/>
                <a:cs typeface="Calibri"/>
              </a:rPr>
              <a:t>//constructors</a:t>
            </a:r>
            <a:endParaRPr sz="1550">
              <a:latin typeface="Calibri"/>
              <a:cs typeface="Calibri"/>
            </a:endParaRPr>
          </a:p>
          <a:p>
            <a:pPr marL="12700">
              <a:spcBef>
                <a:spcPts val="370"/>
              </a:spcBef>
            </a:pPr>
            <a:r>
              <a:rPr sz="1550" dirty="0">
                <a:latin typeface="Calibri"/>
                <a:cs typeface="Calibri"/>
              </a:rPr>
              <a:t>loc()</a:t>
            </a:r>
            <a:r>
              <a:rPr sz="1550" spc="-6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{</a:t>
            </a:r>
            <a:endParaRPr sz="1550">
              <a:latin typeface="Calibri"/>
              <a:cs typeface="Calibri"/>
            </a:endParaRPr>
          </a:p>
          <a:p>
            <a:pPr marL="12700">
              <a:spcBef>
                <a:spcPts val="375"/>
              </a:spcBef>
            </a:pPr>
            <a:r>
              <a:rPr sz="1550" spc="-5" dirty="0">
                <a:latin typeface="Calibri"/>
                <a:cs typeface="Calibri"/>
              </a:rPr>
              <a:t>}</a:t>
            </a:r>
            <a:endParaRPr sz="1550">
              <a:latin typeface="Calibri"/>
              <a:cs typeface="Calibri"/>
            </a:endParaRPr>
          </a:p>
          <a:p>
            <a:pPr marL="12700" marR="628650">
              <a:lnSpc>
                <a:spcPct val="120000"/>
              </a:lnSpc>
            </a:pPr>
            <a:r>
              <a:rPr sz="1550" spc="-5" dirty="0">
                <a:latin typeface="Calibri"/>
                <a:cs typeface="Calibri"/>
              </a:rPr>
              <a:t>loc(int</a:t>
            </a:r>
            <a:r>
              <a:rPr sz="1550" spc="-4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lg,</a:t>
            </a:r>
            <a:r>
              <a:rPr sz="1550" spc="-20" dirty="0">
                <a:latin typeface="Calibri"/>
                <a:cs typeface="Calibri"/>
              </a:rPr>
              <a:t> </a:t>
            </a:r>
            <a:r>
              <a:rPr sz="1550" spc="-5" dirty="0">
                <a:latin typeface="Calibri"/>
                <a:cs typeface="Calibri"/>
              </a:rPr>
              <a:t>int</a:t>
            </a:r>
            <a:r>
              <a:rPr sz="1550" spc="-30" dirty="0">
                <a:latin typeface="Calibri"/>
                <a:cs typeface="Calibri"/>
              </a:rPr>
              <a:t> </a:t>
            </a:r>
            <a:r>
              <a:rPr sz="1550" spc="-5" dirty="0">
                <a:latin typeface="Calibri"/>
                <a:cs typeface="Calibri"/>
              </a:rPr>
              <a:t>lt)</a:t>
            </a:r>
            <a:r>
              <a:rPr sz="1550" spc="-10" dirty="0">
                <a:latin typeface="Calibri"/>
                <a:cs typeface="Calibri"/>
              </a:rPr>
              <a:t> </a:t>
            </a:r>
            <a:r>
              <a:rPr sz="1550" spc="-5" dirty="0">
                <a:latin typeface="Calibri"/>
                <a:cs typeface="Calibri"/>
              </a:rPr>
              <a:t>{ </a:t>
            </a:r>
            <a:r>
              <a:rPr sz="1550" spc="-33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longitude </a:t>
            </a:r>
            <a:r>
              <a:rPr sz="1550" spc="-5" dirty="0">
                <a:latin typeface="Calibri"/>
                <a:cs typeface="Calibri"/>
              </a:rPr>
              <a:t>= lg; </a:t>
            </a:r>
            <a:r>
              <a:rPr sz="1550" dirty="0">
                <a:latin typeface="Calibri"/>
                <a:cs typeface="Calibri"/>
              </a:rPr>
              <a:t> </a:t>
            </a:r>
            <a:r>
              <a:rPr sz="1550" spc="-5" dirty="0">
                <a:latin typeface="Calibri"/>
                <a:cs typeface="Calibri"/>
              </a:rPr>
              <a:t>latitude</a:t>
            </a:r>
            <a:r>
              <a:rPr sz="1550" spc="-30" dirty="0">
                <a:latin typeface="Calibri"/>
                <a:cs typeface="Calibri"/>
              </a:rPr>
              <a:t> </a:t>
            </a:r>
            <a:r>
              <a:rPr sz="1550" spc="-5" dirty="0">
                <a:latin typeface="Calibri"/>
                <a:cs typeface="Calibri"/>
              </a:rPr>
              <a:t>=</a:t>
            </a:r>
            <a:r>
              <a:rPr sz="1550" dirty="0">
                <a:latin typeface="Calibri"/>
                <a:cs typeface="Calibri"/>
              </a:rPr>
              <a:t> </a:t>
            </a:r>
            <a:r>
              <a:rPr sz="1550" spc="-5" dirty="0">
                <a:latin typeface="Calibri"/>
                <a:cs typeface="Calibri"/>
              </a:rPr>
              <a:t>lt;</a:t>
            </a:r>
            <a:endParaRPr sz="1550">
              <a:latin typeface="Calibri"/>
              <a:cs typeface="Calibri"/>
            </a:endParaRPr>
          </a:p>
          <a:p>
            <a:pPr marL="12700">
              <a:spcBef>
                <a:spcPts val="375"/>
              </a:spcBef>
            </a:pPr>
            <a:r>
              <a:rPr sz="1550" spc="-5" dirty="0">
                <a:latin typeface="Calibri"/>
                <a:cs typeface="Calibri"/>
              </a:rPr>
              <a:t>}</a:t>
            </a:r>
            <a:endParaRPr sz="1550">
              <a:latin typeface="Calibri"/>
              <a:cs typeface="Calibri"/>
            </a:endParaRPr>
          </a:p>
          <a:p>
            <a:pPr marL="12700">
              <a:spcBef>
                <a:spcPts val="370"/>
              </a:spcBef>
            </a:pPr>
            <a:r>
              <a:rPr sz="1550" b="1" spc="-10" dirty="0">
                <a:latin typeface="Calibri"/>
                <a:cs typeface="Calibri"/>
              </a:rPr>
              <a:t>void</a:t>
            </a:r>
            <a:r>
              <a:rPr sz="1550" b="1" spc="-15" dirty="0">
                <a:latin typeface="Calibri"/>
                <a:cs typeface="Calibri"/>
              </a:rPr>
              <a:t> </a:t>
            </a:r>
            <a:r>
              <a:rPr sz="1550" spc="-10" dirty="0">
                <a:latin typeface="Calibri"/>
                <a:cs typeface="Calibri"/>
              </a:rPr>
              <a:t>show()</a:t>
            </a:r>
            <a:endParaRPr sz="1550">
              <a:latin typeface="Calibri"/>
              <a:cs typeface="Calibri"/>
            </a:endParaRPr>
          </a:p>
          <a:p>
            <a:pPr marL="12700">
              <a:spcBef>
                <a:spcPts val="375"/>
              </a:spcBef>
            </a:pPr>
            <a:r>
              <a:rPr sz="1550" spc="-5" dirty="0">
                <a:latin typeface="Calibri"/>
                <a:cs typeface="Calibri"/>
              </a:rPr>
              <a:t>{</a:t>
            </a:r>
            <a:endParaRPr sz="1550">
              <a:latin typeface="Calibri"/>
              <a:cs typeface="Calibri"/>
            </a:endParaRPr>
          </a:p>
          <a:p>
            <a:pPr marL="12700" marR="5080">
              <a:lnSpc>
                <a:spcPts val="2230"/>
              </a:lnSpc>
              <a:spcBef>
                <a:spcPts val="135"/>
              </a:spcBef>
            </a:pPr>
            <a:r>
              <a:rPr sz="1550" spc="-10" dirty="0">
                <a:latin typeface="Calibri"/>
                <a:cs typeface="Calibri"/>
              </a:rPr>
              <a:t>cout</a:t>
            </a:r>
            <a:r>
              <a:rPr sz="1550" spc="-30" dirty="0">
                <a:latin typeface="Calibri"/>
                <a:cs typeface="Calibri"/>
              </a:rPr>
              <a:t> </a:t>
            </a:r>
            <a:r>
              <a:rPr sz="1550" spc="-5" dirty="0">
                <a:latin typeface="Calibri"/>
                <a:cs typeface="Calibri"/>
              </a:rPr>
              <a:t>&lt;&lt;</a:t>
            </a:r>
            <a:r>
              <a:rPr sz="1550" dirty="0">
                <a:latin typeface="Calibri"/>
                <a:cs typeface="Calibri"/>
              </a:rPr>
              <a:t> longitude</a:t>
            </a:r>
            <a:r>
              <a:rPr sz="1550" spc="-45" dirty="0">
                <a:latin typeface="Calibri"/>
                <a:cs typeface="Calibri"/>
              </a:rPr>
              <a:t> </a:t>
            </a:r>
            <a:r>
              <a:rPr sz="1550" spc="-5" dirty="0">
                <a:latin typeface="Calibri"/>
                <a:cs typeface="Calibri"/>
              </a:rPr>
              <a:t>&lt;&lt;</a:t>
            </a:r>
            <a:r>
              <a:rPr sz="1550" spc="-10" dirty="0">
                <a:latin typeface="Calibri"/>
                <a:cs typeface="Calibri"/>
              </a:rPr>
              <a:t> </a:t>
            </a:r>
            <a:r>
              <a:rPr sz="1550" spc="-5" dirty="0">
                <a:latin typeface="Calibri"/>
                <a:cs typeface="Calibri"/>
              </a:rPr>
              <a:t>"</a:t>
            </a:r>
            <a:r>
              <a:rPr sz="1550" spc="-20" dirty="0">
                <a:latin typeface="Calibri"/>
                <a:cs typeface="Calibri"/>
              </a:rPr>
              <a:t> </a:t>
            </a:r>
            <a:r>
              <a:rPr sz="1550" spc="-5" dirty="0">
                <a:latin typeface="Calibri"/>
                <a:cs typeface="Calibri"/>
              </a:rPr>
              <a:t>"; </a:t>
            </a:r>
            <a:r>
              <a:rPr sz="1550" spc="-335" dirty="0">
                <a:latin typeface="Calibri"/>
                <a:cs typeface="Calibri"/>
              </a:rPr>
              <a:t> </a:t>
            </a:r>
            <a:r>
              <a:rPr sz="1550" spc="-10" dirty="0">
                <a:latin typeface="Calibri"/>
                <a:cs typeface="Calibri"/>
              </a:rPr>
              <a:t>cout</a:t>
            </a:r>
            <a:r>
              <a:rPr sz="1550" spc="-30" dirty="0">
                <a:latin typeface="Calibri"/>
                <a:cs typeface="Calibri"/>
              </a:rPr>
              <a:t> </a:t>
            </a:r>
            <a:r>
              <a:rPr sz="1550" spc="-5" dirty="0">
                <a:latin typeface="Calibri"/>
                <a:cs typeface="Calibri"/>
              </a:rPr>
              <a:t>&lt;&lt;</a:t>
            </a:r>
            <a:r>
              <a:rPr sz="1550" dirty="0">
                <a:latin typeface="Calibri"/>
                <a:cs typeface="Calibri"/>
              </a:rPr>
              <a:t> </a:t>
            </a:r>
            <a:r>
              <a:rPr sz="1550" spc="-5" dirty="0">
                <a:latin typeface="Calibri"/>
                <a:cs typeface="Calibri"/>
              </a:rPr>
              <a:t>latitude</a:t>
            </a:r>
            <a:r>
              <a:rPr sz="1550" spc="-30" dirty="0">
                <a:latin typeface="Calibri"/>
                <a:cs typeface="Calibri"/>
              </a:rPr>
              <a:t> </a:t>
            </a:r>
            <a:r>
              <a:rPr sz="1550" spc="-5" dirty="0">
                <a:latin typeface="Calibri"/>
                <a:cs typeface="Calibri"/>
              </a:rPr>
              <a:t>&lt;&lt;</a:t>
            </a:r>
            <a:r>
              <a:rPr sz="1550" spc="-1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"\n";</a:t>
            </a:r>
            <a:endParaRPr sz="1550">
              <a:latin typeface="Calibri"/>
              <a:cs typeface="Calibri"/>
            </a:endParaRPr>
          </a:p>
          <a:p>
            <a:pPr marL="12700">
              <a:spcBef>
                <a:spcPts val="240"/>
              </a:spcBef>
            </a:pPr>
            <a:r>
              <a:rPr sz="1550" spc="-5" dirty="0">
                <a:latin typeface="Calibri"/>
                <a:cs typeface="Calibri"/>
              </a:rPr>
              <a:t>}</a:t>
            </a:r>
            <a:endParaRPr sz="155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083934" y="1268933"/>
            <a:ext cx="3559810" cy="3144520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12700">
              <a:spcBef>
                <a:spcPts val="470"/>
              </a:spcBef>
            </a:pPr>
            <a:r>
              <a:rPr sz="1550" spc="-5" dirty="0">
                <a:latin typeface="Calibri"/>
                <a:cs typeface="Calibri"/>
              </a:rPr>
              <a:t>loc</a:t>
            </a:r>
            <a:r>
              <a:rPr sz="1550" spc="-40" dirty="0">
                <a:latin typeface="Calibri"/>
                <a:cs typeface="Calibri"/>
              </a:rPr>
              <a:t> </a:t>
            </a:r>
            <a:r>
              <a:rPr sz="1550" spc="-10" dirty="0">
                <a:latin typeface="Calibri"/>
                <a:cs typeface="Calibri"/>
              </a:rPr>
              <a:t>operator+(loc</a:t>
            </a:r>
            <a:r>
              <a:rPr sz="1550" spc="-30" dirty="0">
                <a:latin typeface="Calibri"/>
                <a:cs typeface="Calibri"/>
              </a:rPr>
              <a:t> </a:t>
            </a:r>
            <a:r>
              <a:rPr sz="1550" spc="-10" dirty="0">
                <a:latin typeface="Calibri"/>
                <a:cs typeface="Calibri"/>
              </a:rPr>
              <a:t>op2);</a:t>
            </a:r>
            <a:endParaRPr sz="1550">
              <a:latin typeface="Calibri"/>
              <a:cs typeface="Calibri"/>
            </a:endParaRPr>
          </a:p>
          <a:p>
            <a:pPr marL="12700">
              <a:spcBef>
                <a:spcPts val="375"/>
              </a:spcBef>
            </a:pPr>
            <a:r>
              <a:rPr sz="1550" dirty="0">
                <a:latin typeface="Calibri"/>
                <a:cs typeface="Calibri"/>
              </a:rPr>
              <a:t>};</a:t>
            </a:r>
            <a:endParaRPr sz="1550">
              <a:latin typeface="Calibri"/>
              <a:cs typeface="Calibri"/>
            </a:endParaRPr>
          </a:p>
          <a:p>
            <a:pPr>
              <a:spcBef>
                <a:spcPts val="40"/>
              </a:spcBef>
            </a:pPr>
            <a:endParaRPr sz="2100">
              <a:latin typeface="Calibri"/>
              <a:cs typeface="Calibri"/>
            </a:endParaRPr>
          </a:p>
          <a:p>
            <a:pPr marL="12700"/>
            <a:r>
              <a:rPr sz="1550" b="1" spc="-10" dirty="0">
                <a:solidFill>
                  <a:srgbClr val="FF0000"/>
                </a:solidFill>
                <a:latin typeface="Calibri"/>
                <a:cs typeface="Calibri"/>
              </a:rPr>
              <a:t>//</a:t>
            </a:r>
            <a:r>
              <a:rPr sz="1550" b="1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550" b="1" spc="-5" dirty="0">
                <a:solidFill>
                  <a:srgbClr val="FF0000"/>
                </a:solidFill>
                <a:latin typeface="Calibri"/>
                <a:cs typeface="Calibri"/>
              </a:rPr>
              <a:t>Overload</a:t>
            </a:r>
            <a:r>
              <a:rPr sz="1550" b="1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550" b="1" spc="-5" dirty="0">
                <a:solidFill>
                  <a:srgbClr val="FF0000"/>
                </a:solidFill>
                <a:latin typeface="Calibri"/>
                <a:cs typeface="Calibri"/>
              </a:rPr>
              <a:t>+</a:t>
            </a:r>
            <a:r>
              <a:rPr sz="1550" b="1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550" b="1" spc="-15" dirty="0">
                <a:solidFill>
                  <a:srgbClr val="FF0000"/>
                </a:solidFill>
                <a:latin typeface="Calibri"/>
                <a:cs typeface="Calibri"/>
              </a:rPr>
              <a:t>for</a:t>
            </a:r>
            <a:r>
              <a:rPr sz="1550" b="1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550" b="1" spc="-5" dirty="0">
                <a:solidFill>
                  <a:srgbClr val="FF0000"/>
                </a:solidFill>
                <a:latin typeface="Calibri"/>
                <a:cs typeface="Calibri"/>
              </a:rPr>
              <a:t>loc</a:t>
            </a:r>
            <a:endParaRPr sz="1550">
              <a:latin typeface="Calibri"/>
              <a:cs typeface="Calibri"/>
            </a:endParaRPr>
          </a:p>
          <a:p>
            <a:pPr marL="12700">
              <a:spcBef>
                <a:spcPts val="375"/>
              </a:spcBef>
            </a:pPr>
            <a:r>
              <a:rPr sz="1550" spc="-5" dirty="0">
                <a:latin typeface="Calibri"/>
                <a:cs typeface="Calibri"/>
              </a:rPr>
              <a:t>loc</a:t>
            </a:r>
            <a:r>
              <a:rPr sz="1550" spc="-25" dirty="0">
                <a:latin typeface="Calibri"/>
                <a:cs typeface="Calibri"/>
              </a:rPr>
              <a:t> </a:t>
            </a:r>
            <a:r>
              <a:rPr sz="1550" spc="-10" dirty="0">
                <a:latin typeface="Calibri"/>
                <a:cs typeface="Calibri"/>
              </a:rPr>
              <a:t>loc::operator+(loc</a:t>
            </a:r>
            <a:r>
              <a:rPr sz="1550" spc="-40" dirty="0">
                <a:latin typeface="Calibri"/>
                <a:cs typeface="Calibri"/>
              </a:rPr>
              <a:t> </a:t>
            </a:r>
            <a:r>
              <a:rPr sz="1550" spc="-10" dirty="0">
                <a:latin typeface="Calibri"/>
                <a:cs typeface="Calibri"/>
              </a:rPr>
              <a:t>op2)</a:t>
            </a:r>
            <a:endParaRPr sz="1550">
              <a:latin typeface="Calibri"/>
              <a:cs typeface="Calibri"/>
            </a:endParaRPr>
          </a:p>
          <a:p>
            <a:pPr marL="12700">
              <a:spcBef>
                <a:spcPts val="370"/>
              </a:spcBef>
            </a:pPr>
            <a:r>
              <a:rPr sz="1550" spc="-5" dirty="0">
                <a:latin typeface="Calibri"/>
                <a:cs typeface="Calibri"/>
              </a:rPr>
              <a:t>{</a:t>
            </a:r>
            <a:endParaRPr sz="1550">
              <a:latin typeface="Calibri"/>
              <a:cs typeface="Calibri"/>
            </a:endParaRPr>
          </a:p>
          <a:p>
            <a:pPr marL="12700">
              <a:spcBef>
                <a:spcPts val="375"/>
              </a:spcBef>
            </a:pPr>
            <a:r>
              <a:rPr sz="1550" dirty="0">
                <a:latin typeface="Calibri"/>
                <a:cs typeface="Calibri"/>
              </a:rPr>
              <a:t>loc</a:t>
            </a:r>
            <a:r>
              <a:rPr sz="1550" spc="-60" dirty="0">
                <a:latin typeface="Calibri"/>
                <a:cs typeface="Calibri"/>
              </a:rPr>
              <a:t> </a:t>
            </a:r>
            <a:r>
              <a:rPr sz="1550" spc="-10" dirty="0">
                <a:latin typeface="Calibri"/>
                <a:cs typeface="Calibri"/>
              </a:rPr>
              <a:t>temp;</a:t>
            </a:r>
            <a:endParaRPr sz="1550">
              <a:latin typeface="Calibri"/>
              <a:cs typeface="Calibri"/>
            </a:endParaRPr>
          </a:p>
          <a:p>
            <a:pPr marL="12700" marR="5080">
              <a:lnSpc>
                <a:spcPct val="120000"/>
              </a:lnSpc>
            </a:pPr>
            <a:r>
              <a:rPr sz="1550" spc="-5" dirty="0">
                <a:latin typeface="Calibri"/>
                <a:cs typeface="Calibri"/>
              </a:rPr>
              <a:t>temp.longitude = op2.longitude + </a:t>
            </a:r>
            <a:r>
              <a:rPr sz="1550" dirty="0">
                <a:latin typeface="Calibri"/>
                <a:cs typeface="Calibri"/>
              </a:rPr>
              <a:t>longitude; </a:t>
            </a:r>
            <a:r>
              <a:rPr sz="1550" spc="-340" dirty="0">
                <a:latin typeface="Calibri"/>
                <a:cs typeface="Calibri"/>
              </a:rPr>
              <a:t> </a:t>
            </a:r>
            <a:r>
              <a:rPr sz="1550" spc="-5" dirty="0">
                <a:latin typeface="Calibri"/>
                <a:cs typeface="Calibri"/>
              </a:rPr>
              <a:t>temp.latitude = op2.latitude + latitude; </a:t>
            </a:r>
            <a:r>
              <a:rPr sz="1550" dirty="0">
                <a:latin typeface="Calibri"/>
                <a:cs typeface="Calibri"/>
              </a:rPr>
              <a:t> </a:t>
            </a:r>
            <a:r>
              <a:rPr sz="1550" b="1" spc="-5" dirty="0">
                <a:latin typeface="Calibri"/>
                <a:cs typeface="Calibri"/>
              </a:rPr>
              <a:t>return</a:t>
            </a:r>
            <a:r>
              <a:rPr sz="1550" b="1" spc="-10" dirty="0">
                <a:latin typeface="Calibri"/>
                <a:cs typeface="Calibri"/>
              </a:rPr>
              <a:t> </a:t>
            </a:r>
            <a:r>
              <a:rPr sz="1550" spc="-5" dirty="0">
                <a:latin typeface="Calibri"/>
                <a:cs typeface="Calibri"/>
              </a:rPr>
              <a:t>temp;</a:t>
            </a:r>
            <a:endParaRPr sz="1550">
              <a:latin typeface="Calibri"/>
              <a:cs typeface="Calibri"/>
            </a:endParaRPr>
          </a:p>
          <a:p>
            <a:pPr marL="12700">
              <a:spcBef>
                <a:spcPts val="370"/>
              </a:spcBef>
            </a:pPr>
            <a:r>
              <a:rPr sz="1550" spc="-5" dirty="0">
                <a:latin typeface="Calibri"/>
                <a:cs typeface="Calibri"/>
              </a:rPr>
              <a:t>}</a:t>
            </a:r>
            <a:endParaRPr sz="15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87061" y="547242"/>
            <a:ext cx="2741930" cy="574040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Continued…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1524000" y="1295401"/>
            <a:ext cx="9144000" cy="1905"/>
          </a:xfrm>
          <a:custGeom>
            <a:avLst/>
            <a:gdLst/>
            <a:ahLst/>
            <a:cxnLst/>
            <a:rect l="l" t="t" r="r" b="b"/>
            <a:pathLst>
              <a:path w="9144000" h="1905">
                <a:moveTo>
                  <a:pt x="0" y="0"/>
                </a:moveTo>
                <a:lnTo>
                  <a:pt x="9144000" y="1650"/>
                </a:lnTo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059941" y="1311907"/>
            <a:ext cx="3789679" cy="483555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>
              <a:spcBef>
                <a:spcPts val="675"/>
              </a:spcBef>
            </a:pPr>
            <a:r>
              <a:rPr sz="2400" b="1" spc="-15" dirty="0">
                <a:latin typeface="Calibri"/>
                <a:cs typeface="Calibri"/>
              </a:rPr>
              <a:t>int</a:t>
            </a:r>
            <a:r>
              <a:rPr sz="2400" b="1" spc="-2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main</a:t>
            </a:r>
            <a:r>
              <a:rPr sz="2400" spc="-5" dirty="0">
                <a:latin typeface="Calibri"/>
                <a:cs typeface="Calibri"/>
              </a:rPr>
              <a:t>()</a:t>
            </a:r>
            <a:endParaRPr sz="2400">
              <a:latin typeface="Calibri"/>
              <a:cs typeface="Calibri"/>
            </a:endParaRPr>
          </a:p>
          <a:p>
            <a:pPr marL="12700">
              <a:spcBef>
                <a:spcPts val="580"/>
              </a:spcBef>
            </a:pPr>
            <a:r>
              <a:rPr sz="2400" dirty="0">
                <a:latin typeface="Calibri"/>
                <a:cs typeface="Calibri"/>
              </a:rPr>
              <a:t>{</a:t>
            </a:r>
            <a:endParaRPr sz="2400">
              <a:latin typeface="Calibri"/>
              <a:cs typeface="Calibri"/>
            </a:endParaRPr>
          </a:p>
          <a:p>
            <a:pPr marL="12700">
              <a:spcBef>
                <a:spcPts val="575"/>
              </a:spcBef>
            </a:pPr>
            <a:r>
              <a:rPr sz="2400" dirty="0">
                <a:latin typeface="Calibri"/>
                <a:cs typeface="Calibri"/>
              </a:rPr>
              <a:t>loc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ob1(10,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20),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ob2( </a:t>
            </a:r>
            <a:r>
              <a:rPr sz="2400" dirty="0">
                <a:latin typeface="Calibri"/>
                <a:cs typeface="Calibri"/>
              </a:rPr>
              <a:t>5,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30);</a:t>
            </a:r>
            <a:endParaRPr sz="2400">
              <a:latin typeface="Calibri"/>
              <a:cs typeface="Calibri"/>
            </a:endParaRPr>
          </a:p>
          <a:p>
            <a:pPr marL="12700">
              <a:spcBef>
                <a:spcPts val="575"/>
              </a:spcBef>
            </a:pPr>
            <a:r>
              <a:rPr sz="2400" spc="-10" dirty="0">
                <a:latin typeface="Calibri"/>
                <a:cs typeface="Calibri"/>
              </a:rPr>
              <a:t>ob1.show(); 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//</a:t>
            </a:r>
            <a:r>
              <a:rPr sz="2400" spc="-15" dirty="0">
                <a:solidFill>
                  <a:srgbClr val="FF0000"/>
                </a:solidFill>
                <a:latin typeface="Calibri"/>
                <a:cs typeface="Calibri"/>
              </a:rPr>
              <a:t> displays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10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20</a:t>
            </a:r>
            <a:endParaRPr sz="2400">
              <a:latin typeface="Calibri"/>
              <a:cs typeface="Calibri"/>
            </a:endParaRPr>
          </a:p>
          <a:p>
            <a:pPr marL="12700" marR="353060">
              <a:lnSpc>
                <a:spcPct val="120000"/>
              </a:lnSpc>
              <a:spcBef>
                <a:spcPts val="5"/>
              </a:spcBef>
            </a:pPr>
            <a:r>
              <a:rPr sz="2400" spc="-10" dirty="0">
                <a:latin typeface="Calibri"/>
                <a:cs typeface="Calibri"/>
              </a:rPr>
              <a:t>ob2.show(); 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// </a:t>
            </a:r>
            <a:r>
              <a:rPr sz="2400" spc="-15" dirty="0">
                <a:solidFill>
                  <a:srgbClr val="FF0000"/>
                </a:solidFill>
                <a:latin typeface="Calibri"/>
                <a:cs typeface="Calibri"/>
              </a:rPr>
              <a:t>displays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5 30 </a:t>
            </a:r>
            <a:r>
              <a:rPr sz="2400" spc="-5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ob1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=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ob1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+</a:t>
            </a:r>
            <a:r>
              <a:rPr sz="2400" spc="-5" dirty="0">
                <a:latin typeface="Calibri"/>
                <a:cs typeface="Calibri"/>
              </a:rPr>
              <a:t> ob2;</a:t>
            </a:r>
            <a:endParaRPr sz="2400">
              <a:latin typeface="Calibri"/>
              <a:cs typeface="Calibri"/>
            </a:endParaRPr>
          </a:p>
          <a:p>
            <a:pPr marL="355600" marR="5080" indent="-70485">
              <a:spcBef>
                <a:spcPts val="575"/>
              </a:spcBef>
            </a:pP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/*equivalent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FF0000"/>
                </a:solidFill>
                <a:latin typeface="Calibri"/>
                <a:cs typeface="Calibri"/>
              </a:rPr>
              <a:t>to 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 ob1=ob1.operator+(ob2);*/</a:t>
            </a:r>
            <a:endParaRPr sz="2400">
              <a:latin typeface="Calibri"/>
              <a:cs typeface="Calibri"/>
            </a:endParaRPr>
          </a:p>
          <a:p>
            <a:pPr marL="12700">
              <a:spcBef>
                <a:spcPts val="580"/>
              </a:spcBef>
            </a:pPr>
            <a:r>
              <a:rPr sz="2400" spc="-10" dirty="0">
                <a:latin typeface="Calibri"/>
                <a:cs typeface="Calibri"/>
              </a:rPr>
              <a:t>ob1.show(); 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//</a:t>
            </a:r>
            <a:r>
              <a:rPr sz="2400" spc="-15" dirty="0">
                <a:solidFill>
                  <a:srgbClr val="FF0000"/>
                </a:solidFill>
                <a:latin typeface="Calibri"/>
                <a:cs typeface="Calibri"/>
              </a:rPr>
              <a:t> displays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15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50</a:t>
            </a:r>
            <a:endParaRPr sz="2400">
              <a:latin typeface="Calibri"/>
              <a:cs typeface="Calibri"/>
            </a:endParaRPr>
          </a:p>
          <a:p>
            <a:pPr marL="12700">
              <a:spcBef>
                <a:spcPts val="575"/>
              </a:spcBef>
            </a:pPr>
            <a:r>
              <a:rPr sz="2400" b="1" spc="-10" dirty="0">
                <a:latin typeface="Calibri"/>
                <a:cs typeface="Calibri"/>
              </a:rPr>
              <a:t>return</a:t>
            </a:r>
            <a:r>
              <a:rPr sz="2400" b="1" spc="-4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0;</a:t>
            </a:r>
            <a:endParaRPr sz="2400">
              <a:latin typeface="Calibri"/>
              <a:cs typeface="Calibri"/>
            </a:endParaRPr>
          </a:p>
          <a:p>
            <a:pPr marL="12700">
              <a:spcBef>
                <a:spcPts val="575"/>
              </a:spcBef>
            </a:pPr>
            <a:r>
              <a:rPr sz="2400" dirty="0">
                <a:latin typeface="Calibri"/>
                <a:cs typeface="Calibri"/>
              </a:rPr>
              <a:t>}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858000" y="4419562"/>
            <a:ext cx="3048000" cy="1456690"/>
          </a:xfrm>
          <a:custGeom>
            <a:avLst/>
            <a:gdLst/>
            <a:ahLst/>
            <a:cxnLst/>
            <a:rect l="l" t="t" r="r" b="b"/>
            <a:pathLst>
              <a:path w="3048000" h="1456689">
                <a:moveTo>
                  <a:pt x="0" y="1456181"/>
                </a:moveTo>
                <a:lnTo>
                  <a:pt x="3048000" y="1456181"/>
                </a:lnTo>
                <a:lnTo>
                  <a:pt x="3048000" y="0"/>
                </a:lnTo>
                <a:lnTo>
                  <a:pt x="0" y="0"/>
                </a:lnTo>
                <a:lnTo>
                  <a:pt x="0" y="1456181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927341" y="4343527"/>
            <a:ext cx="909319" cy="15722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2550">
              <a:lnSpc>
                <a:spcPts val="2130"/>
              </a:lnSpc>
              <a:spcBef>
                <a:spcPts val="100"/>
              </a:spcBef>
            </a:pPr>
            <a:r>
              <a:rPr b="1" spc="-5" dirty="0">
                <a:latin typeface="Calibri"/>
                <a:cs typeface="Calibri"/>
              </a:rPr>
              <a:t>Output:</a:t>
            </a:r>
            <a:endParaRPr>
              <a:latin typeface="Calibri"/>
              <a:cs typeface="Calibri"/>
            </a:endParaRPr>
          </a:p>
          <a:p>
            <a:pPr marL="17145">
              <a:lnSpc>
                <a:spcPts val="3329"/>
              </a:lnSpc>
              <a:tabLst>
                <a:tab pos="532130" algn="l"/>
              </a:tabLst>
            </a:pPr>
            <a:r>
              <a:rPr sz="2800" b="1" spc="-5" dirty="0">
                <a:latin typeface="Calibri"/>
                <a:cs typeface="Calibri"/>
              </a:rPr>
              <a:t>10	</a:t>
            </a:r>
            <a:r>
              <a:rPr sz="2800" b="1" spc="-10" dirty="0">
                <a:latin typeface="Calibri"/>
                <a:cs typeface="Calibri"/>
              </a:rPr>
              <a:t>20</a:t>
            </a:r>
            <a:endParaRPr sz="2800">
              <a:latin typeface="Calibri"/>
              <a:cs typeface="Calibri"/>
            </a:endParaRPr>
          </a:p>
          <a:p>
            <a:pPr marL="17145">
              <a:tabLst>
                <a:tab pos="532130" algn="l"/>
              </a:tabLst>
            </a:pPr>
            <a:r>
              <a:rPr sz="2800" b="1" spc="-5" dirty="0">
                <a:latin typeface="Calibri"/>
                <a:cs typeface="Calibri"/>
              </a:rPr>
              <a:t>5	30</a:t>
            </a:r>
            <a:endParaRPr sz="2800">
              <a:latin typeface="Calibri"/>
              <a:cs typeface="Calibri"/>
            </a:endParaRPr>
          </a:p>
          <a:p>
            <a:pPr marL="12700">
              <a:tabLst>
                <a:tab pos="535940" algn="l"/>
              </a:tabLst>
            </a:pPr>
            <a:r>
              <a:rPr sz="2800" b="1" spc="-5" dirty="0">
                <a:latin typeface="Calibri"/>
                <a:cs typeface="Calibri"/>
              </a:rPr>
              <a:t>15	50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00707" y="577723"/>
            <a:ext cx="7393305" cy="513715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/>
              <a:t>Overloading</a:t>
            </a:r>
            <a:r>
              <a:rPr sz="3200" spc="-55" dirty="0"/>
              <a:t> </a:t>
            </a:r>
            <a:r>
              <a:rPr sz="3200" dirty="0"/>
              <a:t>+,</a:t>
            </a:r>
            <a:r>
              <a:rPr sz="3200" spc="-25" dirty="0"/>
              <a:t> </a:t>
            </a:r>
            <a:r>
              <a:rPr sz="3200" dirty="0"/>
              <a:t>-(binary)</a:t>
            </a:r>
            <a:r>
              <a:rPr sz="3200" spc="-45" dirty="0"/>
              <a:t> </a:t>
            </a:r>
            <a:r>
              <a:rPr sz="3200" dirty="0"/>
              <a:t>and</a:t>
            </a:r>
            <a:r>
              <a:rPr sz="3200" spc="-35" dirty="0"/>
              <a:t> </a:t>
            </a:r>
            <a:r>
              <a:rPr sz="3200" dirty="0"/>
              <a:t>++(unary)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2059940" y="1571523"/>
            <a:ext cx="2026920" cy="41236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02565">
              <a:lnSpc>
                <a:spcPct val="120100"/>
              </a:lnSpc>
              <a:spcBef>
                <a:spcPts val="100"/>
              </a:spcBef>
            </a:pPr>
            <a:r>
              <a:rPr sz="1600" b="1" spc="-10" dirty="0">
                <a:latin typeface="Calibri"/>
                <a:cs typeface="Calibri"/>
              </a:rPr>
              <a:t>#include</a:t>
            </a:r>
            <a:r>
              <a:rPr sz="1600" b="1" spc="10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&lt;iostream&gt; </a:t>
            </a:r>
            <a:r>
              <a:rPr sz="1600" b="1" spc="-5" dirty="0">
                <a:latin typeface="Calibri"/>
                <a:cs typeface="Calibri"/>
              </a:rPr>
              <a:t> using namespace </a:t>
            </a:r>
            <a:r>
              <a:rPr sz="1600" b="1" spc="-15" dirty="0">
                <a:latin typeface="Calibri"/>
                <a:cs typeface="Calibri"/>
              </a:rPr>
              <a:t>std; </a:t>
            </a:r>
            <a:r>
              <a:rPr sz="1600" b="1" spc="-355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class </a:t>
            </a:r>
            <a:r>
              <a:rPr sz="1600" spc="-5" dirty="0">
                <a:latin typeface="Calibri"/>
                <a:cs typeface="Calibri"/>
              </a:rPr>
              <a:t>loc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{</a:t>
            </a:r>
            <a:endParaRPr sz="1600">
              <a:latin typeface="Calibri"/>
              <a:cs typeface="Calibri"/>
            </a:endParaRPr>
          </a:p>
          <a:p>
            <a:pPr marL="12700">
              <a:spcBef>
                <a:spcPts val="385"/>
              </a:spcBef>
            </a:pPr>
            <a:r>
              <a:rPr sz="1600" b="1" spc="-10" dirty="0">
                <a:latin typeface="Calibri"/>
                <a:cs typeface="Calibri"/>
              </a:rPr>
              <a:t>int</a:t>
            </a:r>
            <a:r>
              <a:rPr sz="1600" b="1" spc="-3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longitude,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latitude;</a:t>
            </a:r>
            <a:endParaRPr sz="1600">
              <a:latin typeface="Calibri"/>
              <a:cs typeface="Calibri"/>
            </a:endParaRPr>
          </a:p>
          <a:p>
            <a:pPr marL="12700">
              <a:spcBef>
                <a:spcPts val="384"/>
              </a:spcBef>
            </a:pPr>
            <a:r>
              <a:rPr sz="1600" b="1" spc="-5" dirty="0">
                <a:latin typeface="Calibri"/>
                <a:cs typeface="Calibri"/>
              </a:rPr>
              <a:t>public:</a:t>
            </a:r>
            <a:endParaRPr sz="1600">
              <a:latin typeface="Calibri"/>
              <a:cs typeface="Calibri"/>
            </a:endParaRPr>
          </a:p>
          <a:p>
            <a:pPr marL="12700" marR="177800">
              <a:lnSpc>
                <a:spcPct val="120000"/>
              </a:lnSpc>
            </a:pPr>
            <a:r>
              <a:rPr sz="1600" spc="-10" dirty="0">
                <a:latin typeface="Calibri"/>
                <a:cs typeface="Calibri"/>
              </a:rPr>
              <a:t>loc() </a:t>
            </a:r>
            <a:r>
              <a:rPr sz="1600" spc="-5" dirty="0">
                <a:latin typeface="Calibri"/>
                <a:cs typeface="Calibri"/>
              </a:rPr>
              <a:t>{} </a:t>
            </a:r>
            <a:r>
              <a:rPr sz="1600" spc="-5" dirty="0">
                <a:solidFill>
                  <a:srgbClr val="FF0000"/>
                </a:solidFill>
                <a:latin typeface="Calibri"/>
                <a:cs typeface="Calibri"/>
              </a:rPr>
              <a:t>// </a:t>
            </a:r>
            <a:r>
              <a:rPr sz="1600" b="1" spc="-10" dirty="0">
                <a:solidFill>
                  <a:srgbClr val="FF0000"/>
                </a:solidFill>
                <a:latin typeface="Calibri"/>
                <a:cs typeface="Calibri"/>
              </a:rPr>
              <a:t>constructors </a:t>
            </a:r>
            <a:r>
              <a:rPr sz="1600" b="1" spc="-35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loc(int </a:t>
            </a:r>
            <a:r>
              <a:rPr sz="1600" spc="5" dirty="0">
                <a:latin typeface="Calibri"/>
                <a:cs typeface="Calibri"/>
              </a:rPr>
              <a:t>lg, </a:t>
            </a:r>
            <a:r>
              <a:rPr sz="1600" spc="-10" dirty="0">
                <a:latin typeface="Calibri"/>
                <a:cs typeface="Calibri"/>
              </a:rPr>
              <a:t>int </a:t>
            </a:r>
            <a:r>
              <a:rPr sz="1600" dirty="0">
                <a:latin typeface="Calibri"/>
                <a:cs typeface="Calibri"/>
              </a:rPr>
              <a:t>lt) </a:t>
            </a:r>
            <a:r>
              <a:rPr sz="1600" spc="-5" dirty="0">
                <a:latin typeface="Calibri"/>
                <a:cs typeface="Calibri"/>
              </a:rPr>
              <a:t>{ 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longitude =</a:t>
            </a:r>
            <a:r>
              <a:rPr sz="1600" spc="35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lg; 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latitude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=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lt;</a:t>
            </a:r>
            <a:endParaRPr sz="1600">
              <a:latin typeface="Calibri"/>
              <a:cs typeface="Calibri"/>
            </a:endParaRPr>
          </a:p>
          <a:p>
            <a:pPr marL="12700">
              <a:spcBef>
                <a:spcPts val="385"/>
              </a:spcBef>
            </a:pPr>
            <a:r>
              <a:rPr sz="1600" spc="-5" dirty="0">
                <a:latin typeface="Calibri"/>
                <a:cs typeface="Calibri"/>
              </a:rPr>
              <a:t>}</a:t>
            </a:r>
            <a:endParaRPr sz="1600">
              <a:latin typeface="Calibri"/>
              <a:cs typeface="Calibri"/>
            </a:endParaRPr>
          </a:p>
          <a:p>
            <a:pPr marL="12700">
              <a:spcBef>
                <a:spcPts val="385"/>
              </a:spcBef>
            </a:pPr>
            <a:r>
              <a:rPr sz="1600" b="1" spc="-10" dirty="0">
                <a:latin typeface="Calibri"/>
                <a:cs typeface="Calibri"/>
              </a:rPr>
              <a:t>void </a:t>
            </a:r>
            <a:r>
              <a:rPr sz="1600" spc="-10" dirty="0">
                <a:latin typeface="Calibri"/>
                <a:cs typeface="Calibri"/>
              </a:rPr>
              <a:t>show()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{</a:t>
            </a:r>
            <a:endParaRPr sz="1600">
              <a:latin typeface="Calibri"/>
              <a:cs typeface="Calibri"/>
            </a:endParaRPr>
          </a:p>
          <a:p>
            <a:pPr marL="12700" marR="5080">
              <a:lnSpc>
                <a:spcPct val="120000"/>
              </a:lnSpc>
            </a:pPr>
            <a:r>
              <a:rPr sz="1600" spc="-10" dirty="0">
                <a:latin typeface="Calibri"/>
                <a:cs typeface="Calibri"/>
              </a:rPr>
              <a:t>cout </a:t>
            </a:r>
            <a:r>
              <a:rPr sz="1600" spc="-5" dirty="0">
                <a:latin typeface="Calibri"/>
                <a:cs typeface="Calibri"/>
              </a:rPr>
              <a:t>&lt;&lt; longitude &lt;&lt; " </a:t>
            </a:r>
            <a:r>
              <a:rPr sz="1600" spc="-10" dirty="0">
                <a:latin typeface="Calibri"/>
                <a:cs typeface="Calibri"/>
              </a:rPr>
              <a:t>"; </a:t>
            </a:r>
            <a:r>
              <a:rPr sz="1600" spc="-35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cout</a:t>
            </a:r>
            <a:r>
              <a:rPr sz="1600" spc="-5" dirty="0">
                <a:latin typeface="Calibri"/>
                <a:cs typeface="Calibri"/>
              </a:rPr>
              <a:t> &lt;&lt;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latitude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&lt;&lt; "\n";</a:t>
            </a:r>
            <a:endParaRPr sz="1600">
              <a:latin typeface="Calibri"/>
              <a:cs typeface="Calibri"/>
            </a:endParaRPr>
          </a:p>
          <a:p>
            <a:pPr marL="12700">
              <a:spcBef>
                <a:spcPts val="385"/>
              </a:spcBef>
            </a:pPr>
            <a:r>
              <a:rPr sz="1600" spc="-5" dirty="0">
                <a:latin typeface="Calibri"/>
                <a:cs typeface="Calibri"/>
              </a:rPr>
              <a:t>}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83935" y="1571523"/>
            <a:ext cx="3676015" cy="38309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767839" algn="just">
              <a:lnSpc>
                <a:spcPct val="120100"/>
              </a:lnSpc>
              <a:spcBef>
                <a:spcPts val="100"/>
              </a:spcBef>
            </a:pPr>
            <a:r>
              <a:rPr sz="1600" spc="-5" dirty="0">
                <a:latin typeface="Calibri"/>
                <a:cs typeface="Calibri"/>
              </a:rPr>
              <a:t>loc </a:t>
            </a:r>
            <a:r>
              <a:rPr sz="1600" spc="-15" dirty="0">
                <a:latin typeface="Calibri"/>
                <a:cs typeface="Calibri"/>
              </a:rPr>
              <a:t>operator+(loc </a:t>
            </a:r>
            <a:r>
              <a:rPr sz="1600" spc="-10" dirty="0">
                <a:latin typeface="Calibri"/>
                <a:cs typeface="Calibri"/>
              </a:rPr>
              <a:t>op2); </a:t>
            </a:r>
            <a:r>
              <a:rPr sz="1600" spc="-35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loc </a:t>
            </a:r>
            <a:r>
              <a:rPr sz="1600" spc="-10" dirty="0">
                <a:latin typeface="Calibri"/>
                <a:cs typeface="Calibri"/>
              </a:rPr>
              <a:t>operator-(loc op2); </a:t>
            </a:r>
            <a:r>
              <a:rPr sz="1600" spc="-5" dirty="0">
                <a:latin typeface="Calibri"/>
                <a:cs typeface="Calibri"/>
              </a:rPr>
              <a:t> loc </a:t>
            </a:r>
            <a:r>
              <a:rPr sz="1600" spc="-15" dirty="0">
                <a:latin typeface="Calibri"/>
                <a:cs typeface="Calibri"/>
              </a:rPr>
              <a:t>operator=(loc </a:t>
            </a:r>
            <a:r>
              <a:rPr sz="1600" spc="-10" dirty="0">
                <a:latin typeface="Calibri"/>
                <a:cs typeface="Calibri"/>
              </a:rPr>
              <a:t>op2); </a:t>
            </a:r>
            <a:r>
              <a:rPr sz="1600" spc="-35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loc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operator++();</a:t>
            </a:r>
            <a:endParaRPr sz="1600">
              <a:latin typeface="Calibri"/>
              <a:cs typeface="Calibri"/>
            </a:endParaRPr>
          </a:p>
          <a:p>
            <a:pPr marL="12700">
              <a:spcBef>
                <a:spcPts val="385"/>
              </a:spcBef>
            </a:pPr>
            <a:r>
              <a:rPr sz="1600" spc="-5" dirty="0">
                <a:latin typeface="Calibri"/>
                <a:cs typeface="Calibri"/>
              </a:rPr>
              <a:t>};</a:t>
            </a:r>
            <a:endParaRPr sz="1600">
              <a:latin typeface="Calibri"/>
              <a:cs typeface="Calibri"/>
            </a:endParaRPr>
          </a:p>
          <a:p>
            <a:pPr marL="12700">
              <a:spcBef>
                <a:spcPts val="385"/>
              </a:spcBef>
            </a:pPr>
            <a:r>
              <a:rPr sz="1600" b="1" spc="-5" dirty="0">
                <a:solidFill>
                  <a:srgbClr val="FF0000"/>
                </a:solidFill>
                <a:latin typeface="Calibri"/>
                <a:cs typeface="Calibri"/>
              </a:rPr>
              <a:t>//</a:t>
            </a:r>
            <a:r>
              <a:rPr sz="1600" b="1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Calibri"/>
                <a:cs typeface="Calibri"/>
              </a:rPr>
              <a:t>Overload</a:t>
            </a:r>
            <a:r>
              <a:rPr sz="1600" b="1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Calibri"/>
                <a:cs typeface="Calibri"/>
              </a:rPr>
              <a:t>+</a:t>
            </a:r>
            <a:r>
              <a:rPr sz="1600" b="1" spc="-10" dirty="0">
                <a:solidFill>
                  <a:srgbClr val="FF0000"/>
                </a:solidFill>
                <a:latin typeface="Calibri"/>
                <a:cs typeface="Calibri"/>
              </a:rPr>
              <a:t> for</a:t>
            </a:r>
            <a:r>
              <a:rPr sz="1600" b="1" spc="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FF0000"/>
                </a:solidFill>
                <a:latin typeface="Calibri"/>
                <a:cs typeface="Calibri"/>
              </a:rPr>
              <a:t>loc</a:t>
            </a:r>
            <a:endParaRPr sz="1600">
              <a:latin typeface="Calibri"/>
              <a:cs typeface="Calibri"/>
            </a:endParaRPr>
          </a:p>
          <a:p>
            <a:pPr marL="12700">
              <a:spcBef>
                <a:spcPts val="385"/>
              </a:spcBef>
            </a:pPr>
            <a:r>
              <a:rPr sz="1600" spc="-5" dirty="0">
                <a:latin typeface="Calibri"/>
                <a:cs typeface="Calibri"/>
              </a:rPr>
              <a:t>loc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loc::operator+(loc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op2)</a:t>
            </a:r>
            <a:endParaRPr sz="1600">
              <a:latin typeface="Calibri"/>
              <a:cs typeface="Calibri"/>
            </a:endParaRPr>
          </a:p>
          <a:p>
            <a:pPr marL="12700">
              <a:spcBef>
                <a:spcPts val="384"/>
              </a:spcBef>
            </a:pPr>
            <a:r>
              <a:rPr sz="1600" spc="-5" dirty="0">
                <a:latin typeface="Calibri"/>
                <a:cs typeface="Calibri"/>
              </a:rPr>
              <a:t>{</a:t>
            </a:r>
            <a:endParaRPr sz="1600">
              <a:latin typeface="Calibri"/>
              <a:cs typeface="Calibri"/>
            </a:endParaRPr>
          </a:p>
          <a:p>
            <a:pPr marL="12700">
              <a:spcBef>
                <a:spcPts val="380"/>
              </a:spcBef>
            </a:pPr>
            <a:r>
              <a:rPr sz="1600" spc="-5" dirty="0">
                <a:latin typeface="Calibri"/>
                <a:cs typeface="Calibri"/>
              </a:rPr>
              <a:t>loc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temp;</a:t>
            </a:r>
            <a:endParaRPr sz="1600">
              <a:latin typeface="Calibri"/>
              <a:cs typeface="Calibri"/>
            </a:endParaRPr>
          </a:p>
          <a:p>
            <a:pPr marL="12700" marR="5080">
              <a:lnSpc>
                <a:spcPct val="120000"/>
              </a:lnSpc>
              <a:spcBef>
                <a:spcPts val="5"/>
              </a:spcBef>
            </a:pPr>
            <a:r>
              <a:rPr sz="1600" spc="-5" dirty="0">
                <a:latin typeface="Calibri"/>
                <a:cs typeface="Calibri"/>
              </a:rPr>
              <a:t>temp.longitude = op2.longitude + longitude; </a:t>
            </a:r>
            <a:r>
              <a:rPr sz="1600" spc="-35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temp.latitude </a:t>
            </a:r>
            <a:r>
              <a:rPr sz="1600" spc="-5" dirty="0">
                <a:latin typeface="Calibri"/>
                <a:cs typeface="Calibri"/>
              </a:rPr>
              <a:t>= op2.latitude + latitude; 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b="1" spc="-15" dirty="0">
                <a:latin typeface="Calibri"/>
                <a:cs typeface="Calibri"/>
              </a:rPr>
              <a:t>return</a:t>
            </a:r>
            <a:r>
              <a:rPr sz="1600" b="1" spc="2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temp;</a:t>
            </a:r>
            <a:endParaRPr sz="1600">
              <a:latin typeface="Calibri"/>
              <a:cs typeface="Calibri"/>
            </a:endParaRPr>
          </a:p>
          <a:p>
            <a:pPr marL="12700">
              <a:spcBef>
                <a:spcPts val="385"/>
              </a:spcBef>
            </a:pPr>
            <a:r>
              <a:rPr sz="1600" spc="-5" dirty="0">
                <a:latin typeface="Calibri"/>
                <a:cs typeface="Calibri"/>
              </a:rPr>
              <a:t>}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24000" y="1295401"/>
            <a:ext cx="9144000" cy="1905"/>
          </a:xfrm>
          <a:custGeom>
            <a:avLst/>
            <a:gdLst/>
            <a:ahLst/>
            <a:cxnLst/>
            <a:rect l="l" t="t" r="r" b="b"/>
            <a:pathLst>
              <a:path w="9144000" h="1905">
                <a:moveTo>
                  <a:pt x="0" y="0"/>
                </a:moveTo>
                <a:lnTo>
                  <a:pt x="9144000" y="1650"/>
                </a:lnTo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7334" y="515238"/>
            <a:ext cx="3041015" cy="635000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Continued…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59941" y="1583183"/>
            <a:ext cx="3789679" cy="49345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1400" b="1" dirty="0">
                <a:solidFill>
                  <a:srgbClr val="FF0000"/>
                </a:solidFill>
                <a:latin typeface="Calibri"/>
                <a:cs typeface="Calibri"/>
              </a:rPr>
              <a:t>//</a:t>
            </a:r>
            <a:r>
              <a:rPr sz="1400" b="1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FF0000"/>
                </a:solidFill>
                <a:latin typeface="Calibri"/>
                <a:cs typeface="Calibri"/>
              </a:rPr>
              <a:t>Overload</a:t>
            </a:r>
            <a:r>
              <a:rPr sz="1400" b="1" spc="-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0000"/>
                </a:solidFill>
                <a:latin typeface="Calibri"/>
                <a:cs typeface="Calibri"/>
              </a:rPr>
              <a:t>-</a:t>
            </a:r>
            <a:r>
              <a:rPr sz="1400" b="1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FF0000"/>
                </a:solidFill>
                <a:latin typeface="Calibri"/>
                <a:cs typeface="Calibri"/>
              </a:rPr>
              <a:t>for</a:t>
            </a:r>
            <a:r>
              <a:rPr sz="1400" b="1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0000"/>
                </a:solidFill>
                <a:latin typeface="Calibri"/>
                <a:cs typeface="Calibri"/>
              </a:rPr>
              <a:t>loc</a:t>
            </a:r>
            <a:endParaRPr sz="1400">
              <a:latin typeface="Calibri"/>
              <a:cs typeface="Calibri"/>
            </a:endParaRPr>
          </a:p>
          <a:p>
            <a:pPr marL="12700"/>
            <a:r>
              <a:rPr sz="1400" dirty="0">
                <a:latin typeface="Calibri"/>
                <a:cs typeface="Calibri"/>
              </a:rPr>
              <a:t>loc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loc::operator-(loc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op2)</a:t>
            </a:r>
            <a:endParaRPr sz="1400">
              <a:latin typeface="Calibri"/>
              <a:cs typeface="Calibri"/>
            </a:endParaRPr>
          </a:p>
          <a:p>
            <a:pPr marL="12700"/>
            <a:r>
              <a:rPr sz="1400" dirty="0">
                <a:latin typeface="Calibri"/>
                <a:cs typeface="Calibri"/>
              </a:rPr>
              <a:t>{</a:t>
            </a:r>
            <a:endParaRPr sz="1400">
              <a:latin typeface="Calibri"/>
              <a:cs typeface="Calibri"/>
            </a:endParaRPr>
          </a:p>
          <a:p>
            <a:pPr marL="12700"/>
            <a:r>
              <a:rPr sz="1400" dirty="0">
                <a:latin typeface="Calibri"/>
                <a:cs typeface="Calibri"/>
              </a:rPr>
              <a:t>loc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temp;</a:t>
            </a:r>
            <a:endParaRPr sz="1400">
              <a:latin typeface="Calibri"/>
              <a:cs typeface="Calibri"/>
            </a:endParaRPr>
          </a:p>
          <a:p>
            <a:pPr marL="12700" marR="600710"/>
            <a:r>
              <a:rPr sz="1400" b="1" dirty="0">
                <a:solidFill>
                  <a:srgbClr val="FF0000"/>
                </a:solidFill>
                <a:latin typeface="Calibri"/>
                <a:cs typeface="Calibri"/>
              </a:rPr>
              <a:t>//</a:t>
            </a:r>
            <a:r>
              <a:rPr sz="1400" b="1" spc="9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0000"/>
                </a:solidFill>
                <a:latin typeface="Calibri"/>
                <a:cs typeface="Calibri"/>
              </a:rPr>
              <a:t>notice</a:t>
            </a:r>
            <a:r>
              <a:rPr sz="1400" b="1" spc="8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FF0000"/>
                </a:solidFill>
                <a:latin typeface="Calibri"/>
                <a:cs typeface="Calibri"/>
              </a:rPr>
              <a:t>order</a:t>
            </a:r>
            <a:r>
              <a:rPr sz="1400" b="1" spc="7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0000"/>
                </a:solidFill>
                <a:latin typeface="Calibri"/>
                <a:cs typeface="Calibri"/>
              </a:rPr>
              <a:t>of</a:t>
            </a:r>
            <a:r>
              <a:rPr sz="1400" b="1" spc="9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FF0000"/>
                </a:solidFill>
                <a:latin typeface="Calibri"/>
                <a:cs typeface="Calibri"/>
              </a:rPr>
              <a:t>operands </a:t>
            </a:r>
            <a:r>
              <a:rPr sz="1400" b="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temp.longitude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= </a:t>
            </a:r>
            <a:r>
              <a:rPr sz="1400" spc="-5" dirty="0">
                <a:latin typeface="Calibri"/>
                <a:cs typeface="Calibri"/>
              </a:rPr>
              <a:t>longitude</a:t>
            </a:r>
            <a:r>
              <a:rPr sz="1400" spc="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-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op2.longitude; </a:t>
            </a:r>
            <a:r>
              <a:rPr sz="1400" spc="-3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temp.latitude</a:t>
            </a:r>
            <a:r>
              <a:rPr sz="1400" spc="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=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latitude</a:t>
            </a:r>
            <a:r>
              <a:rPr sz="1400" spc="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-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op2.latitude; 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return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temp;</a:t>
            </a:r>
            <a:endParaRPr sz="1400">
              <a:latin typeface="Calibri"/>
              <a:cs typeface="Calibri"/>
            </a:endParaRPr>
          </a:p>
          <a:p>
            <a:pPr marL="12700"/>
            <a:r>
              <a:rPr sz="1400" dirty="0">
                <a:latin typeface="Calibri"/>
                <a:cs typeface="Calibri"/>
              </a:rPr>
              <a:t>}</a:t>
            </a:r>
            <a:endParaRPr sz="1400">
              <a:latin typeface="Calibri"/>
              <a:cs typeface="Calibri"/>
            </a:endParaRPr>
          </a:p>
          <a:p>
            <a:pPr marL="12700"/>
            <a:r>
              <a:rPr sz="1400" b="1" dirty="0">
                <a:solidFill>
                  <a:srgbClr val="FF0000"/>
                </a:solidFill>
                <a:latin typeface="Calibri"/>
                <a:cs typeface="Calibri"/>
              </a:rPr>
              <a:t>//</a:t>
            </a:r>
            <a:r>
              <a:rPr sz="1400" b="1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FF0000"/>
                </a:solidFill>
                <a:latin typeface="Calibri"/>
                <a:cs typeface="Calibri"/>
              </a:rPr>
              <a:t>Overload</a:t>
            </a:r>
            <a:r>
              <a:rPr sz="1400" b="1" spc="-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0000"/>
                </a:solidFill>
                <a:latin typeface="Calibri"/>
                <a:cs typeface="Calibri"/>
              </a:rPr>
              <a:t>asignment</a:t>
            </a:r>
            <a:r>
              <a:rPr sz="1400" b="1" spc="-4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FF0000"/>
                </a:solidFill>
                <a:latin typeface="Calibri"/>
                <a:cs typeface="Calibri"/>
              </a:rPr>
              <a:t>for</a:t>
            </a:r>
            <a:r>
              <a:rPr sz="1400" b="1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0000"/>
                </a:solidFill>
                <a:latin typeface="Calibri"/>
                <a:cs typeface="Calibri"/>
              </a:rPr>
              <a:t>loc</a:t>
            </a:r>
            <a:endParaRPr sz="1400">
              <a:latin typeface="Calibri"/>
              <a:cs typeface="Calibri"/>
            </a:endParaRPr>
          </a:p>
          <a:p>
            <a:pPr marL="12700"/>
            <a:r>
              <a:rPr sz="1400" dirty="0">
                <a:latin typeface="Calibri"/>
                <a:cs typeface="Calibri"/>
              </a:rPr>
              <a:t>loc</a:t>
            </a:r>
            <a:r>
              <a:rPr sz="1400" spc="-5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loc::operator=(loc</a:t>
            </a:r>
            <a:r>
              <a:rPr sz="1400" spc="-6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op2)</a:t>
            </a:r>
            <a:endParaRPr sz="1400">
              <a:latin typeface="Calibri"/>
              <a:cs typeface="Calibri"/>
            </a:endParaRPr>
          </a:p>
          <a:p>
            <a:pPr marL="12700"/>
            <a:r>
              <a:rPr sz="1400" dirty="0">
                <a:latin typeface="Calibri"/>
                <a:cs typeface="Calibri"/>
              </a:rPr>
              <a:t>{</a:t>
            </a:r>
            <a:endParaRPr sz="1400">
              <a:latin typeface="Calibri"/>
              <a:cs typeface="Calibri"/>
            </a:endParaRPr>
          </a:p>
          <a:p>
            <a:pPr marL="12700">
              <a:spcBef>
                <a:spcPts val="5"/>
              </a:spcBef>
            </a:pPr>
            <a:r>
              <a:rPr sz="1400" dirty="0">
                <a:latin typeface="Calibri"/>
                <a:cs typeface="Calibri"/>
              </a:rPr>
              <a:t>longitude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=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op2.longitude;</a:t>
            </a:r>
            <a:endParaRPr sz="1400">
              <a:latin typeface="Calibri"/>
              <a:cs typeface="Calibri"/>
            </a:endParaRPr>
          </a:p>
          <a:p>
            <a:pPr marL="12700"/>
            <a:r>
              <a:rPr sz="1400" spc="-5" dirty="0">
                <a:latin typeface="Calibri"/>
                <a:cs typeface="Calibri"/>
              </a:rPr>
              <a:t>latitude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=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op2.latitude;</a:t>
            </a:r>
            <a:endParaRPr sz="1400">
              <a:latin typeface="Calibri"/>
              <a:cs typeface="Calibri"/>
            </a:endParaRPr>
          </a:p>
          <a:p>
            <a:pPr marL="12700"/>
            <a:r>
              <a:rPr sz="1400" spc="-10" dirty="0">
                <a:latin typeface="Calibri"/>
                <a:cs typeface="Calibri"/>
              </a:rPr>
              <a:t>return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*this;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//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i.e.,</a:t>
            </a:r>
            <a:r>
              <a:rPr sz="1400" spc="-10" dirty="0">
                <a:latin typeface="Calibri"/>
                <a:cs typeface="Calibri"/>
              </a:rPr>
              <a:t> return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object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that</a:t>
            </a:r>
            <a:r>
              <a:rPr sz="1400" spc="2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generated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call</a:t>
            </a:r>
            <a:endParaRPr sz="1400">
              <a:latin typeface="Calibri"/>
              <a:cs typeface="Calibri"/>
            </a:endParaRPr>
          </a:p>
          <a:p>
            <a:pPr marL="12700"/>
            <a:r>
              <a:rPr sz="1400" dirty="0">
                <a:latin typeface="Calibri"/>
                <a:cs typeface="Calibri"/>
              </a:rPr>
              <a:t>}</a:t>
            </a:r>
            <a:endParaRPr sz="1400">
              <a:latin typeface="Calibri"/>
              <a:cs typeface="Calibri"/>
            </a:endParaRPr>
          </a:p>
          <a:p>
            <a:pPr marL="12700"/>
            <a:r>
              <a:rPr sz="1400" b="1" dirty="0">
                <a:solidFill>
                  <a:srgbClr val="FF0000"/>
                </a:solidFill>
                <a:latin typeface="Calibri"/>
                <a:cs typeface="Calibri"/>
              </a:rPr>
              <a:t>//</a:t>
            </a:r>
            <a:r>
              <a:rPr sz="1400" b="1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FF0000"/>
                </a:solidFill>
                <a:latin typeface="Calibri"/>
                <a:cs typeface="Calibri"/>
              </a:rPr>
              <a:t>Overload</a:t>
            </a:r>
            <a:r>
              <a:rPr sz="1400" b="1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FF0000"/>
                </a:solidFill>
                <a:latin typeface="Calibri"/>
                <a:cs typeface="Calibri"/>
              </a:rPr>
              <a:t>prefix</a:t>
            </a:r>
            <a:r>
              <a:rPr sz="1400" b="1" spc="-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0000"/>
                </a:solidFill>
                <a:latin typeface="Calibri"/>
                <a:cs typeface="Calibri"/>
              </a:rPr>
              <a:t>++</a:t>
            </a:r>
            <a:r>
              <a:rPr sz="1400" b="1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FF0000"/>
                </a:solidFill>
                <a:latin typeface="Calibri"/>
                <a:cs typeface="Calibri"/>
              </a:rPr>
              <a:t>for</a:t>
            </a:r>
            <a:r>
              <a:rPr sz="1400" b="1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0000"/>
                </a:solidFill>
                <a:latin typeface="Calibri"/>
                <a:cs typeface="Calibri"/>
              </a:rPr>
              <a:t>loc</a:t>
            </a:r>
            <a:endParaRPr sz="1400">
              <a:latin typeface="Calibri"/>
              <a:cs typeface="Calibri"/>
            </a:endParaRPr>
          </a:p>
          <a:p>
            <a:pPr marL="12700"/>
            <a:r>
              <a:rPr sz="1400" dirty="0">
                <a:latin typeface="Calibri"/>
                <a:cs typeface="Calibri"/>
              </a:rPr>
              <a:t>loc</a:t>
            </a:r>
            <a:r>
              <a:rPr sz="1400" spc="-5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loc::operator++()</a:t>
            </a:r>
            <a:endParaRPr sz="1400">
              <a:latin typeface="Calibri"/>
              <a:cs typeface="Calibri"/>
            </a:endParaRPr>
          </a:p>
          <a:p>
            <a:pPr marL="12700"/>
            <a:r>
              <a:rPr sz="1400" dirty="0">
                <a:latin typeface="Calibri"/>
                <a:cs typeface="Calibri"/>
              </a:rPr>
              <a:t>{</a:t>
            </a:r>
            <a:endParaRPr sz="1400">
              <a:latin typeface="Calibri"/>
              <a:cs typeface="Calibri"/>
            </a:endParaRPr>
          </a:p>
          <a:p>
            <a:pPr marL="12700" marR="2854960"/>
            <a:r>
              <a:rPr sz="1400" dirty="0">
                <a:latin typeface="Calibri"/>
                <a:cs typeface="Calibri"/>
              </a:rPr>
              <a:t>lo</a:t>
            </a:r>
            <a:r>
              <a:rPr sz="1400" spc="-10" dirty="0">
                <a:latin typeface="Calibri"/>
                <a:cs typeface="Calibri"/>
              </a:rPr>
              <a:t>n</a:t>
            </a:r>
            <a:r>
              <a:rPr sz="1400" dirty="0">
                <a:latin typeface="Calibri"/>
                <a:cs typeface="Calibri"/>
              </a:rPr>
              <a:t>git</a:t>
            </a:r>
            <a:r>
              <a:rPr sz="1400" spc="-10" dirty="0">
                <a:latin typeface="Calibri"/>
                <a:cs typeface="Calibri"/>
              </a:rPr>
              <a:t>ud</a:t>
            </a:r>
            <a:r>
              <a:rPr sz="1400" dirty="0">
                <a:latin typeface="Calibri"/>
                <a:cs typeface="Calibri"/>
              </a:rPr>
              <a:t>e+</a:t>
            </a:r>
            <a:r>
              <a:rPr sz="1400" spc="-5" dirty="0">
                <a:latin typeface="Calibri"/>
                <a:cs typeface="Calibri"/>
              </a:rPr>
              <a:t>+;  latitude++; 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b="1" spc="-10" dirty="0">
                <a:latin typeface="Calibri"/>
                <a:cs typeface="Calibri"/>
              </a:rPr>
              <a:t>r</a:t>
            </a:r>
            <a:r>
              <a:rPr sz="1400" b="1" spc="-15" dirty="0">
                <a:latin typeface="Calibri"/>
                <a:cs typeface="Calibri"/>
              </a:rPr>
              <a:t>e</a:t>
            </a:r>
            <a:r>
              <a:rPr sz="1400" b="1" dirty="0">
                <a:latin typeface="Calibri"/>
                <a:cs typeface="Calibri"/>
              </a:rPr>
              <a:t>tu</a:t>
            </a:r>
            <a:r>
              <a:rPr sz="1400" b="1" spc="5" dirty="0">
                <a:latin typeface="Calibri"/>
                <a:cs typeface="Calibri"/>
              </a:rPr>
              <a:t>r</a:t>
            </a:r>
            <a:r>
              <a:rPr sz="1400" b="1" dirty="0">
                <a:latin typeface="Calibri"/>
                <a:cs typeface="Calibri"/>
              </a:rPr>
              <a:t>n</a:t>
            </a:r>
            <a:r>
              <a:rPr sz="1400" b="1" spc="-3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*</a:t>
            </a:r>
            <a:r>
              <a:rPr sz="1400" spc="-10" dirty="0">
                <a:latin typeface="Calibri"/>
                <a:cs typeface="Calibri"/>
              </a:rPr>
              <a:t>th</a:t>
            </a:r>
            <a:r>
              <a:rPr sz="1400" dirty="0">
                <a:latin typeface="Calibri"/>
                <a:cs typeface="Calibri"/>
              </a:rPr>
              <a:t>is;</a:t>
            </a:r>
            <a:endParaRPr sz="1400">
              <a:latin typeface="Calibri"/>
              <a:cs typeface="Calibri"/>
            </a:endParaRPr>
          </a:p>
          <a:p>
            <a:pPr marL="12700"/>
            <a:r>
              <a:rPr sz="1400" dirty="0">
                <a:latin typeface="Calibri"/>
                <a:cs typeface="Calibri"/>
              </a:rPr>
              <a:t>}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144000" y="4495800"/>
            <a:ext cx="1219200" cy="2209800"/>
          </a:xfrm>
          <a:custGeom>
            <a:avLst/>
            <a:gdLst/>
            <a:ahLst/>
            <a:cxnLst/>
            <a:rect l="l" t="t" r="r" b="b"/>
            <a:pathLst>
              <a:path w="1219200" h="2209800">
                <a:moveTo>
                  <a:pt x="0" y="2209800"/>
                </a:moveTo>
                <a:lnTo>
                  <a:pt x="1219200" y="2209800"/>
                </a:lnTo>
                <a:lnTo>
                  <a:pt x="1219200" y="0"/>
                </a:lnTo>
                <a:lnTo>
                  <a:pt x="0" y="0"/>
                </a:lnTo>
                <a:lnTo>
                  <a:pt x="0" y="22098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083935" y="1583182"/>
            <a:ext cx="4056379" cy="351345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1400" b="1" spc="-5" dirty="0">
                <a:latin typeface="Calibri"/>
                <a:cs typeface="Calibri"/>
              </a:rPr>
              <a:t>int</a:t>
            </a:r>
            <a:r>
              <a:rPr sz="1400" b="1" spc="-45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main()</a:t>
            </a:r>
            <a:endParaRPr sz="1400">
              <a:latin typeface="Calibri"/>
              <a:cs typeface="Calibri"/>
            </a:endParaRPr>
          </a:p>
          <a:p>
            <a:pPr marL="12700"/>
            <a:r>
              <a:rPr sz="1400" dirty="0">
                <a:latin typeface="Calibri"/>
                <a:cs typeface="Calibri"/>
              </a:rPr>
              <a:t>{</a:t>
            </a:r>
            <a:endParaRPr sz="1400">
              <a:latin typeface="Calibri"/>
              <a:cs typeface="Calibri"/>
            </a:endParaRPr>
          </a:p>
          <a:p>
            <a:pPr marL="12700"/>
            <a:r>
              <a:rPr sz="1400" dirty="0">
                <a:latin typeface="Calibri"/>
                <a:cs typeface="Calibri"/>
              </a:rPr>
              <a:t>loc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ob1(10,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20),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ob2(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5,</a:t>
            </a:r>
            <a:r>
              <a:rPr sz="1400" spc="-5" dirty="0">
                <a:latin typeface="Calibri"/>
                <a:cs typeface="Calibri"/>
              </a:rPr>
              <a:t> 30), ob3(90,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90);</a:t>
            </a:r>
            <a:endParaRPr sz="1400">
              <a:latin typeface="Calibri"/>
              <a:cs typeface="Calibri"/>
            </a:endParaRPr>
          </a:p>
          <a:p>
            <a:pPr marL="12700"/>
            <a:r>
              <a:rPr sz="1400" spc="-5" dirty="0">
                <a:latin typeface="Calibri"/>
                <a:cs typeface="Calibri"/>
              </a:rPr>
              <a:t>ob1.show();</a:t>
            </a:r>
            <a:endParaRPr sz="1400">
              <a:latin typeface="Calibri"/>
              <a:cs typeface="Calibri"/>
            </a:endParaRPr>
          </a:p>
          <a:p>
            <a:pPr marL="12700"/>
            <a:r>
              <a:rPr sz="1400" spc="-5" dirty="0">
                <a:latin typeface="Calibri"/>
                <a:cs typeface="Calibri"/>
              </a:rPr>
              <a:t>ob2.show();</a:t>
            </a:r>
            <a:endParaRPr sz="1400">
              <a:latin typeface="Calibri"/>
              <a:cs typeface="Calibri"/>
            </a:endParaRPr>
          </a:p>
          <a:p>
            <a:pPr marL="12700"/>
            <a:r>
              <a:rPr sz="1400" spc="-5" dirty="0">
                <a:latin typeface="Calibri"/>
                <a:cs typeface="Calibri"/>
              </a:rPr>
              <a:t>++ob1;</a:t>
            </a:r>
            <a:endParaRPr sz="1400">
              <a:latin typeface="Calibri"/>
              <a:cs typeface="Calibri"/>
            </a:endParaRPr>
          </a:p>
          <a:p>
            <a:pPr marL="12700"/>
            <a:r>
              <a:rPr sz="1400" spc="-5" dirty="0">
                <a:latin typeface="Calibri"/>
                <a:cs typeface="Calibri"/>
              </a:rPr>
              <a:t>ob1.show();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0000"/>
                </a:solidFill>
                <a:latin typeface="Calibri"/>
                <a:cs typeface="Calibri"/>
              </a:rPr>
              <a:t>//</a:t>
            </a:r>
            <a:r>
              <a:rPr sz="1400" b="1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FF0000"/>
                </a:solidFill>
                <a:latin typeface="Calibri"/>
                <a:cs typeface="Calibri"/>
              </a:rPr>
              <a:t>displays</a:t>
            </a:r>
            <a:r>
              <a:rPr sz="1400" b="1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0000"/>
                </a:solidFill>
                <a:latin typeface="Calibri"/>
                <a:cs typeface="Calibri"/>
              </a:rPr>
              <a:t>11</a:t>
            </a:r>
            <a:r>
              <a:rPr sz="1400" b="1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0000"/>
                </a:solidFill>
                <a:latin typeface="Calibri"/>
                <a:cs typeface="Calibri"/>
              </a:rPr>
              <a:t>21</a:t>
            </a:r>
            <a:endParaRPr sz="1400">
              <a:latin typeface="Calibri"/>
              <a:cs typeface="Calibri"/>
            </a:endParaRPr>
          </a:p>
          <a:p>
            <a:pPr marL="12700"/>
            <a:r>
              <a:rPr sz="1400" spc="-5" dirty="0">
                <a:latin typeface="Calibri"/>
                <a:cs typeface="Calibri"/>
              </a:rPr>
              <a:t>ob2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=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++ob1;</a:t>
            </a:r>
            <a:endParaRPr sz="1400">
              <a:latin typeface="Calibri"/>
              <a:cs typeface="Calibri"/>
            </a:endParaRPr>
          </a:p>
          <a:p>
            <a:pPr marL="12700"/>
            <a:r>
              <a:rPr sz="1400" spc="-5" dirty="0">
                <a:latin typeface="Calibri"/>
                <a:cs typeface="Calibri"/>
              </a:rPr>
              <a:t>ob1.show();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0000"/>
                </a:solidFill>
                <a:latin typeface="Calibri"/>
                <a:cs typeface="Calibri"/>
              </a:rPr>
              <a:t>//</a:t>
            </a:r>
            <a:r>
              <a:rPr sz="1400" b="1" spc="-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FF0000"/>
                </a:solidFill>
                <a:latin typeface="Calibri"/>
                <a:cs typeface="Calibri"/>
              </a:rPr>
              <a:t>displays</a:t>
            </a:r>
            <a:r>
              <a:rPr sz="1400" b="1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0000"/>
                </a:solidFill>
                <a:latin typeface="Calibri"/>
                <a:cs typeface="Calibri"/>
              </a:rPr>
              <a:t>12</a:t>
            </a:r>
            <a:r>
              <a:rPr sz="1400" b="1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0000"/>
                </a:solidFill>
                <a:latin typeface="Calibri"/>
                <a:cs typeface="Calibri"/>
              </a:rPr>
              <a:t>22</a:t>
            </a:r>
            <a:endParaRPr sz="1400">
              <a:latin typeface="Calibri"/>
              <a:cs typeface="Calibri"/>
            </a:endParaRPr>
          </a:p>
          <a:p>
            <a:pPr marL="12700"/>
            <a:r>
              <a:rPr sz="1400" spc="-5" dirty="0">
                <a:latin typeface="Calibri"/>
                <a:cs typeface="Calibri"/>
              </a:rPr>
              <a:t>ob2.show();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0000"/>
                </a:solidFill>
                <a:latin typeface="Calibri"/>
                <a:cs typeface="Calibri"/>
              </a:rPr>
              <a:t>//</a:t>
            </a:r>
            <a:r>
              <a:rPr sz="1400" b="1" spc="-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FF0000"/>
                </a:solidFill>
                <a:latin typeface="Calibri"/>
                <a:cs typeface="Calibri"/>
              </a:rPr>
              <a:t>displays</a:t>
            </a:r>
            <a:r>
              <a:rPr sz="1400" b="1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0000"/>
                </a:solidFill>
                <a:latin typeface="Calibri"/>
                <a:cs typeface="Calibri"/>
              </a:rPr>
              <a:t>12</a:t>
            </a:r>
            <a:r>
              <a:rPr sz="1400" b="1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0000"/>
                </a:solidFill>
                <a:latin typeface="Calibri"/>
                <a:cs typeface="Calibri"/>
              </a:rPr>
              <a:t>22</a:t>
            </a:r>
            <a:endParaRPr sz="1400">
              <a:latin typeface="Calibri"/>
              <a:cs typeface="Calibri"/>
            </a:endParaRPr>
          </a:p>
          <a:p>
            <a:pPr marL="12700"/>
            <a:r>
              <a:rPr sz="1400" spc="-5" dirty="0">
                <a:latin typeface="Calibri"/>
                <a:cs typeface="Calibri"/>
              </a:rPr>
              <a:t>ob1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=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ob2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=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ob3; </a:t>
            </a:r>
            <a:r>
              <a:rPr sz="1400" b="1" dirty="0">
                <a:solidFill>
                  <a:srgbClr val="FF0000"/>
                </a:solidFill>
                <a:latin typeface="Calibri"/>
                <a:cs typeface="Calibri"/>
              </a:rPr>
              <a:t>//</a:t>
            </a:r>
            <a:r>
              <a:rPr sz="1400" b="1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0000"/>
                </a:solidFill>
                <a:latin typeface="Calibri"/>
                <a:cs typeface="Calibri"/>
              </a:rPr>
              <a:t>multiple</a:t>
            </a:r>
            <a:r>
              <a:rPr sz="1400" b="1" spc="-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0000"/>
                </a:solidFill>
                <a:latin typeface="Calibri"/>
                <a:cs typeface="Calibri"/>
              </a:rPr>
              <a:t>assignment</a:t>
            </a:r>
            <a:endParaRPr sz="1400">
              <a:latin typeface="Calibri"/>
              <a:cs typeface="Calibri"/>
            </a:endParaRPr>
          </a:p>
          <a:p>
            <a:pPr marL="12700"/>
            <a:r>
              <a:rPr sz="1400" spc="-5" dirty="0">
                <a:latin typeface="Calibri"/>
                <a:cs typeface="Calibri"/>
              </a:rPr>
              <a:t>ob1.show();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0000"/>
                </a:solidFill>
                <a:latin typeface="Calibri"/>
                <a:cs typeface="Calibri"/>
              </a:rPr>
              <a:t>//</a:t>
            </a:r>
            <a:r>
              <a:rPr sz="1400" b="1" spc="-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FF0000"/>
                </a:solidFill>
                <a:latin typeface="Calibri"/>
                <a:cs typeface="Calibri"/>
              </a:rPr>
              <a:t>displays</a:t>
            </a:r>
            <a:r>
              <a:rPr sz="1400" b="1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0000"/>
                </a:solidFill>
                <a:latin typeface="Calibri"/>
                <a:cs typeface="Calibri"/>
              </a:rPr>
              <a:t>90</a:t>
            </a:r>
            <a:r>
              <a:rPr sz="1400" b="1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0000"/>
                </a:solidFill>
                <a:latin typeface="Calibri"/>
                <a:cs typeface="Calibri"/>
              </a:rPr>
              <a:t>90</a:t>
            </a:r>
            <a:endParaRPr sz="1400">
              <a:latin typeface="Calibri"/>
              <a:cs typeface="Calibri"/>
            </a:endParaRPr>
          </a:p>
          <a:p>
            <a:pPr marL="12700">
              <a:spcBef>
                <a:spcPts val="5"/>
              </a:spcBef>
            </a:pPr>
            <a:r>
              <a:rPr sz="1400" spc="-5" dirty="0">
                <a:latin typeface="Calibri"/>
                <a:cs typeface="Calibri"/>
              </a:rPr>
              <a:t>ob2.show();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0000"/>
                </a:solidFill>
                <a:latin typeface="Calibri"/>
                <a:cs typeface="Calibri"/>
              </a:rPr>
              <a:t>//</a:t>
            </a:r>
            <a:r>
              <a:rPr sz="1400" b="1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FF0000"/>
                </a:solidFill>
                <a:latin typeface="Calibri"/>
                <a:cs typeface="Calibri"/>
              </a:rPr>
              <a:t>displays</a:t>
            </a:r>
            <a:r>
              <a:rPr sz="1400" b="1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FF0000"/>
                </a:solidFill>
                <a:latin typeface="Calibri"/>
                <a:cs typeface="Calibri"/>
              </a:rPr>
              <a:t>90 90</a:t>
            </a:r>
            <a:endParaRPr sz="1400">
              <a:latin typeface="Calibri"/>
              <a:cs typeface="Calibri"/>
            </a:endParaRPr>
          </a:p>
          <a:p>
            <a:pPr marL="12700"/>
            <a:r>
              <a:rPr sz="1400" b="1" spc="-5" dirty="0">
                <a:latin typeface="Calibri"/>
                <a:cs typeface="Calibri"/>
              </a:rPr>
              <a:t>return</a:t>
            </a:r>
            <a:r>
              <a:rPr sz="1400" b="1" spc="-6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0;</a:t>
            </a:r>
            <a:endParaRPr sz="1400">
              <a:latin typeface="Calibri"/>
              <a:cs typeface="Calibri"/>
            </a:endParaRPr>
          </a:p>
          <a:p>
            <a:pPr marL="12700"/>
            <a:r>
              <a:rPr sz="1400" dirty="0">
                <a:latin typeface="Calibri"/>
                <a:cs typeface="Calibri"/>
              </a:rPr>
              <a:t>}</a:t>
            </a:r>
            <a:endParaRPr sz="1400">
              <a:latin typeface="Calibri"/>
              <a:cs typeface="Calibri"/>
            </a:endParaRPr>
          </a:p>
          <a:p>
            <a:pPr marR="5080" algn="r">
              <a:spcBef>
                <a:spcPts val="90"/>
              </a:spcBef>
            </a:pPr>
            <a:r>
              <a:rPr b="1" spc="-5" dirty="0">
                <a:latin typeface="Calibri"/>
                <a:cs typeface="Calibri"/>
              </a:rPr>
              <a:t>Output:</a:t>
            </a:r>
            <a:endParaRPr>
              <a:latin typeface="Calibri"/>
              <a:cs typeface="Calibri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9363965" y="5131434"/>
          <a:ext cx="781685" cy="124535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98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17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5833">
                <a:tc>
                  <a:txBody>
                    <a:bodyPr/>
                    <a:lstStyle/>
                    <a:p>
                      <a:pPr marL="41910">
                        <a:lnSpc>
                          <a:spcPts val="1335"/>
                        </a:lnSpc>
                      </a:pPr>
                      <a:r>
                        <a:rPr sz="1400" b="1" spc="-5" dirty="0">
                          <a:latin typeface="Calibri"/>
                          <a:cs typeface="Calibri"/>
                        </a:rPr>
                        <a:t>10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6830" algn="r">
                        <a:lnSpc>
                          <a:spcPts val="1335"/>
                        </a:lnSpc>
                      </a:pPr>
                      <a:r>
                        <a:rPr sz="1400" b="1" spc="-5" dirty="0">
                          <a:latin typeface="Calibri"/>
                          <a:cs typeface="Calibri"/>
                        </a:rPr>
                        <a:t>20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3372">
                <a:tc>
                  <a:txBody>
                    <a:bodyPr/>
                    <a:lstStyle/>
                    <a:p>
                      <a:pPr marL="41910">
                        <a:lnSpc>
                          <a:spcPts val="1470"/>
                        </a:lnSpc>
                      </a:pPr>
                      <a:r>
                        <a:rPr sz="1400" b="1" dirty="0">
                          <a:latin typeface="Calibri"/>
                          <a:cs typeface="Calibri"/>
                        </a:rPr>
                        <a:t>5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5560" algn="r">
                        <a:lnSpc>
                          <a:spcPts val="1470"/>
                        </a:lnSpc>
                      </a:pPr>
                      <a:r>
                        <a:rPr sz="1400" b="1" dirty="0">
                          <a:latin typeface="Calibri"/>
                          <a:cs typeface="Calibri"/>
                        </a:rPr>
                        <a:t>30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3639">
                <a:tc>
                  <a:txBody>
                    <a:bodyPr/>
                    <a:lstStyle/>
                    <a:p>
                      <a:pPr marL="41910">
                        <a:lnSpc>
                          <a:spcPts val="1475"/>
                        </a:lnSpc>
                      </a:pPr>
                      <a:r>
                        <a:rPr sz="1400" b="1" spc="-5" dirty="0">
                          <a:latin typeface="Calibri"/>
                          <a:cs typeface="Calibri"/>
                        </a:rPr>
                        <a:t>11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6830" algn="r">
                        <a:lnSpc>
                          <a:spcPts val="1475"/>
                        </a:lnSpc>
                      </a:pPr>
                      <a:r>
                        <a:rPr sz="1400" b="1" spc="-5" dirty="0">
                          <a:latin typeface="Calibri"/>
                          <a:cs typeface="Calibri"/>
                        </a:rPr>
                        <a:t>21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3321">
                <a:tc>
                  <a:txBody>
                    <a:bodyPr/>
                    <a:lstStyle/>
                    <a:p>
                      <a:pPr marL="41910">
                        <a:lnSpc>
                          <a:spcPts val="1470"/>
                        </a:lnSpc>
                      </a:pPr>
                      <a:r>
                        <a:rPr sz="1400" b="1" spc="-5" dirty="0">
                          <a:latin typeface="Calibri"/>
                          <a:cs typeface="Calibri"/>
                        </a:rPr>
                        <a:t>12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6830" algn="r">
                        <a:lnSpc>
                          <a:spcPts val="1470"/>
                        </a:lnSpc>
                      </a:pPr>
                      <a:r>
                        <a:rPr sz="1400" b="1" spc="-5" dirty="0">
                          <a:latin typeface="Calibri"/>
                          <a:cs typeface="Calibri"/>
                        </a:rPr>
                        <a:t>22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3359">
                <a:tc>
                  <a:txBody>
                    <a:bodyPr/>
                    <a:lstStyle/>
                    <a:p>
                      <a:pPr marL="31750">
                        <a:lnSpc>
                          <a:spcPts val="1470"/>
                        </a:lnSpc>
                      </a:pPr>
                      <a:r>
                        <a:rPr sz="1400" b="1" dirty="0">
                          <a:latin typeface="Calibri"/>
                          <a:cs typeface="Calibri"/>
                        </a:rPr>
                        <a:t>12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470"/>
                        </a:lnSpc>
                      </a:pPr>
                      <a:r>
                        <a:rPr sz="1400" b="1" dirty="0">
                          <a:latin typeface="Calibri"/>
                          <a:cs typeface="Calibri"/>
                        </a:rPr>
                        <a:t>22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5834">
                <a:tc>
                  <a:txBody>
                    <a:bodyPr/>
                    <a:lstStyle/>
                    <a:p>
                      <a:pPr marL="31750">
                        <a:lnSpc>
                          <a:spcPts val="1440"/>
                        </a:lnSpc>
                      </a:pPr>
                      <a:r>
                        <a:rPr sz="1400" b="1" dirty="0">
                          <a:latin typeface="Calibri"/>
                          <a:cs typeface="Calibri"/>
                        </a:rPr>
                        <a:t>90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440"/>
                        </a:lnSpc>
                      </a:pPr>
                      <a:r>
                        <a:rPr sz="1400" b="1" dirty="0">
                          <a:latin typeface="Calibri"/>
                          <a:cs typeface="Calibri"/>
                        </a:rPr>
                        <a:t>90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object 7"/>
          <p:cNvSpPr/>
          <p:nvPr/>
        </p:nvSpPr>
        <p:spPr>
          <a:xfrm>
            <a:off x="1524000" y="1295401"/>
            <a:ext cx="9144000" cy="1905"/>
          </a:xfrm>
          <a:custGeom>
            <a:avLst/>
            <a:gdLst/>
            <a:ahLst/>
            <a:cxnLst/>
            <a:rect l="l" t="t" r="r" b="b"/>
            <a:pathLst>
              <a:path w="9144000" h="1905">
                <a:moveTo>
                  <a:pt x="0" y="0"/>
                </a:moveTo>
                <a:lnTo>
                  <a:pt x="9144000" y="1650"/>
                </a:lnTo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59610" y="547242"/>
            <a:ext cx="7878445" cy="574040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Overloading </a:t>
            </a:r>
            <a:r>
              <a:rPr sz="3600" spc="-5" dirty="0"/>
              <a:t>using</a:t>
            </a:r>
            <a:r>
              <a:rPr sz="3600" spc="10" dirty="0"/>
              <a:t> </a:t>
            </a:r>
            <a:r>
              <a:rPr sz="3600" spc="-5" dirty="0"/>
              <a:t>Friend</a:t>
            </a:r>
            <a:r>
              <a:rPr sz="3600" dirty="0"/>
              <a:t> </a:t>
            </a:r>
            <a:r>
              <a:rPr sz="3600" spc="-5" dirty="0"/>
              <a:t>Functions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2059940" y="1461262"/>
            <a:ext cx="8073390" cy="50742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 algn="just">
              <a:spcBef>
                <a:spcPts val="100"/>
              </a:spcBef>
              <a:buFont typeface="Arial MT"/>
              <a:buChar char="•"/>
              <a:tabLst>
                <a:tab pos="355600" algn="l"/>
              </a:tabLst>
            </a:pPr>
            <a:r>
              <a:rPr sz="2400" spc="-10" dirty="0">
                <a:latin typeface="Calibri"/>
                <a:cs typeface="Calibri"/>
              </a:rPr>
              <a:t>There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are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certain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situations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where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we</a:t>
            </a:r>
            <a:r>
              <a:rPr sz="2400" spc="-10" dirty="0">
                <a:latin typeface="Calibri"/>
                <a:cs typeface="Calibri"/>
              </a:rPr>
              <a:t> would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like</a:t>
            </a:r>
            <a:r>
              <a:rPr sz="2400" spc="-15" dirty="0">
                <a:latin typeface="Calibri"/>
                <a:cs typeface="Calibri"/>
              </a:rPr>
              <a:t> to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use</a:t>
            </a:r>
            <a:r>
              <a:rPr sz="2400" dirty="0">
                <a:latin typeface="Calibri"/>
                <a:cs typeface="Calibri"/>
              </a:rPr>
              <a:t> a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friend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function </a:t>
            </a:r>
            <a:r>
              <a:rPr sz="2400" spc="-15" dirty="0">
                <a:latin typeface="Calibri"/>
                <a:cs typeface="Calibri"/>
              </a:rPr>
              <a:t>rather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than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member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function.</a:t>
            </a:r>
            <a:endParaRPr sz="2400">
              <a:latin typeface="Calibri"/>
              <a:cs typeface="Calibri"/>
            </a:endParaRPr>
          </a:p>
          <a:p>
            <a:pPr marL="355600" marR="5080" indent="-342900" algn="just">
              <a:spcBef>
                <a:spcPts val="580"/>
              </a:spcBef>
              <a:buFont typeface="Arial MT"/>
              <a:buChar char="•"/>
              <a:tabLst>
                <a:tab pos="355600" algn="l"/>
              </a:tabLst>
            </a:pPr>
            <a:r>
              <a:rPr sz="2400" spc="-15" dirty="0">
                <a:latin typeface="Calibri"/>
                <a:cs typeface="Calibri"/>
              </a:rPr>
              <a:t>For </a:t>
            </a:r>
            <a:r>
              <a:rPr sz="2400" spc="-10" dirty="0">
                <a:latin typeface="Calibri"/>
                <a:cs typeface="Calibri"/>
              </a:rPr>
              <a:t>example, </a:t>
            </a:r>
            <a:r>
              <a:rPr sz="2400" dirty="0">
                <a:latin typeface="Calibri"/>
                <a:cs typeface="Calibri"/>
              </a:rPr>
              <a:t>if </a:t>
            </a:r>
            <a:r>
              <a:rPr sz="2400" spc="-15" dirty="0">
                <a:latin typeface="Calibri"/>
                <a:cs typeface="Calibri"/>
              </a:rPr>
              <a:t>we want to </a:t>
            </a:r>
            <a:r>
              <a:rPr sz="2400" spc="-5" dirty="0">
                <a:latin typeface="Calibri"/>
                <a:cs typeface="Calibri"/>
              </a:rPr>
              <a:t>use </a:t>
            </a:r>
            <a:r>
              <a:rPr sz="2400" spc="-10" dirty="0">
                <a:latin typeface="Calibri"/>
                <a:cs typeface="Calibri"/>
              </a:rPr>
              <a:t>two </a:t>
            </a:r>
            <a:r>
              <a:rPr sz="2400" spc="-20" dirty="0">
                <a:latin typeface="Calibri"/>
                <a:cs typeface="Calibri"/>
              </a:rPr>
              <a:t>different </a:t>
            </a:r>
            <a:r>
              <a:rPr sz="2400" dirty="0">
                <a:latin typeface="Calibri"/>
                <a:cs typeface="Calibri"/>
              </a:rPr>
              <a:t>types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a binary 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40" dirty="0">
                <a:latin typeface="Calibri"/>
                <a:cs typeface="Calibri"/>
              </a:rPr>
              <a:t>operator,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55" dirty="0">
                <a:latin typeface="Calibri"/>
                <a:cs typeface="Calibri"/>
              </a:rPr>
              <a:t>say,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one </a:t>
            </a:r>
            <a:r>
              <a:rPr sz="2400" dirty="0">
                <a:latin typeface="Calibri"/>
                <a:cs typeface="Calibri"/>
              </a:rPr>
              <a:t>an </a:t>
            </a:r>
            <a:r>
              <a:rPr sz="2400" spc="-5" dirty="0">
                <a:latin typeface="Calibri"/>
                <a:cs typeface="Calibri"/>
              </a:rPr>
              <a:t>object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5" dirty="0">
                <a:latin typeface="Calibri"/>
                <a:cs typeface="Calibri"/>
              </a:rPr>
              <a:t>another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5" dirty="0">
                <a:latin typeface="Calibri"/>
                <a:cs typeface="Calibri"/>
              </a:rPr>
              <a:t>built </a:t>
            </a:r>
            <a:r>
              <a:rPr sz="2400" dirty="0">
                <a:latin typeface="Calibri"/>
                <a:cs typeface="Calibri"/>
              </a:rPr>
              <a:t>in type </a:t>
            </a:r>
            <a:r>
              <a:rPr sz="2400" spc="-10" dirty="0">
                <a:latin typeface="Calibri"/>
                <a:cs typeface="Calibri"/>
              </a:rPr>
              <a:t>as 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shown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below:</a:t>
            </a:r>
            <a:endParaRPr sz="2400">
              <a:latin typeface="Calibri"/>
              <a:cs typeface="Calibri"/>
            </a:endParaRPr>
          </a:p>
          <a:p>
            <a:pPr marL="355600" marR="6350" algn="just">
              <a:spcBef>
                <a:spcPts val="575"/>
              </a:spcBef>
            </a:pPr>
            <a:r>
              <a:rPr sz="2400" b="1" dirty="0">
                <a:latin typeface="Calibri"/>
                <a:cs typeface="Calibri"/>
              </a:rPr>
              <a:t>A=B+2</a:t>
            </a:r>
            <a:r>
              <a:rPr sz="2400" dirty="0">
                <a:latin typeface="Calibri"/>
                <a:cs typeface="Calibri"/>
              </a:rPr>
              <a:t>, </a:t>
            </a:r>
            <a:r>
              <a:rPr sz="2400" spc="-10" dirty="0">
                <a:latin typeface="Calibri"/>
                <a:cs typeface="Calibri"/>
              </a:rPr>
              <a:t>where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are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objects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same</a:t>
            </a:r>
            <a:r>
              <a:rPr sz="2400" spc="5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class. </a:t>
            </a:r>
            <a:r>
              <a:rPr sz="2400" spc="-5" dirty="0">
                <a:latin typeface="Calibri"/>
                <a:cs typeface="Calibri"/>
              </a:rPr>
              <a:t>This</a:t>
            </a:r>
            <a:r>
              <a:rPr sz="2400" spc="5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will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work </a:t>
            </a:r>
            <a:r>
              <a:rPr sz="2400" spc="-20" dirty="0">
                <a:latin typeface="Calibri"/>
                <a:cs typeface="Calibri"/>
              </a:rPr>
              <a:t>for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5" dirty="0">
                <a:latin typeface="Calibri"/>
                <a:cs typeface="Calibri"/>
              </a:rPr>
              <a:t>member function, but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20" dirty="0">
                <a:latin typeface="Calibri"/>
                <a:cs typeface="Calibri"/>
              </a:rPr>
              <a:t>statement </a:t>
            </a:r>
            <a:r>
              <a:rPr sz="2400" b="1" spc="-5" dirty="0">
                <a:latin typeface="Calibri"/>
                <a:cs typeface="Calibri"/>
              </a:rPr>
              <a:t>A=2+B</a:t>
            </a:r>
            <a:r>
              <a:rPr sz="2400" spc="-5" dirty="0">
                <a:latin typeface="Calibri"/>
                <a:cs typeface="Calibri"/>
              </a:rPr>
              <a:t>; </a:t>
            </a:r>
            <a:r>
              <a:rPr sz="2400" dirty="0">
                <a:latin typeface="Calibri"/>
                <a:cs typeface="Calibri"/>
              </a:rPr>
              <a:t>will 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not</a:t>
            </a:r>
            <a:r>
              <a:rPr sz="2400" spc="-10" dirty="0">
                <a:latin typeface="Calibri"/>
                <a:cs typeface="Calibri"/>
              </a:rPr>
              <a:t> work.</a:t>
            </a:r>
            <a:endParaRPr sz="2400">
              <a:latin typeface="Calibri"/>
              <a:cs typeface="Calibri"/>
            </a:endParaRPr>
          </a:p>
          <a:p>
            <a:pPr marL="355600" marR="5715" indent="-342900" algn="just">
              <a:spcBef>
                <a:spcPts val="580"/>
              </a:spcBef>
              <a:buFont typeface="Arial MT"/>
              <a:buChar char="•"/>
              <a:tabLst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This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-5" dirty="0">
                <a:latin typeface="Calibri"/>
                <a:cs typeface="Calibri"/>
              </a:rPr>
              <a:t>because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left-handed </a:t>
            </a:r>
            <a:r>
              <a:rPr sz="2400" spc="-10" dirty="0">
                <a:latin typeface="Calibri"/>
                <a:cs typeface="Calibri"/>
              </a:rPr>
              <a:t>operand </a:t>
            </a:r>
            <a:r>
              <a:rPr sz="2400" dirty="0">
                <a:latin typeface="Calibri"/>
                <a:cs typeface="Calibri"/>
              </a:rPr>
              <a:t>which </a:t>
            </a:r>
            <a:r>
              <a:rPr sz="2400" spc="-10" dirty="0">
                <a:latin typeface="Calibri"/>
                <a:cs typeface="Calibri"/>
              </a:rPr>
              <a:t>is </a:t>
            </a:r>
            <a:r>
              <a:rPr sz="2400" spc="-5" dirty="0">
                <a:latin typeface="Calibri"/>
                <a:cs typeface="Calibri"/>
              </a:rPr>
              <a:t>responsible 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for </a:t>
            </a:r>
            <a:r>
              <a:rPr sz="2400" spc="-15" dirty="0">
                <a:latin typeface="Calibri"/>
                <a:cs typeface="Calibri"/>
              </a:rPr>
              <a:t>invoking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membership </a:t>
            </a:r>
            <a:r>
              <a:rPr sz="2400" spc="-5" dirty="0">
                <a:latin typeface="Calibri"/>
                <a:cs typeface="Calibri"/>
              </a:rPr>
              <a:t>function should </a:t>
            </a:r>
            <a:r>
              <a:rPr sz="2400" spc="5" dirty="0">
                <a:latin typeface="Calibri"/>
                <a:cs typeface="Calibri"/>
              </a:rPr>
              <a:t>be </a:t>
            </a:r>
            <a:r>
              <a:rPr sz="2400" dirty="0">
                <a:latin typeface="Calibri"/>
                <a:cs typeface="Calibri"/>
              </a:rPr>
              <a:t>an </a:t>
            </a:r>
            <a:r>
              <a:rPr sz="2400" spc="-5" dirty="0">
                <a:latin typeface="Calibri"/>
                <a:cs typeface="Calibri"/>
              </a:rPr>
              <a:t>object </a:t>
            </a:r>
            <a:r>
              <a:rPr sz="2400" spc="-10" dirty="0">
                <a:latin typeface="Calibri"/>
                <a:cs typeface="Calibri"/>
              </a:rPr>
              <a:t>of </a:t>
            </a:r>
            <a:r>
              <a:rPr sz="2400" spc="-5" dirty="0">
                <a:latin typeface="Calibri"/>
                <a:cs typeface="Calibri"/>
              </a:rPr>
              <a:t> the same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class.</a:t>
            </a:r>
            <a:endParaRPr sz="2400">
              <a:latin typeface="Calibri"/>
              <a:cs typeface="Calibri"/>
            </a:endParaRPr>
          </a:p>
          <a:p>
            <a:pPr marL="355600" marR="5080" indent="-342900" algn="just">
              <a:spcBef>
                <a:spcPts val="580"/>
              </a:spcBef>
              <a:buFont typeface="Arial MT"/>
              <a:buChar char="•"/>
              <a:tabLst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Friend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function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allows</a:t>
            </a:r>
            <a:r>
              <a:rPr sz="2400" spc="-5" dirty="0">
                <a:latin typeface="Calibri"/>
                <a:cs typeface="Calibri"/>
              </a:rPr>
              <a:t> both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approaches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it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54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invoked 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without</a:t>
            </a:r>
            <a:r>
              <a:rPr sz="2400" spc="5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" dirty="0">
                <a:latin typeface="Calibri"/>
                <a:cs typeface="Calibri"/>
              </a:rPr>
              <a:t> use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objects.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24000" y="1295401"/>
            <a:ext cx="9144000" cy="1905"/>
          </a:xfrm>
          <a:custGeom>
            <a:avLst/>
            <a:gdLst/>
            <a:ahLst/>
            <a:cxnLst/>
            <a:rect l="l" t="t" r="r" b="b"/>
            <a:pathLst>
              <a:path w="9144000" h="1905">
                <a:moveTo>
                  <a:pt x="0" y="0"/>
                </a:moveTo>
                <a:lnTo>
                  <a:pt x="9144000" y="1650"/>
                </a:lnTo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25161" y="547242"/>
            <a:ext cx="2741930" cy="574040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Continued…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2059940" y="1461262"/>
            <a:ext cx="8073390" cy="4708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 algn="just">
              <a:spcBef>
                <a:spcPts val="100"/>
              </a:spcBef>
              <a:buFont typeface="Arial MT"/>
              <a:buChar char="•"/>
              <a:tabLst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Unary </a:t>
            </a:r>
            <a:r>
              <a:rPr sz="2400" spc="-20" dirty="0">
                <a:latin typeface="Calibri"/>
                <a:cs typeface="Calibri"/>
              </a:rPr>
              <a:t>operators, </a:t>
            </a:r>
            <a:r>
              <a:rPr sz="2400" spc="-5" dirty="0">
                <a:latin typeface="Calibri"/>
                <a:cs typeface="Calibri"/>
              </a:rPr>
              <a:t>overloaded </a:t>
            </a:r>
            <a:r>
              <a:rPr sz="2400" spc="-10" dirty="0">
                <a:latin typeface="Calibri"/>
                <a:cs typeface="Calibri"/>
              </a:rPr>
              <a:t>by </a:t>
            </a:r>
            <a:r>
              <a:rPr sz="2400" dirty="0">
                <a:latin typeface="Calibri"/>
                <a:cs typeface="Calibri"/>
              </a:rPr>
              <a:t>means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a member </a:t>
            </a:r>
            <a:r>
              <a:rPr sz="2400" spc="-5" dirty="0">
                <a:latin typeface="Calibri"/>
                <a:cs typeface="Calibri"/>
              </a:rPr>
              <a:t>function,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take</a:t>
            </a:r>
            <a:r>
              <a:rPr sz="2400" spc="3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no</a:t>
            </a:r>
            <a:r>
              <a:rPr sz="2400" spc="30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explicit</a:t>
            </a:r>
            <a:r>
              <a:rPr sz="2400" spc="29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arguments,</a:t>
            </a:r>
            <a:r>
              <a:rPr sz="2400" spc="3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but,</a:t>
            </a:r>
            <a:r>
              <a:rPr sz="2400" spc="3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those</a:t>
            </a:r>
            <a:r>
              <a:rPr sz="2400" spc="3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overloaded</a:t>
            </a:r>
            <a:r>
              <a:rPr sz="2400" spc="3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by</a:t>
            </a:r>
            <a:r>
              <a:rPr sz="2400" spc="3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means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5" dirty="0">
                <a:latin typeface="Calibri"/>
                <a:cs typeface="Calibri"/>
              </a:rPr>
              <a:t>friend function, </a:t>
            </a:r>
            <a:r>
              <a:rPr sz="2400" spc="-30" dirty="0">
                <a:latin typeface="Calibri"/>
                <a:cs typeface="Calibri"/>
              </a:rPr>
              <a:t>take </a:t>
            </a:r>
            <a:r>
              <a:rPr sz="2400" spc="-5" dirty="0">
                <a:latin typeface="Calibri"/>
                <a:cs typeface="Calibri"/>
              </a:rPr>
              <a:t>one </a:t>
            </a:r>
            <a:r>
              <a:rPr sz="2400" spc="-20" dirty="0">
                <a:latin typeface="Calibri"/>
                <a:cs typeface="Calibri"/>
              </a:rPr>
              <a:t>reference </a:t>
            </a:r>
            <a:r>
              <a:rPr sz="2400" spc="-10" dirty="0">
                <a:latin typeface="Calibri"/>
                <a:cs typeface="Calibri"/>
              </a:rPr>
              <a:t>argument </a:t>
            </a:r>
            <a:r>
              <a:rPr sz="2400" spc="-5" dirty="0">
                <a:latin typeface="Calibri"/>
                <a:cs typeface="Calibri"/>
              </a:rPr>
              <a:t>(the object 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5" dirty="0">
                <a:latin typeface="Calibri"/>
                <a:cs typeface="Calibri"/>
              </a:rPr>
              <a:t>relevant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class).</a:t>
            </a:r>
            <a:endParaRPr sz="2400">
              <a:latin typeface="Calibri"/>
              <a:cs typeface="Calibri"/>
            </a:endParaRPr>
          </a:p>
          <a:p>
            <a:pPr>
              <a:spcBef>
                <a:spcPts val="5"/>
              </a:spcBef>
              <a:buFont typeface="Arial MT"/>
              <a:buChar char="•"/>
            </a:pPr>
            <a:endParaRPr sz="3300">
              <a:latin typeface="Calibri"/>
              <a:cs typeface="Calibri"/>
            </a:endParaRPr>
          </a:p>
          <a:p>
            <a:pPr marL="355600" marR="5080" indent="-342900" algn="just">
              <a:buFont typeface="Arial MT"/>
              <a:buChar char="•"/>
              <a:tabLst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Binary </a:t>
            </a:r>
            <a:r>
              <a:rPr sz="2400" spc="-20" dirty="0">
                <a:latin typeface="Calibri"/>
                <a:cs typeface="Calibri"/>
              </a:rPr>
              <a:t>operators </a:t>
            </a:r>
            <a:r>
              <a:rPr sz="2400" spc="-5" dirty="0">
                <a:latin typeface="Calibri"/>
                <a:cs typeface="Calibri"/>
              </a:rPr>
              <a:t>overloaded </a:t>
            </a:r>
            <a:r>
              <a:rPr sz="2400" spc="-10" dirty="0">
                <a:latin typeface="Calibri"/>
                <a:cs typeface="Calibri"/>
              </a:rPr>
              <a:t>through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5" dirty="0">
                <a:latin typeface="Calibri"/>
                <a:cs typeface="Calibri"/>
              </a:rPr>
              <a:t>member function </a:t>
            </a:r>
            <a:r>
              <a:rPr sz="2400" spc="-25" dirty="0">
                <a:latin typeface="Calibri"/>
                <a:cs typeface="Calibri"/>
              </a:rPr>
              <a:t>take 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one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explicit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argument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those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which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are</a:t>
            </a:r>
            <a:r>
              <a:rPr sz="2400" spc="5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overloaded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through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friend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function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take </a:t>
            </a:r>
            <a:r>
              <a:rPr sz="2400" spc="-10" dirty="0">
                <a:latin typeface="Calibri"/>
                <a:cs typeface="Calibri"/>
              </a:rPr>
              <a:t>two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explicit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arguments.</a:t>
            </a:r>
            <a:endParaRPr sz="2400">
              <a:latin typeface="Calibri"/>
              <a:cs typeface="Calibri"/>
            </a:endParaRPr>
          </a:p>
          <a:p>
            <a:pPr>
              <a:spcBef>
                <a:spcPts val="10"/>
              </a:spcBef>
              <a:buFont typeface="Arial MT"/>
              <a:buChar char="•"/>
            </a:pPr>
            <a:endParaRPr sz="3300">
              <a:latin typeface="Calibri"/>
              <a:cs typeface="Calibri"/>
            </a:endParaRPr>
          </a:p>
          <a:p>
            <a:pPr marL="355600" marR="5080" indent="-342900" algn="just">
              <a:buFont typeface="Arial MT"/>
              <a:buChar char="•"/>
              <a:tabLst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When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using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binary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operators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overloading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through</a:t>
            </a:r>
            <a:r>
              <a:rPr sz="2400" spc="-5" dirty="0">
                <a:latin typeface="Calibri"/>
                <a:cs typeface="Calibri"/>
              </a:rPr>
              <a:t> member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function,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left</a:t>
            </a:r>
            <a:r>
              <a:rPr sz="2400" spc="-5" dirty="0">
                <a:latin typeface="Calibri"/>
                <a:cs typeface="Calibri"/>
              </a:rPr>
              <a:t> hand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operand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must</a:t>
            </a:r>
            <a:r>
              <a:rPr sz="2400" spc="-5" dirty="0">
                <a:latin typeface="Calibri"/>
                <a:cs typeface="Calibri"/>
              </a:rPr>
              <a:t> be</a:t>
            </a:r>
            <a:r>
              <a:rPr sz="2400" dirty="0">
                <a:latin typeface="Calibri"/>
                <a:cs typeface="Calibri"/>
              </a:rPr>
              <a:t> an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object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relevant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class.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24000" y="1295401"/>
            <a:ext cx="9144000" cy="1905"/>
          </a:xfrm>
          <a:custGeom>
            <a:avLst/>
            <a:gdLst/>
            <a:ahLst/>
            <a:cxnLst/>
            <a:rect l="l" t="t" r="r" b="b"/>
            <a:pathLst>
              <a:path w="9144000" h="1905">
                <a:moveTo>
                  <a:pt x="0" y="0"/>
                </a:moveTo>
                <a:lnTo>
                  <a:pt x="9144000" y="1650"/>
                </a:lnTo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12970" y="547242"/>
            <a:ext cx="2691130" cy="574040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Introduction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1524000" y="1295401"/>
            <a:ext cx="9144000" cy="1905"/>
          </a:xfrm>
          <a:custGeom>
            <a:avLst/>
            <a:gdLst/>
            <a:ahLst/>
            <a:cxnLst/>
            <a:rect l="l" t="t" r="r" b="b"/>
            <a:pathLst>
              <a:path w="9144000" h="1905">
                <a:moveTo>
                  <a:pt x="0" y="0"/>
                </a:moveTo>
                <a:lnTo>
                  <a:pt x="9144000" y="1650"/>
                </a:lnTo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059940" y="1521177"/>
            <a:ext cx="8073390" cy="3701654"/>
          </a:xfrm>
          <a:prstGeom prst="rect">
            <a:avLst/>
          </a:prstGeom>
        </p:spPr>
        <p:txBody>
          <a:bodyPr vert="horz" wrap="square" lIns="0" tIns="59055" rIns="0" bIns="0" rtlCol="0">
            <a:spAutoFit/>
          </a:bodyPr>
          <a:lstStyle/>
          <a:p>
            <a:pPr marL="546100" indent="-534035">
              <a:spcBef>
                <a:spcPts val="465"/>
              </a:spcBef>
              <a:buFont typeface="Arial MT"/>
              <a:buChar char="•"/>
              <a:tabLst>
                <a:tab pos="546100" algn="l"/>
                <a:tab pos="546735" algn="l"/>
              </a:tabLst>
            </a:pPr>
            <a:r>
              <a:rPr sz="2800" spc="-20" dirty="0">
                <a:latin typeface="Calibri"/>
                <a:cs typeface="Calibri"/>
              </a:rPr>
              <a:t>Operator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overloading</a:t>
            </a:r>
            <a:endParaRPr sz="2800">
              <a:latin typeface="Calibri"/>
              <a:cs typeface="Calibri"/>
            </a:endParaRPr>
          </a:p>
          <a:p>
            <a:pPr marL="756285" lvl="1" indent="-287020">
              <a:spcBef>
                <a:spcPts val="315"/>
              </a:spcBef>
              <a:buFont typeface="Wingdings"/>
              <a:buChar char=""/>
              <a:tabLst>
                <a:tab pos="756920" algn="l"/>
              </a:tabLst>
            </a:pPr>
            <a:r>
              <a:rPr sz="2400" spc="-5" dirty="0">
                <a:latin typeface="Calibri"/>
                <a:cs typeface="Calibri"/>
              </a:rPr>
              <a:t>Enabling </a:t>
            </a:r>
            <a:r>
              <a:rPr sz="2400" spc="-30" dirty="0">
                <a:latin typeface="Calibri"/>
                <a:cs typeface="Calibri"/>
              </a:rPr>
              <a:t>C++’s</a:t>
            </a:r>
            <a:r>
              <a:rPr sz="2400" spc="-20" dirty="0">
                <a:latin typeface="Calibri"/>
                <a:cs typeface="Calibri"/>
              </a:rPr>
              <a:t> operators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10" dirty="0">
                <a:latin typeface="Calibri"/>
                <a:cs typeface="Calibri"/>
              </a:rPr>
              <a:t> work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with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class</a:t>
            </a:r>
            <a:r>
              <a:rPr sz="2400" spc="-5" dirty="0">
                <a:latin typeface="Calibri"/>
                <a:cs typeface="Calibri"/>
              </a:rPr>
              <a:t> objects</a:t>
            </a:r>
            <a:endParaRPr sz="2400">
              <a:latin typeface="Calibri"/>
              <a:cs typeface="Calibri"/>
            </a:endParaRPr>
          </a:p>
          <a:p>
            <a:pPr marL="756285" lvl="1" indent="-287020">
              <a:spcBef>
                <a:spcPts val="290"/>
              </a:spcBef>
              <a:buFont typeface="Wingdings"/>
              <a:buChar char=""/>
              <a:tabLst>
                <a:tab pos="756920" algn="l"/>
              </a:tabLst>
            </a:pPr>
            <a:r>
              <a:rPr sz="2400" spc="-5" dirty="0">
                <a:latin typeface="Calibri"/>
                <a:cs typeface="Calibri"/>
              </a:rPr>
              <a:t>Using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traditional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operators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with</a:t>
            </a:r>
            <a:r>
              <a:rPr sz="2400" spc="-10" dirty="0">
                <a:latin typeface="Calibri"/>
                <a:cs typeface="Calibri"/>
              </a:rPr>
              <a:t> user-defined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objects</a:t>
            </a:r>
            <a:endParaRPr sz="2400">
              <a:latin typeface="Calibri"/>
              <a:cs typeface="Calibri"/>
            </a:endParaRPr>
          </a:p>
          <a:p>
            <a:pPr marL="756285" lvl="1" indent="-287020">
              <a:spcBef>
                <a:spcPts val="290"/>
              </a:spcBef>
              <a:buFont typeface="Wingdings"/>
              <a:buChar char=""/>
              <a:tabLst>
                <a:tab pos="756920" algn="l"/>
              </a:tabLst>
            </a:pPr>
            <a:r>
              <a:rPr sz="2400" spc="-10" dirty="0">
                <a:latin typeface="Calibri"/>
                <a:cs typeface="Calibri"/>
              </a:rPr>
              <a:t>Examples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 already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overloaded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operators</a:t>
            </a:r>
            <a:endParaRPr sz="2400">
              <a:latin typeface="Calibri"/>
              <a:cs typeface="Calibri"/>
            </a:endParaRPr>
          </a:p>
          <a:p>
            <a:pPr marL="1308100" marR="5080" lvl="2" indent="-381000">
              <a:lnSpc>
                <a:spcPts val="2180"/>
              </a:lnSpc>
              <a:spcBef>
                <a:spcPts val="500"/>
              </a:spcBef>
              <a:buFont typeface="Arial MT"/>
              <a:buChar char="•"/>
              <a:tabLst>
                <a:tab pos="1308100" algn="l"/>
                <a:tab pos="1308735" algn="l"/>
                <a:tab pos="2391410" algn="l"/>
                <a:tab pos="3144520" algn="l"/>
                <a:tab pos="3776979" algn="l"/>
                <a:tab pos="4269740" algn="l"/>
                <a:tab pos="6130290" algn="l"/>
                <a:tab pos="7179309" algn="l"/>
                <a:tab pos="7714615" algn="l"/>
              </a:tabLst>
            </a:pPr>
            <a:r>
              <a:rPr sz="2000" spc="-5" dirty="0">
                <a:latin typeface="Calibri"/>
                <a:cs typeface="Calibri"/>
              </a:rPr>
              <a:t>O</a:t>
            </a:r>
            <a:r>
              <a:rPr sz="2000" spc="5" dirty="0">
                <a:latin typeface="Calibri"/>
                <a:cs typeface="Calibri"/>
              </a:rPr>
              <a:t>p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45" dirty="0">
                <a:latin typeface="Calibri"/>
                <a:cs typeface="Calibri"/>
              </a:rPr>
              <a:t>r</a:t>
            </a:r>
            <a:r>
              <a:rPr sz="2000" spc="-25" dirty="0">
                <a:latin typeface="Calibri"/>
                <a:cs typeface="Calibri"/>
              </a:rPr>
              <a:t>at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r	</a:t>
            </a:r>
            <a:r>
              <a:rPr sz="2000" b="1" spc="-5" dirty="0">
                <a:latin typeface="Courier New"/>
                <a:cs typeface="Courier New"/>
              </a:rPr>
              <a:t>&lt;</a:t>
            </a:r>
            <a:r>
              <a:rPr sz="2000" b="1" dirty="0">
                <a:latin typeface="Courier New"/>
                <a:cs typeface="Courier New"/>
              </a:rPr>
              <a:t>&lt;</a:t>
            </a:r>
            <a:r>
              <a:rPr sz="2000" b="1" spc="-6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s	</a:t>
            </a:r>
            <a:r>
              <a:rPr sz="2000" spc="-5" dirty="0">
                <a:latin typeface="Calibri"/>
                <a:cs typeface="Calibri"/>
              </a:rPr>
              <a:t>bot</a:t>
            </a:r>
            <a:r>
              <a:rPr sz="2000" dirty="0">
                <a:latin typeface="Calibri"/>
                <a:cs typeface="Calibri"/>
              </a:rPr>
              <a:t>h	the	</a:t>
            </a:r>
            <a:r>
              <a:rPr sz="2000" spc="-45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30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ea</a:t>
            </a:r>
            <a:r>
              <a:rPr sz="2000" spc="-10" dirty="0">
                <a:latin typeface="Calibri"/>
                <a:cs typeface="Calibri"/>
              </a:rPr>
              <a:t>m</a:t>
            </a:r>
            <a:r>
              <a:rPr sz="2000" spc="10" dirty="0">
                <a:latin typeface="Calibri"/>
                <a:cs typeface="Calibri"/>
              </a:rPr>
              <a:t>-</a:t>
            </a:r>
            <a:r>
              <a:rPr sz="2000" dirty="0">
                <a:latin typeface="Calibri"/>
                <a:cs typeface="Calibri"/>
              </a:rPr>
              <a:t>inserti</a:t>
            </a:r>
            <a:r>
              <a:rPr sz="2000" spc="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n	</a:t>
            </a:r>
            <a:r>
              <a:rPr sz="2000" spc="-5" dirty="0">
                <a:latin typeface="Calibri"/>
                <a:cs typeface="Calibri"/>
              </a:rPr>
              <a:t>ope</a:t>
            </a:r>
            <a:r>
              <a:rPr sz="2000" spc="-40" dirty="0">
                <a:latin typeface="Calibri"/>
                <a:cs typeface="Calibri"/>
              </a:rPr>
              <a:t>r</a:t>
            </a:r>
            <a:r>
              <a:rPr sz="2000" spc="-25" dirty="0">
                <a:latin typeface="Calibri"/>
                <a:cs typeface="Calibri"/>
              </a:rPr>
              <a:t>at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r	and	the  </a:t>
            </a:r>
            <a:r>
              <a:rPr sz="2000" spc="-5" dirty="0">
                <a:latin typeface="Calibri"/>
                <a:cs typeface="Calibri"/>
              </a:rPr>
              <a:t>bitwise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left-shift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operator</a:t>
            </a:r>
            <a:endParaRPr sz="2000">
              <a:latin typeface="Calibri"/>
              <a:cs typeface="Calibri"/>
            </a:endParaRPr>
          </a:p>
          <a:p>
            <a:pPr marL="1308100" lvl="2" indent="-381635">
              <a:lnSpc>
                <a:spcPts val="2295"/>
              </a:lnSpc>
              <a:spcBef>
                <a:spcPts val="185"/>
              </a:spcBef>
              <a:buFont typeface="Arial MT"/>
              <a:buChar char="•"/>
              <a:tabLst>
                <a:tab pos="1308100" algn="l"/>
                <a:tab pos="1308735" algn="l"/>
                <a:tab pos="2374900" algn="l"/>
                <a:tab pos="3096260" algn="l"/>
                <a:tab pos="3713479" algn="l"/>
                <a:tab pos="4188460" algn="l"/>
                <a:tab pos="6160770" algn="l"/>
                <a:tab pos="7193280" algn="l"/>
                <a:tab pos="7714615" algn="l"/>
              </a:tabLst>
            </a:pPr>
            <a:r>
              <a:rPr sz="2000" spc="-5" dirty="0">
                <a:latin typeface="Calibri"/>
                <a:cs typeface="Calibri"/>
              </a:rPr>
              <a:t>O</a:t>
            </a:r>
            <a:r>
              <a:rPr sz="2000" spc="5" dirty="0">
                <a:latin typeface="Calibri"/>
                <a:cs typeface="Calibri"/>
              </a:rPr>
              <a:t>p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45" dirty="0">
                <a:latin typeface="Calibri"/>
                <a:cs typeface="Calibri"/>
              </a:rPr>
              <a:t>r</a:t>
            </a:r>
            <a:r>
              <a:rPr sz="2000" spc="-25" dirty="0">
                <a:latin typeface="Calibri"/>
                <a:cs typeface="Calibri"/>
              </a:rPr>
              <a:t>at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r	</a:t>
            </a:r>
            <a:r>
              <a:rPr sz="2000" b="1" spc="-5" dirty="0">
                <a:latin typeface="Courier New"/>
                <a:cs typeface="Courier New"/>
              </a:rPr>
              <a:t>&gt;</a:t>
            </a:r>
            <a:r>
              <a:rPr sz="2000" b="1" dirty="0">
                <a:latin typeface="Courier New"/>
                <a:cs typeface="Courier New"/>
              </a:rPr>
              <a:t>&gt;</a:t>
            </a:r>
            <a:r>
              <a:rPr sz="2000" b="1" spc="-18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s	</a:t>
            </a:r>
            <a:r>
              <a:rPr sz="2000" spc="-5" dirty="0">
                <a:latin typeface="Calibri"/>
                <a:cs typeface="Calibri"/>
              </a:rPr>
              <a:t>bot</a:t>
            </a:r>
            <a:r>
              <a:rPr sz="2000" dirty="0">
                <a:latin typeface="Calibri"/>
                <a:cs typeface="Calibri"/>
              </a:rPr>
              <a:t>h	the	</a:t>
            </a:r>
            <a:r>
              <a:rPr sz="2000" spc="-20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30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ea</a:t>
            </a:r>
            <a:r>
              <a:rPr sz="2000" spc="-10" dirty="0">
                <a:latin typeface="Calibri"/>
                <a:cs typeface="Calibri"/>
              </a:rPr>
              <a:t>m</a:t>
            </a:r>
            <a:r>
              <a:rPr sz="2000" spc="10" dirty="0">
                <a:latin typeface="Calibri"/>
                <a:cs typeface="Calibri"/>
              </a:rPr>
              <a:t>-</a:t>
            </a:r>
            <a:r>
              <a:rPr sz="2000" spc="-40" dirty="0">
                <a:latin typeface="Calibri"/>
                <a:cs typeface="Calibri"/>
              </a:rPr>
              <a:t>e</a:t>
            </a:r>
            <a:r>
              <a:rPr sz="2000" spc="5" dirty="0">
                <a:latin typeface="Calibri"/>
                <a:cs typeface="Calibri"/>
              </a:rPr>
              <a:t>x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40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act</a:t>
            </a:r>
            <a:r>
              <a:rPr sz="2000" spc="10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n	</a:t>
            </a:r>
            <a:r>
              <a:rPr sz="2000" spc="-5" dirty="0">
                <a:latin typeface="Calibri"/>
                <a:cs typeface="Calibri"/>
              </a:rPr>
              <a:t>ope</a:t>
            </a:r>
            <a:r>
              <a:rPr sz="2000" spc="-40" dirty="0">
                <a:latin typeface="Calibri"/>
                <a:cs typeface="Calibri"/>
              </a:rPr>
              <a:t>r</a:t>
            </a:r>
            <a:r>
              <a:rPr sz="2000" spc="-25" dirty="0">
                <a:latin typeface="Calibri"/>
                <a:cs typeface="Calibri"/>
              </a:rPr>
              <a:t>at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r	</a:t>
            </a:r>
            <a:r>
              <a:rPr sz="2000" spc="1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d	the</a:t>
            </a:r>
            <a:endParaRPr sz="2000">
              <a:latin typeface="Calibri"/>
              <a:cs typeface="Calibri"/>
            </a:endParaRPr>
          </a:p>
          <a:p>
            <a:pPr marL="1308100">
              <a:lnSpc>
                <a:spcPts val="2295"/>
              </a:lnSpc>
            </a:pPr>
            <a:r>
              <a:rPr sz="2000" spc="-5" dirty="0">
                <a:latin typeface="Calibri"/>
                <a:cs typeface="Calibri"/>
              </a:rPr>
              <a:t>bitwise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right-shift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operator</a:t>
            </a:r>
            <a:endParaRPr sz="2000">
              <a:latin typeface="Calibri"/>
              <a:cs typeface="Calibri"/>
            </a:endParaRPr>
          </a:p>
          <a:p>
            <a:pPr marL="756285" marR="6350" lvl="1" indent="-287020">
              <a:lnSpc>
                <a:spcPts val="2590"/>
              </a:lnSpc>
              <a:spcBef>
                <a:spcPts val="585"/>
              </a:spcBef>
              <a:buFont typeface="Wingdings"/>
              <a:buChar char=""/>
              <a:tabLst>
                <a:tab pos="756920" algn="l"/>
                <a:tab pos="2025650" algn="l"/>
                <a:tab pos="3390265" algn="l"/>
                <a:tab pos="3947795" algn="l"/>
                <a:tab pos="5553075" algn="l"/>
                <a:tab pos="6296660" algn="l"/>
                <a:tab pos="7179309" algn="l"/>
                <a:tab pos="7644130" algn="l"/>
              </a:tabLst>
            </a:pPr>
            <a:r>
              <a:rPr sz="2400" spc="-5" dirty="0">
                <a:latin typeface="Calibri"/>
                <a:cs typeface="Calibri"/>
              </a:rPr>
              <a:t>Compile</a:t>
            </a:r>
            <a:r>
              <a:rPr sz="2400" dirty="0">
                <a:latin typeface="Calibri"/>
                <a:cs typeface="Calibri"/>
              </a:rPr>
              <a:t>r	</a:t>
            </a:r>
            <a:r>
              <a:rPr sz="2400" spc="-30" dirty="0">
                <a:latin typeface="Calibri"/>
                <a:cs typeface="Calibri"/>
              </a:rPr>
              <a:t>g</a:t>
            </a:r>
            <a:r>
              <a:rPr sz="2400" dirty="0">
                <a:latin typeface="Calibri"/>
                <a:cs typeface="Calibri"/>
              </a:rPr>
              <a:t>en</a:t>
            </a:r>
            <a:r>
              <a:rPr sz="2400" spc="5" dirty="0">
                <a:latin typeface="Calibri"/>
                <a:cs typeface="Calibri"/>
              </a:rPr>
              <a:t>e</a:t>
            </a:r>
            <a:r>
              <a:rPr sz="2400" spc="-45" dirty="0">
                <a:latin typeface="Calibri"/>
                <a:cs typeface="Calibri"/>
              </a:rPr>
              <a:t>r</a:t>
            </a:r>
            <a:r>
              <a:rPr sz="2400" spc="-25" dirty="0">
                <a:latin typeface="Calibri"/>
                <a:cs typeface="Calibri"/>
              </a:rPr>
              <a:t>at</a:t>
            </a:r>
            <a:r>
              <a:rPr sz="2400" dirty="0">
                <a:latin typeface="Calibri"/>
                <a:cs typeface="Calibri"/>
              </a:rPr>
              <a:t>es	t</a:t>
            </a:r>
            <a:r>
              <a:rPr sz="2400" spc="-15" dirty="0">
                <a:latin typeface="Calibri"/>
                <a:cs typeface="Calibri"/>
              </a:rPr>
              <a:t>h</a:t>
            </a:r>
            <a:r>
              <a:rPr sz="2400" dirty="0">
                <a:latin typeface="Calibri"/>
                <a:cs typeface="Calibri"/>
              </a:rPr>
              <a:t>e	app</a:t>
            </a:r>
            <a:r>
              <a:rPr sz="2400" spc="-35" dirty="0">
                <a:latin typeface="Calibri"/>
                <a:cs typeface="Calibri"/>
              </a:rPr>
              <a:t>r</a:t>
            </a:r>
            <a:r>
              <a:rPr sz="2400" spc="-5" dirty="0">
                <a:latin typeface="Calibri"/>
                <a:cs typeface="Calibri"/>
              </a:rPr>
              <a:t>opri</a:t>
            </a:r>
            <a:r>
              <a:rPr sz="2400" spc="-25" dirty="0">
                <a:latin typeface="Calibri"/>
                <a:cs typeface="Calibri"/>
              </a:rPr>
              <a:t>at</a:t>
            </a:r>
            <a:r>
              <a:rPr sz="2400" dirty="0">
                <a:latin typeface="Calibri"/>
                <a:cs typeface="Calibri"/>
              </a:rPr>
              <a:t>e	</a:t>
            </a:r>
            <a:r>
              <a:rPr sz="2400" spc="-20" dirty="0">
                <a:latin typeface="Calibri"/>
                <a:cs typeface="Calibri"/>
              </a:rPr>
              <a:t>c</a:t>
            </a:r>
            <a:r>
              <a:rPr sz="2400" spc="-5" dirty="0">
                <a:latin typeface="Calibri"/>
                <a:cs typeface="Calibri"/>
              </a:rPr>
              <a:t>od</a:t>
            </a:r>
            <a:r>
              <a:rPr sz="2400" dirty="0">
                <a:latin typeface="Calibri"/>
                <a:cs typeface="Calibri"/>
              </a:rPr>
              <a:t>e	</a:t>
            </a:r>
            <a:r>
              <a:rPr sz="2400" spc="-5" dirty="0">
                <a:latin typeface="Calibri"/>
                <a:cs typeface="Calibri"/>
              </a:rPr>
              <a:t>base</a:t>
            </a:r>
            <a:r>
              <a:rPr sz="2400" dirty="0">
                <a:latin typeface="Calibri"/>
                <a:cs typeface="Calibri"/>
              </a:rPr>
              <a:t>d	</a:t>
            </a:r>
            <a:r>
              <a:rPr sz="2400" spc="-10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n	the  manner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which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5" dirty="0">
                <a:latin typeface="Calibri"/>
                <a:cs typeface="Calibri"/>
              </a:rPr>
              <a:t>operator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used.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2200" y="683262"/>
            <a:ext cx="10515600" cy="689291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397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59940" y="1571523"/>
            <a:ext cx="2026920" cy="41236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02565">
              <a:lnSpc>
                <a:spcPct val="120100"/>
              </a:lnSpc>
              <a:spcBef>
                <a:spcPts val="100"/>
              </a:spcBef>
            </a:pPr>
            <a:r>
              <a:rPr sz="1600" b="1" spc="-10" dirty="0">
                <a:latin typeface="Calibri"/>
                <a:cs typeface="Calibri"/>
              </a:rPr>
              <a:t>#include</a:t>
            </a:r>
            <a:r>
              <a:rPr sz="1600" b="1" spc="10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&lt;iostream&gt; </a:t>
            </a:r>
            <a:r>
              <a:rPr sz="1600" b="1" spc="-5" dirty="0">
                <a:latin typeface="Calibri"/>
                <a:cs typeface="Calibri"/>
              </a:rPr>
              <a:t> using namespace </a:t>
            </a:r>
            <a:r>
              <a:rPr sz="1600" b="1" spc="-15" dirty="0">
                <a:latin typeface="Calibri"/>
                <a:cs typeface="Calibri"/>
              </a:rPr>
              <a:t>std; </a:t>
            </a:r>
            <a:r>
              <a:rPr sz="1600" b="1" spc="-355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class </a:t>
            </a:r>
            <a:r>
              <a:rPr sz="1600" spc="-5" dirty="0">
                <a:latin typeface="Calibri"/>
                <a:cs typeface="Calibri"/>
              </a:rPr>
              <a:t>loc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{</a:t>
            </a:r>
            <a:endParaRPr sz="1600" dirty="0">
              <a:latin typeface="Calibri"/>
              <a:cs typeface="Calibri"/>
            </a:endParaRPr>
          </a:p>
          <a:p>
            <a:pPr marL="12700">
              <a:spcBef>
                <a:spcPts val="385"/>
              </a:spcBef>
            </a:pPr>
            <a:r>
              <a:rPr sz="1600" b="1" spc="-10" dirty="0">
                <a:latin typeface="Calibri"/>
                <a:cs typeface="Calibri"/>
              </a:rPr>
              <a:t>int</a:t>
            </a:r>
            <a:r>
              <a:rPr sz="1600" b="1" spc="-3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longitude,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latitude;</a:t>
            </a:r>
            <a:endParaRPr sz="1600" dirty="0">
              <a:latin typeface="Calibri"/>
              <a:cs typeface="Calibri"/>
            </a:endParaRPr>
          </a:p>
          <a:p>
            <a:pPr marL="12700">
              <a:spcBef>
                <a:spcPts val="384"/>
              </a:spcBef>
            </a:pPr>
            <a:r>
              <a:rPr sz="1600" b="1" spc="-5" dirty="0">
                <a:latin typeface="Calibri"/>
                <a:cs typeface="Calibri"/>
              </a:rPr>
              <a:t>public:</a:t>
            </a:r>
            <a:endParaRPr sz="1600" dirty="0">
              <a:latin typeface="Calibri"/>
              <a:cs typeface="Calibri"/>
            </a:endParaRPr>
          </a:p>
          <a:p>
            <a:pPr marL="12700" marR="159385">
              <a:lnSpc>
                <a:spcPct val="120000"/>
              </a:lnSpc>
            </a:pPr>
            <a:r>
              <a:rPr sz="1600" spc="-10" dirty="0">
                <a:latin typeface="Calibri"/>
                <a:cs typeface="Calibri"/>
              </a:rPr>
              <a:t>loc() </a:t>
            </a:r>
            <a:r>
              <a:rPr sz="1600" spc="-5" dirty="0">
                <a:latin typeface="Calibri"/>
                <a:cs typeface="Calibri"/>
              </a:rPr>
              <a:t>{} </a:t>
            </a:r>
            <a:r>
              <a:rPr sz="1600" b="1" spc="-5" dirty="0">
                <a:solidFill>
                  <a:srgbClr val="FF0000"/>
                </a:solidFill>
                <a:latin typeface="Calibri"/>
                <a:cs typeface="Calibri"/>
              </a:rPr>
              <a:t>// </a:t>
            </a:r>
            <a:r>
              <a:rPr sz="1600" b="1" spc="-10" dirty="0">
                <a:solidFill>
                  <a:srgbClr val="FF0000"/>
                </a:solidFill>
                <a:latin typeface="Calibri"/>
                <a:cs typeface="Calibri"/>
              </a:rPr>
              <a:t>constructors </a:t>
            </a:r>
            <a:r>
              <a:rPr sz="1600" b="1" spc="-35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loc(int </a:t>
            </a:r>
            <a:r>
              <a:rPr sz="1600" spc="5" dirty="0">
                <a:latin typeface="Calibri"/>
                <a:cs typeface="Calibri"/>
              </a:rPr>
              <a:t>lg, </a:t>
            </a:r>
            <a:r>
              <a:rPr sz="1600" spc="-10" dirty="0">
                <a:latin typeface="Calibri"/>
                <a:cs typeface="Calibri"/>
              </a:rPr>
              <a:t>int </a:t>
            </a:r>
            <a:r>
              <a:rPr sz="1600" dirty="0">
                <a:latin typeface="Calibri"/>
                <a:cs typeface="Calibri"/>
              </a:rPr>
              <a:t>lt) </a:t>
            </a:r>
            <a:r>
              <a:rPr sz="1600" spc="-5" dirty="0">
                <a:latin typeface="Calibri"/>
                <a:cs typeface="Calibri"/>
              </a:rPr>
              <a:t>{ 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longitude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=</a:t>
            </a:r>
            <a:r>
              <a:rPr sz="1600" spc="35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lg; 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latitude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=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lt;</a:t>
            </a:r>
          </a:p>
          <a:p>
            <a:pPr marL="12700">
              <a:spcBef>
                <a:spcPts val="385"/>
              </a:spcBef>
            </a:pPr>
            <a:r>
              <a:rPr sz="1600" spc="-5" dirty="0">
                <a:latin typeface="Calibri"/>
                <a:cs typeface="Calibri"/>
              </a:rPr>
              <a:t>}</a:t>
            </a:r>
            <a:endParaRPr sz="1600" dirty="0">
              <a:latin typeface="Calibri"/>
              <a:cs typeface="Calibri"/>
            </a:endParaRPr>
          </a:p>
          <a:p>
            <a:pPr marL="12700">
              <a:spcBef>
                <a:spcPts val="385"/>
              </a:spcBef>
            </a:pPr>
            <a:r>
              <a:rPr sz="1600" b="1" spc="-10" dirty="0">
                <a:latin typeface="Calibri"/>
                <a:cs typeface="Calibri"/>
              </a:rPr>
              <a:t>void </a:t>
            </a:r>
            <a:r>
              <a:rPr sz="1600" spc="-10" dirty="0">
                <a:latin typeface="Calibri"/>
                <a:cs typeface="Calibri"/>
              </a:rPr>
              <a:t>show()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{</a:t>
            </a:r>
            <a:endParaRPr sz="1600" dirty="0">
              <a:latin typeface="Calibri"/>
              <a:cs typeface="Calibri"/>
            </a:endParaRPr>
          </a:p>
          <a:p>
            <a:pPr marL="12700" marR="5080">
              <a:lnSpc>
                <a:spcPct val="120000"/>
              </a:lnSpc>
            </a:pPr>
            <a:r>
              <a:rPr sz="1600" spc="-10" dirty="0">
                <a:latin typeface="Calibri"/>
                <a:cs typeface="Calibri"/>
              </a:rPr>
              <a:t>cout </a:t>
            </a:r>
            <a:r>
              <a:rPr sz="1600" spc="-5" dirty="0">
                <a:latin typeface="Calibri"/>
                <a:cs typeface="Calibri"/>
              </a:rPr>
              <a:t>&lt;&lt; longitude &lt;&lt; " </a:t>
            </a:r>
            <a:r>
              <a:rPr sz="1600" spc="-10" dirty="0">
                <a:latin typeface="Calibri"/>
                <a:cs typeface="Calibri"/>
              </a:rPr>
              <a:t>"; </a:t>
            </a:r>
            <a:r>
              <a:rPr sz="1600" spc="-35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cout</a:t>
            </a:r>
            <a:r>
              <a:rPr sz="1600" spc="-5" dirty="0">
                <a:latin typeface="Calibri"/>
                <a:cs typeface="Calibri"/>
              </a:rPr>
              <a:t> &lt;&lt;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latitude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&lt;&lt; "\n";</a:t>
            </a:r>
            <a:endParaRPr sz="1600" dirty="0">
              <a:latin typeface="Calibri"/>
              <a:cs typeface="Calibri"/>
            </a:endParaRPr>
          </a:p>
          <a:p>
            <a:pPr marL="12700">
              <a:spcBef>
                <a:spcPts val="385"/>
              </a:spcBef>
            </a:pPr>
            <a:r>
              <a:rPr sz="1600" spc="-5" dirty="0">
                <a:latin typeface="Calibri"/>
                <a:cs typeface="Calibri"/>
              </a:rPr>
              <a:t>}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83934" y="1571524"/>
            <a:ext cx="4040504" cy="3279487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2700">
              <a:spcBef>
                <a:spcPts val="484"/>
              </a:spcBef>
            </a:pPr>
            <a:r>
              <a:rPr sz="1600" b="1" spc="-10" dirty="0">
                <a:latin typeface="Calibri"/>
                <a:cs typeface="Calibri"/>
              </a:rPr>
              <a:t>friend</a:t>
            </a:r>
            <a:r>
              <a:rPr sz="1600" b="1" spc="3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loc </a:t>
            </a:r>
            <a:r>
              <a:rPr sz="1600" spc="-15" dirty="0">
                <a:latin typeface="Calibri"/>
                <a:cs typeface="Calibri"/>
              </a:rPr>
              <a:t>operator+(loc</a:t>
            </a:r>
            <a:r>
              <a:rPr sz="1600" spc="5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op1,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loc </a:t>
            </a:r>
            <a:r>
              <a:rPr sz="1600" spc="-10" dirty="0">
                <a:latin typeface="Calibri"/>
                <a:cs typeface="Calibri"/>
              </a:rPr>
              <a:t>op2);</a:t>
            </a:r>
            <a:endParaRPr sz="1600" dirty="0">
              <a:latin typeface="Calibri"/>
              <a:cs typeface="Calibri"/>
            </a:endParaRPr>
          </a:p>
          <a:p>
            <a:pPr marL="57785">
              <a:spcBef>
                <a:spcPts val="390"/>
              </a:spcBef>
            </a:pPr>
            <a:r>
              <a:rPr sz="1600" b="1" spc="-5" dirty="0">
                <a:solidFill>
                  <a:srgbClr val="FF0000"/>
                </a:solidFill>
                <a:latin typeface="Calibri"/>
                <a:cs typeface="Calibri"/>
              </a:rPr>
              <a:t>//</a:t>
            </a:r>
            <a:r>
              <a:rPr sz="1600" b="1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Calibri"/>
                <a:cs typeface="Calibri"/>
              </a:rPr>
              <a:t>now</a:t>
            </a:r>
            <a:r>
              <a:rPr sz="1600" b="1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1600" b="1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FF0000"/>
                </a:solidFill>
                <a:latin typeface="Calibri"/>
                <a:cs typeface="Calibri"/>
              </a:rPr>
              <a:t>friend</a:t>
            </a:r>
            <a:endParaRPr sz="1600" dirty="0">
              <a:latin typeface="Calibri"/>
              <a:cs typeface="Calibri"/>
            </a:endParaRPr>
          </a:p>
          <a:p>
            <a:pPr marL="12700">
              <a:spcBef>
                <a:spcPts val="380"/>
              </a:spcBef>
            </a:pPr>
            <a:r>
              <a:rPr sz="1600" spc="-5" dirty="0">
                <a:latin typeface="Calibri"/>
                <a:cs typeface="Calibri"/>
              </a:rPr>
              <a:t>};</a:t>
            </a:r>
            <a:endParaRPr sz="1600" dirty="0">
              <a:latin typeface="Calibri"/>
              <a:cs typeface="Calibri"/>
            </a:endParaRPr>
          </a:p>
          <a:p>
            <a:pPr marL="12700">
              <a:spcBef>
                <a:spcPts val="385"/>
              </a:spcBef>
            </a:pPr>
            <a:r>
              <a:rPr sz="1600" spc="-25" dirty="0">
                <a:solidFill>
                  <a:srgbClr val="FF0000"/>
                </a:solidFill>
                <a:latin typeface="Calibri"/>
                <a:cs typeface="Calibri"/>
              </a:rPr>
              <a:t>/*</a:t>
            </a:r>
            <a:r>
              <a:rPr sz="1600" b="1" spc="-25" dirty="0">
                <a:solidFill>
                  <a:srgbClr val="FF0000"/>
                </a:solidFill>
                <a:latin typeface="Calibri"/>
                <a:cs typeface="Calibri"/>
              </a:rPr>
              <a:t>Now,</a:t>
            </a:r>
            <a:r>
              <a:rPr sz="1600" b="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Calibri"/>
                <a:cs typeface="Calibri"/>
              </a:rPr>
              <a:t>+</a:t>
            </a:r>
            <a:r>
              <a:rPr sz="1600" b="1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Calibri"/>
                <a:cs typeface="Calibri"/>
              </a:rPr>
              <a:t>is overloaded using</a:t>
            </a:r>
            <a:r>
              <a:rPr sz="1600" b="1" spc="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FF0000"/>
                </a:solidFill>
                <a:latin typeface="Calibri"/>
                <a:cs typeface="Calibri"/>
              </a:rPr>
              <a:t>friend</a:t>
            </a:r>
            <a:r>
              <a:rPr sz="1600" b="1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Calibri"/>
                <a:cs typeface="Calibri"/>
              </a:rPr>
              <a:t>function*/</a:t>
            </a:r>
            <a:endParaRPr sz="1600" dirty="0">
              <a:latin typeface="Calibri"/>
              <a:cs typeface="Calibri"/>
            </a:endParaRPr>
          </a:p>
          <a:p>
            <a:pPr marL="12700">
              <a:spcBef>
                <a:spcPts val="385"/>
              </a:spcBef>
            </a:pPr>
            <a:r>
              <a:rPr sz="1600" spc="-5" dirty="0">
                <a:latin typeface="Calibri"/>
                <a:cs typeface="Calibri"/>
              </a:rPr>
              <a:t>loc</a:t>
            </a:r>
            <a:r>
              <a:rPr sz="1600" spc="-15" dirty="0">
                <a:latin typeface="Calibri"/>
                <a:cs typeface="Calibri"/>
              </a:rPr>
              <a:t> operator+(loc</a:t>
            </a:r>
            <a:r>
              <a:rPr sz="1600" spc="5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op1,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loc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op2)</a:t>
            </a:r>
            <a:endParaRPr sz="1600" dirty="0">
              <a:latin typeface="Calibri"/>
              <a:cs typeface="Calibri"/>
            </a:endParaRPr>
          </a:p>
          <a:p>
            <a:pPr marL="12700">
              <a:spcBef>
                <a:spcPts val="385"/>
              </a:spcBef>
            </a:pPr>
            <a:r>
              <a:rPr sz="1600" spc="-5" dirty="0">
                <a:latin typeface="Calibri"/>
                <a:cs typeface="Calibri"/>
              </a:rPr>
              <a:t>{</a:t>
            </a:r>
            <a:endParaRPr sz="1600" dirty="0">
              <a:latin typeface="Calibri"/>
              <a:cs typeface="Calibri"/>
            </a:endParaRPr>
          </a:p>
          <a:p>
            <a:pPr marL="12700">
              <a:spcBef>
                <a:spcPts val="385"/>
              </a:spcBef>
            </a:pPr>
            <a:r>
              <a:rPr sz="1600" spc="-5" dirty="0">
                <a:latin typeface="Calibri"/>
                <a:cs typeface="Calibri"/>
              </a:rPr>
              <a:t>loc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temp;</a:t>
            </a:r>
            <a:endParaRPr sz="1600" dirty="0">
              <a:latin typeface="Calibri"/>
              <a:cs typeface="Calibri"/>
            </a:endParaRPr>
          </a:p>
          <a:p>
            <a:pPr marL="12700" marR="5080">
              <a:lnSpc>
                <a:spcPct val="120000"/>
              </a:lnSpc>
            </a:pPr>
            <a:r>
              <a:rPr sz="1600" spc="-5" dirty="0">
                <a:latin typeface="Calibri"/>
                <a:cs typeface="Calibri"/>
              </a:rPr>
              <a:t>temp.longitude = op1.longitude + </a:t>
            </a:r>
            <a:r>
              <a:rPr sz="1600" spc="-10" dirty="0">
                <a:latin typeface="Calibri"/>
                <a:cs typeface="Calibri"/>
              </a:rPr>
              <a:t>op2.longitude; </a:t>
            </a:r>
            <a:r>
              <a:rPr sz="1600" spc="-35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temp.latitude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=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op1.latitude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+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op2.latitude;</a:t>
            </a:r>
            <a:endParaRPr sz="1600" dirty="0">
              <a:latin typeface="Calibri"/>
              <a:cs typeface="Calibri"/>
            </a:endParaRPr>
          </a:p>
          <a:p>
            <a:pPr marL="12700">
              <a:spcBef>
                <a:spcPts val="385"/>
              </a:spcBef>
            </a:pPr>
            <a:r>
              <a:rPr sz="1600" b="1" spc="-10" dirty="0">
                <a:latin typeface="Calibri"/>
                <a:cs typeface="Calibri"/>
              </a:rPr>
              <a:t>return </a:t>
            </a:r>
            <a:r>
              <a:rPr sz="1600" spc="-10" dirty="0">
                <a:latin typeface="Calibri"/>
                <a:cs typeface="Calibri"/>
              </a:rPr>
              <a:t>temp;</a:t>
            </a:r>
            <a:endParaRPr sz="1600" dirty="0">
              <a:latin typeface="Calibri"/>
              <a:cs typeface="Calibri"/>
            </a:endParaRPr>
          </a:p>
          <a:p>
            <a:pPr marL="12700">
              <a:spcBef>
                <a:spcPts val="385"/>
              </a:spcBef>
            </a:pPr>
            <a:r>
              <a:rPr sz="1600" spc="-5" dirty="0">
                <a:latin typeface="Calibri"/>
                <a:cs typeface="Calibri"/>
              </a:rPr>
              <a:t>}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24000" y="1295401"/>
            <a:ext cx="9144000" cy="1905"/>
          </a:xfrm>
          <a:custGeom>
            <a:avLst/>
            <a:gdLst/>
            <a:ahLst/>
            <a:cxnLst/>
            <a:rect l="l" t="t" r="r" b="b"/>
            <a:pathLst>
              <a:path w="9144000" h="1905">
                <a:moveTo>
                  <a:pt x="0" y="0"/>
                </a:moveTo>
                <a:lnTo>
                  <a:pt x="9144000" y="1650"/>
                </a:lnTo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59941" y="1524724"/>
            <a:ext cx="4016375" cy="3611245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12700">
              <a:spcBef>
                <a:spcPts val="775"/>
              </a:spcBef>
            </a:pPr>
            <a:r>
              <a:rPr sz="2800" b="1" spc="-15" dirty="0">
                <a:latin typeface="Calibri"/>
                <a:cs typeface="Calibri"/>
              </a:rPr>
              <a:t>int</a:t>
            </a:r>
            <a:r>
              <a:rPr sz="2800" b="1" spc="-25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main()</a:t>
            </a:r>
            <a:endParaRPr sz="2800" dirty="0">
              <a:latin typeface="Calibri"/>
              <a:cs typeface="Calibri"/>
            </a:endParaRPr>
          </a:p>
          <a:p>
            <a:pPr marL="12700">
              <a:spcBef>
                <a:spcPts val="670"/>
              </a:spcBef>
            </a:pPr>
            <a:r>
              <a:rPr sz="2800" spc="-5" dirty="0">
                <a:latin typeface="Calibri"/>
                <a:cs typeface="Calibri"/>
              </a:rPr>
              <a:t>{</a:t>
            </a:r>
            <a:endParaRPr sz="2800" dirty="0">
              <a:latin typeface="Calibri"/>
              <a:cs typeface="Calibri"/>
            </a:endParaRPr>
          </a:p>
          <a:p>
            <a:pPr marL="12700">
              <a:spcBef>
                <a:spcPts val="675"/>
              </a:spcBef>
            </a:pPr>
            <a:r>
              <a:rPr sz="2800" spc="-5" dirty="0">
                <a:latin typeface="Calibri"/>
                <a:cs typeface="Calibri"/>
              </a:rPr>
              <a:t>loc </a:t>
            </a:r>
            <a:r>
              <a:rPr sz="2800" spc="-10" dirty="0">
                <a:latin typeface="Calibri"/>
                <a:cs typeface="Calibri"/>
              </a:rPr>
              <a:t>ob1(10,</a:t>
            </a:r>
            <a:r>
              <a:rPr sz="2800" spc="4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20),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ob2(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5,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30);</a:t>
            </a:r>
            <a:endParaRPr sz="2800" dirty="0">
              <a:latin typeface="Calibri"/>
              <a:cs typeface="Calibri"/>
            </a:endParaRPr>
          </a:p>
          <a:p>
            <a:pPr marL="12700" marR="1558925">
              <a:lnSpc>
                <a:spcPct val="120000"/>
              </a:lnSpc>
            </a:pPr>
            <a:r>
              <a:rPr sz="2800" spc="-10" dirty="0">
                <a:latin typeface="Calibri"/>
                <a:cs typeface="Calibri"/>
              </a:rPr>
              <a:t>ob1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=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ob1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+ </a:t>
            </a:r>
            <a:r>
              <a:rPr sz="2800" spc="-10" dirty="0">
                <a:latin typeface="Calibri"/>
                <a:cs typeface="Calibri"/>
              </a:rPr>
              <a:t>ob2;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ob1.show(); 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b="1" spc="-15" dirty="0">
                <a:latin typeface="Calibri"/>
                <a:cs typeface="Calibri"/>
              </a:rPr>
              <a:t>return</a:t>
            </a:r>
            <a:r>
              <a:rPr sz="2800" b="1" spc="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0;</a:t>
            </a:r>
            <a:endParaRPr sz="2800" dirty="0">
              <a:latin typeface="Calibri"/>
              <a:cs typeface="Calibri"/>
            </a:endParaRPr>
          </a:p>
          <a:p>
            <a:pPr marL="12700">
              <a:spcBef>
                <a:spcPts val="670"/>
              </a:spcBef>
            </a:pPr>
            <a:r>
              <a:rPr sz="2800" spc="-5" dirty="0">
                <a:latin typeface="Calibri"/>
                <a:cs typeface="Calibri"/>
              </a:rPr>
              <a:t>}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10400" y="4267201"/>
            <a:ext cx="3200400" cy="1233671"/>
          </a:xfrm>
          <a:prstGeom prst="rect">
            <a:avLst/>
          </a:prstGeom>
          <a:ln w="25400">
            <a:solidFill>
              <a:srgbClr val="385D89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>
              <a:latin typeface="Times New Roman"/>
              <a:cs typeface="Times New Roman"/>
            </a:endParaRPr>
          </a:p>
          <a:p>
            <a:pPr>
              <a:spcBef>
                <a:spcPts val="25"/>
              </a:spcBef>
            </a:pPr>
            <a:endParaRPr sz="1450">
              <a:latin typeface="Times New Roman"/>
              <a:cs typeface="Times New Roman"/>
            </a:endParaRPr>
          </a:p>
          <a:p>
            <a:pPr marL="1270" algn="ctr"/>
            <a:r>
              <a:rPr b="1" spc="-5" dirty="0">
                <a:latin typeface="Calibri"/>
                <a:cs typeface="Calibri"/>
              </a:rPr>
              <a:t>Output:</a:t>
            </a:r>
            <a:endParaRPr>
              <a:latin typeface="Calibri"/>
              <a:cs typeface="Calibri"/>
            </a:endParaRPr>
          </a:p>
          <a:p>
            <a:pPr algn="ctr">
              <a:spcBef>
                <a:spcPts val="200"/>
              </a:spcBef>
              <a:tabLst>
                <a:tab pos="523240" algn="l"/>
              </a:tabLst>
            </a:pPr>
            <a:r>
              <a:rPr sz="2800" b="1" spc="-5" dirty="0">
                <a:latin typeface="Calibri"/>
                <a:cs typeface="Calibri"/>
              </a:rPr>
              <a:t>15	50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577334" y="488094"/>
            <a:ext cx="3041015" cy="689291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Continued…</a:t>
            </a:r>
          </a:p>
        </p:txBody>
      </p:sp>
      <p:sp>
        <p:nvSpPr>
          <p:cNvPr id="5" name="object 5"/>
          <p:cNvSpPr/>
          <p:nvPr/>
        </p:nvSpPr>
        <p:spPr>
          <a:xfrm>
            <a:off x="1524000" y="1295401"/>
            <a:ext cx="9144000" cy="1905"/>
          </a:xfrm>
          <a:custGeom>
            <a:avLst/>
            <a:gdLst/>
            <a:ahLst/>
            <a:cxnLst/>
            <a:rect l="l" t="t" r="r" b="b"/>
            <a:pathLst>
              <a:path w="9144000" h="1905">
                <a:moveTo>
                  <a:pt x="0" y="0"/>
                </a:moveTo>
                <a:lnTo>
                  <a:pt x="9144000" y="1650"/>
                </a:lnTo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1971" y="509219"/>
            <a:ext cx="10357657" cy="627736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Restrictions</a:t>
            </a:r>
            <a:r>
              <a:rPr sz="4000" spc="55" dirty="0"/>
              <a:t> </a:t>
            </a:r>
            <a:r>
              <a:rPr sz="4000" spc="-5" dirty="0"/>
              <a:t>on</a:t>
            </a:r>
            <a:r>
              <a:rPr sz="4000" spc="5" dirty="0"/>
              <a:t> </a:t>
            </a:r>
            <a:r>
              <a:rPr sz="4000" spc="-5" dirty="0"/>
              <a:t>application</a:t>
            </a:r>
            <a:r>
              <a:rPr sz="4000" spc="35" dirty="0"/>
              <a:t> </a:t>
            </a:r>
            <a:r>
              <a:rPr sz="4000" spc="-5" dirty="0"/>
              <a:t>of</a:t>
            </a:r>
            <a:r>
              <a:rPr sz="4000" spc="15" dirty="0"/>
              <a:t> </a:t>
            </a:r>
            <a:r>
              <a:rPr sz="4000" spc="-5" dirty="0"/>
              <a:t>friend</a:t>
            </a:r>
            <a:r>
              <a:rPr lang="en-US" sz="4000" spc="-5" dirty="0"/>
              <a:t> </a:t>
            </a:r>
            <a:r>
              <a:rPr lang="en-US" sz="4000" b="1" u="sng" spc="-5" dirty="0">
                <a:uFill>
                  <a:solidFill>
                    <a:srgbClr val="497DBA"/>
                  </a:solidFill>
                </a:uFill>
                <a:latin typeface="Arial"/>
                <a:cs typeface="Arial"/>
              </a:rPr>
              <a:t>function</a:t>
            </a:r>
            <a:endParaRPr sz="4000" dirty="0"/>
          </a:p>
        </p:txBody>
      </p:sp>
      <p:sp>
        <p:nvSpPr>
          <p:cNvPr id="3" name="object 3"/>
          <p:cNvSpPr txBox="1"/>
          <p:nvPr/>
        </p:nvSpPr>
        <p:spPr>
          <a:xfrm>
            <a:off x="1506539" y="823087"/>
            <a:ext cx="10073089" cy="16662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  <a:tabLst>
                <a:tab pos="3738245" algn="l"/>
                <a:tab pos="9165590" algn="l"/>
              </a:tabLst>
            </a:pPr>
            <a:r>
              <a:rPr sz="3400" b="1" u="sng" spc="-5" dirty="0">
                <a:uFill>
                  <a:solidFill>
                    <a:srgbClr val="497DBA"/>
                  </a:solidFill>
                </a:uFill>
                <a:latin typeface="Arial"/>
                <a:cs typeface="Arial"/>
              </a:rPr>
              <a:t> 		</a:t>
            </a:r>
            <a:endParaRPr sz="3400" dirty="0">
              <a:latin typeface="Arial"/>
              <a:cs typeface="Arial"/>
            </a:endParaRPr>
          </a:p>
          <a:p>
            <a:pPr marL="908685" marR="560070" indent="-342900">
              <a:spcBef>
                <a:spcPts val="2125"/>
              </a:spcBef>
              <a:buFont typeface="Arial MT"/>
              <a:buChar char="•"/>
              <a:tabLst>
                <a:tab pos="908685" algn="l"/>
                <a:tab pos="909319" algn="l"/>
              </a:tabLst>
            </a:pPr>
            <a:r>
              <a:rPr sz="2800" spc="-25" dirty="0">
                <a:latin typeface="Calibri"/>
                <a:cs typeface="Calibri"/>
              </a:rPr>
              <a:t>Operators</a:t>
            </a:r>
            <a:r>
              <a:rPr sz="2800" spc="2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that</a:t>
            </a:r>
            <a:r>
              <a:rPr sz="2800" spc="2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can</a:t>
            </a:r>
            <a:r>
              <a:rPr sz="2800" spc="24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not</a:t>
            </a:r>
            <a:r>
              <a:rPr sz="2800" spc="229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be</a:t>
            </a:r>
            <a:r>
              <a:rPr sz="2800" spc="2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overloaded</a:t>
            </a:r>
            <a:r>
              <a:rPr sz="2800" spc="23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using</a:t>
            </a:r>
            <a:r>
              <a:rPr sz="2800" spc="229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spc="2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friend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function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are: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54604" y="2467607"/>
            <a:ext cx="281940" cy="17811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8255">
              <a:lnSpc>
                <a:spcPct val="120100"/>
              </a:lnSpc>
              <a:spcBef>
                <a:spcPts val="95"/>
              </a:spcBef>
            </a:pPr>
            <a:r>
              <a:rPr sz="2400" dirty="0">
                <a:latin typeface="Calibri"/>
                <a:cs typeface="Calibri"/>
              </a:rPr>
              <a:t>= 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</a:t>
            </a:r>
            <a:r>
              <a:rPr sz="2400" spc="-11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)</a:t>
            </a:r>
            <a:endParaRPr sz="2400">
              <a:latin typeface="Calibri"/>
              <a:cs typeface="Calibri"/>
            </a:endParaRPr>
          </a:p>
          <a:p>
            <a:pPr marL="12700">
              <a:spcBef>
                <a:spcPts val="575"/>
              </a:spcBef>
            </a:pPr>
            <a:r>
              <a:rPr sz="2400" dirty="0">
                <a:latin typeface="Calibri"/>
                <a:cs typeface="Calibri"/>
              </a:rPr>
              <a:t>[</a:t>
            </a:r>
            <a:r>
              <a:rPr sz="2400" spc="-10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]</a:t>
            </a:r>
            <a:endParaRPr sz="2400">
              <a:latin typeface="Calibri"/>
              <a:cs typeface="Calibri"/>
            </a:endParaRPr>
          </a:p>
          <a:p>
            <a:pPr marL="12700">
              <a:spcBef>
                <a:spcPts val="575"/>
              </a:spcBef>
            </a:pPr>
            <a:r>
              <a:rPr sz="2400" spc="-5" dirty="0">
                <a:latin typeface="Calibri"/>
                <a:cs typeface="Calibri"/>
              </a:rPr>
              <a:t>-&gt;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239855" y="2467607"/>
            <a:ext cx="3893820" cy="17811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4450" marR="1130935" indent="-32384">
              <a:lnSpc>
                <a:spcPct val="120000"/>
              </a:lnSpc>
              <a:spcBef>
                <a:spcPts val="100"/>
              </a:spcBef>
            </a:pPr>
            <a:r>
              <a:rPr sz="2400" spc="-5" dirty="0">
                <a:latin typeface="Calibri"/>
                <a:cs typeface="Calibri"/>
              </a:rPr>
              <a:t>Assignment </a:t>
            </a:r>
            <a:r>
              <a:rPr sz="2400" spc="-20" dirty="0">
                <a:latin typeface="Calibri"/>
                <a:cs typeface="Calibri"/>
              </a:rPr>
              <a:t>operator 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Function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call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operator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Subscript</a:t>
            </a:r>
            <a:r>
              <a:rPr sz="2400" spc="-20" dirty="0">
                <a:latin typeface="Calibri"/>
                <a:cs typeface="Calibri"/>
              </a:rPr>
              <a:t> operator</a:t>
            </a:r>
            <a:endParaRPr sz="2400" dirty="0">
              <a:latin typeface="Calibri"/>
              <a:cs typeface="Calibri"/>
            </a:endParaRPr>
          </a:p>
          <a:p>
            <a:pPr marL="38735">
              <a:spcBef>
                <a:spcPts val="575"/>
              </a:spcBef>
            </a:pPr>
            <a:r>
              <a:rPr sz="2400" spc="-5" dirty="0">
                <a:latin typeface="Calibri"/>
                <a:cs typeface="Calibri"/>
              </a:rPr>
              <a:t>Class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Member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Access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Operator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6858" y="547242"/>
            <a:ext cx="6100445" cy="574040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Overloading</a:t>
            </a:r>
            <a:r>
              <a:rPr sz="3600" spc="-20" dirty="0"/>
              <a:t> </a:t>
            </a:r>
            <a:r>
              <a:rPr sz="3600" spc="-5" dirty="0"/>
              <a:t>new</a:t>
            </a:r>
            <a:r>
              <a:rPr sz="3600" spc="-15" dirty="0"/>
              <a:t> </a:t>
            </a:r>
            <a:r>
              <a:rPr sz="3600" dirty="0"/>
              <a:t>and</a:t>
            </a:r>
            <a:r>
              <a:rPr sz="3600" spc="-15" dirty="0"/>
              <a:t> </a:t>
            </a:r>
            <a:r>
              <a:rPr sz="3600" spc="-5" dirty="0"/>
              <a:t>delete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2059940" y="1529943"/>
            <a:ext cx="3896360" cy="348297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>
              <a:spcBef>
                <a:spcPts val="425"/>
              </a:spcBef>
            </a:pPr>
            <a:r>
              <a:rPr sz="2700" b="1" dirty="0">
                <a:solidFill>
                  <a:srgbClr val="FF0000"/>
                </a:solidFill>
                <a:latin typeface="Calibri"/>
                <a:cs typeface="Calibri"/>
              </a:rPr>
              <a:t>//</a:t>
            </a:r>
            <a:r>
              <a:rPr sz="2700" b="1" spc="-15" dirty="0">
                <a:solidFill>
                  <a:srgbClr val="FF0000"/>
                </a:solidFill>
                <a:latin typeface="Calibri"/>
                <a:cs typeface="Calibri"/>
              </a:rPr>
              <a:t> Allocate</a:t>
            </a:r>
            <a:r>
              <a:rPr sz="2700" b="1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700" b="1" dirty="0">
                <a:solidFill>
                  <a:srgbClr val="FF0000"/>
                </a:solidFill>
                <a:latin typeface="Calibri"/>
                <a:cs typeface="Calibri"/>
              </a:rPr>
              <a:t>an</a:t>
            </a:r>
            <a:r>
              <a:rPr sz="2700" b="1" spc="-5" dirty="0">
                <a:solidFill>
                  <a:srgbClr val="FF0000"/>
                </a:solidFill>
                <a:latin typeface="Calibri"/>
                <a:cs typeface="Calibri"/>
              </a:rPr>
              <a:t> object</a:t>
            </a:r>
            <a:endParaRPr sz="2700" dirty="0">
              <a:latin typeface="Calibri"/>
              <a:cs typeface="Calibri"/>
            </a:endParaRPr>
          </a:p>
          <a:p>
            <a:pPr marL="355600" marR="226695" indent="-342900">
              <a:lnSpc>
                <a:spcPts val="2920"/>
              </a:lnSpc>
              <a:spcBef>
                <a:spcPts val="690"/>
              </a:spcBef>
            </a:pPr>
            <a:r>
              <a:rPr sz="2700" b="1" spc="-10" dirty="0">
                <a:latin typeface="Calibri"/>
                <a:cs typeface="Calibri"/>
              </a:rPr>
              <a:t>void </a:t>
            </a:r>
            <a:r>
              <a:rPr sz="2700" spc="-20" dirty="0">
                <a:latin typeface="Calibri"/>
                <a:cs typeface="Calibri"/>
              </a:rPr>
              <a:t>*operator </a:t>
            </a:r>
            <a:r>
              <a:rPr sz="2700" spc="-10" dirty="0">
                <a:latin typeface="Calibri"/>
                <a:cs typeface="Calibri"/>
              </a:rPr>
              <a:t>new(size_t </a:t>
            </a:r>
            <a:r>
              <a:rPr sz="2700" spc="-600" dirty="0">
                <a:latin typeface="Calibri"/>
                <a:cs typeface="Calibri"/>
              </a:rPr>
              <a:t> </a:t>
            </a:r>
            <a:r>
              <a:rPr sz="2700" spc="-15" dirty="0">
                <a:latin typeface="Calibri"/>
                <a:cs typeface="Calibri"/>
              </a:rPr>
              <a:t>size)</a:t>
            </a:r>
            <a:endParaRPr sz="2700" dirty="0">
              <a:latin typeface="Calibri"/>
              <a:cs typeface="Calibri"/>
            </a:endParaRPr>
          </a:p>
          <a:p>
            <a:pPr marL="12700">
              <a:spcBef>
                <a:spcPts val="275"/>
              </a:spcBef>
            </a:pPr>
            <a:r>
              <a:rPr sz="2700" dirty="0">
                <a:latin typeface="Calibri"/>
                <a:cs typeface="Calibri"/>
              </a:rPr>
              <a:t>{</a:t>
            </a:r>
          </a:p>
          <a:p>
            <a:pPr marL="12700" marR="5080">
              <a:lnSpc>
                <a:spcPct val="110000"/>
              </a:lnSpc>
            </a:pPr>
            <a:r>
              <a:rPr sz="2700" spc="-5" dirty="0">
                <a:solidFill>
                  <a:srgbClr val="FF0000"/>
                </a:solidFill>
                <a:latin typeface="Calibri"/>
                <a:cs typeface="Calibri"/>
              </a:rPr>
              <a:t>/*</a:t>
            </a:r>
            <a:r>
              <a:rPr sz="27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700" spc="-20" dirty="0">
                <a:solidFill>
                  <a:srgbClr val="FF0000"/>
                </a:solidFill>
                <a:latin typeface="Calibri"/>
                <a:cs typeface="Calibri"/>
              </a:rPr>
              <a:t>Perform</a:t>
            </a:r>
            <a:r>
              <a:rPr sz="27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700" spc="-5" dirty="0">
                <a:solidFill>
                  <a:srgbClr val="FF0000"/>
                </a:solidFill>
                <a:latin typeface="Calibri"/>
                <a:cs typeface="Calibri"/>
              </a:rPr>
              <a:t>allocation. </a:t>
            </a:r>
            <a:r>
              <a:rPr sz="27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700" spc="-15" dirty="0">
                <a:solidFill>
                  <a:srgbClr val="FF0000"/>
                </a:solidFill>
                <a:latin typeface="Calibri"/>
                <a:cs typeface="Calibri"/>
              </a:rPr>
              <a:t>Throw</a:t>
            </a:r>
            <a:r>
              <a:rPr sz="2700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700" spc="-5" dirty="0">
                <a:solidFill>
                  <a:srgbClr val="FF0000"/>
                </a:solidFill>
                <a:latin typeface="Calibri"/>
                <a:cs typeface="Calibri"/>
              </a:rPr>
              <a:t>bad_alloc</a:t>
            </a:r>
            <a:r>
              <a:rPr sz="2700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700" spc="-5" dirty="0">
                <a:solidFill>
                  <a:srgbClr val="FF0000"/>
                </a:solidFill>
                <a:latin typeface="Calibri"/>
                <a:cs typeface="Calibri"/>
              </a:rPr>
              <a:t>on</a:t>
            </a:r>
            <a:r>
              <a:rPr sz="2700" spc="-15" dirty="0">
                <a:solidFill>
                  <a:srgbClr val="FF0000"/>
                </a:solidFill>
                <a:latin typeface="Calibri"/>
                <a:cs typeface="Calibri"/>
              </a:rPr>
              <a:t> failure.</a:t>
            </a:r>
            <a:endParaRPr sz="2700" dirty="0">
              <a:latin typeface="Calibri"/>
              <a:cs typeface="Calibri"/>
            </a:endParaRPr>
          </a:p>
          <a:p>
            <a:pPr marL="355600" marR="1204595" indent="-342900">
              <a:lnSpc>
                <a:spcPts val="2920"/>
              </a:lnSpc>
              <a:spcBef>
                <a:spcPts val="690"/>
              </a:spcBef>
            </a:pPr>
            <a:r>
              <a:rPr sz="2700" spc="-15" dirty="0">
                <a:solidFill>
                  <a:srgbClr val="FF0000"/>
                </a:solidFill>
                <a:latin typeface="Calibri"/>
                <a:cs typeface="Calibri"/>
              </a:rPr>
              <a:t>Constructor </a:t>
            </a:r>
            <a:r>
              <a:rPr sz="2700" spc="-5" dirty="0">
                <a:solidFill>
                  <a:srgbClr val="FF0000"/>
                </a:solidFill>
                <a:latin typeface="Calibri"/>
                <a:cs typeface="Calibri"/>
              </a:rPr>
              <a:t>called </a:t>
            </a:r>
            <a:r>
              <a:rPr sz="27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700" spc="-20" dirty="0">
                <a:solidFill>
                  <a:srgbClr val="FF0000"/>
                </a:solidFill>
                <a:latin typeface="Calibri"/>
                <a:cs typeface="Calibri"/>
              </a:rPr>
              <a:t>automatically.</a:t>
            </a:r>
            <a:r>
              <a:rPr sz="2700" spc="-1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700" spc="-5" dirty="0">
                <a:solidFill>
                  <a:srgbClr val="FF0000"/>
                </a:solidFill>
                <a:latin typeface="Calibri"/>
                <a:cs typeface="Calibri"/>
              </a:rPr>
              <a:t>*/</a:t>
            </a:r>
            <a:endParaRPr sz="27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34541" y="4987377"/>
            <a:ext cx="4208145" cy="93091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38100">
              <a:spcBef>
                <a:spcPts val="420"/>
              </a:spcBef>
            </a:pPr>
            <a:r>
              <a:rPr sz="2700" b="1" spc="-15" dirty="0">
                <a:latin typeface="Calibri"/>
                <a:cs typeface="Calibri"/>
              </a:rPr>
              <a:t>return</a:t>
            </a:r>
            <a:r>
              <a:rPr sz="2700" b="1" spc="25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pointer_to_memory;</a:t>
            </a:r>
            <a:r>
              <a:rPr sz="2700" spc="380" dirty="0">
                <a:latin typeface="Calibri"/>
                <a:cs typeface="Calibri"/>
              </a:rPr>
              <a:t> </a:t>
            </a:r>
            <a:r>
              <a:rPr sz="4050" baseline="13374" dirty="0">
                <a:latin typeface="Calibri"/>
                <a:cs typeface="Calibri"/>
              </a:rPr>
              <a:t>}</a:t>
            </a:r>
            <a:endParaRPr sz="4050" baseline="13374">
              <a:latin typeface="Calibri"/>
              <a:cs typeface="Calibri"/>
            </a:endParaRPr>
          </a:p>
          <a:p>
            <a:pPr marL="38100">
              <a:spcBef>
                <a:spcPts val="330"/>
              </a:spcBef>
            </a:pPr>
            <a:r>
              <a:rPr sz="2700" dirty="0">
                <a:latin typeface="Calibri"/>
                <a:cs typeface="Calibri"/>
              </a:rPr>
              <a:t>}</a:t>
            </a:r>
            <a:endParaRPr sz="27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083934" y="1529942"/>
            <a:ext cx="3794760" cy="340106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>
              <a:spcBef>
                <a:spcPts val="425"/>
              </a:spcBef>
            </a:pPr>
            <a:r>
              <a:rPr sz="2700" b="1" dirty="0">
                <a:solidFill>
                  <a:srgbClr val="FF0000"/>
                </a:solidFill>
                <a:latin typeface="Calibri"/>
                <a:cs typeface="Calibri"/>
              </a:rPr>
              <a:t>//</a:t>
            </a:r>
            <a:r>
              <a:rPr sz="2700" b="1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700" b="1" spc="-15" dirty="0">
                <a:solidFill>
                  <a:srgbClr val="FF0000"/>
                </a:solidFill>
                <a:latin typeface="Calibri"/>
                <a:cs typeface="Calibri"/>
              </a:rPr>
              <a:t>Delete</a:t>
            </a:r>
            <a:r>
              <a:rPr sz="2700" b="1" dirty="0">
                <a:solidFill>
                  <a:srgbClr val="FF0000"/>
                </a:solidFill>
                <a:latin typeface="Calibri"/>
                <a:cs typeface="Calibri"/>
              </a:rPr>
              <a:t> an</a:t>
            </a:r>
            <a:r>
              <a:rPr sz="2700" b="1" spc="-5" dirty="0">
                <a:solidFill>
                  <a:srgbClr val="FF0000"/>
                </a:solidFill>
                <a:latin typeface="Calibri"/>
                <a:cs typeface="Calibri"/>
              </a:rPr>
              <a:t> object</a:t>
            </a:r>
            <a:endParaRPr sz="2700">
              <a:latin typeface="Calibri"/>
              <a:cs typeface="Calibri"/>
            </a:endParaRPr>
          </a:p>
          <a:p>
            <a:pPr marL="12700">
              <a:lnSpc>
                <a:spcPts val="3080"/>
              </a:lnSpc>
              <a:spcBef>
                <a:spcPts val="325"/>
              </a:spcBef>
            </a:pPr>
            <a:r>
              <a:rPr sz="2700" b="1" spc="-10" dirty="0">
                <a:latin typeface="Calibri"/>
                <a:cs typeface="Calibri"/>
              </a:rPr>
              <a:t>void</a:t>
            </a:r>
            <a:r>
              <a:rPr sz="2700" b="1" spc="-20" dirty="0">
                <a:latin typeface="Calibri"/>
                <a:cs typeface="Calibri"/>
              </a:rPr>
              <a:t> </a:t>
            </a:r>
            <a:r>
              <a:rPr sz="2700" spc="-20" dirty="0">
                <a:latin typeface="Calibri"/>
                <a:cs typeface="Calibri"/>
              </a:rPr>
              <a:t>operator</a:t>
            </a:r>
            <a:r>
              <a:rPr sz="2700" spc="-50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delete(void</a:t>
            </a:r>
            <a:endParaRPr sz="2700">
              <a:latin typeface="Calibri"/>
              <a:cs typeface="Calibri"/>
            </a:endParaRPr>
          </a:p>
          <a:p>
            <a:pPr marL="355600">
              <a:lnSpc>
                <a:spcPts val="3080"/>
              </a:lnSpc>
            </a:pPr>
            <a:r>
              <a:rPr sz="2700" spc="-5" dirty="0">
                <a:latin typeface="Calibri"/>
                <a:cs typeface="Calibri"/>
              </a:rPr>
              <a:t>*p)</a:t>
            </a:r>
            <a:endParaRPr sz="2700">
              <a:latin typeface="Calibri"/>
              <a:cs typeface="Calibri"/>
            </a:endParaRPr>
          </a:p>
          <a:p>
            <a:pPr marL="12700">
              <a:spcBef>
                <a:spcPts val="325"/>
              </a:spcBef>
            </a:pPr>
            <a:r>
              <a:rPr sz="2700" dirty="0">
                <a:latin typeface="Calibri"/>
                <a:cs typeface="Calibri"/>
              </a:rPr>
              <a:t>{</a:t>
            </a:r>
            <a:endParaRPr sz="2700">
              <a:latin typeface="Calibri"/>
              <a:cs typeface="Calibri"/>
            </a:endParaRPr>
          </a:p>
          <a:p>
            <a:pPr marL="355600" marR="5080" indent="-342900">
              <a:lnSpc>
                <a:spcPts val="2920"/>
              </a:lnSpc>
              <a:spcBef>
                <a:spcPts val="690"/>
              </a:spcBef>
            </a:pPr>
            <a:r>
              <a:rPr sz="2700" spc="-5" dirty="0">
                <a:solidFill>
                  <a:srgbClr val="FF0000"/>
                </a:solidFill>
                <a:latin typeface="Calibri"/>
                <a:cs typeface="Calibri"/>
              </a:rPr>
              <a:t>/*</a:t>
            </a:r>
            <a:r>
              <a:rPr sz="2700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700" spc="-15" dirty="0">
                <a:solidFill>
                  <a:srgbClr val="FF0000"/>
                </a:solidFill>
                <a:latin typeface="Calibri"/>
                <a:cs typeface="Calibri"/>
              </a:rPr>
              <a:t>Free</a:t>
            </a:r>
            <a:r>
              <a:rPr sz="2700" spc="-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700" dirty="0">
                <a:solidFill>
                  <a:srgbClr val="FF0000"/>
                </a:solidFill>
                <a:latin typeface="Calibri"/>
                <a:cs typeface="Calibri"/>
              </a:rPr>
              <a:t>memory</a:t>
            </a:r>
            <a:r>
              <a:rPr sz="27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700" spc="-10" dirty="0">
                <a:solidFill>
                  <a:srgbClr val="FF0000"/>
                </a:solidFill>
                <a:latin typeface="Calibri"/>
                <a:cs typeface="Calibri"/>
              </a:rPr>
              <a:t>pointed</a:t>
            </a:r>
            <a:r>
              <a:rPr sz="2700" spc="-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700" spc="-15" dirty="0">
                <a:solidFill>
                  <a:srgbClr val="FF0000"/>
                </a:solidFill>
                <a:latin typeface="Calibri"/>
                <a:cs typeface="Calibri"/>
              </a:rPr>
              <a:t>to </a:t>
            </a:r>
            <a:r>
              <a:rPr sz="2700" spc="-59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700" spc="-10" dirty="0">
                <a:solidFill>
                  <a:srgbClr val="FF0000"/>
                </a:solidFill>
                <a:latin typeface="Calibri"/>
                <a:cs typeface="Calibri"/>
              </a:rPr>
              <a:t>by</a:t>
            </a:r>
            <a:r>
              <a:rPr sz="2700" spc="-5" dirty="0">
                <a:solidFill>
                  <a:srgbClr val="FF0000"/>
                </a:solidFill>
                <a:latin typeface="Calibri"/>
                <a:cs typeface="Calibri"/>
              </a:rPr>
              <a:t> p.</a:t>
            </a:r>
            <a:endParaRPr sz="2700">
              <a:latin typeface="Calibri"/>
              <a:cs typeface="Calibri"/>
            </a:endParaRPr>
          </a:p>
          <a:p>
            <a:pPr marL="355600" marR="1103630" indent="-342900">
              <a:lnSpc>
                <a:spcPts val="2920"/>
              </a:lnSpc>
              <a:spcBef>
                <a:spcPts val="640"/>
              </a:spcBef>
            </a:pPr>
            <a:r>
              <a:rPr sz="2700" spc="-15" dirty="0">
                <a:solidFill>
                  <a:srgbClr val="FF0000"/>
                </a:solidFill>
                <a:latin typeface="Calibri"/>
                <a:cs typeface="Calibri"/>
              </a:rPr>
              <a:t>Destructor </a:t>
            </a:r>
            <a:r>
              <a:rPr sz="2700" spc="-5" dirty="0">
                <a:solidFill>
                  <a:srgbClr val="FF0000"/>
                </a:solidFill>
                <a:latin typeface="Calibri"/>
                <a:cs typeface="Calibri"/>
              </a:rPr>
              <a:t>called </a:t>
            </a:r>
            <a:r>
              <a:rPr sz="27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700" spc="-20" dirty="0">
                <a:solidFill>
                  <a:srgbClr val="FF0000"/>
                </a:solidFill>
                <a:latin typeface="Calibri"/>
                <a:cs typeface="Calibri"/>
              </a:rPr>
              <a:t>automatically.</a:t>
            </a:r>
            <a:r>
              <a:rPr sz="2700" spc="-1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700" spc="-5" dirty="0">
                <a:solidFill>
                  <a:srgbClr val="FF0000"/>
                </a:solidFill>
                <a:latin typeface="Calibri"/>
                <a:cs typeface="Calibri"/>
              </a:rPr>
              <a:t>*/</a:t>
            </a:r>
            <a:endParaRPr sz="27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524000" y="1295401"/>
            <a:ext cx="9144000" cy="1905"/>
          </a:xfrm>
          <a:custGeom>
            <a:avLst/>
            <a:gdLst/>
            <a:ahLst/>
            <a:cxnLst/>
            <a:rect l="l" t="t" r="r" b="b"/>
            <a:pathLst>
              <a:path w="9144000" h="1905">
                <a:moveTo>
                  <a:pt x="0" y="0"/>
                </a:moveTo>
                <a:lnTo>
                  <a:pt x="9144000" y="1650"/>
                </a:lnTo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33951" y="482930"/>
            <a:ext cx="2327275" cy="697230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Example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2059941" y="1426816"/>
            <a:ext cx="2658745" cy="497982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1057910">
              <a:lnSpc>
                <a:spcPct val="121300"/>
              </a:lnSpc>
              <a:spcBef>
                <a:spcPts val="75"/>
              </a:spcBef>
            </a:pPr>
            <a:r>
              <a:rPr sz="1400" b="1" spc="-5" dirty="0">
                <a:latin typeface="Calibri"/>
                <a:cs typeface="Calibri"/>
              </a:rPr>
              <a:t>#include &lt;iostream&gt; </a:t>
            </a:r>
            <a:r>
              <a:rPr sz="1400" b="1" dirty="0">
                <a:latin typeface="Calibri"/>
                <a:cs typeface="Calibri"/>
              </a:rPr>
              <a:t> using</a:t>
            </a:r>
            <a:r>
              <a:rPr sz="1400" b="1" spc="-5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namespace</a:t>
            </a:r>
            <a:r>
              <a:rPr sz="1400" b="1" spc="-70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std; </a:t>
            </a:r>
            <a:r>
              <a:rPr sz="1400" b="1" spc="-300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class </a:t>
            </a:r>
            <a:r>
              <a:rPr sz="1600" spc="-5" dirty="0">
                <a:latin typeface="Calibri"/>
                <a:cs typeface="Calibri"/>
              </a:rPr>
              <a:t>loc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{</a:t>
            </a:r>
            <a:endParaRPr sz="1600">
              <a:latin typeface="Calibri"/>
              <a:cs typeface="Calibri"/>
            </a:endParaRPr>
          </a:p>
          <a:p>
            <a:pPr marL="12700" marR="798830">
              <a:lnSpc>
                <a:spcPct val="120000"/>
              </a:lnSpc>
            </a:pPr>
            <a:r>
              <a:rPr sz="1600" spc="-10" dirty="0">
                <a:latin typeface="Calibri"/>
                <a:cs typeface="Calibri"/>
              </a:rPr>
              <a:t>int</a:t>
            </a:r>
            <a:r>
              <a:rPr sz="1600" spc="-5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longitude,</a:t>
            </a:r>
            <a:r>
              <a:rPr sz="1600" spc="-5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latitude; </a:t>
            </a:r>
            <a:r>
              <a:rPr sz="1600" spc="-35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public:</a:t>
            </a:r>
            <a:endParaRPr sz="1600">
              <a:latin typeface="Calibri"/>
              <a:cs typeface="Calibri"/>
            </a:endParaRPr>
          </a:p>
          <a:p>
            <a:pPr marL="12700">
              <a:spcBef>
                <a:spcPts val="385"/>
              </a:spcBef>
            </a:pPr>
            <a:r>
              <a:rPr sz="1600" spc="-10" dirty="0">
                <a:latin typeface="Calibri"/>
                <a:cs typeface="Calibri"/>
              </a:rPr>
              <a:t>loc()</a:t>
            </a:r>
            <a:r>
              <a:rPr sz="1600" spc="-5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{}</a:t>
            </a:r>
            <a:endParaRPr sz="1600">
              <a:latin typeface="Calibri"/>
              <a:cs typeface="Calibri"/>
            </a:endParaRPr>
          </a:p>
          <a:p>
            <a:pPr marL="12700" marR="1388745">
              <a:lnSpc>
                <a:spcPct val="120000"/>
              </a:lnSpc>
            </a:pPr>
            <a:r>
              <a:rPr sz="1600" spc="-10" dirty="0">
                <a:latin typeface="Calibri"/>
                <a:cs typeface="Calibri"/>
              </a:rPr>
              <a:t>loc(int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5" dirty="0">
                <a:latin typeface="Calibri"/>
                <a:cs typeface="Calibri"/>
              </a:rPr>
              <a:t>lg,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int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lt) </a:t>
            </a:r>
            <a:r>
              <a:rPr sz="1600" spc="-35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longitude = </a:t>
            </a:r>
            <a:r>
              <a:rPr sz="1600" dirty="0">
                <a:latin typeface="Calibri"/>
                <a:cs typeface="Calibri"/>
              </a:rPr>
              <a:t>lg; 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latitude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=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lt;</a:t>
            </a:r>
            <a:endParaRPr sz="1600">
              <a:latin typeface="Calibri"/>
              <a:cs typeface="Calibri"/>
            </a:endParaRPr>
          </a:p>
          <a:p>
            <a:pPr marL="12700">
              <a:spcBef>
                <a:spcPts val="385"/>
              </a:spcBef>
            </a:pPr>
            <a:r>
              <a:rPr sz="1600" spc="-5" dirty="0">
                <a:latin typeface="Calibri"/>
                <a:cs typeface="Calibri"/>
              </a:rPr>
              <a:t>}</a:t>
            </a:r>
            <a:endParaRPr sz="1600">
              <a:latin typeface="Calibri"/>
              <a:cs typeface="Calibri"/>
            </a:endParaRPr>
          </a:p>
          <a:p>
            <a:pPr marL="12700">
              <a:spcBef>
                <a:spcPts val="390"/>
              </a:spcBef>
            </a:pPr>
            <a:r>
              <a:rPr sz="1600" b="1" spc="-10" dirty="0">
                <a:latin typeface="Calibri"/>
                <a:cs typeface="Calibri"/>
              </a:rPr>
              <a:t>void </a:t>
            </a:r>
            <a:r>
              <a:rPr sz="1600" spc="-10" dirty="0">
                <a:latin typeface="Calibri"/>
                <a:cs typeface="Calibri"/>
              </a:rPr>
              <a:t>show()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{</a:t>
            </a:r>
            <a:endParaRPr sz="1600">
              <a:latin typeface="Calibri"/>
              <a:cs typeface="Calibri"/>
            </a:endParaRPr>
          </a:p>
          <a:p>
            <a:pPr marL="12700" marR="636270">
              <a:lnSpc>
                <a:spcPct val="120000"/>
              </a:lnSpc>
            </a:pPr>
            <a:r>
              <a:rPr sz="1600" spc="-10" dirty="0">
                <a:latin typeface="Calibri"/>
                <a:cs typeface="Calibri"/>
              </a:rPr>
              <a:t>cout </a:t>
            </a:r>
            <a:r>
              <a:rPr sz="1600" spc="-5" dirty="0">
                <a:latin typeface="Calibri"/>
                <a:cs typeface="Calibri"/>
              </a:rPr>
              <a:t>&lt;&lt; longitude &lt;&lt; " </a:t>
            </a:r>
            <a:r>
              <a:rPr sz="1600" spc="-10" dirty="0">
                <a:latin typeface="Calibri"/>
                <a:cs typeface="Calibri"/>
              </a:rPr>
              <a:t>"; </a:t>
            </a:r>
            <a:r>
              <a:rPr sz="1600" spc="-35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cout</a:t>
            </a:r>
            <a:r>
              <a:rPr sz="1600" spc="-5" dirty="0">
                <a:latin typeface="Calibri"/>
                <a:cs typeface="Calibri"/>
              </a:rPr>
              <a:t> &lt;&lt;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latitude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&lt;&lt; "\n";</a:t>
            </a:r>
            <a:endParaRPr sz="1600">
              <a:latin typeface="Calibri"/>
              <a:cs typeface="Calibri"/>
            </a:endParaRPr>
          </a:p>
          <a:p>
            <a:pPr marL="12700">
              <a:spcBef>
                <a:spcPts val="380"/>
              </a:spcBef>
            </a:pPr>
            <a:r>
              <a:rPr sz="1600" spc="-5" dirty="0">
                <a:latin typeface="Calibri"/>
                <a:cs typeface="Calibri"/>
              </a:rPr>
              <a:t>}</a:t>
            </a:r>
            <a:endParaRPr sz="1600">
              <a:latin typeface="Calibri"/>
              <a:cs typeface="Calibri"/>
            </a:endParaRPr>
          </a:p>
          <a:p>
            <a:pPr marL="12700">
              <a:spcBef>
                <a:spcPts val="390"/>
              </a:spcBef>
            </a:pPr>
            <a:r>
              <a:rPr sz="1600" b="1" spc="-5" dirty="0">
                <a:latin typeface="Calibri"/>
                <a:cs typeface="Calibri"/>
              </a:rPr>
              <a:t>void</a:t>
            </a:r>
            <a:r>
              <a:rPr sz="1600" b="1" spc="-1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*operator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new(size_t</a:t>
            </a:r>
            <a:r>
              <a:rPr sz="1600" spc="3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size);</a:t>
            </a:r>
            <a:endParaRPr sz="1600">
              <a:latin typeface="Calibri"/>
              <a:cs typeface="Calibri"/>
            </a:endParaRPr>
          </a:p>
          <a:p>
            <a:pPr marL="12700">
              <a:spcBef>
                <a:spcPts val="380"/>
              </a:spcBef>
            </a:pPr>
            <a:r>
              <a:rPr sz="1600" b="1" spc="-10" dirty="0">
                <a:latin typeface="Calibri"/>
                <a:cs typeface="Calibri"/>
              </a:rPr>
              <a:t>void</a:t>
            </a:r>
            <a:r>
              <a:rPr sz="1600" b="1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operator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delete(void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*p);</a:t>
            </a:r>
            <a:endParaRPr sz="1600">
              <a:latin typeface="Calibri"/>
              <a:cs typeface="Calibri"/>
            </a:endParaRPr>
          </a:p>
          <a:p>
            <a:pPr marL="12700">
              <a:spcBef>
                <a:spcPts val="385"/>
              </a:spcBef>
            </a:pPr>
            <a:r>
              <a:rPr sz="1600" spc="-5" dirty="0">
                <a:latin typeface="Calibri"/>
                <a:cs typeface="Calibri"/>
              </a:rPr>
              <a:t>};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83935" y="1419502"/>
            <a:ext cx="2976245" cy="4123054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2700">
              <a:spcBef>
                <a:spcPts val="484"/>
              </a:spcBef>
            </a:pPr>
            <a:r>
              <a:rPr sz="1600" b="1" spc="-5" dirty="0">
                <a:solidFill>
                  <a:srgbClr val="FF0000"/>
                </a:solidFill>
                <a:latin typeface="Calibri"/>
                <a:cs typeface="Calibri"/>
              </a:rPr>
              <a:t>//</a:t>
            </a:r>
            <a:r>
              <a:rPr sz="1600" b="1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FF0000"/>
                </a:solidFill>
                <a:latin typeface="Calibri"/>
                <a:cs typeface="Calibri"/>
              </a:rPr>
              <a:t>new</a:t>
            </a:r>
            <a:r>
              <a:rPr sz="1600" b="1" spc="-5" dirty="0">
                <a:solidFill>
                  <a:srgbClr val="FF0000"/>
                </a:solidFill>
                <a:latin typeface="Calibri"/>
                <a:cs typeface="Calibri"/>
              </a:rPr>
              <a:t> overloaded</a:t>
            </a:r>
            <a:r>
              <a:rPr sz="1600" b="1" spc="-10" dirty="0">
                <a:solidFill>
                  <a:srgbClr val="FF0000"/>
                </a:solidFill>
                <a:latin typeface="Calibri"/>
                <a:cs typeface="Calibri"/>
              </a:rPr>
              <a:t> relative</a:t>
            </a:r>
            <a:r>
              <a:rPr sz="1600" b="1" spc="-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FF0000"/>
                </a:solidFill>
                <a:latin typeface="Calibri"/>
                <a:cs typeface="Calibri"/>
              </a:rPr>
              <a:t>to</a:t>
            </a:r>
            <a:r>
              <a:rPr sz="1600" b="1" dirty="0">
                <a:solidFill>
                  <a:srgbClr val="FF0000"/>
                </a:solidFill>
                <a:latin typeface="Calibri"/>
                <a:cs typeface="Calibri"/>
              </a:rPr>
              <a:t> loc</a:t>
            </a:r>
            <a:endParaRPr sz="1600">
              <a:latin typeface="Calibri"/>
              <a:cs typeface="Calibri"/>
            </a:endParaRPr>
          </a:p>
          <a:p>
            <a:pPr marL="12700">
              <a:spcBef>
                <a:spcPts val="385"/>
              </a:spcBef>
            </a:pPr>
            <a:r>
              <a:rPr sz="1600" b="1" spc="-5" dirty="0">
                <a:latin typeface="Calibri"/>
                <a:cs typeface="Calibri"/>
              </a:rPr>
              <a:t>void</a:t>
            </a:r>
            <a:r>
              <a:rPr sz="1600" b="1" spc="-1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*loc::operator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new(size_t</a:t>
            </a:r>
            <a:r>
              <a:rPr sz="1600" spc="2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size)</a:t>
            </a:r>
            <a:endParaRPr sz="1600">
              <a:latin typeface="Calibri"/>
              <a:cs typeface="Calibri"/>
            </a:endParaRPr>
          </a:p>
          <a:p>
            <a:pPr marL="12700">
              <a:spcBef>
                <a:spcPts val="385"/>
              </a:spcBef>
            </a:pPr>
            <a:r>
              <a:rPr sz="1600" spc="-5" dirty="0">
                <a:latin typeface="Calibri"/>
                <a:cs typeface="Calibri"/>
              </a:rPr>
              <a:t>{</a:t>
            </a:r>
            <a:endParaRPr sz="1600">
              <a:latin typeface="Calibri"/>
              <a:cs typeface="Calibri"/>
            </a:endParaRPr>
          </a:p>
          <a:p>
            <a:pPr marL="12700">
              <a:spcBef>
                <a:spcPts val="384"/>
              </a:spcBef>
            </a:pPr>
            <a:r>
              <a:rPr sz="1600" b="1" spc="-10" dirty="0">
                <a:latin typeface="Calibri"/>
                <a:cs typeface="Calibri"/>
              </a:rPr>
              <a:t>void</a:t>
            </a:r>
            <a:r>
              <a:rPr sz="1600" b="1" spc="-2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*p;</a:t>
            </a:r>
            <a:endParaRPr sz="1600">
              <a:latin typeface="Calibri"/>
              <a:cs typeface="Calibri"/>
            </a:endParaRPr>
          </a:p>
          <a:p>
            <a:pPr marL="12700">
              <a:spcBef>
                <a:spcPts val="380"/>
              </a:spcBef>
            </a:pPr>
            <a:r>
              <a:rPr sz="1600" spc="-10" dirty="0">
                <a:latin typeface="Calibri"/>
                <a:cs typeface="Calibri"/>
              </a:rPr>
              <a:t>cout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&lt;&lt;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"In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overloaded</a:t>
            </a:r>
            <a:r>
              <a:rPr sz="1600" spc="25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new.\n";</a:t>
            </a:r>
            <a:endParaRPr sz="1600">
              <a:latin typeface="Calibri"/>
              <a:cs typeface="Calibri"/>
            </a:endParaRPr>
          </a:p>
          <a:p>
            <a:pPr marL="12700">
              <a:spcBef>
                <a:spcPts val="390"/>
              </a:spcBef>
            </a:pPr>
            <a:r>
              <a:rPr sz="1600" spc="-5" dirty="0">
                <a:latin typeface="Calibri"/>
                <a:cs typeface="Calibri"/>
              </a:rPr>
              <a:t>p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= </a:t>
            </a:r>
            <a:r>
              <a:rPr sz="1600" spc="-10" dirty="0">
                <a:latin typeface="Calibri"/>
                <a:cs typeface="Calibri"/>
              </a:rPr>
              <a:t>malloc(size);</a:t>
            </a:r>
            <a:endParaRPr sz="1600">
              <a:latin typeface="Calibri"/>
              <a:cs typeface="Calibri"/>
            </a:endParaRPr>
          </a:p>
          <a:p>
            <a:pPr marL="12700">
              <a:spcBef>
                <a:spcPts val="380"/>
              </a:spcBef>
            </a:pPr>
            <a:r>
              <a:rPr sz="1600" b="1" spc="-15" dirty="0">
                <a:latin typeface="Calibri"/>
                <a:cs typeface="Calibri"/>
              </a:rPr>
              <a:t>return</a:t>
            </a:r>
            <a:r>
              <a:rPr sz="1600" b="1" spc="-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p;</a:t>
            </a:r>
            <a:endParaRPr sz="1600">
              <a:latin typeface="Calibri"/>
              <a:cs typeface="Calibri"/>
            </a:endParaRPr>
          </a:p>
          <a:p>
            <a:pPr marL="12700">
              <a:spcBef>
                <a:spcPts val="385"/>
              </a:spcBef>
            </a:pPr>
            <a:r>
              <a:rPr sz="1600" spc="-5" dirty="0">
                <a:latin typeface="Calibri"/>
                <a:cs typeface="Calibri"/>
              </a:rPr>
              <a:t>}</a:t>
            </a:r>
            <a:endParaRPr sz="1600">
              <a:latin typeface="Calibri"/>
              <a:cs typeface="Calibri"/>
            </a:endParaRPr>
          </a:p>
          <a:p>
            <a:pPr marL="12700" marR="5080">
              <a:lnSpc>
                <a:spcPts val="2310"/>
              </a:lnSpc>
              <a:spcBef>
                <a:spcPts val="135"/>
              </a:spcBef>
            </a:pPr>
            <a:r>
              <a:rPr sz="1600" b="1" spc="-5" dirty="0">
                <a:solidFill>
                  <a:srgbClr val="FF0000"/>
                </a:solidFill>
                <a:latin typeface="Calibri"/>
                <a:cs typeface="Calibri"/>
              </a:rPr>
              <a:t>// </a:t>
            </a:r>
            <a:r>
              <a:rPr sz="1600" b="1" spc="-15" dirty="0">
                <a:solidFill>
                  <a:srgbClr val="FF0000"/>
                </a:solidFill>
                <a:latin typeface="Calibri"/>
                <a:cs typeface="Calibri"/>
              </a:rPr>
              <a:t>delete </a:t>
            </a:r>
            <a:r>
              <a:rPr sz="1600" b="1" spc="-5" dirty="0">
                <a:solidFill>
                  <a:srgbClr val="FF0000"/>
                </a:solidFill>
                <a:latin typeface="Calibri"/>
                <a:cs typeface="Calibri"/>
              </a:rPr>
              <a:t>overloaded </a:t>
            </a:r>
            <a:r>
              <a:rPr sz="1600" b="1" spc="-10" dirty="0">
                <a:solidFill>
                  <a:srgbClr val="FF0000"/>
                </a:solidFill>
                <a:latin typeface="Calibri"/>
                <a:cs typeface="Calibri"/>
              </a:rPr>
              <a:t>relative to </a:t>
            </a:r>
            <a:r>
              <a:rPr sz="1600" b="1" dirty="0">
                <a:solidFill>
                  <a:srgbClr val="FF0000"/>
                </a:solidFill>
                <a:latin typeface="Calibri"/>
                <a:cs typeface="Calibri"/>
              </a:rPr>
              <a:t>loc </a:t>
            </a:r>
            <a:r>
              <a:rPr sz="1600" b="1" spc="-35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void</a:t>
            </a:r>
            <a:r>
              <a:rPr sz="1600" b="1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loc::operator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delete(void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*p)</a:t>
            </a:r>
            <a:endParaRPr sz="1600">
              <a:latin typeface="Calibri"/>
              <a:cs typeface="Calibri"/>
            </a:endParaRPr>
          </a:p>
          <a:p>
            <a:pPr marL="12700">
              <a:spcBef>
                <a:spcPts val="240"/>
              </a:spcBef>
            </a:pPr>
            <a:r>
              <a:rPr sz="1600" spc="-5" dirty="0">
                <a:latin typeface="Calibri"/>
                <a:cs typeface="Calibri"/>
              </a:rPr>
              <a:t>{</a:t>
            </a:r>
            <a:endParaRPr sz="1600">
              <a:latin typeface="Calibri"/>
              <a:cs typeface="Calibri"/>
            </a:endParaRPr>
          </a:p>
          <a:p>
            <a:pPr marL="12700" marR="133985">
              <a:lnSpc>
                <a:spcPct val="120000"/>
              </a:lnSpc>
            </a:pPr>
            <a:r>
              <a:rPr sz="1600" spc="-10" dirty="0">
                <a:latin typeface="Calibri"/>
                <a:cs typeface="Calibri"/>
              </a:rPr>
              <a:t>cout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&lt;&lt; "In </a:t>
            </a:r>
            <a:r>
              <a:rPr sz="1600" spc="-10" dirty="0">
                <a:latin typeface="Calibri"/>
                <a:cs typeface="Calibri"/>
              </a:rPr>
              <a:t>overloaded</a:t>
            </a:r>
            <a:r>
              <a:rPr sz="1600" spc="3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delete.\n"; </a:t>
            </a:r>
            <a:r>
              <a:rPr sz="1600" spc="-34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free(p);</a:t>
            </a:r>
            <a:endParaRPr sz="1600">
              <a:latin typeface="Calibri"/>
              <a:cs typeface="Calibri"/>
            </a:endParaRPr>
          </a:p>
          <a:p>
            <a:pPr marL="12700">
              <a:spcBef>
                <a:spcPts val="385"/>
              </a:spcBef>
            </a:pPr>
            <a:r>
              <a:rPr sz="1600" spc="-5" dirty="0">
                <a:latin typeface="Calibri"/>
                <a:cs typeface="Calibri"/>
              </a:rPr>
              <a:t>}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24000" y="1295401"/>
            <a:ext cx="9144000" cy="1905"/>
          </a:xfrm>
          <a:custGeom>
            <a:avLst/>
            <a:gdLst/>
            <a:ahLst/>
            <a:cxnLst/>
            <a:rect l="l" t="t" r="r" b="b"/>
            <a:pathLst>
              <a:path w="9144000" h="1905">
                <a:moveTo>
                  <a:pt x="0" y="0"/>
                </a:moveTo>
                <a:lnTo>
                  <a:pt x="9144000" y="1650"/>
                </a:lnTo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21886" y="466166"/>
            <a:ext cx="3350895" cy="697230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Continued…</a:t>
            </a:r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983740" y="1406397"/>
            <a:ext cx="2517140" cy="4187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100" b="1" spc="-10" dirty="0">
                <a:latin typeface="Calibri"/>
                <a:cs typeface="Calibri"/>
              </a:rPr>
              <a:t>int</a:t>
            </a:r>
            <a:r>
              <a:rPr sz="2100" b="1" spc="-45" dirty="0">
                <a:latin typeface="Calibri"/>
                <a:cs typeface="Calibri"/>
              </a:rPr>
              <a:t> </a:t>
            </a:r>
            <a:r>
              <a:rPr sz="2100" b="1" spc="-5" dirty="0">
                <a:latin typeface="Calibri"/>
                <a:cs typeface="Calibri"/>
              </a:rPr>
              <a:t>main</a:t>
            </a:r>
            <a:r>
              <a:rPr sz="2100" spc="-5" dirty="0">
                <a:latin typeface="Calibri"/>
                <a:cs typeface="Calibri"/>
              </a:rPr>
              <a:t>()</a:t>
            </a:r>
            <a:endParaRPr sz="2100">
              <a:latin typeface="Calibri"/>
              <a:cs typeface="Calibri"/>
            </a:endParaRPr>
          </a:p>
          <a:p>
            <a:pPr marL="12700"/>
            <a:r>
              <a:rPr sz="2100" dirty="0">
                <a:latin typeface="Calibri"/>
                <a:cs typeface="Calibri"/>
              </a:rPr>
              <a:t>{</a:t>
            </a:r>
            <a:endParaRPr sz="2100">
              <a:latin typeface="Calibri"/>
              <a:cs typeface="Calibri"/>
            </a:endParaRPr>
          </a:p>
          <a:p>
            <a:pPr marL="12700"/>
            <a:r>
              <a:rPr sz="2100" dirty="0">
                <a:latin typeface="Calibri"/>
                <a:cs typeface="Calibri"/>
              </a:rPr>
              <a:t>loc</a:t>
            </a:r>
            <a:r>
              <a:rPr sz="2100" spc="-20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*p1,</a:t>
            </a:r>
            <a:r>
              <a:rPr sz="2100" spc="-30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*p2;</a:t>
            </a:r>
            <a:endParaRPr sz="2100">
              <a:latin typeface="Calibri"/>
              <a:cs typeface="Calibri"/>
            </a:endParaRPr>
          </a:p>
          <a:p>
            <a:pPr>
              <a:spcBef>
                <a:spcPts val="20"/>
              </a:spcBef>
            </a:pPr>
            <a:endParaRPr sz="2050">
              <a:latin typeface="Calibri"/>
              <a:cs typeface="Calibri"/>
            </a:endParaRPr>
          </a:p>
          <a:p>
            <a:pPr marL="12700"/>
            <a:r>
              <a:rPr sz="2100" spc="-5" dirty="0">
                <a:latin typeface="Calibri"/>
                <a:cs typeface="Calibri"/>
              </a:rPr>
              <a:t>p1</a:t>
            </a:r>
            <a:r>
              <a:rPr sz="2100" spc="-20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=</a:t>
            </a:r>
            <a:r>
              <a:rPr sz="2100" spc="-15" dirty="0">
                <a:latin typeface="Calibri"/>
                <a:cs typeface="Calibri"/>
              </a:rPr>
              <a:t> </a:t>
            </a:r>
            <a:r>
              <a:rPr sz="2100" spc="-10" dirty="0">
                <a:latin typeface="Calibri"/>
                <a:cs typeface="Calibri"/>
              </a:rPr>
              <a:t>new </a:t>
            </a:r>
            <a:r>
              <a:rPr sz="2100" dirty="0">
                <a:latin typeface="Calibri"/>
                <a:cs typeface="Calibri"/>
              </a:rPr>
              <a:t>loc </a:t>
            </a:r>
            <a:r>
              <a:rPr sz="2100" spc="-5" dirty="0">
                <a:latin typeface="Calibri"/>
                <a:cs typeface="Calibri"/>
              </a:rPr>
              <a:t>(10,</a:t>
            </a:r>
            <a:r>
              <a:rPr sz="2100" spc="-25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20);</a:t>
            </a:r>
            <a:endParaRPr sz="2100">
              <a:latin typeface="Calibri"/>
              <a:cs typeface="Calibri"/>
            </a:endParaRPr>
          </a:p>
          <a:p>
            <a:pPr marL="12700"/>
            <a:r>
              <a:rPr sz="2100" spc="-5" dirty="0">
                <a:latin typeface="Calibri"/>
                <a:cs typeface="Calibri"/>
              </a:rPr>
              <a:t>p2</a:t>
            </a:r>
            <a:r>
              <a:rPr sz="2100" spc="-20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=</a:t>
            </a:r>
            <a:r>
              <a:rPr sz="2100" spc="-20" dirty="0">
                <a:latin typeface="Calibri"/>
                <a:cs typeface="Calibri"/>
              </a:rPr>
              <a:t> </a:t>
            </a:r>
            <a:r>
              <a:rPr sz="2100" spc="-10" dirty="0">
                <a:latin typeface="Calibri"/>
                <a:cs typeface="Calibri"/>
              </a:rPr>
              <a:t>new</a:t>
            </a:r>
            <a:r>
              <a:rPr sz="2100" spc="-15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loc</a:t>
            </a:r>
            <a:r>
              <a:rPr sz="2100" spc="-5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(-10,</a:t>
            </a:r>
            <a:r>
              <a:rPr sz="2100" spc="-45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-20);</a:t>
            </a:r>
            <a:endParaRPr sz="2100">
              <a:latin typeface="Calibri"/>
              <a:cs typeface="Calibri"/>
            </a:endParaRPr>
          </a:p>
          <a:p>
            <a:pPr marL="12700"/>
            <a:r>
              <a:rPr sz="2100" dirty="0">
                <a:latin typeface="Calibri"/>
                <a:cs typeface="Calibri"/>
              </a:rPr>
              <a:t>}</a:t>
            </a:r>
            <a:endParaRPr sz="2100">
              <a:latin typeface="Calibri"/>
              <a:cs typeface="Calibri"/>
            </a:endParaRPr>
          </a:p>
          <a:p>
            <a:pPr marL="12700"/>
            <a:r>
              <a:rPr sz="2100" spc="-5" dirty="0">
                <a:latin typeface="Calibri"/>
                <a:cs typeface="Calibri"/>
              </a:rPr>
              <a:t>p1-&gt;show();</a:t>
            </a:r>
            <a:endParaRPr sz="2100">
              <a:latin typeface="Calibri"/>
              <a:cs typeface="Calibri"/>
            </a:endParaRPr>
          </a:p>
          <a:p>
            <a:pPr marL="12700" marR="1198880"/>
            <a:r>
              <a:rPr sz="2100" dirty="0">
                <a:latin typeface="Calibri"/>
                <a:cs typeface="Calibri"/>
              </a:rPr>
              <a:t>p2</a:t>
            </a:r>
            <a:r>
              <a:rPr sz="2100" spc="5" dirty="0">
                <a:latin typeface="Calibri"/>
                <a:cs typeface="Calibri"/>
              </a:rPr>
              <a:t>-</a:t>
            </a:r>
            <a:r>
              <a:rPr sz="2100" spc="-5" dirty="0">
                <a:latin typeface="Calibri"/>
                <a:cs typeface="Calibri"/>
              </a:rPr>
              <a:t>&gt;</a:t>
            </a:r>
            <a:r>
              <a:rPr sz="2100" spc="-10" dirty="0">
                <a:latin typeface="Calibri"/>
                <a:cs typeface="Calibri"/>
              </a:rPr>
              <a:t>s</a:t>
            </a:r>
            <a:r>
              <a:rPr sz="2100" spc="-5" dirty="0">
                <a:latin typeface="Calibri"/>
                <a:cs typeface="Calibri"/>
              </a:rPr>
              <a:t>h</a:t>
            </a:r>
            <a:r>
              <a:rPr sz="2100" spc="-15" dirty="0">
                <a:latin typeface="Calibri"/>
                <a:cs typeface="Calibri"/>
              </a:rPr>
              <a:t>o</a:t>
            </a:r>
            <a:r>
              <a:rPr sz="2100" dirty="0">
                <a:latin typeface="Calibri"/>
                <a:cs typeface="Calibri"/>
              </a:rPr>
              <a:t>w();  </a:t>
            </a:r>
            <a:r>
              <a:rPr sz="2100" spc="-10" dirty="0">
                <a:latin typeface="Calibri"/>
                <a:cs typeface="Calibri"/>
              </a:rPr>
              <a:t>delete </a:t>
            </a:r>
            <a:r>
              <a:rPr sz="2100" spc="-5" dirty="0">
                <a:latin typeface="Calibri"/>
                <a:cs typeface="Calibri"/>
              </a:rPr>
              <a:t>p1; </a:t>
            </a:r>
            <a:r>
              <a:rPr sz="2100" dirty="0">
                <a:latin typeface="Calibri"/>
                <a:cs typeface="Calibri"/>
              </a:rPr>
              <a:t> </a:t>
            </a:r>
            <a:r>
              <a:rPr sz="2100" spc="-10" dirty="0">
                <a:latin typeface="Calibri"/>
                <a:cs typeface="Calibri"/>
              </a:rPr>
              <a:t>delete </a:t>
            </a:r>
            <a:r>
              <a:rPr sz="2100" spc="-5" dirty="0">
                <a:latin typeface="Calibri"/>
                <a:cs typeface="Calibri"/>
              </a:rPr>
              <a:t>p2; </a:t>
            </a:r>
            <a:r>
              <a:rPr sz="2100" dirty="0">
                <a:latin typeface="Calibri"/>
                <a:cs typeface="Calibri"/>
              </a:rPr>
              <a:t> </a:t>
            </a:r>
            <a:r>
              <a:rPr sz="2100" b="1" spc="-10" dirty="0">
                <a:latin typeface="Calibri"/>
                <a:cs typeface="Calibri"/>
              </a:rPr>
              <a:t>return </a:t>
            </a:r>
            <a:r>
              <a:rPr sz="2100" dirty="0">
                <a:latin typeface="Calibri"/>
                <a:cs typeface="Calibri"/>
              </a:rPr>
              <a:t>0;</a:t>
            </a:r>
            <a:endParaRPr sz="2100">
              <a:latin typeface="Calibri"/>
              <a:cs typeface="Calibri"/>
            </a:endParaRPr>
          </a:p>
          <a:p>
            <a:pPr marL="12700">
              <a:spcBef>
                <a:spcPts val="5"/>
              </a:spcBef>
            </a:pPr>
            <a:r>
              <a:rPr sz="2100" dirty="0">
                <a:latin typeface="Calibri"/>
                <a:cs typeface="Calibri"/>
              </a:rPr>
              <a:t>}</a:t>
            </a:r>
            <a:endParaRPr sz="21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94500" y="4191000"/>
            <a:ext cx="2273300" cy="1524000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1524000" y="1295401"/>
            <a:ext cx="9144000" cy="1905"/>
          </a:xfrm>
          <a:custGeom>
            <a:avLst/>
            <a:gdLst/>
            <a:ahLst/>
            <a:cxnLst/>
            <a:rect l="l" t="t" r="r" b="b"/>
            <a:pathLst>
              <a:path w="9144000" h="1905">
                <a:moveTo>
                  <a:pt x="0" y="0"/>
                </a:moveTo>
                <a:lnTo>
                  <a:pt x="9144000" y="1650"/>
                </a:lnTo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79673" y="547242"/>
            <a:ext cx="5236210" cy="574040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Overloading</a:t>
            </a:r>
            <a:r>
              <a:rPr sz="3600" spc="-30" dirty="0"/>
              <a:t> </a:t>
            </a:r>
            <a:r>
              <a:rPr sz="3600" dirty="0"/>
              <a:t>[</a:t>
            </a:r>
            <a:r>
              <a:rPr sz="3600" spc="-30" dirty="0"/>
              <a:t> </a:t>
            </a:r>
            <a:r>
              <a:rPr sz="3600" dirty="0"/>
              <a:t>]</a:t>
            </a:r>
            <a:r>
              <a:rPr sz="3600" spc="-30" dirty="0"/>
              <a:t> </a:t>
            </a:r>
            <a:r>
              <a:rPr sz="3600" dirty="0"/>
              <a:t>operator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473825" y="1709534"/>
            <a:ext cx="11496501" cy="388112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ts val="2375"/>
              </a:lnSpc>
              <a:spcBef>
                <a:spcPts val="95"/>
              </a:spcBef>
              <a:buFont typeface="Arial MT"/>
              <a:buChar char="•"/>
              <a:tabLst>
                <a:tab pos="354965" algn="l"/>
                <a:tab pos="355600" algn="l"/>
                <a:tab pos="730250" algn="l"/>
                <a:tab pos="1390015" algn="l"/>
                <a:tab pos="1928495" algn="l"/>
                <a:tab pos="2173605" algn="l"/>
                <a:tab pos="2418715" algn="l"/>
                <a:tab pos="2751455" algn="l"/>
                <a:tab pos="4157979" algn="l"/>
                <a:tab pos="4451350" algn="l"/>
                <a:tab pos="5325745" algn="l"/>
                <a:tab pos="6475095" algn="l"/>
                <a:tab pos="7266305" algn="l"/>
                <a:tab pos="7844155" algn="l"/>
              </a:tabLst>
            </a:pPr>
            <a:r>
              <a:rPr sz="2400" spc="-10" dirty="0">
                <a:latin typeface="Calibri"/>
                <a:cs typeface="Calibri"/>
              </a:rPr>
              <a:t>I</a:t>
            </a:r>
            <a:r>
              <a:rPr sz="2400" spc="-5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10" dirty="0">
                <a:latin typeface="Calibri"/>
                <a:cs typeface="Calibri"/>
              </a:rPr>
              <a:t>C</a:t>
            </a:r>
            <a:r>
              <a:rPr sz="2400" spc="20" dirty="0">
                <a:latin typeface="Calibri"/>
                <a:cs typeface="Calibri"/>
              </a:rPr>
              <a:t>+</a:t>
            </a:r>
            <a:r>
              <a:rPr sz="2400" spc="-10" dirty="0">
                <a:latin typeface="Calibri"/>
                <a:cs typeface="Calibri"/>
              </a:rPr>
              <a:t>+</a:t>
            </a:r>
            <a:r>
              <a:rPr sz="2400" spc="-5" dirty="0">
                <a:latin typeface="Calibri"/>
                <a:cs typeface="Calibri"/>
              </a:rPr>
              <a:t>,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5" dirty="0">
                <a:latin typeface="Calibri"/>
                <a:cs typeface="Calibri"/>
              </a:rPr>
              <a:t>[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5" dirty="0">
                <a:latin typeface="Calibri"/>
                <a:cs typeface="Calibri"/>
              </a:rPr>
              <a:t>]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5" dirty="0">
                <a:latin typeface="Calibri"/>
                <a:cs typeface="Calibri"/>
              </a:rPr>
              <a:t>is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35" dirty="0">
                <a:latin typeface="Calibri"/>
                <a:cs typeface="Calibri"/>
              </a:rPr>
              <a:t>c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spc="-10" dirty="0">
                <a:latin typeface="Calibri"/>
                <a:cs typeface="Calibri"/>
              </a:rPr>
              <a:t>n</a:t>
            </a:r>
            <a:r>
              <a:rPr sz="2400" spc="5" dirty="0">
                <a:latin typeface="Calibri"/>
                <a:cs typeface="Calibri"/>
              </a:rPr>
              <a:t>s</a:t>
            </a:r>
            <a:r>
              <a:rPr sz="2400" spc="-5" dirty="0">
                <a:latin typeface="Calibri"/>
                <a:cs typeface="Calibri"/>
              </a:rPr>
              <a:t>ide</a:t>
            </a:r>
            <a:r>
              <a:rPr sz="2400" spc="-35" dirty="0">
                <a:latin typeface="Calibri"/>
                <a:cs typeface="Calibri"/>
              </a:rPr>
              <a:t>r</a:t>
            </a:r>
            <a:r>
              <a:rPr sz="2400" spc="-5" dirty="0">
                <a:latin typeface="Calibri"/>
                <a:cs typeface="Calibri"/>
              </a:rPr>
              <a:t>ed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5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10" dirty="0">
                <a:latin typeface="Calibri"/>
                <a:cs typeface="Calibri"/>
              </a:rPr>
              <a:t>bina</a:t>
            </a:r>
            <a:r>
              <a:rPr sz="2400" spc="5" dirty="0">
                <a:latin typeface="Calibri"/>
                <a:cs typeface="Calibri"/>
              </a:rPr>
              <a:t>r</a:t>
            </a:r>
            <a:r>
              <a:rPr sz="2400" spc="-5" dirty="0">
                <a:latin typeface="Calibri"/>
                <a:cs typeface="Calibri"/>
              </a:rPr>
              <a:t>y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spc="-10" dirty="0">
                <a:latin typeface="Calibri"/>
                <a:cs typeface="Calibri"/>
              </a:rPr>
              <a:t>pe</a:t>
            </a:r>
            <a:r>
              <a:rPr sz="2400" spc="-55" dirty="0">
                <a:latin typeface="Calibri"/>
                <a:cs typeface="Calibri"/>
              </a:rPr>
              <a:t>r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spc="-35" dirty="0">
                <a:latin typeface="Calibri"/>
                <a:cs typeface="Calibri"/>
              </a:rPr>
              <a:t>t</a:t>
            </a:r>
            <a:r>
              <a:rPr sz="2400" spc="-5" dirty="0">
                <a:latin typeface="Calibri"/>
                <a:cs typeface="Calibri"/>
              </a:rPr>
              <a:t>or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5" dirty="0">
                <a:latin typeface="Calibri"/>
                <a:cs typeface="Calibri"/>
              </a:rPr>
              <a:t>when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30" dirty="0">
                <a:latin typeface="Calibri"/>
                <a:cs typeface="Calibri"/>
              </a:rPr>
              <a:t>y</a:t>
            </a:r>
            <a:r>
              <a:rPr sz="2400" spc="-5" dirty="0">
                <a:latin typeface="Calibri"/>
                <a:cs typeface="Calibri"/>
              </a:rPr>
              <a:t>ou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5" dirty="0">
                <a:latin typeface="Calibri"/>
                <a:cs typeface="Calibri"/>
              </a:rPr>
              <a:t>a</a:t>
            </a:r>
            <a:r>
              <a:rPr sz="2400" spc="-25" dirty="0">
                <a:latin typeface="Calibri"/>
                <a:cs typeface="Calibri"/>
              </a:rPr>
              <a:t>r</a:t>
            </a:r>
            <a:r>
              <a:rPr sz="2400" spc="-5" dirty="0">
                <a:latin typeface="Calibri"/>
                <a:cs typeface="Calibri"/>
              </a:rPr>
              <a:t>e</a:t>
            </a:r>
            <a:r>
              <a:rPr lang="en-US"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overloading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it.</a:t>
            </a:r>
            <a:endParaRPr sz="2400" dirty="0">
              <a:latin typeface="Calibri"/>
              <a:cs typeface="Calibri"/>
            </a:endParaRPr>
          </a:p>
          <a:p>
            <a:pPr>
              <a:spcBef>
                <a:spcPts val="55"/>
              </a:spcBef>
            </a:pPr>
            <a:endParaRPr sz="2400" dirty="0">
              <a:latin typeface="Calibri"/>
              <a:cs typeface="Calibri"/>
            </a:endParaRPr>
          </a:p>
          <a:p>
            <a:pPr marL="355600" marR="5715" indent="-342900">
              <a:lnSpc>
                <a:spcPct val="80000"/>
              </a:lnSpc>
              <a:buFont typeface="Arial MT"/>
              <a:buChar char="•"/>
              <a:tabLst>
                <a:tab pos="417830" algn="l"/>
                <a:tab pos="418465" algn="l"/>
              </a:tabLst>
            </a:pPr>
            <a:r>
              <a:rPr sz="2400" dirty="0"/>
              <a:t>	</a:t>
            </a:r>
            <a:r>
              <a:rPr sz="2400" spc="-15" dirty="0">
                <a:latin typeface="Calibri"/>
                <a:cs typeface="Calibri"/>
              </a:rPr>
              <a:t>Therefore,</a:t>
            </a:r>
            <a:r>
              <a:rPr sz="2400" spc="4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spc="4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general</a:t>
            </a:r>
            <a:r>
              <a:rPr sz="2400" spc="3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form</a:t>
            </a:r>
            <a:r>
              <a:rPr sz="2400" spc="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</a:t>
            </a:r>
            <a:r>
              <a:rPr sz="2400" spc="5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member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operator[</a:t>
            </a:r>
            <a:r>
              <a:rPr sz="2400" spc="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](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)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function</a:t>
            </a:r>
            <a:r>
              <a:rPr sz="2400" spc="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is</a:t>
            </a:r>
            <a:r>
              <a:rPr sz="2400" spc="4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as </a:t>
            </a:r>
            <a:r>
              <a:rPr sz="2400" spc="-48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shown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here:</a:t>
            </a:r>
            <a:endParaRPr sz="2400" dirty="0">
              <a:latin typeface="Calibri"/>
              <a:cs typeface="Calibri"/>
            </a:endParaRPr>
          </a:p>
          <a:p>
            <a:pPr marL="355600"/>
            <a:r>
              <a:rPr sz="2400" b="1" i="1" spc="-10" dirty="0">
                <a:latin typeface="Calibri"/>
                <a:cs typeface="Calibri"/>
              </a:rPr>
              <a:t>returntype</a:t>
            </a:r>
            <a:r>
              <a:rPr sz="2400" b="1" i="1" spc="25" dirty="0">
                <a:latin typeface="Calibri"/>
                <a:cs typeface="Calibri"/>
              </a:rPr>
              <a:t> </a:t>
            </a:r>
            <a:r>
              <a:rPr sz="2400" b="1" i="1" spc="-10" dirty="0">
                <a:latin typeface="Calibri"/>
                <a:cs typeface="Calibri"/>
              </a:rPr>
              <a:t>classname::operator[](int</a:t>
            </a:r>
            <a:r>
              <a:rPr sz="2400" b="1" i="1" spc="40" dirty="0">
                <a:latin typeface="Calibri"/>
                <a:cs typeface="Calibri"/>
              </a:rPr>
              <a:t> </a:t>
            </a:r>
            <a:r>
              <a:rPr sz="2400" b="1" i="1" spc="-5" dirty="0">
                <a:latin typeface="Calibri"/>
                <a:cs typeface="Calibri"/>
              </a:rPr>
              <a:t>i)</a:t>
            </a:r>
            <a:endParaRPr sz="2400" dirty="0">
              <a:latin typeface="Calibri"/>
              <a:cs typeface="Calibri"/>
            </a:endParaRPr>
          </a:p>
          <a:p>
            <a:pPr marL="991235"/>
            <a:r>
              <a:rPr sz="2400" b="1" spc="-5" dirty="0">
                <a:latin typeface="Calibri"/>
                <a:cs typeface="Calibri"/>
              </a:rPr>
              <a:t>{</a:t>
            </a:r>
            <a:endParaRPr sz="2400" dirty="0">
              <a:latin typeface="Calibri"/>
              <a:cs typeface="Calibri"/>
            </a:endParaRPr>
          </a:p>
          <a:p>
            <a:pPr marL="1905635"/>
            <a:r>
              <a:rPr sz="2400" b="1" spc="-5" dirty="0">
                <a:latin typeface="Calibri"/>
                <a:cs typeface="Calibri"/>
              </a:rPr>
              <a:t>//</a:t>
            </a:r>
            <a:r>
              <a:rPr sz="2400" b="1" spc="-1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.</a:t>
            </a:r>
            <a:r>
              <a:rPr sz="2400" b="1" spc="-2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. .</a:t>
            </a:r>
            <a:endParaRPr sz="2400" dirty="0">
              <a:latin typeface="Calibri"/>
              <a:cs typeface="Calibri"/>
            </a:endParaRPr>
          </a:p>
          <a:p>
            <a:pPr marL="991235"/>
            <a:r>
              <a:rPr sz="2400" b="1" spc="-5" dirty="0">
                <a:latin typeface="Calibri"/>
                <a:cs typeface="Calibri"/>
              </a:rPr>
              <a:t>}</a:t>
            </a:r>
            <a:endParaRPr sz="2400" dirty="0">
              <a:latin typeface="Calibri"/>
              <a:cs typeface="Calibri"/>
            </a:endParaRPr>
          </a:p>
          <a:p>
            <a:pPr marL="355600" marR="5080" indent="-342900" algn="just">
              <a:lnSpc>
                <a:spcPts val="2110"/>
              </a:lnSpc>
              <a:buFont typeface="Arial MT"/>
              <a:buChar char="•"/>
              <a:tabLst>
                <a:tab pos="355600" algn="l"/>
              </a:tabLst>
            </a:pPr>
            <a:r>
              <a:rPr sz="2400" spc="-40" dirty="0">
                <a:latin typeface="Calibri"/>
                <a:cs typeface="Calibri"/>
              </a:rPr>
              <a:t>Technically, </a:t>
            </a:r>
            <a:r>
              <a:rPr sz="2400" spc="-5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parameter does not </a:t>
            </a:r>
            <a:r>
              <a:rPr sz="2400" spc="-15" dirty="0">
                <a:latin typeface="Calibri"/>
                <a:cs typeface="Calibri"/>
              </a:rPr>
              <a:t>have </a:t>
            </a:r>
            <a:r>
              <a:rPr sz="2400" spc="-20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be </a:t>
            </a:r>
            <a:r>
              <a:rPr sz="2400" dirty="0">
                <a:latin typeface="Calibri"/>
                <a:cs typeface="Calibri"/>
              </a:rPr>
              <a:t>of </a:t>
            </a:r>
            <a:r>
              <a:rPr sz="2400" spc="-5" dirty="0">
                <a:latin typeface="Calibri"/>
                <a:cs typeface="Calibri"/>
              </a:rPr>
              <a:t>type </a:t>
            </a:r>
            <a:r>
              <a:rPr sz="2400" spc="-15" dirty="0">
                <a:latin typeface="Calibri"/>
                <a:cs typeface="Calibri"/>
              </a:rPr>
              <a:t>int, </a:t>
            </a:r>
            <a:r>
              <a:rPr sz="2400" spc="-10" dirty="0">
                <a:latin typeface="Calibri"/>
                <a:cs typeface="Calibri"/>
              </a:rPr>
              <a:t>but </a:t>
            </a:r>
            <a:r>
              <a:rPr sz="2400" spc="-5" dirty="0">
                <a:latin typeface="Calibri"/>
                <a:cs typeface="Calibri"/>
              </a:rPr>
              <a:t>an 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operator[ </a:t>
            </a:r>
            <a:r>
              <a:rPr sz="2400" spc="-5" dirty="0">
                <a:latin typeface="Calibri"/>
                <a:cs typeface="Calibri"/>
              </a:rPr>
              <a:t>]( ) </a:t>
            </a:r>
            <a:r>
              <a:rPr sz="2400" spc="-10" dirty="0">
                <a:latin typeface="Calibri"/>
                <a:cs typeface="Calibri"/>
              </a:rPr>
              <a:t>function </a:t>
            </a:r>
            <a:r>
              <a:rPr sz="2400" spc="-5" dirty="0">
                <a:latin typeface="Calibri"/>
                <a:cs typeface="Calibri"/>
              </a:rPr>
              <a:t>is typically </a:t>
            </a:r>
            <a:r>
              <a:rPr sz="2400" spc="-10" dirty="0">
                <a:latin typeface="Calibri"/>
                <a:cs typeface="Calibri"/>
              </a:rPr>
              <a:t>used </a:t>
            </a:r>
            <a:r>
              <a:rPr sz="2400" spc="-20" dirty="0">
                <a:latin typeface="Calibri"/>
                <a:cs typeface="Calibri"/>
              </a:rPr>
              <a:t>to </a:t>
            </a:r>
            <a:r>
              <a:rPr sz="2400" spc="-15" dirty="0">
                <a:latin typeface="Calibri"/>
                <a:cs typeface="Calibri"/>
              </a:rPr>
              <a:t>provide </a:t>
            </a:r>
            <a:r>
              <a:rPr sz="2400" spc="-20" dirty="0">
                <a:latin typeface="Calibri"/>
                <a:cs typeface="Calibri"/>
              </a:rPr>
              <a:t>array </a:t>
            </a:r>
            <a:r>
              <a:rPr sz="2400" spc="-10" dirty="0">
                <a:latin typeface="Calibri"/>
                <a:cs typeface="Calibri"/>
              </a:rPr>
              <a:t>subscripting, </a:t>
            </a:r>
            <a:r>
              <a:rPr sz="2400" spc="-5" dirty="0">
                <a:latin typeface="Calibri"/>
                <a:cs typeface="Calibri"/>
              </a:rPr>
              <a:t> and as </a:t>
            </a:r>
            <a:r>
              <a:rPr sz="2400" spc="-10" dirty="0">
                <a:latin typeface="Calibri"/>
                <a:cs typeface="Calibri"/>
              </a:rPr>
              <a:t>such,</a:t>
            </a:r>
            <a:r>
              <a:rPr sz="2400" spc="-5" dirty="0">
                <a:latin typeface="Calibri"/>
                <a:cs typeface="Calibri"/>
              </a:rPr>
              <a:t> an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integer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value</a:t>
            </a:r>
            <a:r>
              <a:rPr sz="2400" spc="-5" dirty="0">
                <a:latin typeface="Calibri"/>
                <a:cs typeface="Calibri"/>
              </a:rPr>
              <a:t> is </a:t>
            </a:r>
            <a:r>
              <a:rPr sz="2400" spc="-15" dirty="0">
                <a:latin typeface="Calibri"/>
                <a:cs typeface="Calibri"/>
              </a:rPr>
              <a:t>generally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used.</a:t>
            </a:r>
            <a:endParaRPr lang="en-US" sz="2400" spc="-5" dirty="0">
              <a:latin typeface="Calibri"/>
              <a:cs typeface="Calibri"/>
            </a:endParaRPr>
          </a:p>
          <a:p>
            <a:pPr marL="12700" marR="5080" algn="just">
              <a:lnSpc>
                <a:spcPts val="2110"/>
              </a:lnSpc>
              <a:tabLst>
                <a:tab pos="355600" algn="l"/>
              </a:tabLst>
            </a:pPr>
            <a:endParaRPr sz="2400" dirty="0">
              <a:latin typeface="Calibri"/>
              <a:cs typeface="Calibri"/>
            </a:endParaRPr>
          </a:p>
          <a:p>
            <a:pPr marL="355600" marR="6350" indent="-342900">
              <a:lnSpc>
                <a:spcPct val="8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10" dirty="0">
                <a:latin typeface="Calibri"/>
                <a:cs typeface="Calibri"/>
              </a:rPr>
              <a:t>Given</a:t>
            </a:r>
            <a:r>
              <a:rPr sz="2400" spc="19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an</a:t>
            </a:r>
            <a:r>
              <a:rPr sz="2400" spc="19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object</a:t>
            </a:r>
            <a:r>
              <a:rPr sz="2400" spc="204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called</a:t>
            </a:r>
            <a:r>
              <a:rPr sz="2400" spc="20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obj,</a:t>
            </a:r>
            <a:r>
              <a:rPr sz="2400" spc="2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spc="2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expression</a:t>
            </a:r>
            <a:r>
              <a:rPr sz="2400" spc="2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obj[3]</a:t>
            </a:r>
            <a:r>
              <a:rPr sz="2400" spc="19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translates</a:t>
            </a:r>
            <a:r>
              <a:rPr sz="2400" spc="21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into</a:t>
            </a:r>
            <a:r>
              <a:rPr sz="2400" spc="2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this </a:t>
            </a:r>
            <a:r>
              <a:rPr sz="2400" spc="-48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call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to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spc="10" dirty="0">
                <a:latin typeface="Calibri"/>
                <a:cs typeface="Calibri"/>
              </a:rPr>
              <a:t> </a:t>
            </a:r>
            <a:endParaRPr lang="en-US" sz="2400" spc="10" dirty="0">
              <a:latin typeface="Calibri"/>
              <a:cs typeface="Calibri"/>
            </a:endParaRPr>
          </a:p>
          <a:p>
            <a:pPr marL="12700" marR="6350">
              <a:lnSpc>
                <a:spcPct val="80000"/>
              </a:lnSpc>
              <a:tabLst>
                <a:tab pos="354965" algn="l"/>
                <a:tab pos="355600" algn="l"/>
              </a:tabLst>
            </a:pPr>
            <a:r>
              <a:rPr lang="en-US" sz="2400" spc="10" dirty="0">
                <a:latin typeface="Calibri"/>
                <a:cs typeface="Calibri"/>
              </a:rPr>
              <a:t>		</a:t>
            </a:r>
            <a:r>
              <a:rPr sz="2400" spc="-15" dirty="0">
                <a:latin typeface="Calibri"/>
                <a:cs typeface="Calibri"/>
              </a:rPr>
              <a:t>operator[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]( )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function: 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obj.operator[](3)</a:t>
            </a:r>
            <a:endParaRPr sz="2400" dirty="0">
              <a:solidFill>
                <a:srgbClr val="FF0000"/>
              </a:solidFill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24000" y="1295401"/>
            <a:ext cx="9144000" cy="1905"/>
          </a:xfrm>
          <a:custGeom>
            <a:avLst/>
            <a:gdLst/>
            <a:ahLst/>
            <a:cxnLst/>
            <a:rect l="l" t="t" r="r" b="b"/>
            <a:pathLst>
              <a:path w="9144000" h="1905">
                <a:moveTo>
                  <a:pt x="0" y="0"/>
                </a:moveTo>
                <a:lnTo>
                  <a:pt x="9144000" y="1650"/>
                </a:lnTo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52238" y="547242"/>
            <a:ext cx="2288540" cy="574040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Example</a:t>
            </a:r>
            <a:r>
              <a:rPr sz="3600" spc="-85" dirty="0"/>
              <a:t> </a:t>
            </a:r>
            <a:r>
              <a:rPr sz="3600" spc="-5" dirty="0"/>
              <a:t>1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2059940" y="1387729"/>
            <a:ext cx="2832100" cy="4471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03505">
              <a:lnSpc>
                <a:spcPct val="120100"/>
              </a:lnSpc>
              <a:spcBef>
                <a:spcPts val="100"/>
              </a:spcBef>
            </a:pPr>
            <a:r>
              <a:rPr sz="2400" b="1" spc="-5" dirty="0">
                <a:latin typeface="Calibri"/>
                <a:cs typeface="Calibri"/>
              </a:rPr>
              <a:t>#include &lt;iostream&gt; </a:t>
            </a:r>
            <a:r>
              <a:rPr sz="2400" b="1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using</a:t>
            </a:r>
            <a:r>
              <a:rPr sz="2400" b="1" spc="-4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namespace</a:t>
            </a:r>
            <a:r>
              <a:rPr sz="2400" b="1" spc="-30" dirty="0">
                <a:latin typeface="Calibri"/>
                <a:cs typeface="Calibri"/>
              </a:rPr>
              <a:t> </a:t>
            </a:r>
            <a:r>
              <a:rPr sz="2400" b="1" spc="-15" dirty="0">
                <a:latin typeface="Calibri"/>
                <a:cs typeface="Calibri"/>
              </a:rPr>
              <a:t>std; </a:t>
            </a:r>
            <a:r>
              <a:rPr sz="2400" b="1" spc="-53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class</a:t>
            </a:r>
            <a:r>
              <a:rPr sz="2400" b="1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atype</a:t>
            </a:r>
            <a:r>
              <a:rPr sz="2400" dirty="0">
                <a:latin typeface="Calibri"/>
                <a:cs typeface="Calibri"/>
              </a:rPr>
              <a:t> {</a:t>
            </a:r>
            <a:endParaRPr sz="2400">
              <a:latin typeface="Calibri"/>
              <a:cs typeface="Calibri"/>
            </a:endParaRPr>
          </a:p>
          <a:p>
            <a:pPr marL="12700">
              <a:spcBef>
                <a:spcPts val="575"/>
              </a:spcBef>
            </a:pPr>
            <a:r>
              <a:rPr sz="2400" b="1" spc="-15" dirty="0">
                <a:latin typeface="Calibri"/>
                <a:cs typeface="Calibri"/>
              </a:rPr>
              <a:t>int</a:t>
            </a:r>
            <a:r>
              <a:rPr sz="2400" b="1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a[3];</a:t>
            </a:r>
            <a:endParaRPr sz="2400">
              <a:latin typeface="Calibri"/>
              <a:cs typeface="Calibri"/>
            </a:endParaRPr>
          </a:p>
          <a:p>
            <a:pPr marL="12700">
              <a:spcBef>
                <a:spcPts val="580"/>
              </a:spcBef>
            </a:pPr>
            <a:r>
              <a:rPr sz="2400" b="1" spc="-5" dirty="0">
                <a:latin typeface="Calibri"/>
                <a:cs typeface="Calibri"/>
              </a:rPr>
              <a:t>public:</a:t>
            </a:r>
            <a:endParaRPr sz="2400">
              <a:latin typeface="Calibri"/>
              <a:cs typeface="Calibri"/>
            </a:endParaRPr>
          </a:p>
          <a:p>
            <a:pPr marL="12700" marR="5080">
              <a:lnSpc>
                <a:spcPts val="3460"/>
              </a:lnSpc>
              <a:spcBef>
                <a:spcPts val="204"/>
              </a:spcBef>
            </a:pPr>
            <a:r>
              <a:rPr sz="2400" spc="-5" dirty="0">
                <a:latin typeface="Calibri"/>
                <a:cs typeface="Calibri"/>
              </a:rPr>
              <a:t>atype(int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i,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int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j,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int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k)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{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a[0] </a:t>
            </a:r>
            <a:r>
              <a:rPr sz="2400" dirty="0">
                <a:latin typeface="Calibri"/>
                <a:cs typeface="Calibri"/>
              </a:rPr>
              <a:t>=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i;</a:t>
            </a:r>
            <a:endParaRPr sz="2400">
              <a:latin typeface="Calibri"/>
              <a:cs typeface="Calibri"/>
            </a:endParaRPr>
          </a:p>
          <a:p>
            <a:pPr marL="12700">
              <a:spcBef>
                <a:spcPts val="365"/>
              </a:spcBef>
            </a:pPr>
            <a:r>
              <a:rPr sz="2400" spc="-5" dirty="0">
                <a:latin typeface="Calibri"/>
                <a:cs typeface="Calibri"/>
              </a:rPr>
              <a:t>a[1]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=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j;</a:t>
            </a:r>
            <a:endParaRPr sz="2400">
              <a:latin typeface="Calibri"/>
              <a:cs typeface="Calibri"/>
            </a:endParaRPr>
          </a:p>
          <a:p>
            <a:pPr marL="12700">
              <a:spcBef>
                <a:spcPts val="575"/>
              </a:spcBef>
            </a:pPr>
            <a:r>
              <a:rPr sz="2400" spc="-5" dirty="0">
                <a:latin typeface="Calibri"/>
                <a:cs typeface="Calibri"/>
              </a:rPr>
              <a:t>a[2]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=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k;</a:t>
            </a:r>
            <a:endParaRPr sz="2400">
              <a:latin typeface="Calibri"/>
              <a:cs typeface="Calibri"/>
            </a:endParaRPr>
          </a:p>
          <a:p>
            <a:pPr marL="12700">
              <a:spcBef>
                <a:spcPts val="580"/>
              </a:spcBef>
            </a:pPr>
            <a:r>
              <a:rPr sz="2400" dirty="0">
                <a:latin typeface="Calibri"/>
                <a:cs typeface="Calibri"/>
              </a:rPr>
              <a:t>}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83934" y="5412436"/>
            <a:ext cx="12192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}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614791" y="5466562"/>
            <a:ext cx="1371600" cy="762000"/>
          </a:xfrm>
          <a:custGeom>
            <a:avLst/>
            <a:gdLst/>
            <a:ahLst/>
            <a:cxnLst/>
            <a:rect l="l" t="t" r="r" b="b"/>
            <a:pathLst>
              <a:path w="1371600" h="762000">
                <a:moveTo>
                  <a:pt x="0" y="762000"/>
                </a:moveTo>
                <a:lnTo>
                  <a:pt x="1371600" y="762000"/>
                </a:lnTo>
                <a:lnTo>
                  <a:pt x="1371600" y="0"/>
                </a:lnTo>
                <a:lnTo>
                  <a:pt x="0" y="0"/>
                </a:lnTo>
                <a:lnTo>
                  <a:pt x="0" y="7620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083934" y="1387730"/>
            <a:ext cx="3604260" cy="4939173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>
              <a:spcBef>
                <a:spcPts val="675"/>
              </a:spcBef>
            </a:pPr>
            <a:r>
              <a:rPr sz="2400" b="1" spc="-15" dirty="0">
                <a:latin typeface="Calibri"/>
                <a:cs typeface="Calibri"/>
              </a:rPr>
              <a:t>int</a:t>
            </a:r>
            <a:r>
              <a:rPr sz="2400" b="1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operator[](int </a:t>
            </a:r>
            <a:r>
              <a:rPr sz="2400" dirty="0">
                <a:latin typeface="Calibri"/>
                <a:cs typeface="Calibri"/>
              </a:rPr>
              <a:t>i)</a:t>
            </a:r>
            <a:endParaRPr sz="2400">
              <a:latin typeface="Calibri"/>
              <a:cs typeface="Calibri"/>
            </a:endParaRPr>
          </a:p>
          <a:p>
            <a:pPr marL="80645">
              <a:spcBef>
                <a:spcPts val="580"/>
              </a:spcBef>
            </a:pPr>
            <a:r>
              <a:rPr sz="2400" dirty="0">
                <a:latin typeface="Calibri"/>
                <a:cs typeface="Calibri"/>
              </a:rPr>
              <a:t>{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return</a:t>
            </a:r>
            <a:r>
              <a:rPr sz="2400" b="1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a[i];</a:t>
            </a:r>
            <a:endParaRPr sz="2400">
              <a:latin typeface="Calibri"/>
              <a:cs typeface="Calibri"/>
            </a:endParaRPr>
          </a:p>
          <a:p>
            <a:pPr marL="12700">
              <a:spcBef>
                <a:spcPts val="575"/>
              </a:spcBef>
            </a:pPr>
            <a:r>
              <a:rPr sz="2400" dirty="0">
                <a:latin typeface="Calibri"/>
                <a:cs typeface="Calibri"/>
              </a:rPr>
              <a:t>}</a:t>
            </a:r>
            <a:endParaRPr sz="2400">
              <a:latin typeface="Calibri"/>
              <a:cs typeface="Calibri"/>
            </a:endParaRPr>
          </a:p>
          <a:p>
            <a:pPr marL="12700">
              <a:spcBef>
                <a:spcPts val="580"/>
              </a:spcBef>
            </a:pPr>
            <a:r>
              <a:rPr sz="2400" dirty="0">
                <a:latin typeface="Calibri"/>
                <a:cs typeface="Calibri"/>
              </a:rPr>
              <a:t>};</a:t>
            </a:r>
            <a:endParaRPr sz="2400">
              <a:latin typeface="Calibri"/>
              <a:cs typeface="Calibri"/>
            </a:endParaRPr>
          </a:p>
          <a:p>
            <a:pPr marL="12700">
              <a:spcBef>
                <a:spcPts val="575"/>
              </a:spcBef>
            </a:pPr>
            <a:r>
              <a:rPr sz="2400" b="1" spc="-15" dirty="0">
                <a:latin typeface="Calibri"/>
                <a:cs typeface="Calibri"/>
              </a:rPr>
              <a:t>int</a:t>
            </a:r>
            <a:r>
              <a:rPr sz="2400" b="1" spc="-3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main()</a:t>
            </a:r>
            <a:endParaRPr sz="2400">
              <a:latin typeface="Calibri"/>
              <a:cs typeface="Calibri"/>
            </a:endParaRPr>
          </a:p>
          <a:p>
            <a:pPr marL="12700">
              <a:spcBef>
                <a:spcPts val="580"/>
              </a:spcBef>
            </a:pPr>
            <a:r>
              <a:rPr sz="2400" dirty="0">
                <a:latin typeface="Calibri"/>
                <a:cs typeface="Calibri"/>
              </a:rPr>
              <a:t>{</a:t>
            </a:r>
            <a:endParaRPr sz="2400">
              <a:latin typeface="Calibri"/>
              <a:cs typeface="Calibri"/>
            </a:endParaRPr>
          </a:p>
          <a:p>
            <a:pPr marL="12700">
              <a:spcBef>
                <a:spcPts val="575"/>
              </a:spcBef>
            </a:pPr>
            <a:r>
              <a:rPr sz="2400" spc="-5" dirty="0">
                <a:latin typeface="Calibri"/>
                <a:cs typeface="Calibri"/>
              </a:rPr>
              <a:t>atype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ob(1,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2,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3);</a:t>
            </a:r>
            <a:endParaRPr sz="2400">
              <a:latin typeface="Calibri"/>
              <a:cs typeface="Calibri"/>
            </a:endParaRPr>
          </a:p>
          <a:p>
            <a:pPr marL="12700">
              <a:spcBef>
                <a:spcPts val="575"/>
              </a:spcBef>
            </a:pPr>
            <a:r>
              <a:rPr sz="2400" spc="-10" dirty="0">
                <a:latin typeface="Calibri"/>
                <a:cs typeface="Calibri"/>
              </a:rPr>
              <a:t>cout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&lt;&lt;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ob[1];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//</a:t>
            </a:r>
            <a:r>
              <a:rPr sz="2400" spc="-15" dirty="0">
                <a:latin typeface="Calibri"/>
                <a:cs typeface="Calibri"/>
              </a:rPr>
              <a:t> displays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2</a:t>
            </a:r>
            <a:endParaRPr sz="2400">
              <a:latin typeface="Calibri"/>
              <a:cs typeface="Calibri"/>
            </a:endParaRPr>
          </a:p>
          <a:p>
            <a:pPr marL="12700">
              <a:spcBef>
                <a:spcPts val="580"/>
              </a:spcBef>
            </a:pPr>
            <a:r>
              <a:rPr sz="2400" b="1" spc="-10" dirty="0">
                <a:latin typeface="Calibri"/>
                <a:cs typeface="Calibri"/>
              </a:rPr>
              <a:t>return</a:t>
            </a:r>
            <a:r>
              <a:rPr sz="2400" b="1" spc="-4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0;</a:t>
            </a:r>
            <a:endParaRPr sz="2400">
              <a:latin typeface="Calibri"/>
              <a:cs typeface="Calibri"/>
            </a:endParaRPr>
          </a:p>
          <a:p>
            <a:pPr marL="2832100" algn="ctr">
              <a:spcBef>
                <a:spcPts val="1370"/>
              </a:spcBef>
            </a:pPr>
            <a:r>
              <a:rPr b="1" dirty="0">
                <a:latin typeface="Calibri"/>
                <a:cs typeface="Calibri"/>
              </a:rPr>
              <a:t>Output:</a:t>
            </a:r>
            <a:endParaRPr>
              <a:latin typeface="Calibri"/>
              <a:cs typeface="Calibri"/>
            </a:endParaRPr>
          </a:p>
          <a:p>
            <a:pPr marL="2829560" algn="ctr">
              <a:spcBef>
                <a:spcPts val="200"/>
              </a:spcBef>
            </a:pPr>
            <a:r>
              <a:rPr sz="2800" b="1" spc="-5" dirty="0">
                <a:latin typeface="Calibri"/>
                <a:cs typeface="Calibri"/>
              </a:rPr>
              <a:t>2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524000" y="1295401"/>
            <a:ext cx="9144000" cy="1905"/>
          </a:xfrm>
          <a:custGeom>
            <a:avLst/>
            <a:gdLst/>
            <a:ahLst/>
            <a:cxnLst/>
            <a:rect l="l" t="t" r="r" b="b"/>
            <a:pathLst>
              <a:path w="9144000" h="1905">
                <a:moveTo>
                  <a:pt x="0" y="0"/>
                </a:moveTo>
                <a:lnTo>
                  <a:pt x="9144000" y="1650"/>
                </a:lnTo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59940" y="1556425"/>
            <a:ext cx="2284730" cy="5013937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>
              <a:lnSpc>
                <a:spcPct val="119600"/>
              </a:lnSpc>
              <a:spcBef>
                <a:spcPts val="110"/>
              </a:spcBef>
            </a:pPr>
            <a:r>
              <a:rPr sz="2000" b="1" spc="-5" dirty="0">
                <a:latin typeface="Calibri"/>
                <a:cs typeface="Calibri"/>
              </a:rPr>
              <a:t>#include &lt;iostream&gt; </a:t>
            </a:r>
            <a:r>
              <a:rPr sz="2000" b="1" dirty="0">
                <a:latin typeface="Calibri"/>
                <a:cs typeface="Calibri"/>
              </a:rPr>
              <a:t> using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namespace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std; </a:t>
            </a:r>
            <a:r>
              <a:rPr sz="2000" b="1" spc="-440" dirty="0">
                <a:latin typeface="Calibri"/>
                <a:cs typeface="Calibri"/>
              </a:rPr>
              <a:t> </a:t>
            </a:r>
            <a:r>
              <a:rPr sz="1900" b="1" spc="-10" dirty="0">
                <a:latin typeface="Calibri"/>
                <a:cs typeface="Calibri"/>
              </a:rPr>
              <a:t>class</a:t>
            </a:r>
            <a:r>
              <a:rPr sz="1900" b="1" spc="1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atype</a:t>
            </a:r>
            <a:r>
              <a:rPr sz="1900" spc="-1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{</a:t>
            </a:r>
            <a:endParaRPr sz="1900">
              <a:latin typeface="Calibri"/>
              <a:cs typeface="Calibri"/>
            </a:endParaRPr>
          </a:p>
          <a:p>
            <a:pPr marL="12700">
              <a:spcBef>
                <a:spcPts val="455"/>
              </a:spcBef>
            </a:pPr>
            <a:r>
              <a:rPr sz="1900" b="1" spc="-5" dirty="0">
                <a:latin typeface="Calibri"/>
                <a:cs typeface="Calibri"/>
              </a:rPr>
              <a:t>int</a:t>
            </a:r>
            <a:r>
              <a:rPr sz="1900" b="1" spc="-5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a[3];</a:t>
            </a:r>
            <a:endParaRPr sz="1900">
              <a:latin typeface="Calibri"/>
              <a:cs typeface="Calibri"/>
            </a:endParaRPr>
          </a:p>
          <a:p>
            <a:pPr marL="12700">
              <a:spcBef>
                <a:spcPts val="459"/>
              </a:spcBef>
            </a:pPr>
            <a:r>
              <a:rPr sz="1900" spc="-5" dirty="0">
                <a:latin typeface="Calibri"/>
                <a:cs typeface="Calibri"/>
              </a:rPr>
              <a:t>public:</a:t>
            </a:r>
            <a:endParaRPr sz="1900">
              <a:latin typeface="Calibri"/>
              <a:cs typeface="Calibri"/>
            </a:endParaRPr>
          </a:p>
          <a:p>
            <a:pPr marL="12700" marR="38100">
              <a:lnSpc>
                <a:spcPct val="120000"/>
              </a:lnSpc>
            </a:pPr>
            <a:r>
              <a:rPr sz="1900" spc="-5" dirty="0">
                <a:latin typeface="Calibri"/>
                <a:cs typeface="Calibri"/>
              </a:rPr>
              <a:t>atype(int i, </a:t>
            </a:r>
            <a:r>
              <a:rPr sz="1900" spc="-10" dirty="0">
                <a:latin typeface="Calibri"/>
                <a:cs typeface="Calibri"/>
              </a:rPr>
              <a:t>int </a:t>
            </a:r>
            <a:r>
              <a:rPr sz="1900" spc="-5" dirty="0">
                <a:latin typeface="Calibri"/>
                <a:cs typeface="Calibri"/>
              </a:rPr>
              <a:t>j, </a:t>
            </a:r>
            <a:r>
              <a:rPr sz="1900" spc="-10" dirty="0">
                <a:latin typeface="Calibri"/>
                <a:cs typeface="Calibri"/>
              </a:rPr>
              <a:t>int </a:t>
            </a:r>
            <a:r>
              <a:rPr sz="1900" spc="-5" dirty="0">
                <a:latin typeface="Calibri"/>
                <a:cs typeface="Calibri"/>
              </a:rPr>
              <a:t>k) { </a:t>
            </a:r>
            <a:r>
              <a:rPr sz="1900" spc="-41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a[0]</a:t>
            </a:r>
            <a:r>
              <a:rPr sz="1900" spc="1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=</a:t>
            </a:r>
            <a:r>
              <a:rPr sz="1900" spc="-1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i;</a:t>
            </a:r>
            <a:endParaRPr sz="1900">
              <a:latin typeface="Calibri"/>
              <a:cs typeface="Calibri"/>
            </a:endParaRPr>
          </a:p>
          <a:p>
            <a:pPr marL="12700">
              <a:spcBef>
                <a:spcPts val="455"/>
              </a:spcBef>
            </a:pPr>
            <a:r>
              <a:rPr sz="1900" spc="-5" dirty="0">
                <a:latin typeface="Calibri"/>
                <a:cs typeface="Calibri"/>
              </a:rPr>
              <a:t>a[1]</a:t>
            </a:r>
            <a:r>
              <a:rPr sz="1900" spc="-2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=</a:t>
            </a:r>
            <a:r>
              <a:rPr sz="1900" spc="-4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j;</a:t>
            </a:r>
            <a:endParaRPr sz="1900">
              <a:latin typeface="Calibri"/>
              <a:cs typeface="Calibri"/>
            </a:endParaRPr>
          </a:p>
          <a:p>
            <a:pPr marL="12700">
              <a:spcBef>
                <a:spcPts val="459"/>
              </a:spcBef>
            </a:pPr>
            <a:r>
              <a:rPr sz="1900" spc="-5" dirty="0">
                <a:latin typeface="Calibri"/>
                <a:cs typeface="Calibri"/>
              </a:rPr>
              <a:t>a[2]</a:t>
            </a:r>
            <a:r>
              <a:rPr sz="1900" spc="-1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=</a:t>
            </a:r>
            <a:r>
              <a:rPr sz="1900" spc="-2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k;</a:t>
            </a:r>
            <a:endParaRPr sz="1900">
              <a:latin typeface="Calibri"/>
              <a:cs typeface="Calibri"/>
            </a:endParaRPr>
          </a:p>
          <a:p>
            <a:pPr marL="12700">
              <a:spcBef>
                <a:spcPts val="455"/>
              </a:spcBef>
            </a:pPr>
            <a:r>
              <a:rPr sz="1900" spc="-5" dirty="0">
                <a:latin typeface="Calibri"/>
                <a:cs typeface="Calibri"/>
              </a:rPr>
              <a:t>}</a:t>
            </a:r>
            <a:endParaRPr sz="1900">
              <a:latin typeface="Calibri"/>
              <a:cs typeface="Calibri"/>
            </a:endParaRPr>
          </a:p>
          <a:p>
            <a:pPr marL="12700">
              <a:spcBef>
                <a:spcPts val="455"/>
              </a:spcBef>
            </a:pPr>
            <a:r>
              <a:rPr sz="1900" b="1" spc="-5" dirty="0">
                <a:latin typeface="Calibri"/>
                <a:cs typeface="Calibri"/>
              </a:rPr>
              <a:t>int</a:t>
            </a:r>
            <a:r>
              <a:rPr sz="1900" b="1" spc="-15" dirty="0">
                <a:latin typeface="Calibri"/>
                <a:cs typeface="Calibri"/>
              </a:rPr>
              <a:t> </a:t>
            </a:r>
            <a:r>
              <a:rPr sz="1900" spc="-15" dirty="0">
                <a:latin typeface="Calibri"/>
                <a:cs typeface="Calibri"/>
              </a:rPr>
              <a:t>&amp;operator[](int</a:t>
            </a:r>
            <a:r>
              <a:rPr sz="1900" spc="3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i)</a:t>
            </a:r>
            <a:r>
              <a:rPr sz="1900" spc="-1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{</a:t>
            </a:r>
            <a:endParaRPr sz="1900">
              <a:latin typeface="Calibri"/>
              <a:cs typeface="Calibri"/>
            </a:endParaRPr>
          </a:p>
          <a:p>
            <a:pPr marL="12700">
              <a:spcBef>
                <a:spcPts val="459"/>
              </a:spcBef>
            </a:pPr>
            <a:r>
              <a:rPr sz="1900" spc="-10" dirty="0">
                <a:latin typeface="Calibri"/>
                <a:cs typeface="Calibri"/>
              </a:rPr>
              <a:t>return</a:t>
            </a:r>
            <a:r>
              <a:rPr sz="1900" spc="-2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a[i];</a:t>
            </a:r>
            <a:endParaRPr sz="1900">
              <a:latin typeface="Calibri"/>
              <a:cs typeface="Calibri"/>
            </a:endParaRPr>
          </a:p>
          <a:p>
            <a:pPr marL="65405">
              <a:spcBef>
                <a:spcPts val="455"/>
              </a:spcBef>
            </a:pPr>
            <a:r>
              <a:rPr sz="1900" spc="-5" dirty="0">
                <a:latin typeface="Calibri"/>
                <a:cs typeface="Calibri"/>
              </a:rPr>
              <a:t>}</a:t>
            </a:r>
            <a:endParaRPr sz="1900">
              <a:latin typeface="Calibri"/>
              <a:cs typeface="Calibri"/>
            </a:endParaRPr>
          </a:p>
          <a:p>
            <a:pPr marL="12700">
              <a:spcBef>
                <a:spcPts val="455"/>
              </a:spcBef>
            </a:pPr>
            <a:r>
              <a:rPr sz="1900" spc="-5" dirty="0">
                <a:latin typeface="Calibri"/>
                <a:cs typeface="Calibri"/>
              </a:rPr>
              <a:t>};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83934" y="1559014"/>
            <a:ext cx="3243580" cy="3216265"/>
          </a:xfrm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 marL="12700">
              <a:spcBef>
                <a:spcPts val="560"/>
              </a:spcBef>
            </a:pPr>
            <a:r>
              <a:rPr sz="1900" b="1" spc="-10" dirty="0">
                <a:latin typeface="Calibri"/>
                <a:cs typeface="Calibri"/>
              </a:rPr>
              <a:t>int</a:t>
            </a:r>
            <a:r>
              <a:rPr sz="1900" b="1" spc="-35" dirty="0">
                <a:latin typeface="Calibri"/>
                <a:cs typeface="Calibri"/>
              </a:rPr>
              <a:t> </a:t>
            </a:r>
            <a:r>
              <a:rPr sz="1900" b="1" spc="-10" dirty="0">
                <a:latin typeface="Calibri"/>
                <a:cs typeface="Calibri"/>
              </a:rPr>
              <a:t>main()</a:t>
            </a:r>
            <a:endParaRPr sz="1900">
              <a:latin typeface="Calibri"/>
              <a:cs typeface="Calibri"/>
            </a:endParaRPr>
          </a:p>
          <a:p>
            <a:pPr marL="12700">
              <a:spcBef>
                <a:spcPts val="459"/>
              </a:spcBef>
            </a:pPr>
            <a:r>
              <a:rPr sz="1900" spc="-5" dirty="0">
                <a:latin typeface="Calibri"/>
                <a:cs typeface="Calibri"/>
              </a:rPr>
              <a:t>{</a:t>
            </a:r>
            <a:endParaRPr sz="1900">
              <a:latin typeface="Calibri"/>
              <a:cs typeface="Calibri"/>
            </a:endParaRPr>
          </a:p>
          <a:p>
            <a:pPr marL="12700">
              <a:spcBef>
                <a:spcPts val="455"/>
              </a:spcBef>
            </a:pPr>
            <a:r>
              <a:rPr sz="1900" spc="-5" dirty="0">
                <a:latin typeface="Calibri"/>
                <a:cs typeface="Calibri"/>
              </a:rPr>
              <a:t>atype</a:t>
            </a:r>
            <a:r>
              <a:rPr sz="1900" spc="-2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ob(1,</a:t>
            </a:r>
            <a:r>
              <a:rPr sz="1900" spc="-1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2,</a:t>
            </a:r>
            <a:r>
              <a:rPr sz="1900" spc="-2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3);</a:t>
            </a:r>
            <a:endParaRPr sz="1900">
              <a:latin typeface="Calibri"/>
              <a:cs typeface="Calibri"/>
            </a:endParaRPr>
          </a:p>
          <a:p>
            <a:pPr marL="12700">
              <a:spcBef>
                <a:spcPts val="455"/>
              </a:spcBef>
            </a:pPr>
            <a:r>
              <a:rPr sz="1900" spc="-10" dirty="0">
                <a:latin typeface="Calibri"/>
                <a:cs typeface="Calibri"/>
              </a:rPr>
              <a:t>cout </a:t>
            </a:r>
            <a:r>
              <a:rPr sz="1900" spc="-5" dirty="0">
                <a:latin typeface="Calibri"/>
                <a:cs typeface="Calibri"/>
              </a:rPr>
              <a:t>&lt;&lt;</a:t>
            </a:r>
            <a:r>
              <a:rPr sz="1900" spc="-10" dirty="0">
                <a:latin typeface="Calibri"/>
                <a:cs typeface="Calibri"/>
              </a:rPr>
              <a:t> ob[1];</a:t>
            </a:r>
            <a:r>
              <a:rPr sz="1900" spc="30" dirty="0"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FF0000"/>
                </a:solidFill>
                <a:latin typeface="Calibri"/>
                <a:cs typeface="Calibri"/>
              </a:rPr>
              <a:t>//</a:t>
            </a:r>
            <a:r>
              <a:rPr sz="19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900" spc="-15" dirty="0">
                <a:solidFill>
                  <a:srgbClr val="FF0000"/>
                </a:solidFill>
                <a:latin typeface="Calibri"/>
                <a:cs typeface="Calibri"/>
              </a:rPr>
              <a:t>displays </a:t>
            </a:r>
            <a:r>
              <a:rPr sz="1900" spc="-5" dirty="0">
                <a:solidFill>
                  <a:srgbClr val="FF0000"/>
                </a:solidFill>
                <a:latin typeface="Calibri"/>
                <a:cs typeface="Calibri"/>
              </a:rPr>
              <a:t>2</a:t>
            </a:r>
            <a:endParaRPr sz="1900">
              <a:latin typeface="Calibri"/>
              <a:cs typeface="Calibri"/>
            </a:endParaRPr>
          </a:p>
          <a:p>
            <a:pPr marL="12700">
              <a:spcBef>
                <a:spcPts val="459"/>
              </a:spcBef>
            </a:pPr>
            <a:r>
              <a:rPr sz="1900" spc="-10" dirty="0">
                <a:latin typeface="Calibri"/>
                <a:cs typeface="Calibri"/>
              </a:rPr>
              <a:t>cout</a:t>
            </a:r>
            <a:r>
              <a:rPr sz="1900" spc="-2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&lt;&lt;</a:t>
            </a:r>
            <a:r>
              <a:rPr sz="1900" spc="-2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"</a:t>
            </a:r>
            <a:r>
              <a:rPr sz="1900" spc="-2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";</a:t>
            </a:r>
            <a:endParaRPr sz="1900">
              <a:latin typeface="Calibri"/>
              <a:cs typeface="Calibri"/>
            </a:endParaRPr>
          </a:p>
          <a:p>
            <a:pPr marL="12700">
              <a:spcBef>
                <a:spcPts val="455"/>
              </a:spcBef>
            </a:pPr>
            <a:r>
              <a:rPr sz="1900" spc="-10" dirty="0">
                <a:latin typeface="Calibri"/>
                <a:cs typeface="Calibri"/>
              </a:rPr>
              <a:t>ob[1]</a:t>
            </a:r>
            <a:r>
              <a:rPr sz="1900" spc="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=</a:t>
            </a:r>
            <a:r>
              <a:rPr sz="190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25; </a:t>
            </a:r>
            <a:r>
              <a:rPr sz="1900" spc="-5" dirty="0">
                <a:solidFill>
                  <a:srgbClr val="FF0000"/>
                </a:solidFill>
                <a:latin typeface="Calibri"/>
                <a:cs typeface="Calibri"/>
              </a:rPr>
              <a:t>//</a:t>
            </a:r>
            <a:r>
              <a:rPr sz="19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FF0000"/>
                </a:solidFill>
                <a:latin typeface="Calibri"/>
                <a:cs typeface="Calibri"/>
              </a:rPr>
              <a:t>[]</a:t>
            </a:r>
            <a:r>
              <a:rPr sz="19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FF0000"/>
                </a:solidFill>
                <a:latin typeface="Calibri"/>
                <a:cs typeface="Calibri"/>
              </a:rPr>
              <a:t>on</a:t>
            </a:r>
            <a:r>
              <a:rPr sz="1900" spc="-10" dirty="0">
                <a:solidFill>
                  <a:srgbClr val="FF0000"/>
                </a:solidFill>
                <a:latin typeface="Calibri"/>
                <a:cs typeface="Calibri"/>
              </a:rPr>
              <a:t> left </a:t>
            </a:r>
            <a:r>
              <a:rPr sz="1900" spc="-5" dirty="0">
                <a:solidFill>
                  <a:srgbClr val="FF0000"/>
                </a:solidFill>
                <a:latin typeface="Calibri"/>
                <a:cs typeface="Calibri"/>
              </a:rPr>
              <a:t>of</a:t>
            </a:r>
            <a:r>
              <a:rPr sz="1900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FF0000"/>
                </a:solidFill>
                <a:latin typeface="Calibri"/>
                <a:cs typeface="Calibri"/>
              </a:rPr>
              <a:t>=</a:t>
            </a:r>
            <a:endParaRPr sz="1900">
              <a:latin typeface="Calibri"/>
              <a:cs typeface="Calibri"/>
            </a:endParaRPr>
          </a:p>
          <a:p>
            <a:pPr marL="12700">
              <a:spcBef>
                <a:spcPts val="455"/>
              </a:spcBef>
            </a:pPr>
            <a:r>
              <a:rPr sz="1900" spc="-10" dirty="0">
                <a:latin typeface="Calibri"/>
                <a:cs typeface="Calibri"/>
              </a:rPr>
              <a:t>cout</a:t>
            </a:r>
            <a:r>
              <a:rPr sz="1900" spc="-5" dirty="0">
                <a:latin typeface="Calibri"/>
                <a:cs typeface="Calibri"/>
              </a:rPr>
              <a:t> &lt;&lt;</a:t>
            </a:r>
            <a:r>
              <a:rPr sz="1900" spc="-10" dirty="0">
                <a:latin typeface="Calibri"/>
                <a:cs typeface="Calibri"/>
              </a:rPr>
              <a:t> ob[1];</a:t>
            </a:r>
            <a:r>
              <a:rPr sz="1900" spc="35" dirty="0"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FF0000"/>
                </a:solidFill>
                <a:latin typeface="Calibri"/>
                <a:cs typeface="Calibri"/>
              </a:rPr>
              <a:t>//</a:t>
            </a:r>
            <a:r>
              <a:rPr sz="19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900" spc="-15" dirty="0">
                <a:solidFill>
                  <a:srgbClr val="FF0000"/>
                </a:solidFill>
                <a:latin typeface="Calibri"/>
                <a:cs typeface="Calibri"/>
              </a:rPr>
              <a:t>now</a:t>
            </a:r>
            <a:r>
              <a:rPr sz="1900" spc="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900" spc="-15" dirty="0">
                <a:solidFill>
                  <a:srgbClr val="FF0000"/>
                </a:solidFill>
                <a:latin typeface="Calibri"/>
                <a:cs typeface="Calibri"/>
              </a:rPr>
              <a:t>displays </a:t>
            </a:r>
            <a:r>
              <a:rPr sz="1900" spc="-5" dirty="0">
                <a:solidFill>
                  <a:srgbClr val="FF0000"/>
                </a:solidFill>
                <a:latin typeface="Calibri"/>
                <a:cs typeface="Calibri"/>
              </a:rPr>
              <a:t>25</a:t>
            </a:r>
            <a:endParaRPr sz="1900">
              <a:latin typeface="Calibri"/>
              <a:cs typeface="Calibri"/>
            </a:endParaRPr>
          </a:p>
          <a:p>
            <a:pPr marL="12700">
              <a:spcBef>
                <a:spcPts val="459"/>
              </a:spcBef>
            </a:pPr>
            <a:r>
              <a:rPr sz="1900" b="1" spc="-10" dirty="0">
                <a:latin typeface="Calibri"/>
                <a:cs typeface="Calibri"/>
              </a:rPr>
              <a:t>return</a:t>
            </a:r>
            <a:r>
              <a:rPr sz="1900" b="1" spc="-1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0;</a:t>
            </a:r>
            <a:endParaRPr sz="1900">
              <a:latin typeface="Calibri"/>
              <a:cs typeface="Calibri"/>
            </a:endParaRPr>
          </a:p>
          <a:p>
            <a:pPr marL="12700">
              <a:spcBef>
                <a:spcPts val="455"/>
              </a:spcBef>
            </a:pPr>
            <a:r>
              <a:rPr sz="1900" spc="-5" dirty="0">
                <a:latin typeface="Calibri"/>
                <a:cs typeface="Calibri"/>
              </a:rPr>
              <a:t>}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061579" y="4800600"/>
            <a:ext cx="1905000" cy="1143000"/>
          </a:xfrm>
          <a:custGeom>
            <a:avLst/>
            <a:gdLst/>
            <a:ahLst/>
            <a:cxnLst/>
            <a:rect l="l" t="t" r="r" b="b"/>
            <a:pathLst>
              <a:path w="1905000" h="1143000">
                <a:moveTo>
                  <a:pt x="0" y="1143000"/>
                </a:moveTo>
                <a:lnTo>
                  <a:pt x="1905000" y="1143000"/>
                </a:lnTo>
                <a:lnTo>
                  <a:pt x="1905000" y="0"/>
                </a:lnTo>
                <a:lnTo>
                  <a:pt x="0" y="0"/>
                </a:lnTo>
                <a:lnTo>
                  <a:pt x="0" y="11430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582915" y="5020951"/>
            <a:ext cx="877569" cy="768985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59055">
              <a:spcBef>
                <a:spcPts val="229"/>
              </a:spcBef>
            </a:pPr>
            <a:r>
              <a:rPr b="1" spc="-5" dirty="0">
                <a:latin typeface="Calibri"/>
                <a:cs typeface="Calibri"/>
              </a:rPr>
              <a:t>Output:</a:t>
            </a:r>
            <a:endParaRPr>
              <a:latin typeface="Calibri"/>
              <a:cs typeface="Calibri"/>
            </a:endParaRPr>
          </a:p>
          <a:p>
            <a:pPr>
              <a:spcBef>
                <a:spcPts val="200"/>
              </a:spcBef>
              <a:tabLst>
                <a:tab pos="503555" algn="l"/>
              </a:tabLst>
            </a:pPr>
            <a:r>
              <a:rPr sz="2800" b="1" spc="-5" dirty="0">
                <a:latin typeface="Calibri"/>
                <a:cs typeface="Calibri"/>
              </a:rPr>
              <a:t>2	25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524000" y="1295401"/>
            <a:ext cx="9144000" cy="1905"/>
          </a:xfrm>
          <a:custGeom>
            <a:avLst/>
            <a:gdLst/>
            <a:ahLst/>
            <a:cxnLst/>
            <a:rect l="l" t="t" r="r" b="b"/>
            <a:pathLst>
              <a:path w="9144000" h="1905">
                <a:moveTo>
                  <a:pt x="0" y="0"/>
                </a:moveTo>
                <a:lnTo>
                  <a:pt x="9144000" y="1650"/>
                </a:lnTo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952238" y="653541"/>
            <a:ext cx="2288540" cy="574040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Example</a:t>
            </a:r>
            <a:r>
              <a:rPr sz="3600" spc="-85" dirty="0"/>
              <a:t> </a:t>
            </a:r>
            <a:r>
              <a:rPr sz="3600" spc="-5" dirty="0"/>
              <a:t>2</a:t>
            </a:r>
            <a:endParaRPr sz="36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62450" y="488094"/>
            <a:ext cx="3469640" cy="689291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Overloading</a:t>
            </a:r>
            <a:r>
              <a:rPr spc="-35" dirty="0"/>
              <a:t> </a:t>
            </a:r>
            <a:r>
              <a:rPr spc="-5" dirty="0"/>
              <a:t>()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59940" y="1388110"/>
            <a:ext cx="8224520" cy="4441825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355600" marR="5080" indent="-342900">
              <a:lnSpc>
                <a:spcPts val="2500"/>
              </a:lnSpc>
              <a:spcBef>
                <a:spcPts val="7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spc="-5" dirty="0">
                <a:latin typeface="Calibri"/>
                <a:cs typeface="Calibri"/>
              </a:rPr>
              <a:t>When</a:t>
            </a:r>
            <a:r>
              <a:rPr sz="2600" spc="355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we</a:t>
            </a:r>
            <a:r>
              <a:rPr sz="2600" spc="34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overload</a:t>
            </a:r>
            <a:r>
              <a:rPr sz="2600" spc="35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the</a:t>
            </a:r>
            <a:r>
              <a:rPr sz="2600" spc="3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(</a:t>
            </a:r>
            <a:r>
              <a:rPr sz="2600" spc="3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)</a:t>
            </a:r>
            <a:r>
              <a:rPr sz="2600" spc="34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function</a:t>
            </a:r>
            <a:r>
              <a:rPr sz="2600" spc="35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call</a:t>
            </a:r>
            <a:r>
              <a:rPr sz="2600" spc="360" dirty="0">
                <a:latin typeface="Calibri"/>
                <a:cs typeface="Calibri"/>
              </a:rPr>
              <a:t> </a:t>
            </a:r>
            <a:r>
              <a:rPr sz="2600" spc="-40" dirty="0">
                <a:latin typeface="Calibri"/>
                <a:cs typeface="Calibri"/>
              </a:rPr>
              <a:t>operator,</a:t>
            </a:r>
            <a:r>
              <a:rPr sz="2600" spc="36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we</a:t>
            </a:r>
            <a:r>
              <a:rPr sz="2600" spc="35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are </a:t>
            </a:r>
            <a:r>
              <a:rPr sz="2600" spc="-57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not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creating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</a:t>
            </a:r>
            <a:r>
              <a:rPr sz="2600" spc="-5" dirty="0">
                <a:latin typeface="Calibri"/>
                <a:cs typeface="Calibri"/>
              </a:rPr>
              <a:t> new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25" dirty="0">
                <a:latin typeface="Calibri"/>
                <a:cs typeface="Calibri"/>
              </a:rPr>
              <a:t>way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to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call</a:t>
            </a:r>
            <a:r>
              <a:rPr sz="2600" dirty="0">
                <a:latin typeface="Calibri"/>
                <a:cs typeface="Calibri"/>
              </a:rPr>
              <a:t> a </a:t>
            </a:r>
            <a:r>
              <a:rPr sz="2600" spc="-5" dirty="0">
                <a:latin typeface="Calibri"/>
                <a:cs typeface="Calibri"/>
              </a:rPr>
              <a:t>function.</a:t>
            </a:r>
            <a:endParaRPr sz="2600">
              <a:latin typeface="Calibri"/>
              <a:cs typeface="Calibri"/>
            </a:endParaRPr>
          </a:p>
          <a:p>
            <a:pPr>
              <a:spcBef>
                <a:spcPts val="10"/>
              </a:spcBef>
              <a:buFont typeface="Arial MT"/>
              <a:buChar char="•"/>
            </a:pPr>
            <a:endParaRPr sz="3050">
              <a:latin typeface="Calibri"/>
              <a:cs typeface="Calibri"/>
            </a:endParaRPr>
          </a:p>
          <a:p>
            <a:pPr marL="355600" marR="5080" indent="-342900">
              <a:lnSpc>
                <a:spcPts val="2500"/>
              </a:lnSpc>
              <a:spcBef>
                <a:spcPts val="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spc="-35" dirty="0">
                <a:latin typeface="Calibri"/>
                <a:cs typeface="Calibri"/>
              </a:rPr>
              <a:t>Rather,</a:t>
            </a:r>
            <a:r>
              <a:rPr sz="2600" spc="204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you</a:t>
            </a:r>
            <a:r>
              <a:rPr sz="2600" spc="19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are</a:t>
            </a:r>
            <a:r>
              <a:rPr sz="2600" spc="204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creating</a:t>
            </a:r>
            <a:r>
              <a:rPr sz="2600" spc="19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an</a:t>
            </a:r>
            <a:r>
              <a:rPr sz="2600" spc="204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operator</a:t>
            </a:r>
            <a:r>
              <a:rPr sz="2600" spc="204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function</a:t>
            </a:r>
            <a:r>
              <a:rPr sz="2600" spc="204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that</a:t>
            </a:r>
            <a:r>
              <a:rPr sz="2600" spc="204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can</a:t>
            </a:r>
            <a:r>
              <a:rPr sz="2600" spc="20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be </a:t>
            </a:r>
            <a:r>
              <a:rPr sz="2600" spc="-57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passed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an</a:t>
            </a:r>
            <a:r>
              <a:rPr sz="2600" spc="-5" dirty="0">
                <a:latin typeface="Calibri"/>
                <a:cs typeface="Calibri"/>
              </a:rPr>
              <a:t> arbitrary number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of </a:t>
            </a:r>
            <a:r>
              <a:rPr sz="2600" spc="-15" dirty="0">
                <a:latin typeface="Calibri"/>
                <a:cs typeface="Calibri"/>
              </a:rPr>
              <a:t>parameters.</a:t>
            </a:r>
            <a:endParaRPr sz="2600">
              <a:latin typeface="Calibri"/>
              <a:cs typeface="Calibri"/>
            </a:endParaRPr>
          </a:p>
          <a:p>
            <a:pPr>
              <a:spcBef>
                <a:spcPts val="30"/>
              </a:spcBef>
            </a:pPr>
            <a:endParaRPr sz="2550">
              <a:latin typeface="Calibri"/>
              <a:cs typeface="Calibri"/>
            </a:endParaRPr>
          </a:p>
          <a:p>
            <a:pPr marL="80645"/>
            <a:r>
              <a:rPr sz="2400" b="1" spc="-5" dirty="0">
                <a:latin typeface="Calibri"/>
                <a:cs typeface="Calibri"/>
              </a:rPr>
              <a:t>Example:</a:t>
            </a:r>
            <a:endParaRPr sz="2400">
              <a:latin typeface="Calibri"/>
              <a:cs typeface="Calibri"/>
            </a:endParaRPr>
          </a:p>
          <a:p>
            <a:pPr marL="80645"/>
            <a:r>
              <a:rPr sz="2400" spc="-5" dirty="0">
                <a:latin typeface="Calibri"/>
                <a:cs typeface="Calibri"/>
              </a:rPr>
              <a:t>double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operator()(int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a,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float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75" dirty="0">
                <a:latin typeface="Calibri"/>
                <a:cs typeface="Calibri"/>
              </a:rPr>
              <a:t>f,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char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*s);</a:t>
            </a:r>
            <a:endParaRPr sz="2400">
              <a:latin typeface="Calibri"/>
              <a:cs typeface="Calibri"/>
            </a:endParaRPr>
          </a:p>
          <a:p>
            <a:pPr marL="80645">
              <a:spcBef>
                <a:spcPts val="5"/>
              </a:spcBef>
            </a:pPr>
            <a:r>
              <a:rPr sz="2400" dirty="0">
                <a:latin typeface="Calibri"/>
                <a:cs typeface="Calibri"/>
              </a:rPr>
              <a:t>and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object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its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class,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15" dirty="0">
                <a:latin typeface="Calibri"/>
                <a:cs typeface="Calibri"/>
              </a:rPr>
              <a:t> statement</a:t>
            </a:r>
            <a:endParaRPr sz="2400">
              <a:latin typeface="Calibri"/>
              <a:cs typeface="Calibri"/>
            </a:endParaRPr>
          </a:p>
          <a:p>
            <a:pPr marL="80645"/>
            <a:r>
              <a:rPr sz="2400" b="1" spc="-5" dirty="0">
                <a:latin typeface="Calibri"/>
                <a:cs typeface="Calibri"/>
              </a:rPr>
              <a:t>O(10,</a:t>
            </a:r>
            <a:r>
              <a:rPr sz="2400" b="1" spc="-1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23.34,</a:t>
            </a:r>
            <a:r>
              <a:rPr sz="2400" b="1" spc="-2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"hi");</a:t>
            </a:r>
            <a:endParaRPr sz="2400">
              <a:latin typeface="Calibri"/>
              <a:cs typeface="Calibri"/>
            </a:endParaRPr>
          </a:p>
          <a:p>
            <a:pPr marL="80645"/>
            <a:r>
              <a:rPr sz="2400" spc="-10" dirty="0">
                <a:latin typeface="Calibri"/>
                <a:cs typeface="Calibri"/>
              </a:rPr>
              <a:t>translates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into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this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call</a:t>
            </a:r>
            <a:r>
              <a:rPr sz="2400" spc="-15" dirty="0">
                <a:latin typeface="Calibri"/>
                <a:cs typeface="Calibri"/>
              </a:rPr>
              <a:t> to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operator( </a:t>
            </a:r>
            <a:r>
              <a:rPr sz="2400" dirty="0">
                <a:latin typeface="Calibri"/>
                <a:cs typeface="Calibri"/>
              </a:rPr>
              <a:t>)</a:t>
            </a:r>
            <a:r>
              <a:rPr sz="2400" spc="-5" dirty="0">
                <a:latin typeface="Calibri"/>
                <a:cs typeface="Calibri"/>
              </a:rPr>
              <a:t> function.</a:t>
            </a:r>
            <a:endParaRPr sz="2400">
              <a:latin typeface="Calibri"/>
              <a:cs typeface="Calibri"/>
            </a:endParaRPr>
          </a:p>
          <a:p>
            <a:pPr marL="80645"/>
            <a:r>
              <a:rPr sz="2400" b="1" spc="-15" dirty="0">
                <a:latin typeface="Calibri"/>
                <a:cs typeface="Calibri"/>
              </a:rPr>
              <a:t>O.operator()(10,</a:t>
            </a:r>
            <a:r>
              <a:rPr sz="2400" b="1" spc="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23.34,</a:t>
            </a:r>
            <a:r>
              <a:rPr sz="2400" b="1" spc="-5" dirty="0">
                <a:latin typeface="Calibri"/>
                <a:cs typeface="Calibri"/>
              </a:rPr>
              <a:t> "hi");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24000" y="1295401"/>
            <a:ext cx="9144000" cy="1905"/>
          </a:xfrm>
          <a:custGeom>
            <a:avLst/>
            <a:gdLst/>
            <a:ahLst/>
            <a:cxnLst/>
            <a:rect l="l" t="t" r="r" b="b"/>
            <a:pathLst>
              <a:path w="9144000" h="1905">
                <a:moveTo>
                  <a:pt x="0" y="0"/>
                </a:moveTo>
                <a:lnTo>
                  <a:pt x="9144000" y="1650"/>
                </a:lnTo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46374" y="547242"/>
            <a:ext cx="4623435" cy="574040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Introduction</a:t>
            </a:r>
            <a:r>
              <a:rPr sz="3600" spc="-45" dirty="0"/>
              <a:t> </a:t>
            </a:r>
            <a:r>
              <a:rPr sz="3600" dirty="0"/>
              <a:t>(Cont…)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1524000" y="1295401"/>
            <a:ext cx="9144000" cy="1905"/>
          </a:xfrm>
          <a:custGeom>
            <a:avLst/>
            <a:gdLst/>
            <a:ahLst/>
            <a:cxnLst/>
            <a:rect l="l" t="t" r="r" b="b"/>
            <a:pathLst>
              <a:path w="9144000" h="1905">
                <a:moveTo>
                  <a:pt x="0" y="0"/>
                </a:moveTo>
                <a:lnTo>
                  <a:pt x="9144000" y="1650"/>
                </a:lnTo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41316" y="1368227"/>
            <a:ext cx="11463251" cy="4104329"/>
          </a:xfrm>
          <a:prstGeom prst="rect">
            <a:avLst/>
          </a:prstGeom>
        </p:spPr>
        <p:txBody>
          <a:bodyPr vert="horz" wrap="square" lIns="0" tIns="59055" rIns="0" bIns="0" rtlCol="0">
            <a:spAutoFit/>
          </a:bodyPr>
          <a:lstStyle/>
          <a:p>
            <a:pPr marL="355600" indent="-342900">
              <a:spcBef>
                <a:spcPts val="46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800" spc="-10" dirty="0">
                <a:latin typeface="Calibri"/>
                <a:cs typeface="Calibri"/>
              </a:rPr>
              <a:t>Overloading </a:t>
            </a:r>
            <a:r>
              <a:rPr sz="2800" spc="-5" dirty="0">
                <a:latin typeface="Calibri"/>
                <a:cs typeface="Calibri"/>
              </a:rPr>
              <a:t>an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operator</a:t>
            </a:r>
            <a:endParaRPr sz="2800" dirty="0">
              <a:latin typeface="Calibri"/>
              <a:cs typeface="Calibri"/>
            </a:endParaRPr>
          </a:p>
          <a:p>
            <a:pPr marL="756285" lvl="1" indent="-287020">
              <a:spcBef>
                <a:spcPts val="320"/>
              </a:spcBef>
              <a:buFont typeface="Arial MT"/>
              <a:buChar char="–"/>
              <a:tabLst>
                <a:tab pos="756920" algn="l"/>
              </a:tabLst>
            </a:pPr>
            <a:r>
              <a:rPr sz="2800" spc="-20" dirty="0">
                <a:latin typeface="Calibri"/>
                <a:cs typeface="Calibri"/>
              </a:rPr>
              <a:t>Write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function</a:t>
            </a:r>
            <a:r>
              <a:rPr sz="2800" spc="-10" dirty="0">
                <a:latin typeface="Calibri"/>
                <a:cs typeface="Calibri"/>
              </a:rPr>
              <a:t> definition</a:t>
            </a:r>
            <a:r>
              <a:rPr sz="2800" dirty="0">
                <a:latin typeface="Calibri"/>
                <a:cs typeface="Calibri"/>
              </a:rPr>
              <a:t> as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normal</a:t>
            </a:r>
            <a:endParaRPr sz="2800" dirty="0">
              <a:latin typeface="Calibri"/>
              <a:cs typeface="Calibri"/>
            </a:endParaRPr>
          </a:p>
          <a:p>
            <a:pPr marL="756285" marR="5715" lvl="1" indent="-287020">
              <a:lnSpc>
                <a:spcPts val="2590"/>
              </a:lnSpc>
              <a:spcBef>
                <a:spcPts val="615"/>
              </a:spcBef>
              <a:buFont typeface="Arial MT"/>
              <a:buChar char="–"/>
              <a:tabLst>
                <a:tab pos="756920" algn="l"/>
                <a:tab pos="2025650" algn="l"/>
                <a:tab pos="2914650" algn="l"/>
                <a:tab pos="3289300" algn="l"/>
                <a:tab pos="4531995" algn="l"/>
                <a:tab pos="5824220" algn="l"/>
                <a:tab pos="7084695" algn="l"/>
                <a:tab pos="7569834" algn="l"/>
              </a:tabLst>
            </a:pPr>
            <a:r>
              <a:rPr sz="2800" spc="-5" dirty="0">
                <a:latin typeface="Calibri"/>
                <a:cs typeface="Calibri"/>
              </a:rPr>
              <a:t>Fun</a:t>
            </a:r>
            <a:r>
              <a:rPr sz="2800" dirty="0">
                <a:latin typeface="Calibri"/>
                <a:cs typeface="Calibri"/>
              </a:rPr>
              <a:t>ction	</a:t>
            </a:r>
            <a:r>
              <a:rPr sz="2800" spc="-15" dirty="0">
                <a:latin typeface="Calibri"/>
                <a:cs typeface="Calibri"/>
              </a:rPr>
              <a:t>n</a:t>
            </a:r>
            <a:r>
              <a:rPr sz="2800" dirty="0">
                <a:latin typeface="Calibri"/>
                <a:cs typeface="Calibri"/>
              </a:rPr>
              <a:t>ame	is	</a:t>
            </a:r>
            <a:r>
              <a:rPr sz="2800" spc="-85" dirty="0">
                <a:latin typeface="Calibri"/>
                <a:cs typeface="Calibri"/>
              </a:rPr>
              <a:t>k</a:t>
            </a:r>
            <a:r>
              <a:rPr sz="2800" dirty="0">
                <a:latin typeface="Calibri"/>
                <a:cs typeface="Calibri"/>
              </a:rPr>
              <a:t>ey</a:t>
            </a:r>
            <a:r>
              <a:rPr sz="2800" spc="-30" dirty="0">
                <a:latin typeface="Calibri"/>
                <a:cs typeface="Calibri"/>
              </a:rPr>
              <a:t>w</a:t>
            </a:r>
            <a:r>
              <a:rPr sz="2800" spc="-5" dirty="0">
                <a:latin typeface="Calibri"/>
                <a:cs typeface="Calibri"/>
              </a:rPr>
              <a:t>o</a:t>
            </a:r>
            <a:r>
              <a:rPr sz="2800" spc="-40" dirty="0">
                <a:latin typeface="Calibri"/>
                <a:cs typeface="Calibri"/>
              </a:rPr>
              <a:t>r</a:t>
            </a:r>
            <a:r>
              <a:rPr sz="2800" dirty="0">
                <a:latin typeface="Calibri"/>
                <a:cs typeface="Calibri"/>
              </a:rPr>
              <a:t>d	</a:t>
            </a:r>
            <a:r>
              <a:rPr sz="2800" b="1" dirty="0">
                <a:latin typeface="Calibri"/>
                <a:cs typeface="Calibri"/>
              </a:rPr>
              <a:t>ope</a:t>
            </a:r>
            <a:r>
              <a:rPr sz="2800" b="1" spc="-45" dirty="0">
                <a:latin typeface="Calibri"/>
                <a:cs typeface="Calibri"/>
              </a:rPr>
              <a:t>r</a:t>
            </a:r>
            <a:r>
              <a:rPr sz="2800" b="1" spc="-35" dirty="0">
                <a:latin typeface="Calibri"/>
                <a:cs typeface="Calibri"/>
              </a:rPr>
              <a:t>a</a:t>
            </a:r>
            <a:r>
              <a:rPr sz="2800" b="1" spc="-30" dirty="0">
                <a:latin typeface="Calibri"/>
                <a:cs typeface="Calibri"/>
              </a:rPr>
              <a:t>t</a:t>
            </a:r>
            <a:r>
              <a:rPr sz="2800" b="1" dirty="0">
                <a:latin typeface="Calibri"/>
                <a:cs typeface="Calibri"/>
              </a:rPr>
              <a:t>or	</a:t>
            </a:r>
            <a:r>
              <a:rPr lang="en-US" sz="2800" b="1" dirty="0">
                <a:latin typeface="Calibri"/>
                <a:cs typeface="Calibri"/>
              </a:rPr>
              <a:t> </a:t>
            </a:r>
            <a:r>
              <a:rPr sz="2800" spc="-50" dirty="0">
                <a:latin typeface="Calibri"/>
                <a:cs typeface="Calibri"/>
              </a:rPr>
              <a:t>f</a:t>
            </a:r>
            <a:r>
              <a:rPr sz="2800" spc="-5" dirty="0">
                <a:latin typeface="Calibri"/>
                <a:cs typeface="Calibri"/>
              </a:rPr>
              <a:t>oll</a:t>
            </a:r>
            <a:r>
              <a:rPr sz="2800" spc="-25" dirty="0">
                <a:latin typeface="Calibri"/>
                <a:cs typeface="Calibri"/>
              </a:rPr>
              <a:t>ow</a:t>
            </a:r>
            <a:r>
              <a:rPr sz="2800" dirty="0">
                <a:latin typeface="Calibri"/>
                <a:cs typeface="Calibri"/>
              </a:rPr>
              <a:t>ed</a:t>
            </a:r>
            <a:r>
              <a:rPr lang="en-US"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b</a:t>
            </a:r>
            <a:r>
              <a:rPr sz="2800" dirty="0">
                <a:latin typeface="Calibri"/>
                <a:cs typeface="Calibri"/>
              </a:rPr>
              <a:t>y	the </a:t>
            </a:r>
            <a:r>
              <a:rPr sz="2800" spc="-10" dirty="0">
                <a:latin typeface="Calibri"/>
                <a:cs typeface="Calibri"/>
              </a:rPr>
              <a:t>symbol </a:t>
            </a:r>
            <a:r>
              <a:rPr sz="2800" spc="-20" dirty="0">
                <a:latin typeface="Calibri"/>
                <a:cs typeface="Calibri"/>
              </a:rPr>
              <a:t>for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15" dirty="0">
                <a:latin typeface="Calibri"/>
                <a:cs typeface="Calibri"/>
              </a:rPr>
              <a:t> operator</a:t>
            </a:r>
            <a:r>
              <a:rPr sz="2800" spc="-5" dirty="0">
                <a:latin typeface="Calibri"/>
                <a:cs typeface="Calibri"/>
              </a:rPr>
              <a:t> being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overloaded</a:t>
            </a:r>
            <a:endParaRPr sz="2800" dirty="0">
              <a:latin typeface="Calibri"/>
              <a:cs typeface="Calibri"/>
            </a:endParaRPr>
          </a:p>
          <a:p>
            <a:pPr marL="756285" lvl="1" indent="-287020">
              <a:lnSpc>
                <a:spcPts val="2735"/>
              </a:lnSpc>
              <a:spcBef>
                <a:spcPts val="254"/>
              </a:spcBef>
              <a:buFont typeface="Arial MT"/>
              <a:buChar char="–"/>
              <a:tabLst>
                <a:tab pos="756920" algn="l"/>
              </a:tabLst>
            </a:pPr>
            <a:r>
              <a:rPr sz="2800" spc="-15" dirty="0">
                <a:latin typeface="Calibri"/>
                <a:cs typeface="Calibri"/>
              </a:rPr>
              <a:t>For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e.g.,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b="1" spc="-15" dirty="0">
                <a:latin typeface="Calibri"/>
                <a:cs typeface="Calibri"/>
              </a:rPr>
              <a:t>operator+</a:t>
            </a:r>
            <a:r>
              <a:rPr sz="2800" b="1" spc="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used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to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overload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addition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operator</a:t>
            </a:r>
            <a:r>
              <a:rPr sz="2800" dirty="0">
                <a:latin typeface="Calibri"/>
                <a:cs typeface="Calibri"/>
              </a:rPr>
              <a:t>(</a:t>
            </a:r>
            <a:r>
              <a:rPr sz="2800" b="1" dirty="0">
                <a:latin typeface="Calibri"/>
                <a:cs typeface="Calibri"/>
              </a:rPr>
              <a:t>+</a:t>
            </a:r>
            <a:r>
              <a:rPr sz="2800" dirty="0">
                <a:latin typeface="Calibri"/>
                <a:cs typeface="Calibri"/>
              </a:rPr>
              <a:t>)</a:t>
            </a:r>
          </a:p>
          <a:p>
            <a:pPr marL="355600" indent="-342900">
              <a:spcBef>
                <a:spcPts val="31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Calibri"/>
                <a:cs typeface="Calibri"/>
              </a:rPr>
              <a:t>Using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operators</a:t>
            </a:r>
            <a:endParaRPr sz="2800" dirty="0">
              <a:latin typeface="Calibri"/>
              <a:cs typeface="Calibri"/>
            </a:endParaRPr>
          </a:p>
          <a:p>
            <a:pPr marL="756285" marR="7620" lvl="1" indent="-287020" algn="just">
              <a:lnSpc>
                <a:spcPts val="2590"/>
              </a:lnSpc>
              <a:spcBef>
                <a:spcPts val="645"/>
              </a:spcBef>
              <a:buFont typeface="Arial MT"/>
              <a:buChar char="–"/>
              <a:tabLst>
                <a:tab pos="756920" algn="l"/>
              </a:tabLst>
            </a:pPr>
            <a:r>
              <a:rPr sz="2800" spc="-114" dirty="0">
                <a:latin typeface="Calibri"/>
                <a:cs typeface="Calibri"/>
              </a:rPr>
              <a:t>To</a:t>
            </a:r>
            <a:r>
              <a:rPr sz="2800" spc="-1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use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operator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on</a:t>
            </a:r>
            <a:r>
              <a:rPr sz="2800" dirty="0">
                <a:latin typeface="Calibri"/>
                <a:cs typeface="Calibri"/>
              </a:rPr>
              <a:t> a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class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object,</a:t>
            </a:r>
            <a:r>
              <a:rPr sz="2800" dirty="0">
                <a:latin typeface="Calibri"/>
                <a:cs typeface="Calibri"/>
              </a:rPr>
              <a:t> it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must</a:t>
            </a:r>
            <a:r>
              <a:rPr sz="2800" spc="52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be 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overloaded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unless</a:t>
            </a:r>
            <a:r>
              <a:rPr sz="2800" dirty="0">
                <a:latin typeface="Calibri"/>
                <a:cs typeface="Calibri"/>
              </a:rPr>
              <a:t> the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assignment</a:t>
            </a:r>
            <a:r>
              <a:rPr sz="2800" b="1" dirty="0">
                <a:latin typeface="Calibri"/>
                <a:cs typeface="Calibri"/>
              </a:rPr>
              <a:t> </a:t>
            </a:r>
            <a:r>
              <a:rPr sz="2800" b="1" spc="-15" dirty="0">
                <a:latin typeface="Calibri"/>
                <a:cs typeface="Calibri"/>
              </a:rPr>
              <a:t>operator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(=)</a:t>
            </a:r>
            <a:r>
              <a:rPr sz="2800" b="1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or</a:t>
            </a:r>
            <a:r>
              <a:rPr sz="2800" dirty="0">
                <a:latin typeface="Calibri"/>
                <a:cs typeface="Calibri"/>
              </a:rPr>
              <a:t> the 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address</a:t>
            </a:r>
            <a:r>
              <a:rPr sz="2800" b="1" spc="-15" dirty="0">
                <a:latin typeface="Calibri"/>
                <a:cs typeface="Calibri"/>
              </a:rPr>
              <a:t> operator</a:t>
            </a:r>
            <a:r>
              <a:rPr sz="2800" b="1" dirty="0">
                <a:latin typeface="Calibri"/>
                <a:cs typeface="Calibri"/>
              </a:rPr>
              <a:t> (&amp;)</a:t>
            </a:r>
            <a:endParaRPr sz="2800" dirty="0">
              <a:latin typeface="Calibri"/>
              <a:cs typeface="Calibri"/>
            </a:endParaRPr>
          </a:p>
          <a:p>
            <a:pPr marL="1155700" marR="8890" lvl="2" indent="-228600" algn="just">
              <a:lnSpc>
                <a:spcPts val="2160"/>
              </a:lnSpc>
              <a:spcBef>
                <a:spcPts val="505"/>
              </a:spcBef>
              <a:buFont typeface="Arial MT"/>
              <a:buChar char="•"/>
              <a:tabLst>
                <a:tab pos="1156335" algn="l"/>
              </a:tabLst>
            </a:pPr>
            <a:r>
              <a:rPr sz="2800" b="1" spc="-5" dirty="0">
                <a:latin typeface="Calibri"/>
                <a:cs typeface="Calibri"/>
              </a:rPr>
              <a:t>Assignment</a:t>
            </a:r>
            <a:r>
              <a:rPr sz="2800" b="1" dirty="0">
                <a:latin typeface="Calibri"/>
                <a:cs typeface="Calibri"/>
              </a:rPr>
              <a:t> </a:t>
            </a:r>
            <a:r>
              <a:rPr sz="2800" b="1" spc="-15" dirty="0">
                <a:latin typeface="Calibri"/>
                <a:cs typeface="Calibri"/>
              </a:rPr>
              <a:t>operator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by</a:t>
            </a:r>
            <a:r>
              <a:rPr sz="2800" spc="-10" dirty="0">
                <a:latin typeface="Calibri"/>
                <a:cs typeface="Calibri"/>
              </a:rPr>
              <a:t> default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performs</a:t>
            </a:r>
            <a:r>
              <a:rPr sz="2800" spc="434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member</a:t>
            </a:r>
            <a:r>
              <a:rPr lang="en-US" sz="280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wise </a:t>
            </a:r>
            <a:r>
              <a:rPr sz="2800" spc="-5" dirty="0">
                <a:latin typeface="Calibri"/>
                <a:cs typeface="Calibri"/>
              </a:rPr>
              <a:t>assignment</a:t>
            </a:r>
            <a:endParaRPr sz="2800" dirty="0">
              <a:latin typeface="Calibri"/>
              <a:cs typeface="Calibri"/>
            </a:endParaRPr>
          </a:p>
          <a:p>
            <a:pPr marL="1155700" lvl="2" indent="-229235" algn="just">
              <a:spcBef>
                <a:spcPts val="210"/>
              </a:spcBef>
              <a:buFont typeface="Arial MT"/>
              <a:buChar char="•"/>
              <a:tabLst>
                <a:tab pos="1156335" algn="l"/>
              </a:tabLst>
            </a:pPr>
            <a:r>
              <a:rPr sz="2800" spc="-5" dirty="0">
                <a:latin typeface="Calibri"/>
                <a:cs typeface="Calibri"/>
              </a:rPr>
              <a:t>Address </a:t>
            </a:r>
            <a:r>
              <a:rPr sz="2800" spc="-15" dirty="0">
                <a:latin typeface="Calibri"/>
                <a:cs typeface="Calibri"/>
              </a:rPr>
              <a:t>operator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(&amp;) </a:t>
            </a:r>
            <a:r>
              <a:rPr sz="2800" spc="-5" dirty="0">
                <a:latin typeface="Calibri"/>
                <a:cs typeface="Calibri"/>
              </a:rPr>
              <a:t>by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default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returns</a:t>
            </a:r>
            <a:r>
              <a:rPr sz="2800" b="1" spc="2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the</a:t>
            </a:r>
            <a:r>
              <a:rPr sz="2800" b="1" spc="-10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address</a:t>
            </a:r>
            <a:r>
              <a:rPr sz="2800" b="1" spc="10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of </a:t>
            </a:r>
            <a:r>
              <a:rPr sz="2800" b="1" dirty="0">
                <a:latin typeface="Calibri"/>
                <a:cs typeface="Calibri"/>
              </a:rPr>
              <a:t>an </a:t>
            </a:r>
            <a:r>
              <a:rPr sz="2800" b="1" spc="-5" dirty="0">
                <a:latin typeface="Calibri"/>
                <a:cs typeface="Calibri"/>
              </a:rPr>
              <a:t>object</a:t>
            </a:r>
            <a:endParaRPr sz="2800" b="1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2200" y="714038"/>
            <a:ext cx="10515600" cy="627736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397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59940" y="1430783"/>
            <a:ext cx="2063114" cy="53613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463550">
              <a:spcBef>
                <a:spcPts val="105"/>
              </a:spcBef>
            </a:pPr>
            <a:r>
              <a:rPr sz="1400" b="1" spc="-5" dirty="0">
                <a:latin typeface="Calibri"/>
                <a:cs typeface="Calibri"/>
              </a:rPr>
              <a:t>#include &lt;iostream&gt; </a:t>
            </a:r>
            <a:r>
              <a:rPr sz="1400" b="1" dirty="0">
                <a:latin typeface="Calibri"/>
                <a:cs typeface="Calibri"/>
              </a:rPr>
              <a:t> using</a:t>
            </a:r>
            <a:r>
              <a:rPr sz="1400" b="1" spc="-2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na</a:t>
            </a:r>
            <a:r>
              <a:rPr sz="1400" b="1" spc="-5" dirty="0">
                <a:latin typeface="Calibri"/>
                <a:cs typeface="Calibri"/>
              </a:rPr>
              <a:t>mes</a:t>
            </a:r>
            <a:r>
              <a:rPr sz="1400" b="1" dirty="0">
                <a:latin typeface="Calibri"/>
                <a:cs typeface="Calibri"/>
              </a:rPr>
              <a:t>pace</a:t>
            </a:r>
            <a:r>
              <a:rPr sz="1400" b="1" spc="-50" dirty="0">
                <a:latin typeface="Calibri"/>
                <a:cs typeface="Calibri"/>
              </a:rPr>
              <a:t> </a:t>
            </a:r>
            <a:r>
              <a:rPr sz="1400" b="1" spc="-10" dirty="0">
                <a:latin typeface="Calibri"/>
                <a:cs typeface="Calibri"/>
              </a:rPr>
              <a:t>st</a:t>
            </a:r>
            <a:r>
              <a:rPr sz="1400" b="1" dirty="0">
                <a:latin typeface="Calibri"/>
                <a:cs typeface="Calibri"/>
              </a:rPr>
              <a:t>d;  </a:t>
            </a:r>
            <a:r>
              <a:rPr sz="1400" b="1" spc="-5" dirty="0">
                <a:latin typeface="Calibri"/>
                <a:cs typeface="Calibri"/>
              </a:rPr>
              <a:t>class</a:t>
            </a:r>
            <a:r>
              <a:rPr sz="1400" b="1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loc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{</a:t>
            </a:r>
            <a:endParaRPr sz="1400">
              <a:latin typeface="Calibri"/>
              <a:cs typeface="Calibri"/>
            </a:endParaRPr>
          </a:p>
          <a:p>
            <a:pPr marL="12700"/>
            <a:r>
              <a:rPr sz="1400" b="1" spc="-5" dirty="0">
                <a:latin typeface="Calibri"/>
                <a:cs typeface="Calibri"/>
              </a:rPr>
              <a:t>int</a:t>
            </a:r>
            <a:r>
              <a:rPr sz="1400" b="1" spc="-2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longitude,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latitude;</a:t>
            </a:r>
            <a:endParaRPr sz="1400">
              <a:latin typeface="Calibri"/>
              <a:cs typeface="Calibri"/>
            </a:endParaRPr>
          </a:p>
          <a:p>
            <a:pPr marL="12700"/>
            <a:r>
              <a:rPr sz="1400" b="1" dirty="0">
                <a:latin typeface="Calibri"/>
                <a:cs typeface="Calibri"/>
              </a:rPr>
              <a:t>public:</a:t>
            </a:r>
            <a:endParaRPr sz="1400">
              <a:latin typeface="Calibri"/>
              <a:cs typeface="Calibri"/>
            </a:endParaRPr>
          </a:p>
          <a:p>
            <a:pPr marL="12700"/>
            <a:r>
              <a:rPr sz="1400" dirty="0">
                <a:latin typeface="Calibri"/>
                <a:cs typeface="Calibri"/>
              </a:rPr>
              <a:t>lo</a:t>
            </a:r>
            <a:r>
              <a:rPr sz="1400" spc="-10" dirty="0">
                <a:latin typeface="Calibri"/>
                <a:cs typeface="Calibri"/>
              </a:rPr>
              <a:t>c(</a:t>
            </a:r>
            <a:r>
              <a:rPr sz="1400" dirty="0">
                <a:latin typeface="Calibri"/>
                <a:cs typeface="Calibri"/>
              </a:rPr>
              <a:t>)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{}</a:t>
            </a:r>
            <a:endParaRPr sz="1400">
              <a:latin typeface="Calibri"/>
              <a:cs typeface="Calibri"/>
            </a:endParaRPr>
          </a:p>
          <a:p>
            <a:pPr marL="12700"/>
            <a:r>
              <a:rPr sz="1400" spc="-5" dirty="0">
                <a:latin typeface="Calibri"/>
                <a:cs typeface="Calibri"/>
              </a:rPr>
              <a:t>loc(int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lg,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int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lt)</a:t>
            </a:r>
            <a:endParaRPr sz="1400">
              <a:latin typeface="Calibri"/>
              <a:cs typeface="Calibri"/>
            </a:endParaRPr>
          </a:p>
          <a:p>
            <a:pPr marL="12700"/>
            <a:r>
              <a:rPr sz="1400" dirty="0">
                <a:latin typeface="Calibri"/>
                <a:cs typeface="Calibri"/>
              </a:rPr>
              <a:t>{</a:t>
            </a:r>
            <a:endParaRPr sz="1400">
              <a:latin typeface="Calibri"/>
              <a:cs typeface="Calibri"/>
            </a:endParaRPr>
          </a:p>
          <a:p>
            <a:pPr marL="12700" marR="1009650"/>
            <a:r>
              <a:rPr sz="1400" spc="-5" dirty="0">
                <a:latin typeface="Calibri"/>
                <a:cs typeface="Calibri"/>
              </a:rPr>
              <a:t>longitude </a:t>
            </a:r>
            <a:r>
              <a:rPr sz="1400" dirty="0">
                <a:latin typeface="Calibri"/>
                <a:cs typeface="Calibri"/>
              </a:rPr>
              <a:t>= </a:t>
            </a:r>
            <a:r>
              <a:rPr sz="1400" spc="-5" dirty="0">
                <a:latin typeface="Calibri"/>
                <a:cs typeface="Calibri"/>
              </a:rPr>
              <a:t>lg; </a:t>
            </a:r>
            <a:r>
              <a:rPr sz="1400" spc="-3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latitude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=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lt;</a:t>
            </a:r>
            <a:endParaRPr sz="1400">
              <a:latin typeface="Calibri"/>
              <a:cs typeface="Calibri"/>
            </a:endParaRPr>
          </a:p>
          <a:p>
            <a:pPr marL="12700"/>
            <a:r>
              <a:rPr sz="1400" dirty="0">
                <a:latin typeface="Calibri"/>
                <a:cs typeface="Calibri"/>
              </a:rPr>
              <a:t>}</a:t>
            </a:r>
            <a:endParaRPr sz="1400">
              <a:latin typeface="Calibri"/>
              <a:cs typeface="Calibri"/>
            </a:endParaRPr>
          </a:p>
          <a:p>
            <a:pPr marL="12700"/>
            <a:r>
              <a:rPr sz="1400" b="1" spc="-5" dirty="0">
                <a:latin typeface="Calibri"/>
                <a:cs typeface="Calibri"/>
              </a:rPr>
              <a:t>void</a:t>
            </a:r>
            <a:r>
              <a:rPr sz="1400" b="1" spc="-4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show()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{</a:t>
            </a:r>
            <a:endParaRPr sz="1400">
              <a:latin typeface="Calibri"/>
              <a:cs typeface="Calibri"/>
            </a:endParaRPr>
          </a:p>
          <a:p>
            <a:pPr marL="12700"/>
            <a:r>
              <a:rPr sz="1400" spc="-10" dirty="0">
                <a:latin typeface="Calibri"/>
                <a:cs typeface="Calibri"/>
              </a:rPr>
              <a:t>cout </a:t>
            </a:r>
            <a:r>
              <a:rPr sz="1400" spc="-5" dirty="0">
                <a:latin typeface="Calibri"/>
                <a:cs typeface="Calibri"/>
              </a:rPr>
              <a:t>&lt;&lt;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longitude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&lt;&lt;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"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";</a:t>
            </a:r>
            <a:endParaRPr sz="1400">
              <a:latin typeface="Calibri"/>
              <a:cs typeface="Calibri"/>
            </a:endParaRPr>
          </a:p>
          <a:p>
            <a:pPr marL="12700">
              <a:spcBef>
                <a:spcPts val="5"/>
              </a:spcBef>
            </a:pPr>
            <a:r>
              <a:rPr sz="1400" spc="-5" dirty="0">
                <a:latin typeface="Calibri"/>
                <a:cs typeface="Calibri"/>
              </a:rPr>
              <a:t>cout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&lt;&lt;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latitude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&lt;&lt;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"\n";</a:t>
            </a:r>
            <a:endParaRPr sz="1400">
              <a:latin typeface="Calibri"/>
              <a:cs typeface="Calibri"/>
            </a:endParaRPr>
          </a:p>
          <a:p>
            <a:pPr marL="12700"/>
            <a:r>
              <a:rPr sz="1400" dirty="0">
                <a:latin typeface="Calibri"/>
                <a:cs typeface="Calibri"/>
              </a:rPr>
              <a:t>}</a:t>
            </a:r>
            <a:endParaRPr sz="1400">
              <a:latin typeface="Calibri"/>
              <a:cs typeface="Calibri"/>
            </a:endParaRPr>
          </a:p>
          <a:p>
            <a:pPr marL="12700" marR="263525"/>
            <a:r>
              <a:rPr sz="1400" dirty="0">
                <a:latin typeface="Calibri"/>
                <a:cs typeface="Calibri"/>
              </a:rPr>
              <a:t>loc </a:t>
            </a:r>
            <a:r>
              <a:rPr sz="1400" spc="-10" dirty="0">
                <a:latin typeface="Calibri"/>
                <a:cs typeface="Calibri"/>
              </a:rPr>
              <a:t>operator+(loc </a:t>
            </a:r>
            <a:r>
              <a:rPr sz="1400" spc="-5" dirty="0">
                <a:latin typeface="Calibri"/>
                <a:cs typeface="Calibri"/>
              </a:rPr>
              <a:t>op2); </a:t>
            </a:r>
            <a:r>
              <a:rPr sz="1400" dirty="0">
                <a:latin typeface="Calibri"/>
                <a:cs typeface="Calibri"/>
              </a:rPr>
              <a:t> loc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operator()(int </a:t>
            </a:r>
            <a:r>
              <a:rPr sz="1400" dirty="0">
                <a:latin typeface="Calibri"/>
                <a:cs typeface="Calibri"/>
              </a:rPr>
              <a:t>i,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int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j);</a:t>
            </a:r>
            <a:endParaRPr sz="1400">
              <a:latin typeface="Calibri"/>
              <a:cs typeface="Calibri"/>
            </a:endParaRPr>
          </a:p>
          <a:p>
            <a:pPr marL="12700"/>
            <a:r>
              <a:rPr sz="1400" dirty="0">
                <a:latin typeface="Calibri"/>
                <a:cs typeface="Calibri"/>
              </a:rPr>
              <a:t>};</a:t>
            </a:r>
            <a:endParaRPr sz="1400">
              <a:latin typeface="Calibri"/>
              <a:cs typeface="Calibri"/>
            </a:endParaRPr>
          </a:p>
          <a:p>
            <a:pPr marL="12700"/>
            <a:r>
              <a:rPr sz="1400" b="1" dirty="0">
                <a:solidFill>
                  <a:srgbClr val="FF0000"/>
                </a:solidFill>
                <a:latin typeface="Calibri"/>
                <a:cs typeface="Calibri"/>
              </a:rPr>
              <a:t>//</a:t>
            </a:r>
            <a:r>
              <a:rPr sz="1400" b="1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FF0000"/>
                </a:solidFill>
                <a:latin typeface="Calibri"/>
                <a:cs typeface="Calibri"/>
              </a:rPr>
              <a:t>Overload</a:t>
            </a:r>
            <a:r>
              <a:rPr sz="1400" b="1" spc="-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0000"/>
                </a:solidFill>
                <a:latin typeface="Calibri"/>
                <a:cs typeface="Calibri"/>
              </a:rPr>
              <a:t>(</a:t>
            </a:r>
            <a:r>
              <a:rPr sz="1400" b="1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0000"/>
                </a:solidFill>
                <a:latin typeface="Calibri"/>
                <a:cs typeface="Calibri"/>
              </a:rPr>
              <a:t>)</a:t>
            </a:r>
            <a:r>
              <a:rPr sz="1400" b="1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FF0000"/>
                </a:solidFill>
                <a:latin typeface="Calibri"/>
                <a:cs typeface="Calibri"/>
              </a:rPr>
              <a:t>for</a:t>
            </a:r>
            <a:r>
              <a:rPr sz="1400" b="1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0000"/>
                </a:solidFill>
                <a:latin typeface="Calibri"/>
                <a:cs typeface="Calibri"/>
              </a:rPr>
              <a:t>loc</a:t>
            </a:r>
            <a:endParaRPr sz="1400">
              <a:latin typeface="Calibri"/>
              <a:cs typeface="Calibri"/>
            </a:endParaRPr>
          </a:p>
          <a:p>
            <a:pPr marL="12700"/>
            <a:r>
              <a:rPr sz="1400" dirty="0">
                <a:latin typeface="Calibri"/>
                <a:cs typeface="Calibri"/>
              </a:rPr>
              <a:t>loc</a:t>
            </a:r>
            <a:r>
              <a:rPr sz="1400" spc="-10" dirty="0">
                <a:latin typeface="Calibri"/>
                <a:cs typeface="Calibri"/>
              </a:rPr>
              <a:t> loc::operator()(int</a:t>
            </a:r>
            <a:r>
              <a:rPr sz="1400" dirty="0">
                <a:latin typeface="Calibri"/>
                <a:cs typeface="Calibri"/>
              </a:rPr>
              <a:t> i,</a:t>
            </a:r>
            <a:r>
              <a:rPr sz="1400" spc="-5" dirty="0">
                <a:latin typeface="Calibri"/>
                <a:cs typeface="Calibri"/>
              </a:rPr>
              <a:t> int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j)</a:t>
            </a:r>
            <a:endParaRPr sz="1400">
              <a:latin typeface="Calibri"/>
              <a:cs typeface="Calibri"/>
            </a:endParaRPr>
          </a:p>
          <a:p>
            <a:pPr marL="12700"/>
            <a:r>
              <a:rPr sz="1400" dirty="0">
                <a:latin typeface="Calibri"/>
                <a:cs typeface="Calibri"/>
              </a:rPr>
              <a:t>{</a:t>
            </a:r>
            <a:endParaRPr sz="1400">
              <a:latin typeface="Calibri"/>
              <a:cs typeface="Calibri"/>
            </a:endParaRPr>
          </a:p>
          <a:p>
            <a:pPr marL="12700" marR="1093470"/>
            <a:r>
              <a:rPr sz="1400" spc="-5" dirty="0">
                <a:latin typeface="Calibri"/>
                <a:cs typeface="Calibri"/>
              </a:rPr>
              <a:t>longitude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=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i; </a:t>
            </a:r>
            <a:r>
              <a:rPr sz="1400" spc="-3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latitude </a:t>
            </a:r>
            <a:r>
              <a:rPr sz="1400" dirty="0">
                <a:latin typeface="Calibri"/>
                <a:cs typeface="Calibri"/>
              </a:rPr>
              <a:t>= </a:t>
            </a:r>
            <a:r>
              <a:rPr sz="1400" spc="-5" dirty="0">
                <a:latin typeface="Calibri"/>
                <a:cs typeface="Calibri"/>
              </a:rPr>
              <a:t>j; 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return</a:t>
            </a:r>
            <a:r>
              <a:rPr sz="1400" b="1" spc="-6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*this;</a:t>
            </a:r>
            <a:endParaRPr sz="1400">
              <a:latin typeface="Calibri"/>
              <a:cs typeface="Calibri"/>
            </a:endParaRPr>
          </a:p>
          <a:p>
            <a:pPr marL="12700"/>
            <a:r>
              <a:rPr sz="1400" dirty="0">
                <a:latin typeface="Calibri"/>
                <a:cs typeface="Calibri"/>
              </a:rPr>
              <a:t>}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83935" y="1631951"/>
            <a:ext cx="3929379" cy="42945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1400" b="1" dirty="0">
                <a:solidFill>
                  <a:srgbClr val="FF0000"/>
                </a:solidFill>
                <a:latin typeface="Calibri"/>
                <a:cs typeface="Calibri"/>
              </a:rPr>
              <a:t>//</a:t>
            </a:r>
            <a:r>
              <a:rPr sz="1400" b="1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FF0000"/>
                </a:solidFill>
                <a:latin typeface="Calibri"/>
                <a:cs typeface="Calibri"/>
              </a:rPr>
              <a:t>Overload</a:t>
            </a:r>
            <a:r>
              <a:rPr sz="1400" b="1" spc="-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0000"/>
                </a:solidFill>
                <a:latin typeface="Calibri"/>
                <a:cs typeface="Calibri"/>
              </a:rPr>
              <a:t>+</a:t>
            </a:r>
            <a:r>
              <a:rPr sz="1400" b="1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FF0000"/>
                </a:solidFill>
                <a:latin typeface="Calibri"/>
                <a:cs typeface="Calibri"/>
              </a:rPr>
              <a:t>for</a:t>
            </a:r>
            <a:r>
              <a:rPr sz="1400" b="1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0000"/>
                </a:solidFill>
                <a:latin typeface="Calibri"/>
                <a:cs typeface="Calibri"/>
              </a:rPr>
              <a:t>loc</a:t>
            </a:r>
            <a:endParaRPr sz="1400">
              <a:latin typeface="Calibri"/>
              <a:cs typeface="Calibri"/>
            </a:endParaRPr>
          </a:p>
          <a:p>
            <a:pPr marL="12700"/>
            <a:r>
              <a:rPr sz="1400" dirty="0">
                <a:latin typeface="Calibri"/>
                <a:cs typeface="Calibri"/>
              </a:rPr>
              <a:t>loc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loc::operator+(loc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op2)</a:t>
            </a:r>
            <a:endParaRPr sz="1400">
              <a:latin typeface="Calibri"/>
              <a:cs typeface="Calibri"/>
            </a:endParaRPr>
          </a:p>
          <a:p>
            <a:pPr marL="12700"/>
            <a:r>
              <a:rPr sz="1400" dirty="0">
                <a:latin typeface="Calibri"/>
                <a:cs typeface="Calibri"/>
              </a:rPr>
              <a:t>{</a:t>
            </a:r>
            <a:endParaRPr sz="1400">
              <a:latin typeface="Calibri"/>
              <a:cs typeface="Calibri"/>
            </a:endParaRPr>
          </a:p>
          <a:p>
            <a:pPr marL="12700"/>
            <a:r>
              <a:rPr sz="1400" dirty="0">
                <a:latin typeface="Calibri"/>
                <a:cs typeface="Calibri"/>
              </a:rPr>
              <a:t>loc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temp;</a:t>
            </a:r>
            <a:endParaRPr sz="1400">
              <a:latin typeface="Calibri"/>
              <a:cs typeface="Calibri"/>
            </a:endParaRPr>
          </a:p>
          <a:p>
            <a:pPr marL="12700" marR="705485"/>
            <a:r>
              <a:rPr sz="1400" spc="-5" dirty="0">
                <a:latin typeface="Calibri"/>
                <a:cs typeface="Calibri"/>
              </a:rPr>
              <a:t>temp.longitude</a:t>
            </a:r>
            <a:r>
              <a:rPr sz="1400" spc="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=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op2.longitude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+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longitude; </a:t>
            </a:r>
            <a:r>
              <a:rPr sz="1400" spc="-3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temp.latitude</a:t>
            </a:r>
            <a:r>
              <a:rPr sz="1400" spc="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=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op2.latitude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+ </a:t>
            </a:r>
            <a:r>
              <a:rPr sz="1400" spc="-5" dirty="0">
                <a:latin typeface="Calibri"/>
                <a:cs typeface="Calibri"/>
              </a:rPr>
              <a:t>latitude; 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return</a:t>
            </a:r>
            <a:r>
              <a:rPr sz="1400" b="1" spc="-4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temp;</a:t>
            </a:r>
            <a:endParaRPr sz="1400">
              <a:latin typeface="Calibri"/>
              <a:cs typeface="Calibri"/>
            </a:endParaRPr>
          </a:p>
          <a:p>
            <a:pPr marL="12700"/>
            <a:r>
              <a:rPr sz="1400" dirty="0">
                <a:latin typeface="Calibri"/>
                <a:cs typeface="Calibri"/>
              </a:rPr>
              <a:t>}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400">
              <a:latin typeface="Calibri"/>
              <a:cs typeface="Calibri"/>
            </a:endParaRPr>
          </a:p>
          <a:p>
            <a:pPr>
              <a:spcBef>
                <a:spcPts val="5"/>
              </a:spcBef>
            </a:pPr>
            <a:endParaRPr sz="1350">
              <a:latin typeface="Calibri"/>
              <a:cs typeface="Calibri"/>
            </a:endParaRPr>
          </a:p>
          <a:p>
            <a:pPr marL="12700"/>
            <a:r>
              <a:rPr sz="1400" b="1" spc="-5" dirty="0">
                <a:latin typeface="Calibri"/>
                <a:cs typeface="Calibri"/>
              </a:rPr>
              <a:t>int</a:t>
            </a:r>
            <a:r>
              <a:rPr sz="1400" b="1" spc="-45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main()</a:t>
            </a:r>
            <a:endParaRPr sz="1400">
              <a:latin typeface="Calibri"/>
              <a:cs typeface="Calibri"/>
            </a:endParaRPr>
          </a:p>
          <a:p>
            <a:pPr marL="12700"/>
            <a:r>
              <a:rPr sz="1400" dirty="0">
                <a:latin typeface="Calibri"/>
                <a:cs typeface="Calibri"/>
              </a:rPr>
              <a:t>{</a:t>
            </a:r>
            <a:endParaRPr sz="1400">
              <a:latin typeface="Calibri"/>
              <a:cs typeface="Calibri"/>
            </a:endParaRPr>
          </a:p>
          <a:p>
            <a:pPr marL="12700">
              <a:spcBef>
                <a:spcPts val="5"/>
              </a:spcBef>
            </a:pPr>
            <a:r>
              <a:rPr sz="1400" dirty="0">
                <a:latin typeface="Calibri"/>
                <a:cs typeface="Calibri"/>
              </a:rPr>
              <a:t>loc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ob1(10,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20),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ob2(1,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1);</a:t>
            </a:r>
            <a:endParaRPr sz="1400">
              <a:latin typeface="Calibri"/>
              <a:cs typeface="Calibri"/>
            </a:endParaRPr>
          </a:p>
          <a:p>
            <a:pPr marL="12700"/>
            <a:r>
              <a:rPr sz="1400" spc="-5" dirty="0">
                <a:latin typeface="Calibri"/>
                <a:cs typeface="Calibri"/>
              </a:rPr>
              <a:t>ob1.show();</a:t>
            </a:r>
            <a:endParaRPr sz="1400">
              <a:latin typeface="Calibri"/>
              <a:cs typeface="Calibri"/>
            </a:endParaRPr>
          </a:p>
          <a:p>
            <a:pPr marL="12700" marR="1214755"/>
            <a:r>
              <a:rPr sz="1400" spc="-5" dirty="0">
                <a:latin typeface="Calibri"/>
                <a:cs typeface="Calibri"/>
              </a:rPr>
              <a:t>ob1(7, 8); // can be </a:t>
            </a:r>
            <a:r>
              <a:rPr sz="1400" spc="-10" dirty="0">
                <a:latin typeface="Calibri"/>
                <a:cs typeface="Calibri"/>
              </a:rPr>
              <a:t>executed by </a:t>
            </a:r>
            <a:r>
              <a:rPr sz="1400" dirty="0">
                <a:latin typeface="Calibri"/>
                <a:cs typeface="Calibri"/>
              </a:rPr>
              <a:t>itself </a:t>
            </a:r>
            <a:r>
              <a:rPr sz="1400" spc="-30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ob1.show();</a:t>
            </a:r>
            <a:endParaRPr sz="1400">
              <a:latin typeface="Calibri"/>
              <a:cs typeface="Calibri"/>
            </a:endParaRPr>
          </a:p>
          <a:p>
            <a:pPr marL="12700" marR="5080"/>
            <a:r>
              <a:rPr sz="1400" spc="-5" dirty="0">
                <a:latin typeface="Calibri"/>
                <a:cs typeface="Calibri"/>
              </a:rPr>
              <a:t>ob1 </a:t>
            </a:r>
            <a:r>
              <a:rPr sz="1400" dirty="0">
                <a:latin typeface="Calibri"/>
                <a:cs typeface="Calibri"/>
              </a:rPr>
              <a:t>= ob2 + </a:t>
            </a:r>
            <a:r>
              <a:rPr sz="1400" spc="-5" dirty="0">
                <a:latin typeface="Calibri"/>
                <a:cs typeface="Calibri"/>
              </a:rPr>
              <a:t>ob1(10, 10); // can be used </a:t>
            </a:r>
            <a:r>
              <a:rPr sz="1400" dirty="0">
                <a:latin typeface="Calibri"/>
                <a:cs typeface="Calibri"/>
              </a:rPr>
              <a:t>in </a:t>
            </a:r>
            <a:r>
              <a:rPr sz="1400" spc="-5" dirty="0">
                <a:latin typeface="Calibri"/>
                <a:cs typeface="Calibri"/>
              </a:rPr>
              <a:t>expressions </a:t>
            </a:r>
            <a:r>
              <a:rPr sz="1400" spc="-30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ob1.show();</a:t>
            </a:r>
            <a:endParaRPr sz="1400">
              <a:latin typeface="Calibri"/>
              <a:cs typeface="Calibri"/>
            </a:endParaRPr>
          </a:p>
          <a:p>
            <a:pPr marL="12700"/>
            <a:r>
              <a:rPr sz="1400" b="1" spc="-5" dirty="0">
                <a:latin typeface="Calibri"/>
                <a:cs typeface="Calibri"/>
              </a:rPr>
              <a:t>return</a:t>
            </a:r>
            <a:r>
              <a:rPr sz="1400" b="1" spc="-6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0;</a:t>
            </a:r>
            <a:endParaRPr sz="1400">
              <a:latin typeface="Calibri"/>
              <a:cs typeface="Calibri"/>
            </a:endParaRPr>
          </a:p>
          <a:p>
            <a:pPr marL="12700"/>
            <a:r>
              <a:rPr sz="1400" dirty="0">
                <a:latin typeface="Calibri"/>
                <a:cs typeface="Calibri"/>
              </a:rPr>
              <a:t>}</a:t>
            </a:r>
            <a:endParaRPr sz="14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28757" y="5334001"/>
            <a:ext cx="1501144" cy="943025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1524000" y="1295401"/>
            <a:ext cx="9144000" cy="1905"/>
          </a:xfrm>
          <a:custGeom>
            <a:avLst/>
            <a:gdLst/>
            <a:ahLst/>
            <a:cxnLst/>
            <a:rect l="l" t="t" r="r" b="b"/>
            <a:pathLst>
              <a:path w="9144000" h="1905">
                <a:moveTo>
                  <a:pt x="0" y="0"/>
                </a:moveTo>
                <a:lnTo>
                  <a:pt x="9144000" y="1650"/>
                </a:lnTo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12898" y="547242"/>
            <a:ext cx="7371080" cy="574040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Overloading</a:t>
            </a:r>
            <a:r>
              <a:rPr sz="3600" spc="-25" dirty="0"/>
              <a:t> </a:t>
            </a:r>
            <a:r>
              <a:rPr sz="3600" spc="-5" dirty="0"/>
              <a:t>the</a:t>
            </a:r>
            <a:r>
              <a:rPr sz="3600" spc="-20" dirty="0"/>
              <a:t> </a:t>
            </a:r>
            <a:r>
              <a:rPr sz="3600" dirty="0"/>
              <a:t>Comma</a:t>
            </a:r>
            <a:r>
              <a:rPr sz="3600" spc="-35" dirty="0"/>
              <a:t> </a:t>
            </a:r>
            <a:r>
              <a:rPr sz="3600" dirty="0"/>
              <a:t>Operator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2059941" y="1357325"/>
            <a:ext cx="2120265" cy="52844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688340">
              <a:lnSpc>
                <a:spcPct val="120100"/>
              </a:lnSpc>
              <a:spcBef>
                <a:spcPts val="95"/>
              </a:spcBef>
            </a:pPr>
            <a:r>
              <a:rPr sz="1250" b="1" spc="-5" dirty="0">
                <a:latin typeface="Calibri"/>
                <a:cs typeface="Calibri"/>
              </a:rPr>
              <a:t>#include &lt;iostream&gt; </a:t>
            </a:r>
            <a:r>
              <a:rPr sz="1250" b="1" dirty="0">
                <a:latin typeface="Calibri"/>
                <a:cs typeface="Calibri"/>
              </a:rPr>
              <a:t> </a:t>
            </a:r>
            <a:r>
              <a:rPr sz="1250" b="1" spc="-5" dirty="0">
                <a:latin typeface="Calibri"/>
                <a:cs typeface="Calibri"/>
              </a:rPr>
              <a:t>using namespace </a:t>
            </a:r>
            <a:r>
              <a:rPr sz="1250" b="1" spc="-10" dirty="0">
                <a:latin typeface="Calibri"/>
                <a:cs typeface="Calibri"/>
              </a:rPr>
              <a:t>std; </a:t>
            </a:r>
            <a:r>
              <a:rPr sz="1250" b="1" spc="-270" dirty="0">
                <a:latin typeface="Calibri"/>
                <a:cs typeface="Calibri"/>
              </a:rPr>
              <a:t> </a:t>
            </a:r>
            <a:r>
              <a:rPr sz="1250" b="1" spc="-5" dirty="0">
                <a:latin typeface="Calibri"/>
                <a:cs typeface="Calibri"/>
              </a:rPr>
              <a:t>class</a:t>
            </a:r>
            <a:r>
              <a:rPr sz="1250" b="1" spc="5" dirty="0">
                <a:latin typeface="Calibri"/>
                <a:cs typeface="Calibri"/>
              </a:rPr>
              <a:t> </a:t>
            </a:r>
            <a:r>
              <a:rPr sz="1250" spc="-5" dirty="0">
                <a:latin typeface="Calibri"/>
                <a:cs typeface="Calibri"/>
              </a:rPr>
              <a:t>loc</a:t>
            </a:r>
            <a:r>
              <a:rPr sz="1250" dirty="0">
                <a:latin typeface="Calibri"/>
                <a:cs typeface="Calibri"/>
              </a:rPr>
              <a:t> </a:t>
            </a:r>
            <a:r>
              <a:rPr sz="1250" spc="-5" dirty="0">
                <a:latin typeface="Calibri"/>
                <a:cs typeface="Calibri"/>
              </a:rPr>
              <a:t>{</a:t>
            </a:r>
            <a:endParaRPr sz="1250">
              <a:latin typeface="Calibri"/>
              <a:cs typeface="Calibri"/>
            </a:endParaRPr>
          </a:p>
          <a:p>
            <a:pPr marL="12700">
              <a:spcBef>
                <a:spcPts val="300"/>
              </a:spcBef>
            </a:pPr>
            <a:r>
              <a:rPr sz="1250" spc="-5" dirty="0">
                <a:latin typeface="Calibri"/>
                <a:cs typeface="Calibri"/>
              </a:rPr>
              <a:t>int</a:t>
            </a:r>
            <a:r>
              <a:rPr sz="1250" spc="-15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longitude,</a:t>
            </a:r>
            <a:r>
              <a:rPr sz="1250" spc="-15" dirty="0">
                <a:latin typeface="Calibri"/>
                <a:cs typeface="Calibri"/>
              </a:rPr>
              <a:t> </a:t>
            </a:r>
            <a:r>
              <a:rPr sz="1250" spc="-5" dirty="0">
                <a:latin typeface="Calibri"/>
                <a:cs typeface="Calibri"/>
              </a:rPr>
              <a:t>latitude;</a:t>
            </a:r>
            <a:endParaRPr sz="1250">
              <a:latin typeface="Calibri"/>
              <a:cs typeface="Calibri"/>
            </a:endParaRPr>
          </a:p>
          <a:p>
            <a:pPr marL="12700">
              <a:spcBef>
                <a:spcPts val="300"/>
              </a:spcBef>
            </a:pPr>
            <a:r>
              <a:rPr sz="1250" b="1" spc="-5" dirty="0">
                <a:latin typeface="Calibri"/>
                <a:cs typeface="Calibri"/>
              </a:rPr>
              <a:t>public:</a:t>
            </a:r>
            <a:endParaRPr sz="1250">
              <a:latin typeface="Calibri"/>
              <a:cs typeface="Calibri"/>
            </a:endParaRPr>
          </a:p>
          <a:p>
            <a:pPr marL="12700">
              <a:spcBef>
                <a:spcPts val="300"/>
              </a:spcBef>
            </a:pPr>
            <a:r>
              <a:rPr sz="1250" spc="-5" dirty="0">
                <a:latin typeface="Calibri"/>
                <a:cs typeface="Calibri"/>
              </a:rPr>
              <a:t>loc</a:t>
            </a:r>
            <a:r>
              <a:rPr sz="1250" dirty="0">
                <a:latin typeface="Calibri"/>
                <a:cs typeface="Calibri"/>
              </a:rPr>
              <a:t>(</a:t>
            </a:r>
            <a:r>
              <a:rPr sz="1250" spc="-5" dirty="0">
                <a:latin typeface="Calibri"/>
                <a:cs typeface="Calibri"/>
              </a:rPr>
              <a:t>)</a:t>
            </a:r>
            <a:r>
              <a:rPr sz="1250" spc="-15" dirty="0">
                <a:latin typeface="Calibri"/>
                <a:cs typeface="Calibri"/>
              </a:rPr>
              <a:t> </a:t>
            </a:r>
            <a:r>
              <a:rPr sz="1250" spc="-5" dirty="0">
                <a:latin typeface="Calibri"/>
                <a:cs typeface="Calibri"/>
              </a:rPr>
              <a:t>{}</a:t>
            </a:r>
            <a:endParaRPr sz="1250">
              <a:latin typeface="Calibri"/>
              <a:cs typeface="Calibri"/>
            </a:endParaRPr>
          </a:p>
          <a:p>
            <a:pPr marL="12700" marR="1035685">
              <a:lnSpc>
                <a:spcPts val="1800"/>
              </a:lnSpc>
              <a:spcBef>
                <a:spcPts val="110"/>
              </a:spcBef>
            </a:pPr>
            <a:r>
              <a:rPr sz="1250" spc="-5" dirty="0">
                <a:latin typeface="Calibri"/>
                <a:cs typeface="Calibri"/>
              </a:rPr>
              <a:t>loc(int</a:t>
            </a:r>
            <a:r>
              <a:rPr sz="1250" spc="-20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lg,</a:t>
            </a:r>
            <a:r>
              <a:rPr sz="1250" spc="-10" dirty="0">
                <a:latin typeface="Calibri"/>
                <a:cs typeface="Calibri"/>
              </a:rPr>
              <a:t> </a:t>
            </a:r>
            <a:r>
              <a:rPr sz="1250" spc="-5" dirty="0">
                <a:latin typeface="Calibri"/>
                <a:cs typeface="Calibri"/>
              </a:rPr>
              <a:t>int</a:t>
            </a:r>
            <a:r>
              <a:rPr sz="1250" spc="-15" dirty="0">
                <a:latin typeface="Calibri"/>
                <a:cs typeface="Calibri"/>
              </a:rPr>
              <a:t> </a:t>
            </a:r>
            <a:r>
              <a:rPr sz="1250" spc="-5" dirty="0">
                <a:latin typeface="Calibri"/>
                <a:cs typeface="Calibri"/>
              </a:rPr>
              <a:t>lt)</a:t>
            </a:r>
            <a:r>
              <a:rPr sz="1250" spc="-15" dirty="0">
                <a:latin typeface="Calibri"/>
                <a:cs typeface="Calibri"/>
              </a:rPr>
              <a:t> </a:t>
            </a:r>
            <a:r>
              <a:rPr sz="1250" spc="-5" dirty="0">
                <a:latin typeface="Calibri"/>
                <a:cs typeface="Calibri"/>
              </a:rPr>
              <a:t>{ </a:t>
            </a:r>
            <a:r>
              <a:rPr sz="1250" spc="-270" dirty="0">
                <a:latin typeface="Calibri"/>
                <a:cs typeface="Calibri"/>
              </a:rPr>
              <a:t> </a:t>
            </a:r>
            <a:r>
              <a:rPr sz="1250" spc="-5" dirty="0">
                <a:latin typeface="Calibri"/>
                <a:cs typeface="Calibri"/>
              </a:rPr>
              <a:t>longitude </a:t>
            </a:r>
            <a:r>
              <a:rPr sz="1250" dirty="0">
                <a:latin typeface="Calibri"/>
                <a:cs typeface="Calibri"/>
              </a:rPr>
              <a:t>= </a:t>
            </a:r>
            <a:r>
              <a:rPr sz="1250" spc="-5" dirty="0">
                <a:latin typeface="Calibri"/>
                <a:cs typeface="Calibri"/>
              </a:rPr>
              <a:t>lg; </a:t>
            </a:r>
            <a:r>
              <a:rPr sz="1250" dirty="0">
                <a:latin typeface="Calibri"/>
                <a:cs typeface="Calibri"/>
              </a:rPr>
              <a:t> </a:t>
            </a:r>
            <a:r>
              <a:rPr sz="1250" spc="-5" dirty="0">
                <a:latin typeface="Calibri"/>
                <a:cs typeface="Calibri"/>
              </a:rPr>
              <a:t>latitude</a:t>
            </a:r>
            <a:r>
              <a:rPr sz="1250" spc="-10" dirty="0">
                <a:latin typeface="Calibri"/>
                <a:cs typeface="Calibri"/>
              </a:rPr>
              <a:t> </a:t>
            </a:r>
            <a:r>
              <a:rPr sz="1250" spc="-5" dirty="0">
                <a:latin typeface="Calibri"/>
                <a:cs typeface="Calibri"/>
              </a:rPr>
              <a:t>=</a:t>
            </a:r>
            <a:r>
              <a:rPr sz="1250" dirty="0">
                <a:latin typeface="Calibri"/>
                <a:cs typeface="Calibri"/>
              </a:rPr>
              <a:t> </a:t>
            </a:r>
            <a:r>
              <a:rPr sz="1250" spc="-5" dirty="0">
                <a:latin typeface="Calibri"/>
                <a:cs typeface="Calibri"/>
              </a:rPr>
              <a:t>lt;</a:t>
            </a:r>
            <a:endParaRPr sz="1250">
              <a:latin typeface="Calibri"/>
              <a:cs typeface="Calibri"/>
            </a:endParaRPr>
          </a:p>
          <a:p>
            <a:pPr marL="12700">
              <a:spcBef>
                <a:spcPts val="195"/>
              </a:spcBef>
            </a:pPr>
            <a:r>
              <a:rPr sz="1250" spc="-5" dirty="0">
                <a:latin typeface="Calibri"/>
                <a:cs typeface="Calibri"/>
              </a:rPr>
              <a:t>}</a:t>
            </a:r>
            <a:endParaRPr sz="1250">
              <a:latin typeface="Calibri"/>
              <a:cs typeface="Calibri"/>
            </a:endParaRPr>
          </a:p>
          <a:p>
            <a:pPr marL="12700">
              <a:spcBef>
                <a:spcPts val="300"/>
              </a:spcBef>
            </a:pPr>
            <a:r>
              <a:rPr sz="1250" b="1" spc="-5" dirty="0">
                <a:latin typeface="Calibri"/>
                <a:cs typeface="Calibri"/>
              </a:rPr>
              <a:t>void</a:t>
            </a:r>
            <a:r>
              <a:rPr sz="1250" b="1" spc="-20" dirty="0">
                <a:latin typeface="Calibri"/>
                <a:cs typeface="Calibri"/>
              </a:rPr>
              <a:t> </a:t>
            </a:r>
            <a:r>
              <a:rPr sz="1250" spc="-5" dirty="0">
                <a:latin typeface="Calibri"/>
                <a:cs typeface="Calibri"/>
              </a:rPr>
              <a:t>show()</a:t>
            </a:r>
            <a:r>
              <a:rPr sz="1250" spc="-30" dirty="0">
                <a:latin typeface="Calibri"/>
                <a:cs typeface="Calibri"/>
              </a:rPr>
              <a:t> </a:t>
            </a:r>
            <a:r>
              <a:rPr sz="1250" spc="-5" dirty="0">
                <a:latin typeface="Calibri"/>
                <a:cs typeface="Calibri"/>
              </a:rPr>
              <a:t>{</a:t>
            </a:r>
            <a:endParaRPr sz="1250">
              <a:latin typeface="Calibri"/>
              <a:cs typeface="Calibri"/>
            </a:endParaRPr>
          </a:p>
          <a:p>
            <a:pPr marL="12700" marR="528320">
              <a:lnSpc>
                <a:spcPct val="120000"/>
              </a:lnSpc>
            </a:pPr>
            <a:r>
              <a:rPr sz="1250" spc="-5" dirty="0">
                <a:latin typeface="Calibri"/>
                <a:cs typeface="Calibri"/>
              </a:rPr>
              <a:t>cout &lt;&lt; </a:t>
            </a:r>
            <a:r>
              <a:rPr sz="1250" dirty="0">
                <a:latin typeface="Calibri"/>
                <a:cs typeface="Calibri"/>
              </a:rPr>
              <a:t>longitude </a:t>
            </a:r>
            <a:r>
              <a:rPr sz="1250" spc="-5" dirty="0">
                <a:latin typeface="Calibri"/>
                <a:cs typeface="Calibri"/>
              </a:rPr>
              <a:t>&lt;&lt; " "; </a:t>
            </a:r>
            <a:r>
              <a:rPr sz="1250" spc="-270" dirty="0">
                <a:latin typeface="Calibri"/>
                <a:cs typeface="Calibri"/>
              </a:rPr>
              <a:t> </a:t>
            </a:r>
            <a:r>
              <a:rPr sz="1250" spc="-5" dirty="0">
                <a:latin typeface="Calibri"/>
                <a:cs typeface="Calibri"/>
              </a:rPr>
              <a:t>cout</a:t>
            </a:r>
            <a:r>
              <a:rPr sz="1250" spc="-15" dirty="0">
                <a:latin typeface="Calibri"/>
                <a:cs typeface="Calibri"/>
              </a:rPr>
              <a:t> </a:t>
            </a:r>
            <a:r>
              <a:rPr sz="1250" spc="-5" dirty="0">
                <a:latin typeface="Calibri"/>
                <a:cs typeface="Calibri"/>
              </a:rPr>
              <a:t>&lt;&lt;</a:t>
            </a:r>
            <a:r>
              <a:rPr sz="1250" spc="-10" dirty="0">
                <a:latin typeface="Calibri"/>
                <a:cs typeface="Calibri"/>
              </a:rPr>
              <a:t> </a:t>
            </a:r>
            <a:r>
              <a:rPr sz="1250" spc="-5" dirty="0">
                <a:latin typeface="Calibri"/>
                <a:cs typeface="Calibri"/>
              </a:rPr>
              <a:t>latitude</a:t>
            </a:r>
            <a:r>
              <a:rPr sz="1250" spc="-15" dirty="0">
                <a:latin typeface="Calibri"/>
                <a:cs typeface="Calibri"/>
              </a:rPr>
              <a:t> </a:t>
            </a:r>
            <a:r>
              <a:rPr sz="1250" spc="-5" dirty="0">
                <a:latin typeface="Calibri"/>
                <a:cs typeface="Calibri"/>
              </a:rPr>
              <a:t>&lt;&lt;</a:t>
            </a:r>
            <a:r>
              <a:rPr sz="1250" spc="-10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"\n";</a:t>
            </a:r>
            <a:endParaRPr sz="1250">
              <a:latin typeface="Calibri"/>
              <a:cs typeface="Calibri"/>
            </a:endParaRPr>
          </a:p>
          <a:p>
            <a:pPr marL="12700">
              <a:spcBef>
                <a:spcPts val="300"/>
              </a:spcBef>
            </a:pPr>
            <a:r>
              <a:rPr sz="1250" spc="-5" dirty="0">
                <a:latin typeface="Calibri"/>
                <a:cs typeface="Calibri"/>
              </a:rPr>
              <a:t>}</a:t>
            </a:r>
            <a:endParaRPr sz="1250">
              <a:latin typeface="Calibri"/>
              <a:cs typeface="Calibri"/>
            </a:endParaRPr>
          </a:p>
          <a:p>
            <a:pPr marL="12700" marR="619760">
              <a:lnSpc>
                <a:spcPct val="120000"/>
              </a:lnSpc>
            </a:pPr>
            <a:r>
              <a:rPr sz="1250" spc="-5" dirty="0">
                <a:latin typeface="Calibri"/>
                <a:cs typeface="Calibri"/>
              </a:rPr>
              <a:t>loc</a:t>
            </a:r>
            <a:r>
              <a:rPr sz="1250" spc="-10" dirty="0">
                <a:latin typeface="Calibri"/>
                <a:cs typeface="Calibri"/>
              </a:rPr>
              <a:t> operator+(loc</a:t>
            </a:r>
            <a:r>
              <a:rPr sz="1250" spc="-5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op2); </a:t>
            </a:r>
            <a:r>
              <a:rPr sz="1250" spc="-265" dirty="0">
                <a:latin typeface="Calibri"/>
                <a:cs typeface="Calibri"/>
              </a:rPr>
              <a:t> </a:t>
            </a:r>
            <a:r>
              <a:rPr sz="1250" spc="-5" dirty="0">
                <a:latin typeface="Calibri"/>
                <a:cs typeface="Calibri"/>
              </a:rPr>
              <a:t>loc</a:t>
            </a:r>
            <a:r>
              <a:rPr sz="1250" spc="-15" dirty="0">
                <a:latin typeface="Calibri"/>
                <a:cs typeface="Calibri"/>
              </a:rPr>
              <a:t> operator,(loc</a:t>
            </a:r>
            <a:r>
              <a:rPr sz="1250" spc="-10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op2);</a:t>
            </a:r>
            <a:endParaRPr sz="1250">
              <a:latin typeface="Calibri"/>
              <a:cs typeface="Calibri"/>
            </a:endParaRPr>
          </a:p>
          <a:p>
            <a:pPr marL="12700">
              <a:spcBef>
                <a:spcPts val="300"/>
              </a:spcBef>
            </a:pPr>
            <a:r>
              <a:rPr sz="1250" spc="-5" dirty="0">
                <a:latin typeface="Calibri"/>
                <a:cs typeface="Calibri"/>
              </a:rPr>
              <a:t>};</a:t>
            </a:r>
            <a:endParaRPr sz="1250">
              <a:latin typeface="Calibri"/>
              <a:cs typeface="Calibri"/>
            </a:endParaRPr>
          </a:p>
          <a:p>
            <a:pPr marL="12700">
              <a:spcBef>
                <a:spcPts val="300"/>
              </a:spcBef>
            </a:pPr>
            <a:r>
              <a:rPr sz="1250" b="1" spc="-5" dirty="0">
                <a:solidFill>
                  <a:srgbClr val="FF0000"/>
                </a:solidFill>
                <a:latin typeface="Calibri"/>
                <a:cs typeface="Calibri"/>
              </a:rPr>
              <a:t>// overload</a:t>
            </a:r>
            <a:r>
              <a:rPr sz="1250" b="1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250" b="1" spc="-5" dirty="0">
                <a:solidFill>
                  <a:srgbClr val="FF0000"/>
                </a:solidFill>
                <a:latin typeface="Calibri"/>
                <a:cs typeface="Calibri"/>
              </a:rPr>
              <a:t>comma</a:t>
            </a:r>
            <a:r>
              <a:rPr sz="1250" b="1" spc="-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250" b="1" spc="-10" dirty="0">
                <a:solidFill>
                  <a:srgbClr val="FF0000"/>
                </a:solidFill>
                <a:latin typeface="Calibri"/>
                <a:cs typeface="Calibri"/>
              </a:rPr>
              <a:t>for</a:t>
            </a:r>
            <a:r>
              <a:rPr sz="1250" b="1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250" b="1" spc="-5" dirty="0">
                <a:solidFill>
                  <a:srgbClr val="FF0000"/>
                </a:solidFill>
                <a:latin typeface="Calibri"/>
                <a:cs typeface="Calibri"/>
              </a:rPr>
              <a:t>loc</a:t>
            </a:r>
            <a:endParaRPr sz="1250">
              <a:latin typeface="Calibri"/>
              <a:cs typeface="Calibri"/>
            </a:endParaRPr>
          </a:p>
          <a:p>
            <a:pPr marL="12700">
              <a:spcBef>
                <a:spcPts val="305"/>
              </a:spcBef>
            </a:pPr>
            <a:r>
              <a:rPr sz="1250" dirty="0">
                <a:latin typeface="Calibri"/>
                <a:cs typeface="Calibri"/>
              </a:rPr>
              <a:t>loc</a:t>
            </a:r>
            <a:r>
              <a:rPr sz="1250" spc="-25" dirty="0">
                <a:latin typeface="Calibri"/>
                <a:cs typeface="Calibri"/>
              </a:rPr>
              <a:t> </a:t>
            </a:r>
            <a:r>
              <a:rPr sz="1250" spc="-10" dirty="0">
                <a:latin typeface="Calibri"/>
                <a:cs typeface="Calibri"/>
              </a:rPr>
              <a:t>loc::operator,(loc</a:t>
            </a:r>
            <a:r>
              <a:rPr sz="1250" spc="-20" dirty="0">
                <a:latin typeface="Calibri"/>
                <a:cs typeface="Calibri"/>
              </a:rPr>
              <a:t> </a:t>
            </a:r>
            <a:r>
              <a:rPr sz="1250" spc="-5" dirty="0">
                <a:latin typeface="Calibri"/>
                <a:cs typeface="Calibri"/>
              </a:rPr>
              <a:t>op2)</a:t>
            </a:r>
            <a:endParaRPr sz="1250">
              <a:latin typeface="Calibri"/>
              <a:cs typeface="Calibri"/>
            </a:endParaRPr>
          </a:p>
          <a:p>
            <a:pPr marL="12700">
              <a:spcBef>
                <a:spcPts val="300"/>
              </a:spcBef>
            </a:pPr>
            <a:r>
              <a:rPr sz="1250" spc="-5" dirty="0">
                <a:latin typeface="Calibri"/>
                <a:cs typeface="Calibri"/>
              </a:rPr>
              <a:t>{</a:t>
            </a:r>
            <a:endParaRPr sz="1250">
              <a:latin typeface="Calibri"/>
              <a:cs typeface="Calibri"/>
            </a:endParaRPr>
          </a:p>
          <a:p>
            <a:pPr marL="12700">
              <a:spcBef>
                <a:spcPts val="300"/>
              </a:spcBef>
            </a:pPr>
            <a:r>
              <a:rPr sz="1250" spc="-5" dirty="0">
                <a:latin typeface="Calibri"/>
                <a:cs typeface="Calibri"/>
              </a:rPr>
              <a:t>loc</a:t>
            </a:r>
            <a:r>
              <a:rPr sz="1250" spc="-25" dirty="0">
                <a:latin typeface="Calibri"/>
                <a:cs typeface="Calibri"/>
              </a:rPr>
              <a:t> </a:t>
            </a:r>
            <a:r>
              <a:rPr sz="1250" spc="-5" dirty="0">
                <a:latin typeface="Calibri"/>
                <a:cs typeface="Calibri"/>
              </a:rPr>
              <a:t>temp;</a:t>
            </a:r>
            <a:endParaRPr sz="1250">
              <a:latin typeface="Calibri"/>
              <a:cs typeface="Calibri"/>
            </a:endParaRPr>
          </a:p>
          <a:p>
            <a:pPr marL="12700" marR="5080">
              <a:lnSpc>
                <a:spcPct val="120000"/>
              </a:lnSpc>
            </a:pPr>
            <a:r>
              <a:rPr sz="1250" spc="-5" dirty="0">
                <a:latin typeface="Calibri"/>
                <a:cs typeface="Calibri"/>
              </a:rPr>
              <a:t>temp.longitude</a:t>
            </a:r>
            <a:r>
              <a:rPr sz="1250" spc="15" dirty="0">
                <a:latin typeface="Calibri"/>
                <a:cs typeface="Calibri"/>
              </a:rPr>
              <a:t> </a:t>
            </a:r>
            <a:r>
              <a:rPr sz="1250" spc="-5" dirty="0">
                <a:latin typeface="Calibri"/>
                <a:cs typeface="Calibri"/>
              </a:rPr>
              <a:t>=</a:t>
            </a:r>
            <a:r>
              <a:rPr sz="1250" spc="10" dirty="0">
                <a:latin typeface="Calibri"/>
                <a:cs typeface="Calibri"/>
              </a:rPr>
              <a:t> </a:t>
            </a:r>
            <a:r>
              <a:rPr sz="1250" spc="-5" dirty="0">
                <a:latin typeface="Calibri"/>
                <a:cs typeface="Calibri"/>
              </a:rPr>
              <a:t>op2.longitude; </a:t>
            </a:r>
            <a:r>
              <a:rPr sz="1250" spc="-265" dirty="0">
                <a:latin typeface="Calibri"/>
                <a:cs typeface="Calibri"/>
              </a:rPr>
              <a:t> </a:t>
            </a:r>
            <a:r>
              <a:rPr sz="1250" spc="-5" dirty="0">
                <a:latin typeface="Calibri"/>
                <a:cs typeface="Calibri"/>
              </a:rPr>
              <a:t>temp.latitude =</a:t>
            </a:r>
            <a:r>
              <a:rPr sz="1250" dirty="0">
                <a:latin typeface="Calibri"/>
                <a:cs typeface="Calibri"/>
              </a:rPr>
              <a:t> </a:t>
            </a:r>
            <a:r>
              <a:rPr sz="1250" spc="-5" dirty="0">
                <a:latin typeface="Calibri"/>
                <a:cs typeface="Calibri"/>
              </a:rPr>
              <a:t>op2.latitude;</a:t>
            </a:r>
            <a:endParaRPr sz="125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22034" y="1357325"/>
            <a:ext cx="3411854" cy="5055870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12700">
              <a:spcBef>
                <a:spcPts val="400"/>
              </a:spcBef>
            </a:pPr>
            <a:r>
              <a:rPr sz="1250" spc="-5" dirty="0">
                <a:latin typeface="Calibri"/>
                <a:cs typeface="Calibri"/>
              </a:rPr>
              <a:t>cout</a:t>
            </a:r>
            <a:r>
              <a:rPr sz="1250" spc="10" dirty="0">
                <a:latin typeface="Calibri"/>
                <a:cs typeface="Calibri"/>
              </a:rPr>
              <a:t> </a:t>
            </a:r>
            <a:r>
              <a:rPr sz="1250" spc="-5" dirty="0">
                <a:latin typeface="Calibri"/>
                <a:cs typeface="Calibri"/>
              </a:rPr>
              <a:t>&lt;&lt;</a:t>
            </a:r>
            <a:r>
              <a:rPr sz="1250" spc="10" dirty="0">
                <a:latin typeface="Calibri"/>
                <a:cs typeface="Calibri"/>
              </a:rPr>
              <a:t> </a:t>
            </a:r>
            <a:r>
              <a:rPr sz="1250" spc="-5" dirty="0">
                <a:latin typeface="Calibri"/>
                <a:cs typeface="Calibri"/>
              </a:rPr>
              <a:t>op2.longitude</a:t>
            </a:r>
            <a:r>
              <a:rPr sz="1250" spc="10" dirty="0">
                <a:latin typeface="Calibri"/>
                <a:cs typeface="Calibri"/>
              </a:rPr>
              <a:t> </a:t>
            </a:r>
            <a:r>
              <a:rPr sz="1250" spc="-5" dirty="0">
                <a:latin typeface="Calibri"/>
                <a:cs typeface="Calibri"/>
              </a:rPr>
              <a:t>&lt;&lt;</a:t>
            </a:r>
            <a:r>
              <a:rPr sz="1250" spc="20" dirty="0">
                <a:latin typeface="Calibri"/>
                <a:cs typeface="Calibri"/>
              </a:rPr>
              <a:t> </a:t>
            </a:r>
            <a:r>
              <a:rPr sz="1250" spc="-5" dirty="0">
                <a:latin typeface="Calibri"/>
                <a:cs typeface="Calibri"/>
              </a:rPr>
              <a:t>" "</a:t>
            </a:r>
            <a:r>
              <a:rPr sz="1250" spc="10" dirty="0">
                <a:latin typeface="Calibri"/>
                <a:cs typeface="Calibri"/>
              </a:rPr>
              <a:t> </a:t>
            </a:r>
            <a:r>
              <a:rPr sz="1250" spc="-5" dirty="0">
                <a:latin typeface="Calibri"/>
                <a:cs typeface="Calibri"/>
              </a:rPr>
              <a:t>&lt;&lt;</a:t>
            </a:r>
            <a:r>
              <a:rPr sz="1250" spc="10" dirty="0">
                <a:latin typeface="Calibri"/>
                <a:cs typeface="Calibri"/>
              </a:rPr>
              <a:t> </a:t>
            </a:r>
            <a:r>
              <a:rPr sz="1250" spc="-5" dirty="0">
                <a:latin typeface="Calibri"/>
                <a:cs typeface="Calibri"/>
              </a:rPr>
              <a:t>op2.latitude</a:t>
            </a:r>
            <a:r>
              <a:rPr sz="1250" spc="10" dirty="0">
                <a:latin typeface="Calibri"/>
                <a:cs typeface="Calibri"/>
              </a:rPr>
              <a:t> </a:t>
            </a:r>
            <a:r>
              <a:rPr sz="1250" spc="-5" dirty="0">
                <a:latin typeface="Calibri"/>
                <a:cs typeface="Calibri"/>
              </a:rPr>
              <a:t>&lt;&lt;</a:t>
            </a:r>
            <a:r>
              <a:rPr sz="1250" spc="5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"\n";</a:t>
            </a:r>
            <a:endParaRPr sz="1250">
              <a:latin typeface="Calibri"/>
              <a:cs typeface="Calibri"/>
            </a:endParaRPr>
          </a:p>
          <a:p>
            <a:pPr marL="12700">
              <a:spcBef>
                <a:spcPts val="300"/>
              </a:spcBef>
            </a:pPr>
            <a:r>
              <a:rPr sz="1250" b="1" spc="-10" dirty="0">
                <a:latin typeface="Calibri"/>
                <a:cs typeface="Calibri"/>
              </a:rPr>
              <a:t>return</a:t>
            </a:r>
            <a:r>
              <a:rPr sz="1250" b="1" spc="5" dirty="0">
                <a:latin typeface="Calibri"/>
                <a:cs typeface="Calibri"/>
              </a:rPr>
              <a:t> </a:t>
            </a:r>
            <a:r>
              <a:rPr sz="1250" spc="-5" dirty="0">
                <a:latin typeface="Calibri"/>
                <a:cs typeface="Calibri"/>
              </a:rPr>
              <a:t>temp;</a:t>
            </a:r>
            <a:endParaRPr sz="1250">
              <a:latin typeface="Calibri"/>
              <a:cs typeface="Calibri"/>
            </a:endParaRPr>
          </a:p>
          <a:p>
            <a:pPr marL="12700">
              <a:spcBef>
                <a:spcPts val="300"/>
              </a:spcBef>
            </a:pPr>
            <a:r>
              <a:rPr sz="1250" spc="-5" dirty="0">
                <a:latin typeface="Calibri"/>
                <a:cs typeface="Calibri"/>
              </a:rPr>
              <a:t>}</a:t>
            </a:r>
            <a:endParaRPr sz="1250">
              <a:latin typeface="Calibri"/>
              <a:cs typeface="Calibri"/>
            </a:endParaRPr>
          </a:p>
          <a:p>
            <a:pPr marL="12700">
              <a:spcBef>
                <a:spcPts val="300"/>
              </a:spcBef>
            </a:pPr>
            <a:r>
              <a:rPr sz="1250" b="1" spc="-5" dirty="0">
                <a:solidFill>
                  <a:srgbClr val="FF0000"/>
                </a:solidFill>
                <a:latin typeface="Calibri"/>
                <a:cs typeface="Calibri"/>
              </a:rPr>
              <a:t>// </a:t>
            </a:r>
            <a:r>
              <a:rPr sz="1250" b="1" spc="-10" dirty="0">
                <a:solidFill>
                  <a:srgbClr val="FF0000"/>
                </a:solidFill>
                <a:latin typeface="Calibri"/>
                <a:cs typeface="Calibri"/>
              </a:rPr>
              <a:t>Overload</a:t>
            </a:r>
            <a:r>
              <a:rPr sz="1250" b="1" spc="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250" b="1" spc="-5" dirty="0">
                <a:solidFill>
                  <a:srgbClr val="FF0000"/>
                </a:solidFill>
                <a:latin typeface="Calibri"/>
                <a:cs typeface="Calibri"/>
              </a:rPr>
              <a:t>+</a:t>
            </a:r>
            <a:r>
              <a:rPr sz="1250" b="1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250" b="1" spc="-10" dirty="0">
                <a:solidFill>
                  <a:srgbClr val="FF0000"/>
                </a:solidFill>
                <a:latin typeface="Calibri"/>
                <a:cs typeface="Calibri"/>
              </a:rPr>
              <a:t>for</a:t>
            </a:r>
            <a:r>
              <a:rPr sz="1250" b="1" spc="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250" b="1" spc="-5" dirty="0">
                <a:solidFill>
                  <a:srgbClr val="FF0000"/>
                </a:solidFill>
                <a:latin typeface="Calibri"/>
                <a:cs typeface="Calibri"/>
              </a:rPr>
              <a:t>loc</a:t>
            </a:r>
            <a:endParaRPr sz="1250">
              <a:latin typeface="Calibri"/>
              <a:cs typeface="Calibri"/>
            </a:endParaRPr>
          </a:p>
          <a:p>
            <a:pPr marL="12700">
              <a:spcBef>
                <a:spcPts val="300"/>
              </a:spcBef>
            </a:pPr>
            <a:r>
              <a:rPr sz="1250" spc="-5" dirty="0">
                <a:latin typeface="Calibri"/>
                <a:cs typeface="Calibri"/>
              </a:rPr>
              <a:t>loc</a:t>
            </a:r>
            <a:r>
              <a:rPr sz="1250" spc="-10" dirty="0">
                <a:latin typeface="Calibri"/>
                <a:cs typeface="Calibri"/>
              </a:rPr>
              <a:t> </a:t>
            </a:r>
            <a:r>
              <a:rPr sz="1250" spc="-5" dirty="0">
                <a:latin typeface="Calibri"/>
                <a:cs typeface="Calibri"/>
              </a:rPr>
              <a:t>loc::operator+(loc</a:t>
            </a:r>
            <a:r>
              <a:rPr sz="1250" spc="-10" dirty="0">
                <a:latin typeface="Calibri"/>
                <a:cs typeface="Calibri"/>
              </a:rPr>
              <a:t> </a:t>
            </a:r>
            <a:r>
              <a:rPr sz="1250" spc="-5" dirty="0">
                <a:latin typeface="Calibri"/>
                <a:cs typeface="Calibri"/>
              </a:rPr>
              <a:t>op2)</a:t>
            </a:r>
            <a:endParaRPr sz="1250">
              <a:latin typeface="Calibri"/>
              <a:cs typeface="Calibri"/>
            </a:endParaRPr>
          </a:p>
          <a:p>
            <a:pPr marL="12700">
              <a:spcBef>
                <a:spcPts val="300"/>
              </a:spcBef>
            </a:pPr>
            <a:r>
              <a:rPr sz="1250" spc="-5" dirty="0">
                <a:latin typeface="Calibri"/>
                <a:cs typeface="Calibri"/>
              </a:rPr>
              <a:t>{</a:t>
            </a:r>
            <a:endParaRPr sz="1250">
              <a:latin typeface="Calibri"/>
              <a:cs typeface="Calibri"/>
            </a:endParaRPr>
          </a:p>
          <a:p>
            <a:pPr marL="12700">
              <a:spcBef>
                <a:spcPts val="300"/>
              </a:spcBef>
            </a:pPr>
            <a:r>
              <a:rPr sz="1250" spc="-5" dirty="0">
                <a:latin typeface="Calibri"/>
                <a:cs typeface="Calibri"/>
              </a:rPr>
              <a:t>loc</a:t>
            </a:r>
            <a:r>
              <a:rPr sz="1250" spc="-25" dirty="0">
                <a:latin typeface="Calibri"/>
                <a:cs typeface="Calibri"/>
              </a:rPr>
              <a:t> </a:t>
            </a:r>
            <a:r>
              <a:rPr sz="1250" spc="-5" dirty="0">
                <a:latin typeface="Calibri"/>
                <a:cs typeface="Calibri"/>
              </a:rPr>
              <a:t>temp;</a:t>
            </a:r>
            <a:endParaRPr sz="1250">
              <a:latin typeface="Calibri"/>
              <a:cs typeface="Calibri"/>
            </a:endParaRPr>
          </a:p>
          <a:p>
            <a:pPr marL="12700" marR="527050">
              <a:lnSpc>
                <a:spcPct val="120000"/>
              </a:lnSpc>
              <a:spcBef>
                <a:spcPts val="5"/>
              </a:spcBef>
            </a:pPr>
            <a:r>
              <a:rPr sz="1250" spc="-5" dirty="0">
                <a:latin typeface="Calibri"/>
                <a:cs typeface="Calibri"/>
              </a:rPr>
              <a:t>temp.longitude</a:t>
            </a:r>
            <a:r>
              <a:rPr sz="1250" spc="15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=</a:t>
            </a:r>
            <a:r>
              <a:rPr sz="1250" spc="15" dirty="0">
                <a:latin typeface="Calibri"/>
                <a:cs typeface="Calibri"/>
              </a:rPr>
              <a:t> </a:t>
            </a:r>
            <a:r>
              <a:rPr sz="1250" spc="-5" dirty="0">
                <a:latin typeface="Calibri"/>
                <a:cs typeface="Calibri"/>
              </a:rPr>
              <a:t>op2.longitude</a:t>
            </a:r>
            <a:r>
              <a:rPr sz="1250" spc="25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+</a:t>
            </a:r>
            <a:r>
              <a:rPr sz="1250" spc="15" dirty="0">
                <a:latin typeface="Calibri"/>
                <a:cs typeface="Calibri"/>
              </a:rPr>
              <a:t> </a:t>
            </a:r>
            <a:r>
              <a:rPr sz="1250" spc="-5" dirty="0">
                <a:latin typeface="Calibri"/>
                <a:cs typeface="Calibri"/>
              </a:rPr>
              <a:t>longitude; </a:t>
            </a:r>
            <a:r>
              <a:rPr sz="1250" spc="-270" dirty="0">
                <a:latin typeface="Calibri"/>
                <a:cs typeface="Calibri"/>
              </a:rPr>
              <a:t> </a:t>
            </a:r>
            <a:r>
              <a:rPr sz="1250" spc="-5" dirty="0">
                <a:latin typeface="Calibri"/>
                <a:cs typeface="Calibri"/>
              </a:rPr>
              <a:t>temp.latitude</a:t>
            </a:r>
            <a:r>
              <a:rPr sz="1250" dirty="0">
                <a:latin typeface="Calibri"/>
                <a:cs typeface="Calibri"/>
              </a:rPr>
              <a:t> </a:t>
            </a:r>
            <a:r>
              <a:rPr sz="1250" spc="-5" dirty="0">
                <a:latin typeface="Calibri"/>
                <a:cs typeface="Calibri"/>
              </a:rPr>
              <a:t>=</a:t>
            </a:r>
            <a:r>
              <a:rPr sz="1250" spc="5" dirty="0">
                <a:latin typeface="Calibri"/>
                <a:cs typeface="Calibri"/>
              </a:rPr>
              <a:t> </a:t>
            </a:r>
            <a:r>
              <a:rPr sz="1250" spc="-5" dirty="0">
                <a:latin typeface="Calibri"/>
                <a:cs typeface="Calibri"/>
              </a:rPr>
              <a:t>op2.latitude</a:t>
            </a:r>
            <a:r>
              <a:rPr sz="1250" spc="5" dirty="0">
                <a:latin typeface="Calibri"/>
                <a:cs typeface="Calibri"/>
              </a:rPr>
              <a:t> </a:t>
            </a:r>
            <a:r>
              <a:rPr sz="1250" spc="-5" dirty="0">
                <a:latin typeface="Calibri"/>
                <a:cs typeface="Calibri"/>
              </a:rPr>
              <a:t>+</a:t>
            </a:r>
            <a:r>
              <a:rPr sz="1250" spc="5" dirty="0">
                <a:latin typeface="Calibri"/>
                <a:cs typeface="Calibri"/>
              </a:rPr>
              <a:t> </a:t>
            </a:r>
            <a:r>
              <a:rPr sz="1250" spc="-5" dirty="0">
                <a:latin typeface="Calibri"/>
                <a:cs typeface="Calibri"/>
              </a:rPr>
              <a:t>latitude; </a:t>
            </a:r>
            <a:r>
              <a:rPr sz="1250" dirty="0">
                <a:latin typeface="Calibri"/>
                <a:cs typeface="Calibri"/>
              </a:rPr>
              <a:t> </a:t>
            </a:r>
            <a:r>
              <a:rPr sz="1250" spc="-5" dirty="0">
                <a:latin typeface="Calibri"/>
                <a:cs typeface="Calibri"/>
              </a:rPr>
              <a:t>return</a:t>
            </a:r>
            <a:r>
              <a:rPr sz="1250" spc="10" dirty="0">
                <a:latin typeface="Calibri"/>
                <a:cs typeface="Calibri"/>
              </a:rPr>
              <a:t> </a:t>
            </a:r>
            <a:r>
              <a:rPr sz="1250" spc="-5" dirty="0">
                <a:latin typeface="Calibri"/>
                <a:cs typeface="Calibri"/>
              </a:rPr>
              <a:t>temp;</a:t>
            </a:r>
            <a:endParaRPr sz="1250">
              <a:latin typeface="Calibri"/>
              <a:cs typeface="Calibri"/>
            </a:endParaRPr>
          </a:p>
          <a:p>
            <a:pPr marL="12700">
              <a:spcBef>
                <a:spcPts val="300"/>
              </a:spcBef>
            </a:pPr>
            <a:r>
              <a:rPr sz="1250" spc="-5" dirty="0">
                <a:latin typeface="Calibri"/>
                <a:cs typeface="Calibri"/>
              </a:rPr>
              <a:t>}</a:t>
            </a:r>
            <a:endParaRPr sz="1250">
              <a:latin typeface="Calibri"/>
              <a:cs typeface="Calibri"/>
            </a:endParaRPr>
          </a:p>
          <a:p>
            <a:pPr marL="12700">
              <a:spcBef>
                <a:spcPts val="300"/>
              </a:spcBef>
            </a:pPr>
            <a:r>
              <a:rPr sz="1250" b="1" spc="-5" dirty="0">
                <a:latin typeface="Calibri"/>
                <a:cs typeface="Calibri"/>
              </a:rPr>
              <a:t>int</a:t>
            </a:r>
            <a:r>
              <a:rPr sz="1250" b="1" spc="-20" dirty="0">
                <a:latin typeface="Calibri"/>
                <a:cs typeface="Calibri"/>
              </a:rPr>
              <a:t> </a:t>
            </a:r>
            <a:r>
              <a:rPr sz="1250" b="1" spc="-5" dirty="0">
                <a:latin typeface="Calibri"/>
                <a:cs typeface="Calibri"/>
              </a:rPr>
              <a:t>main()</a:t>
            </a:r>
            <a:endParaRPr sz="1250">
              <a:latin typeface="Calibri"/>
              <a:cs typeface="Calibri"/>
            </a:endParaRPr>
          </a:p>
          <a:p>
            <a:pPr marL="12700">
              <a:spcBef>
                <a:spcPts val="300"/>
              </a:spcBef>
            </a:pPr>
            <a:r>
              <a:rPr sz="1250" spc="-5" dirty="0">
                <a:latin typeface="Calibri"/>
                <a:cs typeface="Calibri"/>
              </a:rPr>
              <a:t>{</a:t>
            </a:r>
            <a:endParaRPr sz="1250">
              <a:latin typeface="Calibri"/>
              <a:cs typeface="Calibri"/>
            </a:endParaRPr>
          </a:p>
          <a:p>
            <a:pPr marL="12700">
              <a:spcBef>
                <a:spcPts val="300"/>
              </a:spcBef>
            </a:pPr>
            <a:r>
              <a:rPr sz="1250" spc="-5" dirty="0">
                <a:latin typeface="Calibri"/>
                <a:cs typeface="Calibri"/>
              </a:rPr>
              <a:t>loc </a:t>
            </a:r>
            <a:r>
              <a:rPr sz="1250" dirty="0">
                <a:latin typeface="Calibri"/>
                <a:cs typeface="Calibri"/>
              </a:rPr>
              <a:t>ob1(10, 20),</a:t>
            </a:r>
            <a:r>
              <a:rPr sz="1250" spc="-15" dirty="0">
                <a:latin typeface="Calibri"/>
                <a:cs typeface="Calibri"/>
              </a:rPr>
              <a:t> </a:t>
            </a:r>
            <a:r>
              <a:rPr sz="1250" spc="-5" dirty="0">
                <a:latin typeface="Calibri"/>
                <a:cs typeface="Calibri"/>
              </a:rPr>
              <a:t>ob2(</a:t>
            </a:r>
            <a:r>
              <a:rPr sz="1250" spc="5" dirty="0">
                <a:latin typeface="Calibri"/>
                <a:cs typeface="Calibri"/>
              </a:rPr>
              <a:t> </a:t>
            </a:r>
            <a:r>
              <a:rPr sz="1250" spc="-5" dirty="0">
                <a:latin typeface="Calibri"/>
                <a:cs typeface="Calibri"/>
              </a:rPr>
              <a:t>5, </a:t>
            </a:r>
            <a:r>
              <a:rPr sz="1250" dirty="0">
                <a:latin typeface="Calibri"/>
                <a:cs typeface="Calibri"/>
              </a:rPr>
              <a:t>30), ob3(1, 1);</a:t>
            </a:r>
            <a:endParaRPr sz="1250">
              <a:latin typeface="Calibri"/>
              <a:cs typeface="Calibri"/>
            </a:endParaRPr>
          </a:p>
          <a:p>
            <a:pPr marL="12700">
              <a:spcBef>
                <a:spcPts val="300"/>
              </a:spcBef>
            </a:pPr>
            <a:r>
              <a:rPr sz="1250" spc="-5" dirty="0">
                <a:latin typeface="Calibri"/>
                <a:cs typeface="Calibri"/>
              </a:rPr>
              <a:t>ob1.show();</a:t>
            </a:r>
            <a:endParaRPr sz="1250">
              <a:latin typeface="Calibri"/>
              <a:cs typeface="Calibri"/>
            </a:endParaRPr>
          </a:p>
          <a:p>
            <a:pPr marL="12700">
              <a:spcBef>
                <a:spcPts val="300"/>
              </a:spcBef>
            </a:pPr>
            <a:r>
              <a:rPr sz="1250" spc="-5" dirty="0">
                <a:latin typeface="Calibri"/>
                <a:cs typeface="Calibri"/>
              </a:rPr>
              <a:t>ob2.show();</a:t>
            </a:r>
            <a:endParaRPr sz="1250">
              <a:latin typeface="Calibri"/>
              <a:cs typeface="Calibri"/>
            </a:endParaRPr>
          </a:p>
          <a:p>
            <a:pPr marL="12700" marR="2557780">
              <a:lnSpc>
                <a:spcPct val="120000"/>
              </a:lnSpc>
            </a:pPr>
            <a:r>
              <a:rPr sz="1250" spc="-5" dirty="0">
                <a:latin typeface="Calibri"/>
                <a:cs typeface="Calibri"/>
              </a:rPr>
              <a:t>ob3.show(); </a:t>
            </a:r>
            <a:r>
              <a:rPr sz="1250" dirty="0">
                <a:latin typeface="Calibri"/>
                <a:cs typeface="Calibri"/>
              </a:rPr>
              <a:t> </a:t>
            </a:r>
            <a:r>
              <a:rPr sz="1250" spc="-5" dirty="0">
                <a:latin typeface="Calibri"/>
                <a:cs typeface="Calibri"/>
              </a:rPr>
              <a:t>cout</a:t>
            </a:r>
            <a:r>
              <a:rPr sz="1250" spc="-30" dirty="0">
                <a:latin typeface="Calibri"/>
                <a:cs typeface="Calibri"/>
              </a:rPr>
              <a:t> </a:t>
            </a:r>
            <a:r>
              <a:rPr sz="1250" spc="-5" dirty="0">
                <a:latin typeface="Calibri"/>
                <a:cs typeface="Calibri"/>
              </a:rPr>
              <a:t>&lt;&lt;</a:t>
            </a:r>
            <a:r>
              <a:rPr sz="1250" spc="-25" dirty="0">
                <a:latin typeface="Calibri"/>
                <a:cs typeface="Calibri"/>
              </a:rPr>
              <a:t> </a:t>
            </a:r>
            <a:r>
              <a:rPr sz="1250" spc="-5" dirty="0">
                <a:latin typeface="Calibri"/>
                <a:cs typeface="Calibri"/>
              </a:rPr>
              <a:t>"\n";</a:t>
            </a:r>
            <a:endParaRPr sz="1250">
              <a:latin typeface="Calibri"/>
              <a:cs typeface="Calibri"/>
            </a:endParaRPr>
          </a:p>
          <a:p>
            <a:pPr marL="12700">
              <a:spcBef>
                <a:spcPts val="305"/>
              </a:spcBef>
            </a:pPr>
            <a:r>
              <a:rPr sz="1250" spc="-5" dirty="0">
                <a:latin typeface="Calibri"/>
                <a:cs typeface="Calibri"/>
              </a:rPr>
              <a:t>ob1 </a:t>
            </a:r>
            <a:r>
              <a:rPr sz="1250" dirty="0">
                <a:latin typeface="Calibri"/>
                <a:cs typeface="Calibri"/>
              </a:rPr>
              <a:t>=</a:t>
            </a:r>
            <a:r>
              <a:rPr sz="1250" spc="10" dirty="0">
                <a:latin typeface="Calibri"/>
                <a:cs typeface="Calibri"/>
              </a:rPr>
              <a:t> </a:t>
            </a:r>
            <a:r>
              <a:rPr sz="1250" spc="-5" dirty="0">
                <a:latin typeface="Calibri"/>
                <a:cs typeface="Calibri"/>
              </a:rPr>
              <a:t>(ob1,</a:t>
            </a:r>
            <a:r>
              <a:rPr sz="1250" spc="-15" dirty="0">
                <a:latin typeface="Calibri"/>
                <a:cs typeface="Calibri"/>
              </a:rPr>
              <a:t> </a:t>
            </a:r>
            <a:r>
              <a:rPr sz="1250" spc="-5" dirty="0">
                <a:latin typeface="Calibri"/>
                <a:cs typeface="Calibri"/>
              </a:rPr>
              <a:t>ob2+ob2,</a:t>
            </a:r>
            <a:r>
              <a:rPr sz="1250" spc="10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ob3);</a:t>
            </a:r>
            <a:endParaRPr sz="1250">
              <a:latin typeface="Calibri"/>
              <a:cs typeface="Calibri"/>
            </a:endParaRPr>
          </a:p>
          <a:p>
            <a:pPr marL="12700">
              <a:spcBef>
                <a:spcPts val="300"/>
              </a:spcBef>
            </a:pPr>
            <a:r>
              <a:rPr sz="1250" spc="-5" dirty="0">
                <a:latin typeface="Calibri"/>
                <a:cs typeface="Calibri"/>
              </a:rPr>
              <a:t>ob1.show();</a:t>
            </a:r>
            <a:r>
              <a:rPr sz="1250" dirty="0">
                <a:latin typeface="Calibri"/>
                <a:cs typeface="Calibri"/>
              </a:rPr>
              <a:t> </a:t>
            </a:r>
            <a:r>
              <a:rPr sz="1250" spc="-5" dirty="0">
                <a:solidFill>
                  <a:srgbClr val="FF0000"/>
                </a:solidFill>
                <a:latin typeface="Calibri"/>
                <a:cs typeface="Calibri"/>
              </a:rPr>
              <a:t>//</a:t>
            </a:r>
            <a:r>
              <a:rPr sz="1250" spc="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250" spc="-10" dirty="0">
                <a:solidFill>
                  <a:srgbClr val="FF0000"/>
                </a:solidFill>
                <a:latin typeface="Calibri"/>
                <a:cs typeface="Calibri"/>
              </a:rPr>
              <a:t>displays</a:t>
            </a:r>
            <a:r>
              <a:rPr sz="125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250" spc="-5" dirty="0">
                <a:solidFill>
                  <a:srgbClr val="FF0000"/>
                </a:solidFill>
                <a:latin typeface="Calibri"/>
                <a:cs typeface="Calibri"/>
              </a:rPr>
              <a:t>1</a:t>
            </a:r>
            <a:r>
              <a:rPr sz="1250" spc="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250" spc="-5" dirty="0">
                <a:solidFill>
                  <a:srgbClr val="FF0000"/>
                </a:solidFill>
                <a:latin typeface="Calibri"/>
                <a:cs typeface="Calibri"/>
              </a:rPr>
              <a:t>1,</a:t>
            </a:r>
            <a:r>
              <a:rPr sz="1250" spc="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250" dirty="0">
                <a:solidFill>
                  <a:srgbClr val="FF0000"/>
                </a:solidFill>
                <a:latin typeface="Calibri"/>
                <a:cs typeface="Calibri"/>
              </a:rPr>
              <a:t>the </a:t>
            </a:r>
            <a:r>
              <a:rPr sz="1250" spc="-10" dirty="0">
                <a:solidFill>
                  <a:srgbClr val="FF0000"/>
                </a:solidFill>
                <a:latin typeface="Calibri"/>
                <a:cs typeface="Calibri"/>
              </a:rPr>
              <a:t>value</a:t>
            </a:r>
            <a:r>
              <a:rPr sz="1250" spc="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250" spc="-5" dirty="0">
                <a:solidFill>
                  <a:srgbClr val="FF0000"/>
                </a:solidFill>
                <a:latin typeface="Calibri"/>
                <a:cs typeface="Calibri"/>
              </a:rPr>
              <a:t>of</a:t>
            </a:r>
            <a:r>
              <a:rPr sz="125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250" spc="-5" dirty="0">
                <a:solidFill>
                  <a:srgbClr val="FF0000"/>
                </a:solidFill>
                <a:latin typeface="Calibri"/>
                <a:cs typeface="Calibri"/>
              </a:rPr>
              <a:t>ob3</a:t>
            </a:r>
            <a:endParaRPr sz="1250">
              <a:latin typeface="Calibri"/>
              <a:cs typeface="Calibri"/>
            </a:endParaRPr>
          </a:p>
          <a:p>
            <a:pPr marL="12700">
              <a:spcBef>
                <a:spcPts val="300"/>
              </a:spcBef>
            </a:pPr>
            <a:r>
              <a:rPr sz="1250" b="1" spc="-10" dirty="0">
                <a:latin typeface="Calibri"/>
                <a:cs typeface="Calibri"/>
              </a:rPr>
              <a:t>return</a:t>
            </a:r>
            <a:r>
              <a:rPr sz="1250" b="1" dirty="0">
                <a:latin typeface="Calibri"/>
                <a:cs typeface="Calibri"/>
              </a:rPr>
              <a:t> </a:t>
            </a:r>
            <a:r>
              <a:rPr sz="1250" spc="-5" dirty="0">
                <a:latin typeface="Calibri"/>
                <a:cs typeface="Calibri"/>
              </a:rPr>
              <a:t>0;</a:t>
            </a:r>
            <a:endParaRPr sz="1250">
              <a:latin typeface="Calibri"/>
              <a:cs typeface="Calibri"/>
            </a:endParaRPr>
          </a:p>
          <a:p>
            <a:pPr marL="12700">
              <a:spcBef>
                <a:spcPts val="300"/>
              </a:spcBef>
            </a:pPr>
            <a:r>
              <a:rPr sz="1250" spc="-5" dirty="0">
                <a:latin typeface="Calibri"/>
                <a:cs typeface="Calibri"/>
              </a:rPr>
              <a:t>}</a:t>
            </a:r>
            <a:endParaRPr sz="125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91600" y="4847578"/>
            <a:ext cx="1143000" cy="1371599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1524000" y="1295401"/>
            <a:ext cx="9144000" cy="1905"/>
          </a:xfrm>
          <a:custGeom>
            <a:avLst/>
            <a:gdLst/>
            <a:ahLst/>
            <a:cxnLst/>
            <a:rect l="l" t="t" r="r" b="b"/>
            <a:pathLst>
              <a:path w="9144000" h="1905">
                <a:moveTo>
                  <a:pt x="0" y="0"/>
                </a:moveTo>
                <a:lnTo>
                  <a:pt x="9144000" y="1650"/>
                </a:lnTo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99966" y="488094"/>
            <a:ext cx="3594100" cy="689291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Overloading</a:t>
            </a:r>
            <a:r>
              <a:rPr spc="-60" dirty="0"/>
              <a:t> </a:t>
            </a:r>
            <a:r>
              <a:rPr spc="-5" dirty="0"/>
              <a:t>-&gt;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31341" y="1464310"/>
            <a:ext cx="8531225" cy="49212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8255" indent="-342900">
              <a:spcBef>
                <a:spcPts val="9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200" spc="-10" dirty="0">
                <a:latin typeface="Calibri"/>
                <a:cs typeface="Calibri"/>
              </a:rPr>
              <a:t>The</a:t>
            </a:r>
            <a:r>
              <a:rPr sz="2200" spc="19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–&gt;</a:t>
            </a:r>
            <a:r>
              <a:rPr sz="2200" spc="18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pointer</a:t>
            </a:r>
            <a:r>
              <a:rPr sz="2200" spc="185" dirty="0">
                <a:latin typeface="Calibri"/>
                <a:cs typeface="Calibri"/>
              </a:rPr>
              <a:t> </a:t>
            </a:r>
            <a:r>
              <a:rPr sz="2200" spc="-40" dirty="0">
                <a:latin typeface="Calibri"/>
                <a:cs typeface="Calibri"/>
              </a:rPr>
              <a:t>operator,</a:t>
            </a:r>
            <a:r>
              <a:rPr sz="2200" spc="2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also</a:t>
            </a:r>
            <a:r>
              <a:rPr sz="2200" spc="19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called</a:t>
            </a:r>
            <a:r>
              <a:rPr sz="2200" spc="18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the</a:t>
            </a:r>
            <a:r>
              <a:rPr sz="2200" spc="175" dirty="0">
                <a:latin typeface="Calibri"/>
                <a:cs typeface="Calibri"/>
              </a:rPr>
              <a:t> </a:t>
            </a:r>
            <a:r>
              <a:rPr sz="2200" i="1" spc="-10" dirty="0">
                <a:latin typeface="Calibri"/>
                <a:cs typeface="Calibri"/>
              </a:rPr>
              <a:t>class</a:t>
            </a:r>
            <a:r>
              <a:rPr sz="2200" i="1" spc="180" dirty="0">
                <a:latin typeface="Calibri"/>
                <a:cs typeface="Calibri"/>
              </a:rPr>
              <a:t> </a:t>
            </a:r>
            <a:r>
              <a:rPr sz="2200" i="1" spc="-5" dirty="0">
                <a:latin typeface="Calibri"/>
                <a:cs typeface="Calibri"/>
              </a:rPr>
              <a:t>member</a:t>
            </a:r>
            <a:r>
              <a:rPr sz="2200" i="1" spc="190" dirty="0">
                <a:latin typeface="Calibri"/>
                <a:cs typeface="Calibri"/>
              </a:rPr>
              <a:t> </a:t>
            </a:r>
            <a:r>
              <a:rPr sz="2200" i="1" spc="-15" dirty="0">
                <a:latin typeface="Calibri"/>
                <a:cs typeface="Calibri"/>
              </a:rPr>
              <a:t>access</a:t>
            </a:r>
            <a:r>
              <a:rPr sz="2200" i="1" spc="180" dirty="0">
                <a:latin typeface="Calibri"/>
                <a:cs typeface="Calibri"/>
              </a:rPr>
              <a:t> </a:t>
            </a:r>
            <a:r>
              <a:rPr sz="2200" i="1" spc="-30" dirty="0">
                <a:latin typeface="Calibri"/>
                <a:cs typeface="Calibri"/>
              </a:rPr>
              <a:t>operator, </a:t>
            </a:r>
            <a:r>
              <a:rPr sz="2200" i="1" spc="-484" dirty="0">
                <a:latin typeface="Calibri"/>
                <a:cs typeface="Calibri"/>
              </a:rPr>
              <a:t> </a:t>
            </a:r>
            <a:r>
              <a:rPr sz="2200" i="1" spc="-5" dirty="0">
                <a:latin typeface="Calibri"/>
                <a:cs typeface="Calibri"/>
              </a:rPr>
              <a:t>is</a:t>
            </a:r>
            <a:r>
              <a:rPr sz="2200" i="1" spc="-10" dirty="0">
                <a:latin typeface="Calibri"/>
                <a:cs typeface="Calibri"/>
              </a:rPr>
              <a:t> considered</a:t>
            </a:r>
            <a:r>
              <a:rPr sz="2200" i="1" spc="-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unary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operator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when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overloading.</a:t>
            </a:r>
            <a:endParaRPr sz="2200" dirty="0">
              <a:latin typeface="Calibri"/>
              <a:cs typeface="Calibri"/>
            </a:endParaRPr>
          </a:p>
          <a:p>
            <a:pPr>
              <a:spcBef>
                <a:spcPts val="35"/>
              </a:spcBef>
              <a:buFont typeface="Arial MT"/>
              <a:buChar char="•"/>
            </a:pPr>
            <a:endParaRPr sz="3000" dirty="0">
              <a:latin typeface="Calibri"/>
              <a:cs typeface="Calibri"/>
            </a:endParaRPr>
          </a:p>
          <a:p>
            <a:pPr marL="342265" marR="4561205" indent="-342265" algn="r">
              <a:buFont typeface="Arial MT"/>
              <a:buChar char="•"/>
              <a:tabLst>
                <a:tab pos="342265" algn="l"/>
                <a:tab pos="355600" algn="l"/>
              </a:tabLst>
            </a:pPr>
            <a:r>
              <a:rPr sz="2200" spc="-5" dirty="0">
                <a:latin typeface="Calibri"/>
                <a:cs typeface="Calibri"/>
              </a:rPr>
              <a:t>Its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general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usage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is </a:t>
            </a:r>
            <a:r>
              <a:rPr sz="2200" spc="-10" dirty="0">
                <a:latin typeface="Calibri"/>
                <a:cs typeface="Calibri"/>
              </a:rPr>
              <a:t>shown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here:</a:t>
            </a:r>
            <a:endParaRPr sz="2200" dirty="0">
              <a:latin typeface="Calibri"/>
              <a:cs typeface="Calibri"/>
            </a:endParaRPr>
          </a:p>
          <a:p>
            <a:pPr marR="4504690" algn="r">
              <a:spcBef>
                <a:spcPts val="530"/>
              </a:spcBef>
            </a:pPr>
            <a:r>
              <a:rPr sz="2200" i="1" spc="-10" dirty="0">
                <a:latin typeface="Calibri"/>
                <a:cs typeface="Calibri"/>
              </a:rPr>
              <a:t>object-&gt;element;</a:t>
            </a:r>
            <a:endParaRPr sz="2200" dirty="0">
              <a:latin typeface="Calibri"/>
              <a:cs typeface="Calibri"/>
            </a:endParaRPr>
          </a:p>
          <a:p>
            <a:pPr marL="355600" marR="5080" indent="-342900">
              <a:spcBef>
                <a:spcPts val="530"/>
              </a:spcBef>
              <a:buFont typeface="Arial MT"/>
              <a:buChar char="•"/>
              <a:tabLst>
                <a:tab pos="354965" algn="l"/>
                <a:tab pos="355600" algn="l"/>
                <a:tab pos="1103630" algn="l"/>
                <a:tab pos="1931035" algn="l"/>
                <a:tab pos="2234565" algn="l"/>
                <a:tab pos="2736215" algn="l"/>
                <a:tab pos="3565525" algn="l"/>
                <a:tab pos="4168775" algn="l"/>
                <a:tab pos="5316855" algn="l"/>
                <a:tab pos="5817870" algn="l"/>
                <a:tab pos="6404610" algn="l"/>
                <a:tab pos="6949440" algn="l"/>
                <a:tab pos="8428990" algn="l"/>
              </a:tabLst>
            </a:pPr>
            <a:r>
              <a:rPr sz="2200" spc="-10" dirty="0">
                <a:latin typeface="Calibri"/>
                <a:cs typeface="Calibri"/>
              </a:rPr>
              <a:t>He</a:t>
            </a:r>
            <a:r>
              <a:rPr sz="2200" spc="-30" dirty="0">
                <a:latin typeface="Calibri"/>
                <a:cs typeface="Calibri"/>
              </a:rPr>
              <a:t>r</a:t>
            </a:r>
            <a:r>
              <a:rPr sz="2200" spc="-5" dirty="0">
                <a:latin typeface="Calibri"/>
                <a:cs typeface="Calibri"/>
              </a:rPr>
              <a:t>e,</a:t>
            </a:r>
            <a:r>
              <a:rPr sz="2200" dirty="0">
                <a:latin typeface="Calibri"/>
                <a:cs typeface="Calibri"/>
              </a:rPr>
              <a:t>	</a:t>
            </a:r>
            <a:r>
              <a:rPr sz="2200" i="1" spc="-10" dirty="0">
                <a:latin typeface="Calibri"/>
                <a:cs typeface="Calibri"/>
              </a:rPr>
              <a:t>objec</a:t>
            </a:r>
            <a:r>
              <a:rPr sz="2200" i="1" spc="-5" dirty="0">
                <a:latin typeface="Calibri"/>
                <a:cs typeface="Calibri"/>
              </a:rPr>
              <a:t>t</a:t>
            </a:r>
            <a:r>
              <a:rPr sz="2200" i="1" dirty="0">
                <a:latin typeface="Calibri"/>
                <a:cs typeface="Calibri"/>
              </a:rPr>
              <a:t>	</a:t>
            </a:r>
            <a:r>
              <a:rPr sz="2200" i="1" spc="-5" dirty="0">
                <a:latin typeface="Calibri"/>
                <a:cs typeface="Calibri"/>
              </a:rPr>
              <a:t>is</a:t>
            </a:r>
            <a:r>
              <a:rPr sz="2200" i="1" dirty="0">
                <a:latin typeface="Calibri"/>
                <a:cs typeface="Calibri"/>
              </a:rPr>
              <a:t>	</a:t>
            </a:r>
            <a:r>
              <a:rPr sz="2200" i="1" spc="-5" dirty="0">
                <a:latin typeface="Calibri"/>
                <a:cs typeface="Calibri"/>
              </a:rPr>
              <a:t>the</a:t>
            </a:r>
            <a:r>
              <a:rPr sz="2200" i="1" dirty="0">
                <a:latin typeface="Calibri"/>
                <a:cs typeface="Calibri"/>
              </a:rPr>
              <a:t>	</a:t>
            </a:r>
            <a:r>
              <a:rPr sz="2200" i="1" spc="-10" dirty="0">
                <a:latin typeface="Calibri"/>
                <a:cs typeface="Calibri"/>
              </a:rPr>
              <a:t>obje</a:t>
            </a:r>
            <a:r>
              <a:rPr sz="2200" i="1" dirty="0">
                <a:latin typeface="Calibri"/>
                <a:cs typeface="Calibri"/>
              </a:rPr>
              <a:t>c</a:t>
            </a:r>
            <a:r>
              <a:rPr sz="2200" i="1" spc="-5" dirty="0">
                <a:latin typeface="Calibri"/>
                <a:cs typeface="Calibri"/>
              </a:rPr>
              <a:t>t</a:t>
            </a:r>
            <a:r>
              <a:rPr sz="2200" i="1" dirty="0">
                <a:latin typeface="Calibri"/>
                <a:cs typeface="Calibri"/>
              </a:rPr>
              <a:t>	</a:t>
            </a:r>
            <a:r>
              <a:rPr sz="2200" i="1" spc="-5" dirty="0">
                <a:latin typeface="Calibri"/>
                <a:cs typeface="Calibri"/>
              </a:rPr>
              <a:t>that</a:t>
            </a:r>
            <a:r>
              <a:rPr sz="2200" i="1" dirty="0">
                <a:latin typeface="Calibri"/>
                <a:cs typeface="Calibri"/>
              </a:rPr>
              <a:t>	</a:t>
            </a:r>
            <a:r>
              <a:rPr sz="2200" i="1" spc="-10" dirty="0">
                <a:latin typeface="Calibri"/>
                <a:cs typeface="Calibri"/>
              </a:rPr>
              <a:t>a</a:t>
            </a:r>
            <a:r>
              <a:rPr sz="2200" i="1" dirty="0">
                <a:latin typeface="Calibri"/>
                <a:cs typeface="Calibri"/>
              </a:rPr>
              <a:t>c</a:t>
            </a:r>
            <a:r>
              <a:rPr sz="2200" i="1" spc="-5" dirty="0">
                <a:latin typeface="Calibri"/>
                <a:cs typeface="Calibri"/>
              </a:rPr>
              <a:t>tiv</a:t>
            </a:r>
            <a:r>
              <a:rPr sz="2200" i="1" spc="-20" dirty="0">
                <a:latin typeface="Calibri"/>
                <a:cs typeface="Calibri"/>
              </a:rPr>
              <a:t>a</a:t>
            </a:r>
            <a:r>
              <a:rPr sz="2200" i="1" spc="-35" dirty="0">
                <a:latin typeface="Calibri"/>
                <a:cs typeface="Calibri"/>
              </a:rPr>
              <a:t>t</a:t>
            </a:r>
            <a:r>
              <a:rPr sz="2200" i="1" spc="-5" dirty="0">
                <a:latin typeface="Calibri"/>
                <a:cs typeface="Calibri"/>
              </a:rPr>
              <a:t>es</a:t>
            </a:r>
            <a:r>
              <a:rPr sz="2200" i="1" dirty="0">
                <a:latin typeface="Calibri"/>
                <a:cs typeface="Calibri"/>
              </a:rPr>
              <a:t>	</a:t>
            </a:r>
            <a:r>
              <a:rPr sz="2200" i="1" spc="-5" dirty="0">
                <a:latin typeface="Calibri"/>
                <a:cs typeface="Calibri"/>
              </a:rPr>
              <a:t>the</a:t>
            </a:r>
            <a:r>
              <a:rPr sz="2200" i="1" dirty="0">
                <a:latin typeface="Calibri"/>
                <a:cs typeface="Calibri"/>
              </a:rPr>
              <a:t>	</a:t>
            </a:r>
            <a:r>
              <a:rPr sz="2200" i="1" spc="-20" dirty="0">
                <a:latin typeface="Calibri"/>
                <a:cs typeface="Calibri"/>
              </a:rPr>
              <a:t>c</a:t>
            </a:r>
            <a:r>
              <a:rPr sz="2200" i="1" spc="-10" dirty="0">
                <a:latin typeface="Calibri"/>
                <a:cs typeface="Calibri"/>
              </a:rPr>
              <a:t>all</a:t>
            </a:r>
            <a:r>
              <a:rPr sz="2200" i="1" spc="-5" dirty="0">
                <a:latin typeface="Calibri"/>
                <a:cs typeface="Calibri"/>
              </a:rPr>
              <a:t>.</a:t>
            </a:r>
            <a:r>
              <a:rPr sz="2200" i="1" dirty="0">
                <a:latin typeface="Calibri"/>
                <a:cs typeface="Calibri"/>
              </a:rPr>
              <a:t>	</a:t>
            </a:r>
            <a:r>
              <a:rPr sz="2200" i="1" spc="-10" dirty="0">
                <a:latin typeface="Calibri"/>
                <a:cs typeface="Calibri"/>
              </a:rPr>
              <a:t>Th</a:t>
            </a:r>
            <a:r>
              <a:rPr sz="2200" i="1" spc="-5" dirty="0">
                <a:latin typeface="Calibri"/>
                <a:cs typeface="Calibri"/>
              </a:rPr>
              <a:t>e</a:t>
            </a:r>
            <a:r>
              <a:rPr sz="2200" i="1" dirty="0">
                <a:latin typeface="Calibri"/>
                <a:cs typeface="Calibri"/>
              </a:rPr>
              <a:t>	</a:t>
            </a:r>
            <a:r>
              <a:rPr sz="2200" i="1" spc="-10" dirty="0">
                <a:latin typeface="Calibri"/>
                <a:cs typeface="Calibri"/>
              </a:rPr>
              <a:t>opera</a:t>
            </a:r>
            <a:r>
              <a:rPr sz="2200" i="1" spc="-40" dirty="0">
                <a:latin typeface="Calibri"/>
                <a:cs typeface="Calibri"/>
              </a:rPr>
              <a:t>t</a:t>
            </a:r>
            <a:r>
              <a:rPr sz="2200" i="1" spc="-10" dirty="0">
                <a:latin typeface="Calibri"/>
                <a:cs typeface="Calibri"/>
              </a:rPr>
              <a:t>or–</a:t>
            </a:r>
            <a:r>
              <a:rPr sz="2200" i="1" spc="5" dirty="0">
                <a:latin typeface="Calibri"/>
                <a:cs typeface="Calibri"/>
              </a:rPr>
              <a:t>&gt;</a:t>
            </a:r>
            <a:r>
              <a:rPr sz="2200" i="1" spc="-5" dirty="0">
                <a:latin typeface="Calibri"/>
                <a:cs typeface="Calibri"/>
              </a:rPr>
              <a:t>(</a:t>
            </a:r>
            <a:r>
              <a:rPr sz="2200" i="1" dirty="0">
                <a:latin typeface="Calibri"/>
                <a:cs typeface="Calibri"/>
              </a:rPr>
              <a:t>	</a:t>
            </a:r>
            <a:r>
              <a:rPr sz="2200" i="1" spc="-5" dirty="0">
                <a:latin typeface="Calibri"/>
                <a:cs typeface="Calibri"/>
              </a:rPr>
              <a:t>)  </a:t>
            </a:r>
            <a:r>
              <a:rPr sz="2200" i="1" spc="-10" dirty="0">
                <a:latin typeface="Calibri"/>
                <a:cs typeface="Calibri"/>
              </a:rPr>
              <a:t>function</a:t>
            </a:r>
            <a:r>
              <a:rPr sz="2200" i="1" spc="25" dirty="0">
                <a:latin typeface="Calibri"/>
                <a:cs typeface="Calibri"/>
              </a:rPr>
              <a:t> </a:t>
            </a:r>
            <a:r>
              <a:rPr sz="2200" i="1" spc="-15" dirty="0">
                <a:latin typeface="Calibri"/>
                <a:cs typeface="Calibri"/>
              </a:rPr>
              <a:t>must</a:t>
            </a:r>
            <a:r>
              <a:rPr sz="2200" i="1" spc="30" dirty="0">
                <a:latin typeface="Calibri"/>
                <a:cs typeface="Calibri"/>
              </a:rPr>
              <a:t> </a:t>
            </a:r>
            <a:r>
              <a:rPr sz="2200" i="1" spc="-5" dirty="0">
                <a:latin typeface="Calibri"/>
                <a:cs typeface="Calibri"/>
              </a:rPr>
              <a:t>return</a:t>
            </a:r>
            <a:r>
              <a:rPr sz="2200" i="1" spc="3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</a:t>
            </a:r>
            <a:r>
              <a:rPr sz="2200" spc="3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pointer</a:t>
            </a:r>
            <a:r>
              <a:rPr sz="2200" spc="5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to</a:t>
            </a:r>
            <a:r>
              <a:rPr sz="2200" spc="3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an</a:t>
            </a:r>
            <a:r>
              <a:rPr sz="2200" spc="3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object</a:t>
            </a:r>
            <a:r>
              <a:rPr sz="2200" spc="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of</a:t>
            </a:r>
            <a:r>
              <a:rPr sz="2200" spc="3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the</a:t>
            </a:r>
            <a:r>
              <a:rPr sz="2200" spc="3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class</a:t>
            </a:r>
            <a:r>
              <a:rPr sz="2200" spc="5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that</a:t>
            </a:r>
            <a:r>
              <a:rPr sz="2200" spc="2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operator–&gt;(</a:t>
            </a:r>
            <a:endParaRPr sz="2200" dirty="0">
              <a:latin typeface="Calibri"/>
              <a:cs typeface="Calibri"/>
            </a:endParaRPr>
          </a:p>
          <a:p>
            <a:pPr marL="355600"/>
            <a:r>
              <a:rPr sz="2200" spc="-5" dirty="0">
                <a:latin typeface="Calibri"/>
                <a:cs typeface="Calibri"/>
              </a:rPr>
              <a:t>)</a:t>
            </a:r>
            <a:r>
              <a:rPr sz="2200" spc="-20" dirty="0">
                <a:latin typeface="Calibri"/>
                <a:cs typeface="Calibri"/>
              </a:rPr>
              <a:t> operates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upon.</a:t>
            </a:r>
            <a:endParaRPr sz="2200" dirty="0">
              <a:latin typeface="Calibri"/>
              <a:cs typeface="Calibri"/>
            </a:endParaRPr>
          </a:p>
          <a:p>
            <a:pPr>
              <a:spcBef>
                <a:spcPts val="35"/>
              </a:spcBef>
            </a:pPr>
            <a:endParaRPr sz="3000" dirty="0">
              <a:latin typeface="Calibri"/>
              <a:cs typeface="Calibri"/>
            </a:endParaRPr>
          </a:p>
          <a:p>
            <a:pPr marL="355600" indent="-342900"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200" spc="-10" dirty="0">
                <a:latin typeface="Calibri"/>
                <a:cs typeface="Calibri"/>
              </a:rPr>
              <a:t>The</a:t>
            </a:r>
            <a:r>
              <a:rPr sz="2200" spc="25" dirty="0">
                <a:latin typeface="Calibri"/>
                <a:cs typeface="Calibri"/>
              </a:rPr>
              <a:t> </a:t>
            </a:r>
            <a:r>
              <a:rPr sz="2200" i="1" spc="-10" dirty="0">
                <a:latin typeface="Calibri"/>
                <a:cs typeface="Calibri"/>
              </a:rPr>
              <a:t>element</a:t>
            </a:r>
            <a:r>
              <a:rPr sz="2200" i="1" spc="15" dirty="0">
                <a:latin typeface="Calibri"/>
                <a:cs typeface="Calibri"/>
              </a:rPr>
              <a:t> </a:t>
            </a:r>
            <a:r>
              <a:rPr sz="2200" i="1" spc="-10" dirty="0">
                <a:latin typeface="Calibri"/>
                <a:cs typeface="Calibri"/>
              </a:rPr>
              <a:t>must</a:t>
            </a:r>
            <a:r>
              <a:rPr sz="2200" i="1" spc="-5" dirty="0">
                <a:latin typeface="Calibri"/>
                <a:cs typeface="Calibri"/>
              </a:rPr>
              <a:t> be</a:t>
            </a:r>
            <a:r>
              <a:rPr sz="2200" i="1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some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member</a:t>
            </a:r>
            <a:r>
              <a:rPr sz="2200" spc="3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accessible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within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the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object.</a:t>
            </a:r>
            <a:endParaRPr sz="2200" dirty="0">
              <a:latin typeface="Calibri"/>
              <a:cs typeface="Calibri"/>
            </a:endParaRPr>
          </a:p>
          <a:p>
            <a:pPr>
              <a:spcBef>
                <a:spcPts val="35"/>
              </a:spcBef>
              <a:buFont typeface="Arial MT"/>
              <a:buChar char="•"/>
            </a:pPr>
            <a:endParaRPr sz="3000" dirty="0">
              <a:latin typeface="Calibri"/>
              <a:cs typeface="Calibri"/>
            </a:endParaRPr>
          </a:p>
          <a:p>
            <a:pPr marL="355600" marR="5715" indent="-342900"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200" spc="-10" dirty="0">
                <a:latin typeface="Calibri"/>
                <a:cs typeface="Calibri"/>
              </a:rPr>
              <a:t>The</a:t>
            </a:r>
            <a:r>
              <a:rPr sz="2200" spc="15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example</a:t>
            </a:r>
            <a:r>
              <a:rPr sz="2200" spc="15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illustrates</a:t>
            </a:r>
            <a:r>
              <a:rPr sz="2200" spc="15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overloading</a:t>
            </a:r>
            <a:r>
              <a:rPr sz="2200" spc="14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the</a:t>
            </a:r>
            <a:r>
              <a:rPr sz="2200" spc="1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–&gt;</a:t>
            </a:r>
            <a:r>
              <a:rPr sz="2200" spc="14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by</a:t>
            </a:r>
            <a:r>
              <a:rPr sz="2200" spc="14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showing</a:t>
            </a:r>
            <a:r>
              <a:rPr sz="2200" spc="15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the</a:t>
            </a:r>
            <a:r>
              <a:rPr sz="2200" spc="16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equivalence </a:t>
            </a:r>
            <a:r>
              <a:rPr sz="2200" spc="-484" dirty="0">
                <a:latin typeface="Calibri"/>
                <a:cs typeface="Calibri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between</a:t>
            </a:r>
            <a:r>
              <a:rPr sz="2200" b="1" spc="30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ob.i</a:t>
            </a:r>
            <a:r>
              <a:rPr sz="2200" b="1" spc="-10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and</a:t>
            </a:r>
            <a:r>
              <a:rPr sz="2200" b="1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ob–&gt;i</a:t>
            </a:r>
            <a:r>
              <a:rPr sz="2200" b="1" spc="15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when</a:t>
            </a:r>
            <a:r>
              <a:rPr sz="2200" b="1" spc="5" dirty="0">
                <a:latin typeface="Calibri"/>
                <a:cs typeface="Calibri"/>
              </a:rPr>
              <a:t> </a:t>
            </a:r>
            <a:r>
              <a:rPr sz="2200" b="1" spc="-15" dirty="0">
                <a:latin typeface="Calibri"/>
                <a:cs typeface="Calibri"/>
              </a:rPr>
              <a:t>operator–&gt;(</a:t>
            </a:r>
            <a:r>
              <a:rPr sz="2200" b="1" spc="10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)</a:t>
            </a:r>
            <a:r>
              <a:rPr sz="2200" b="1" dirty="0">
                <a:latin typeface="Calibri"/>
                <a:cs typeface="Calibri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returns</a:t>
            </a:r>
            <a:r>
              <a:rPr sz="2200" b="1" spc="-5" dirty="0">
                <a:latin typeface="Calibri"/>
                <a:cs typeface="Calibri"/>
              </a:rPr>
              <a:t> this </a:t>
            </a:r>
            <a:r>
              <a:rPr sz="2200" b="1" spc="-15" dirty="0">
                <a:latin typeface="Calibri"/>
                <a:cs typeface="Calibri"/>
              </a:rPr>
              <a:t>pointer</a:t>
            </a:r>
            <a:r>
              <a:rPr sz="2200" spc="-15" dirty="0">
                <a:latin typeface="Calibri"/>
                <a:cs typeface="Calibri"/>
              </a:rPr>
              <a:t>:</a:t>
            </a:r>
            <a:endParaRPr sz="2200" dirty="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24000" y="1295401"/>
            <a:ext cx="9144000" cy="1905"/>
          </a:xfrm>
          <a:custGeom>
            <a:avLst/>
            <a:gdLst/>
            <a:ahLst/>
            <a:cxnLst/>
            <a:rect l="l" t="t" r="r" b="b"/>
            <a:pathLst>
              <a:path w="9144000" h="1905">
                <a:moveTo>
                  <a:pt x="0" y="0"/>
                </a:moveTo>
                <a:lnTo>
                  <a:pt x="9144000" y="1650"/>
                </a:lnTo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90921" y="530479"/>
            <a:ext cx="2012314" cy="605155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800" dirty="0"/>
              <a:t>Example</a:t>
            </a:r>
            <a:endParaRPr sz="3800"/>
          </a:p>
        </p:txBody>
      </p:sp>
      <p:sp>
        <p:nvSpPr>
          <p:cNvPr id="3" name="object 3"/>
          <p:cNvSpPr txBox="1">
            <a:spLocks noGrp="1"/>
          </p:cNvSpPr>
          <p:nvPr>
            <p:ph sz="half" idx="2"/>
          </p:nvPr>
        </p:nvSpPr>
        <p:spPr>
          <a:xfrm>
            <a:off x="2238587" y="1387731"/>
            <a:ext cx="3644900" cy="446635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0" marR="5080" indent="0">
              <a:lnSpc>
                <a:spcPct val="120100"/>
              </a:lnSpc>
              <a:spcBef>
                <a:spcPts val="100"/>
              </a:spcBef>
              <a:buNone/>
            </a:pPr>
            <a:r>
              <a:rPr spc="-5" dirty="0"/>
              <a:t>#include &lt;iostream&gt; </a:t>
            </a:r>
            <a:r>
              <a:rPr dirty="0"/>
              <a:t> </a:t>
            </a:r>
            <a:r>
              <a:rPr spc="-5" dirty="0"/>
              <a:t>using</a:t>
            </a:r>
            <a:r>
              <a:rPr spc="-45" dirty="0"/>
              <a:t> </a:t>
            </a:r>
            <a:r>
              <a:rPr dirty="0"/>
              <a:t>namespace</a:t>
            </a:r>
            <a:r>
              <a:rPr spc="-30" dirty="0"/>
              <a:t> </a:t>
            </a:r>
            <a:r>
              <a:rPr spc="-15" dirty="0"/>
              <a:t>std; </a:t>
            </a:r>
            <a:r>
              <a:rPr spc="-530" dirty="0"/>
              <a:t> </a:t>
            </a:r>
            <a:r>
              <a:rPr spc="-5" dirty="0"/>
              <a:t>class</a:t>
            </a:r>
            <a:r>
              <a:rPr spc="-10" dirty="0"/>
              <a:t> </a:t>
            </a:r>
            <a:r>
              <a:rPr b="0" spc="-15" dirty="0"/>
              <a:t>myclass</a:t>
            </a:r>
            <a:r>
              <a:rPr b="0" spc="-25" dirty="0"/>
              <a:t> </a:t>
            </a:r>
            <a:r>
              <a:rPr b="0" dirty="0">
                <a:latin typeface="Calibri"/>
                <a:cs typeface="Calibri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575"/>
              </a:spcBef>
              <a:buNone/>
            </a:pPr>
            <a:r>
              <a:rPr spc="-5" dirty="0"/>
              <a:t>public:</a:t>
            </a:r>
          </a:p>
          <a:p>
            <a:pPr marL="0" indent="0">
              <a:lnSpc>
                <a:spcPct val="100000"/>
              </a:lnSpc>
              <a:spcBef>
                <a:spcPts val="580"/>
              </a:spcBef>
              <a:buNone/>
            </a:pPr>
            <a:r>
              <a:rPr spc="-15" dirty="0"/>
              <a:t>int</a:t>
            </a:r>
            <a:r>
              <a:rPr spc="-35" dirty="0"/>
              <a:t> </a:t>
            </a:r>
            <a:r>
              <a:rPr b="0" dirty="0">
                <a:latin typeface="Calibri"/>
                <a:cs typeface="Calibri"/>
              </a:rPr>
              <a:t>i;</a:t>
            </a:r>
          </a:p>
          <a:p>
            <a:pPr marL="0" indent="0">
              <a:lnSpc>
                <a:spcPct val="100000"/>
              </a:lnSpc>
              <a:spcBef>
                <a:spcPts val="575"/>
              </a:spcBef>
              <a:buNone/>
            </a:pPr>
            <a:r>
              <a:rPr b="0" spc="-15" dirty="0"/>
              <a:t>myclass</a:t>
            </a:r>
            <a:r>
              <a:rPr b="0" spc="-65" dirty="0"/>
              <a:t> </a:t>
            </a:r>
            <a:r>
              <a:rPr b="0" spc="-10" dirty="0"/>
              <a:t>*operator-&gt;()</a:t>
            </a:r>
          </a:p>
          <a:p>
            <a:pPr marL="0" indent="0">
              <a:lnSpc>
                <a:spcPct val="100000"/>
              </a:lnSpc>
              <a:spcBef>
                <a:spcPts val="580"/>
              </a:spcBef>
              <a:buNone/>
            </a:pPr>
            <a:r>
              <a:rPr b="0" dirty="0">
                <a:latin typeface="Calibri"/>
                <a:cs typeface="Calibri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575"/>
              </a:spcBef>
              <a:buNone/>
            </a:pPr>
            <a:r>
              <a:rPr spc="-10" dirty="0"/>
              <a:t>return</a:t>
            </a:r>
            <a:r>
              <a:rPr spc="-45" dirty="0"/>
              <a:t> </a:t>
            </a:r>
            <a:r>
              <a:rPr b="0" dirty="0">
                <a:latin typeface="Calibri"/>
                <a:cs typeface="Calibri"/>
              </a:rPr>
              <a:t>this;</a:t>
            </a:r>
          </a:p>
          <a:p>
            <a:pPr marL="0" indent="0">
              <a:lnSpc>
                <a:spcPct val="100000"/>
              </a:lnSpc>
              <a:spcBef>
                <a:spcPts val="575"/>
              </a:spcBef>
              <a:buNone/>
            </a:pPr>
            <a:r>
              <a:rPr b="0" dirty="0">
                <a:latin typeface="Calibri"/>
                <a:cs typeface="Calibri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580"/>
              </a:spcBef>
              <a:buNone/>
            </a:pPr>
            <a:r>
              <a:rPr b="0" dirty="0">
                <a:latin typeface="Calibri"/>
                <a:cs typeface="Calibri"/>
              </a:rPr>
              <a:t>};</a:t>
            </a:r>
          </a:p>
        </p:txBody>
      </p:sp>
      <p:sp>
        <p:nvSpPr>
          <p:cNvPr id="4" name="object 4"/>
          <p:cNvSpPr/>
          <p:nvPr/>
        </p:nvSpPr>
        <p:spPr>
          <a:xfrm>
            <a:off x="8077200" y="5181600"/>
            <a:ext cx="1905000" cy="1143000"/>
          </a:xfrm>
          <a:custGeom>
            <a:avLst/>
            <a:gdLst/>
            <a:ahLst/>
            <a:cxnLst/>
            <a:rect l="l" t="t" r="r" b="b"/>
            <a:pathLst>
              <a:path w="1905000" h="1143000">
                <a:moveTo>
                  <a:pt x="0" y="1143000"/>
                </a:moveTo>
                <a:lnTo>
                  <a:pt x="1905000" y="1143000"/>
                </a:lnTo>
                <a:lnTo>
                  <a:pt x="1905000" y="0"/>
                </a:lnTo>
                <a:lnTo>
                  <a:pt x="0" y="0"/>
                </a:lnTo>
                <a:lnTo>
                  <a:pt x="0" y="11430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083934" y="1387730"/>
            <a:ext cx="3481704" cy="478345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>
              <a:spcBef>
                <a:spcPts val="675"/>
              </a:spcBef>
            </a:pPr>
            <a:r>
              <a:rPr sz="2400" b="1" spc="-15" dirty="0">
                <a:latin typeface="Calibri"/>
                <a:cs typeface="Calibri"/>
              </a:rPr>
              <a:t>int</a:t>
            </a:r>
            <a:r>
              <a:rPr sz="2400" b="1" spc="-3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main()</a:t>
            </a:r>
            <a:endParaRPr sz="2400">
              <a:latin typeface="Calibri"/>
              <a:cs typeface="Calibri"/>
            </a:endParaRPr>
          </a:p>
          <a:p>
            <a:pPr marL="12700">
              <a:spcBef>
                <a:spcPts val="580"/>
              </a:spcBef>
            </a:pPr>
            <a:r>
              <a:rPr sz="2400" dirty="0">
                <a:latin typeface="Calibri"/>
                <a:cs typeface="Calibri"/>
              </a:rPr>
              <a:t>{</a:t>
            </a:r>
            <a:endParaRPr sz="2400">
              <a:latin typeface="Calibri"/>
              <a:cs typeface="Calibri"/>
            </a:endParaRPr>
          </a:p>
          <a:p>
            <a:pPr marL="12700" marR="2035810">
              <a:lnSpc>
                <a:spcPct val="120000"/>
              </a:lnSpc>
            </a:pPr>
            <a:r>
              <a:rPr sz="2400" spc="-15" dirty="0">
                <a:latin typeface="Calibri"/>
                <a:cs typeface="Calibri"/>
              </a:rPr>
              <a:t>myclass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ob;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ob-&gt;i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=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10;</a:t>
            </a:r>
            <a:endParaRPr sz="2400">
              <a:latin typeface="Calibri"/>
              <a:cs typeface="Calibri"/>
            </a:endParaRPr>
          </a:p>
          <a:p>
            <a:pPr marL="12700">
              <a:spcBef>
                <a:spcPts val="580"/>
              </a:spcBef>
            </a:pPr>
            <a:r>
              <a:rPr sz="2400" spc="-5" dirty="0">
                <a:latin typeface="Calibri"/>
                <a:cs typeface="Calibri"/>
              </a:rPr>
              <a:t>//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same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ob.i</a:t>
            </a:r>
            <a:endParaRPr sz="2400">
              <a:latin typeface="Calibri"/>
              <a:cs typeface="Calibri"/>
            </a:endParaRPr>
          </a:p>
          <a:p>
            <a:pPr marL="12700">
              <a:spcBef>
                <a:spcPts val="575"/>
              </a:spcBef>
            </a:pPr>
            <a:r>
              <a:rPr sz="2400" spc="-10" dirty="0">
                <a:latin typeface="Calibri"/>
                <a:cs typeface="Calibri"/>
              </a:rPr>
              <a:t>cout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&lt;&lt;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ob.i </a:t>
            </a:r>
            <a:r>
              <a:rPr sz="2400" spc="-5" dirty="0">
                <a:latin typeface="Calibri"/>
                <a:cs typeface="Calibri"/>
              </a:rPr>
              <a:t>&lt;&lt;</a:t>
            </a:r>
            <a:r>
              <a:rPr sz="2400" dirty="0">
                <a:latin typeface="Calibri"/>
                <a:cs typeface="Calibri"/>
              </a:rPr>
              <a:t> "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"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&lt;&lt; ob-&gt;i;</a:t>
            </a:r>
            <a:endParaRPr sz="2400">
              <a:latin typeface="Calibri"/>
              <a:cs typeface="Calibri"/>
            </a:endParaRPr>
          </a:p>
          <a:p>
            <a:pPr marL="12700">
              <a:spcBef>
                <a:spcPts val="580"/>
              </a:spcBef>
            </a:pPr>
            <a:r>
              <a:rPr sz="2400" b="1" spc="-10" dirty="0">
                <a:latin typeface="Calibri"/>
                <a:cs typeface="Calibri"/>
              </a:rPr>
              <a:t>return</a:t>
            </a:r>
            <a:r>
              <a:rPr sz="2400" b="1" spc="-4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0;</a:t>
            </a:r>
            <a:endParaRPr sz="2400">
              <a:latin typeface="Calibri"/>
              <a:cs typeface="Calibri"/>
            </a:endParaRPr>
          </a:p>
          <a:p>
            <a:pPr marL="12700">
              <a:spcBef>
                <a:spcPts val="575"/>
              </a:spcBef>
            </a:pPr>
            <a:r>
              <a:rPr sz="2400" dirty="0">
                <a:latin typeface="Calibri"/>
                <a:cs typeface="Calibri"/>
              </a:rPr>
              <a:t>}</a:t>
            </a:r>
            <a:endParaRPr sz="2400">
              <a:latin typeface="Calibri"/>
              <a:cs typeface="Calibri"/>
            </a:endParaRPr>
          </a:p>
          <a:p>
            <a:pPr>
              <a:spcBef>
                <a:spcPts val="55"/>
              </a:spcBef>
            </a:pPr>
            <a:endParaRPr sz="3300">
              <a:latin typeface="Calibri"/>
              <a:cs typeface="Calibri"/>
            </a:endParaRPr>
          </a:p>
          <a:p>
            <a:pPr marL="2411730" algn="ctr"/>
            <a:r>
              <a:rPr b="1" spc="-5" dirty="0">
                <a:latin typeface="Calibri"/>
                <a:cs typeface="Calibri"/>
              </a:rPr>
              <a:t>Output:</a:t>
            </a:r>
            <a:endParaRPr>
              <a:latin typeface="Calibri"/>
              <a:cs typeface="Calibri"/>
            </a:endParaRPr>
          </a:p>
          <a:p>
            <a:pPr marL="2410460" algn="ctr">
              <a:spcBef>
                <a:spcPts val="200"/>
              </a:spcBef>
              <a:tabLst>
                <a:tab pos="3094990" algn="l"/>
              </a:tabLst>
            </a:pPr>
            <a:r>
              <a:rPr sz="2800" b="1" spc="-5" dirty="0">
                <a:latin typeface="Calibri"/>
                <a:cs typeface="Calibri"/>
              </a:rPr>
              <a:t>10	10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524000" y="1295401"/>
            <a:ext cx="9144000" cy="1905"/>
          </a:xfrm>
          <a:custGeom>
            <a:avLst/>
            <a:gdLst/>
            <a:ahLst/>
            <a:cxnLst/>
            <a:rect l="l" t="t" r="r" b="b"/>
            <a:pathLst>
              <a:path w="9144000" h="1905">
                <a:moveTo>
                  <a:pt x="0" y="0"/>
                </a:moveTo>
                <a:lnTo>
                  <a:pt x="9144000" y="1650"/>
                </a:lnTo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3345" y="488094"/>
            <a:ext cx="4387850" cy="689291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80" dirty="0"/>
              <a:t>Type</a:t>
            </a:r>
            <a:r>
              <a:rPr spc="-55" dirty="0"/>
              <a:t> </a:t>
            </a:r>
            <a:r>
              <a:rPr spc="-5" dirty="0"/>
              <a:t>Conversions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31341" y="1461262"/>
            <a:ext cx="8531225" cy="44164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 algn="just">
              <a:spcBef>
                <a:spcPts val="100"/>
              </a:spcBef>
              <a:buFont typeface="Arial MT"/>
              <a:buChar char="•"/>
              <a:tabLst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When </a:t>
            </a:r>
            <a:r>
              <a:rPr sz="2400" spc="-15" dirty="0">
                <a:latin typeface="Calibri"/>
                <a:cs typeface="Calibri"/>
              </a:rPr>
              <a:t>constants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5" dirty="0">
                <a:latin typeface="Calibri"/>
                <a:cs typeface="Calibri"/>
              </a:rPr>
              <a:t>variables of </a:t>
            </a:r>
            <a:r>
              <a:rPr sz="2400" spc="-20" dirty="0">
                <a:latin typeface="Calibri"/>
                <a:cs typeface="Calibri"/>
              </a:rPr>
              <a:t>different </a:t>
            </a:r>
            <a:r>
              <a:rPr sz="2400" dirty="0">
                <a:latin typeface="Calibri"/>
                <a:cs typeface="Calibri"/>
              </a:rPr>
              <a:t>types </a:t>
            </a:r>
            <a:r>
              <a:rPr sz="2400" spc="-15" dirty="0">
                <a:latin typeface="Calibri"/>
                <a:cs typeface="Calibri"/>
              </a:rPr>
              <a:t>are mixed </a:t>
            </a:r>
            <a:r>
              <a:rPr sz="2400" dirty="0">
                <a:latin typeface="Calibri"/>
                <a:cs typeface="Calibri"/>
              </a:rPr>
              <a:t>in an 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expression, </a:t>
            </a:r>
            <a:r>
              <a:rPr sz="2400" dirty="0">
                <a:latin typeface="Calibri"/>
                <a:cs typeface="Calibri"/>
              </a:rPr>
              <a:t>C++ applies </a:t>
            </a:r>
            <a:r>
              <a:rPr sz="2400" spc="-10" dirty="0">
                <a:latin typeface="Calibri"/>
                <a:cs typeface="Calibri"/>
              </a:rPr>
              <a:t>automatic </a:t>
            </a:r>
            <a:r>
              <a:rPr sz="2400" spc="-5" dirty="0">
                <a:latin typeface="Calibri"/>
                <a:cs typeface="Calibri"/>
              </a:rPr>
              <a:t>type </a:t>
            </a:r>
            <a:r>
              <a:rPr sz="2400" spc="-20" dirty="0">
                <a:latin typeface="Calibri"/>
                <a:cs typeface="Calibri"/>
              </a:rPr>
              <a:t>conversion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operand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 </a:t>
            </a:r>
            <a:r>
              <a:rPr sz="2400" spc="-5" dirty="0">
                <a:latin typeface="Calibri"/>
                <a:cs typeface="Calibri"/>
              </a:rPr>
              <a:t>per </a:t>
            </a:r>
            <a:r>
              <a:rPr sz="2400" spc="-10" dirty="0">
                <a:latin typeface="Calibri"/>
                <a:cs typeface="Calibri"/>
              </a:rPr>
              <a:t>certain </a:t>
            </a:r>
            <a:r>
              <a:rPr sz="2400" dirty="0">
                <a:latin typeface="Calibri"/>
                <a:cs typeface="Calibri"/>
              </a:rPr>
              <a:t>rules. </a:t>
            </a:r>
            <a:r>
              <a:rPr sz="2400" spc="-20" dirty="0">
                <a:latin typeface="Calibri"/>
                <a:cs typeface="Calibri"/>
              </a:rPr>
              <a:t>Similarly, </a:t>
            </a:r>
            <a:r>
              <a:rPr sz="2400" dirty="0">
                <a:latin typeface="Calibri"/>
                <a:cs typeface="Calibri"/>
              </a:rPr>
              <a:t>an </a:t>
            </a:r>
            <a:r>
              <a:rPr sz="2400" spc="-5" dirty="0">
                <a:latin typeface="Calibri"/>
                <a:cs typeface="Calibri"/>
              </a:rPr>
              <a:t>assignment </a:t>
            </a:r>
            <a:r>
              <a:rPr sz="2400" spc="-20" dirty="0">
                <a:latin typeface="Calibri"/>
                <a:cs typeface="Calibri"/>
              </a:rPr>
              <a:t>operator </a:t>
            </a:r>
            <a:r>
              <a:rPr sz="2400" spc="-5" dirty="0">
                <a:latin typeface="Calibri"/>
                <a:cs typeface="Calibri"/>
              </a:rPr>
              <a:t>also </a:t>
            </a:r>
            <a:r>
              <a:rPr sz="2400" spc="-10" dirty="0">
                <a:latin typeface="Calibri"/>
                <a:cs typeface="Calibri"/>
              </a:rPr>
              <a:t>causes 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automatic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type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conversion.</a:t>
            </a:r>
            <a:endParaRPr sz="2400">
              <a:latin typeface="Calibri"/>
              <a:cs typeface="Calibri"/>
            </a:endParaRPr>
          </a:p>
          <a:p>
            <a:pPr marL="355600" indent="-342900" algn="just">
              <a:spcBef>
                <a:spcPts val="580"/>
              </a:spcBef>
              <a:buFont typeface="Arial MT"/>
              <a:buChar char="•"/>
              <a:tabLst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spc="5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type</a:t>
            </a:r>
            <a:r>
              <a:rPr sz="2400" spc="5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conversions</a:t>
            </a:r>
            <a:r>
              <a:rPr sz="2400" spc="50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are</a:t>
            </a:r>
            <a:r>
              <a:rPr sz="2400" spc="5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automatic</a:t>
            </a:r>
            <a:r>
              <a:rPr sz="2400" spc="50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</a:t>
            </a:r>
            <a:r>
              <a:rPr sz="2400" spc="50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long</a:t>
            </a:r>
            <a:r>
              <a:rPr sz="2400" spc="49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</a:t>
            </a:r>
            <a:r>
              <a:rPr sz="2400" spc="509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spc="51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data</a:t>
            </a:r>
            <a:r>
              <a:rPr sz="2400" spc="50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types</a:t>
            </a:r>
            <a:endParaRPr sz="2400">
              <a:latin typeface="Calibri"/>
              <a:cs typeface="Calibri"/>
            </a:endParaRPr>
          </a:p>
          <a:p>
            <a:pPr marL="355600" algn="just"/>
            <a:r>
              <a:rPr sz="2400" spc="-15" dirty="0">
                <a:latin typeface="Calibri"/>
                <a:cs typeface="Calibri"/>
              </a:rPr>
              <a:t>involved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are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built-in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types.</a:t>
            </a:r>
            <a:endParaRPr sz="2400">
              <a:latin typeface="Calibri"/>
              <a:cs typeface="Calibri"/>
            </a:endParaRPr>
          </a:p>
          <a:p>
            <a:pPr>
              <a:spcBef>
                <a:spcPts val="5"/>
              </a:spcBef>
            </a:pPr>
            <a:endParaRPr sz="3300">
              <a:latin typeface="Calibri"/>
              <a:cs typeface="Calibri"/>
            </a:endParaRPr>
          </a:p>
          <a:p>
            <a:pPr marL="355600" indent="-342900">
              <a:buFont typeface="Wingdings"/>
              <a:buChar char=""/>
              <a:tabLst>
                <a:tab pos="355600" algn="l"/>
              </a:tabLst>
            </a:pPr>
            <a:r>
              <a:rPr sz="2400" spc="-10" dirty="0">
                <a:latin typeface="Calibri"/>
                <a:cs typeface="Calibri"/>
              </a:rPr>
              <a:t>What</a:t>
            </a:r>
            <a:r>
              <a:rPr sz="2400" spc="-5" dirty="0">
                <a:latin typeface="Calibri"/>
                <a:cs typeface="Calibri"/>
              </a:rPr>
              <a:t> happens </a:t>
            </a:r>
            <a:r>
              <a:rPr sz="2400" dirty="0">
                <a:latin typeface="Calibri"/>
                <a:cs typeface="Calibri"/>
              </a:rPr>
              <a:t>when</a:t>
            </a:r>
            <a:r>
              <a:rPr sz="2400" spc="-5" dirty="0">
                <a:latin typeface="Calibri"/>
                <a:cs typeface="Calibri"/>
              </a:rPr>
              <a:t> they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are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user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defined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data </a:t>
            </a:r>
            <a:r>
              <a:rPr sz="2400" dirty="0">
                <a:latin typeface="Calibri"/>
                <a:cs typeface="Calibri"/>
              </a:rPr>
              <a:t>types?</a:t>
            </a:r>
            <a:endParaRPr sz="2400">
              <a:latin typeface="Calibri"/>
              <a:cs typeface="Calibri"/>
            </a:endParaRPr>
          </a:p>
          <a:p>
            <a:pPr marL="355600" marR="6350" indent="-342900">
              <a:spcBef>
                <a:spcPts val="575"/>
              </a:spcBef>
              <a:buFont typeface="Wingdings"/>
              <a:buChar char=""/>
              <a:tabLst>
                <a:tab pos="355600" algn="l"/>
              </a:tabLst>
            </a:pPr>
            <a:r>
              <a:rPr sz="2400" spc="-10" dirty="0">
                <a:latin typeface="Calibri"/>
                <a:cs typeface="Calibri"/>
              </a:rPr>
              <a:t>What</a:t>
            </a:r>
            <a:r>
              <a:rPr sz="2400" spc="1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if</a:t>
            </a:r>
            <a:r>
              <a:rPr sz="2400" spc="1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one</a:t>
            </a:r>
            <a:r>
              <a:rPr sz="2400" spc="14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1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1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operands</a:t>
            </a:r>
            <a:r>
              <a:rPr sz="2400" spc="1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1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</a:t>
            </a:r>
            <a:r>
              <a:rPr sz="2400" spc="1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object</a:t>
            </a:r>
            <a:r>
              <a:rPr sz="2400" spc="1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1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spc="1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other</a:t>
            </a:r>
            <a:r>
              <a:rPr sz="2400" spc="1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1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built-in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type</a:t>
            </a:r>
            <a:r>
              <a:rPr sz="2400" spc="-10" dirty="0">
                <a:latin typeface="Calibri"/>
                <a:cs typeface="Calibri"/>
              </a:rPr>
              <a:t> variable?</a:t>
            </a:r>
            <a:endParaRPr sz="2400">
              <a:latin typeface="Calibri"/>
              <a:cs typeface="Calibri"/>
            </a:endParaRPr>
          </a:p>
          <a:p>
            <a:pPr marL="355600" indent="-342900">
              <a:spcBef>
                <a:spcPts val="580"/>
              </a:spcBef>
              <a:buFont typeface="Wingdings"/>
              <a:buChar char=""/>
              <a:tabLst>
                <a:tab pos="355600" algn="l"/>
              </a:tabLst>
            </a:pPr>
            <a:r>
              <a:rPr sz="2400" spc="-10" dirty="0">
                <a:latin typeface="Calibri"/>
                <a:cs typeface="Calibri"/>
              </a:rPr>
              <a:t>What </a:t>
            </a:r>
            <a:r>
              <a:rPr sz="2400" dirty="0">
                <a:latin typeface="Calibri"/>
                <a:cs typeface="Calibri"/>
              </a:rPr>
              <a:t>if</a:t>
            </a:r>
            <a:r>
              <a:rPr sz="2400" spc="-5" dirty="0">
                <a:latin typeface="Calibri"/>
                <a:cs typeface="Calibri"/>
              </a:rPr>
              <a:t> they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belong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10" dirty="0">
                <a:latin typeface="Calibri"/>
                <a:cs typeface="Calibri"/>
              </a:rPr>
              <a:t> two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different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classes?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24000" y="1295401"/>
            <a:ext cx="9144000" cy="1905"/>
          </a:xfrm>
          <a:custGeom>
            <a:avLst/>
            <a:gdLst/>
            <a:ahLst/>
            <a:cxnLst/>
            <a:rect l="l" t="t" r="r" b="b"/>
            <a:pathLst>
              <a:path w="9144000" h="1905">
                <a:moveTo>
                  <a:pt x="0" y="0"/>
                </a:moveTo>
                <a:lnTo>
                  <a:pt x="9144000" y="1650"/>
                </a:lnTo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7334" y="488094"/>
            <a:ext cx="3041015" cy="689291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Continued…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31341" y="1461261"/>
            <a:ext cx="8531225" cy="3684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6350" indent="-342900" algn="just">
              <a:spcBef>
                <a:spcPts val="100"/>
              </a:spcBef>
              <a:buFont typeface="Arial MT"/>
              <a:buChar char="•"/>
              <a:tabLst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Since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user-defined </a:t>
            </a:r>
            <a:r>
              <a:rPr sz="2400" spc="-15" dirty="0">
                <a:latin typeface="Calibri"/>
                <a:cs typeface="Calibri"/>
              </a:rPr>
              <a:t>data </a:t>
            </a:r>
            <a:r>
              <a:rPr sz="2400" dirty="0">
                <a:latin typeface="Calibri"/>
                <a:cs typeface="Calibri"/>
              </a:rPr>
              <a:t>types </a:t>
            </a:r>
            <a:r>
              <a:rPr sz="2400" spc="-15" dirty="0">
                <a:latin typeface="Calibri"/>
                <a:cs typeface="Calibri"/>
              </a:rPr>
              <a:t>are </a:t>
            </a:r>
            <a:r>
              <a:rPr sz="2400" spc="-5" dirty="0">
                <a:latin typeface="Calibri"/>
                <a:cs typeface="Calibri"/>
              </a:rPr>
              <a:t>designed </a:t>
            </a:r>
            <a:r>
              <a:rPr sz="2400" spc="-10" dirty="0">
                <a:latin typeface="Calibri"/>
                <a:cs typeface="Calibri"/>
              </a:rPr>
              <a:t>by </a:t>
            </a:r>
            <a:r>
              <a:rPr sz="2400" spc="-5" dirty="0">
                <a:latin typeface="Calibri"/>
                <a:cs typeface="Calibri"/>
              </a:rPr>
              <a:t>us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10" dirty="0">
                <a:latin typeface="Calibri"/>
                <a:cs typeface="Calibri"/>
              </a:rPr>
              <a:t>suit </a:t>
            </a:r>
            <a:r>
              <a:rPr sz="2400" spc="-5" dirty="0">
                <a:latin typeface="Calibri"/>
                <a:cs typeface="Calibri"/>
              </a:rPr>
              <a:t>our 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requirements,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compiler</a:t>
            </a:r>
            <a:r>
              <a:rPr sz="2400" spc="-5" dirty="0">
                <a:latin typeface="Calibri"/>
                <a:cs typeface="Calibri"/>
              </a:rPr>
              <a:t> does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not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support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automatic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type 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conversions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for</a:t>
            </a:r>
            <a:r>
              <a:rPr sz="2400" spc="-5" dirty="0">
                <a:latin typeface="Calibri"/>
                <a:cs typeface="Calibri"/>
              </a:rPr>
              <a:t> such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data </a:t>
            </a:r>
            <a:r>
              <a:rPr sz="2400" dirty="0">
                <a:latin typeface="Calibri"/>
                <a:cs typeface="Calibri"/>
              </a:rPr>
              <a:t>types.</a:t>
            </a:r>
            <a:endParaRPr sz="2400">
              <a:latin typeface="Calibri"/>
              <a:cs typeface="Calibri"/>
            </a:endParaRPr>
          </a:p>
          <a:p>
            <a:pPr>
              <a:spcBef>
                <a:spcPts val="5"/>
              </a:spcBef>
              <a:buFont typeface="Arial MT"/>
              <a:buChar char="•"/>
            </a:pPr>
            <a:endParaRPr sz="3300">
              <a:latin typeface="Calibri"/>
              <a:cs typeface="Calibri"/>
            </a:endParaRPr>
          </a:p>
          <a:p>
            <a:pPr marL="355600" indent="-342900">
              <a:buFont typeface="Arial MT"/>
              <a:buChar char="•"/>
              <a:tabLst>
                <a:tab pos="354965" algn="l"/>
                <a:tab pos="355600" algn="l"/>
                <a:tab pos="1247140" algn="l"/>
                <a:tab pos="1978660" algn="l"/>
                <a:tab pos="2408555" algn="l"/>
                <a:tab pos="3790950" algn="l"/>
                <a:tab pos="4684395" algn="l"/>
                <a:tab pos="5454015" algn="l"/>
                <a:tab pos="5861050" algn="l"/>
                <a:tab pos="6452235" algn="l"/>
                <a:tab pos="7178040" algn="l"/>
              </a:tabLst>
            </a:pPr>
            <a:r>
              <a:rPr sz="2400" spc="-5" dirty="0">
                <a:latin typeface="Calibri"/>
                <a:cs typeface="Calibri"/>
              </a:rPr>
              <a:t>T</a:t>
            </a:r>
            <a:r>
              <a:rPr sz="2400" spc="-10" dirty="0">
                <a:latin typeface="Calibri"/>
                <a:cs typeface="Calibri"/>
              </a:rPr>
              <a:t>h</a:t>
            </a:r>
            <a:r>
              <a:rPr sz="2400" spc="-3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ee	type	</a:t>
            </a:r>
            <a:r>
              <a:rPr sz="2400" spc="-10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f	</a:t>
            </a:r>
            <a:r>
              <a:rPr sz="2400" spc="-5" dirty="0">
                <a:latin typeface="Calibri"/>
                <a:cs typeface="Calibri"/>
              </a:rPr>
              <a:t>situ</a:t>
            </a:r>
            <a:r>
              <a:rPr sz="2400" spc="-30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ti</a:t>
            </a:r>
            <a:r>
              <a:rPr sz="2400" spc="-10" dirty="0">
                <a:latin typeface="Calibri"/>
                <a:cs typeface="Calibri"/>
              </a:rPr>
              <a:t>o</a:t>
            </a:r>
            <a:r>
              <a:rPr sz="2400" spc="-5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s	mig</a:t>
            </a:r>
            <a:r>
              <a:rPr sz="2400" spc="-30" dirty="0">
                <a:latin typeface="Calibri"/>
                <a:cs typeface="Calibri"/>
              </a:rPr>
              <a:t>h</a:t>
            </a:r>
            <a:r>
              <a:rPr sz="2400" dirty="0">
                <a:latin typeface="Calibri"/>
                <a:cs typeface="Calibri"/>
              </a:rPr>
              <a:t>t	</a:t>
            </a:r>
            <a:r>
              <a:rPr sz="2400" spc="-10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rise	in	</a:t>
            </a:r>
            <a:r>
              <a:rPr sz="2400" spc="-5" dirty="0">
                <a:latin typeface="Calibri"/>
                <a:cs typeface="Calibri"/>
              </a:rPr>
              <a:t>th</a:t>
            </a:r>
            <a:r>
              <a:rPr sz="2400" dirty="0">
                <a:latin typeface="Calibri"/>
                <a:cs typeface="Calibri"/>
              </a:rPr>
              <a:t>e	</a:t>
            </a:r>
            <a:r>
              <a:rPr sz="2400" spc="-5" dirty="0">
                <a:latin typeface="Calibri"/>
                <a:cs typeface="Calibri"/>
              </a:rPr>
              <a:t>d</a:t>
            </a:r>
            <a:r>
              <a:rPr sz="2400" spc="-25" dirty="0">
                <a:latin typeface="Calibri"/>
                <a:cs typeface="Calibri"/>
              </a:rPr>
              <a:t>at</a:t>
            </a:r>
            <a:r>
              <a:rPr sz="2400" dirty="0">
                <a:latin typeface="Calibri"/>
                <a:cs typeface="Calibri"/>
              </a:rPr>
              <a:t>a	</a:t>
            </a:r>
            <a:r>
              <a:rPr sz="2400" spc="-20" dirty="0">
                <a:latin typeface="Calibri"/>
                <a:cs typeface="Calibri"/>
              </a:rPr>
              <a:t>c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spc="-45" dirty="0">
                <a:latin typeface="Calibri"/>
                <a:cs typeface="Calibri"/>
              </a:rPr>
              <a:t>n</a:t>
            </a:r>
            <a:r>
              <a:rPr sz="2400" spc="-30" dirty="0">
                <a:latin typeface="Calibri"/>
                <a:cs typeface="Calibri"/>
              </a:rPr>
              <a:t>v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35" dirty="0">
                <a:latin typeface="Calibri"/>
                <a:cs typeface="Calibri"/>
              </a:rPr>
              <a:t>r</a:t>
            </a:r>
            <a:r>
              <a:rPr sz="2400" spc="-5" dirty="0">
                <a:latin typeface="Calibri"/>
                <a:cs typeface="Calibri"/>
              </a:rPr>
              <a:t>si</a:t>
            </a:r>
            <a:r>
              <a:rPr sz="2400" spc="-10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n</a:t>
            </a:r>
            <a:endParaRPr sz="2400">
              <a:latin typeface="Calibri"/>
              <a:cs typeface="Calibri"/>
            </a:endParaRPr>
          </a:p>
          <a:p>
            <a:pPr marL="355600"/>
            <a:r>
              <a:rPr sz="2400" spc="-5" dirty="0">
                <a:latin typeface="Calibri"/>
                <a:cs typeface="Calibri"/>
              </a:rPr>
              <a:t>between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uncompatible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types:</a:t>
            </a:r>
            <a:endParaRPr sz="2400">
              <a:latin typeface="Calibri"/>
              <a:cs typeface="Calibri"/>
            </a:endParaRPr>
          </a:p>
          <a:p>
            <a:pPr marL="355600" indent="-342900">
              <a:spcBef>
                <a:spcPts val="580"/>
              </a:spcBef>
              <a:buFont typeface="Wingdings"/>
              <a:buChar char=""/>
              <a:tabLst>
                <a:tab pos="355600" algn="l"/>
              </a:tabLst>
            </a:pPr>
            <a:r>
              <a:rPr sz="2400" spc="-15" dirty="0">
                <a:latin typeface="Calibri"/>
                <a:cs typeface="Calibri"/>
              </a:rPr>
              <a:t>Conversion from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basic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type</a:t>
            </a:r>
            <a:r>
              <a:rPr sz="2400" spc="-15" dirty="0">
                <a:latin typeface="Calibri"/>
                <a:cs typeface="Calibri"/>
              </a:rPr>
              <a:t> to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class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type</a:t>
            </a:r>
            <a:endParaRPr sz="2400">
              <a:latin typeface="Calibri"/>
              <a:cs typeface="Calibri"/>
            </a:endParaRPr>
          </a:p>
          <a:p>
            <a:pPr marL="355600" indent="-342900">
              <a:spcBef>
                <a:spcPts val="575"/>
              </a:spcBef>
              <a:buFont typeface="Wingdings"/>
              <a:buChar char=""/>
              <a:tabLst>
                <a:tab pos="355600" algn="l"/>
              </a:tabLst>
            </a:pPr>
            <a:r>
              <a:rPr sz="2400" spc="-15" dirty="0">
                <a:latin typeface="Calibri"/>
                <a:cs typeface="Calibri"/>
              </a:rPr>
              <a:t>Conversion from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class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type</a:t>
            </a:r>
            <a:r>
              <a:rPr sz="2400" spc="-15" dirty="0">
                <a:latin typeface="Calibri"/>
                <a:cs typeface="Calibri"/>
              </a:rPr>
              <a:t> to </a:t>
            </a:r>
            <a:r>
              <a:rPr sz="2400" spc="-5" dirty="0">
                <a:latin typeface="Calibri"/>
                <a:cs typeface="Calibri"/>
              </a:rPr>
              <a:t>basic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type</a:t>
            </a:r>
            <a:endParaRPr sz="2400">
              <a:latin typeface="Calibri"/>
              <a:cs typeface="Calibri"/>
            </a:endParaRPr>
          </a:p>
          <a:p>
            <a:pPr marL="355600" indent="-342900">
              <a:spcBef>
                <a:spcPts val="580"/>
              </a:spcBef>
              <a:buFont typeface="Wingdings"/>
              <a:buChar char=""/>
              <a:tabLst>
                <a:tab pos="355600" algn="l"/>
              </a:tabLst>
            </a:pPr>
            <a:r>
              <a:rPr sz="2400" spc="-15" dirty="0">
                <a:latin typeface="Calibri"/>
                <a:cs typeface="Calibri"/>
              </a:rPr>
              <a:t>Conversion from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class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type</a:t>
            </a:r>
            <a:r>
              <a:rPr sz="2400" spc="-15" dirty="0">
                <a:latin typeface="Calibri"/>
                <a:cs typeface="Calibri"/>
              </a:rPr>
              <a:t> to </a:t>
            </a:r>
            <a:r>
              <a:rPr sz="2400" dirty="0">
                <a:latin typeface="Calibri"/>
                <a:cs typeface="Calibri"/>
              </a:rPr>
              <a:t>class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type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24000" y="1295401"/>
            <a:ext cx="9144000" cy="1905"/>
          </a:xfrm>
          <a:custGeom>
            <a:avLst/>
            <a:gdLst/>
            <a:ahLst/>
            <a:cxnLst/>
            <a:rect l="l" t="t" r="r" b="b"/>
            <a:pathLst>
              <a:path w="9144000" h="1905">
                <a:moveTo>
                  <a:pt x="0" y="0"/>
                </a:moveTo>
                <a:lnTo>
                  <a:pt x="9144000" y="1650"/>
                </a:lnTo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03702" y="488094"/>
            <a:ext cx="4789805" cy="689291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Basic to Class</a:t>
            </a:r>
            <a:r>
              <a:rPr dirty="0"/>
              <a:t> </a:t>
            </a:r>
            <a:r>
              <a:rPr spc="-80" dirty="0"/>
              <a:t>Type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22960" y="1461261"/>
            <a:ext cx="9966960" cy="33214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 algn="just">
              <a:spcBef>
                <a:spcPts val="100"/>
              </a:spcBef>
              <a:buFont typeface="Arial MT"/>
              <a:buChar char="•"/>
              <a:tabLst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In </a:t>
            </a:r>
            <a:r>
              <a:rPr sz="2400" dirty="0">
                <a:latin typeface="Calibri"/>
                <a:cs typeface="Calibri"/>
              </a:rPr>
              <a:t>this type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spc="-15" dirty="0">
                <a:latin typeface="Calibri"/>
                <a:cs typeface="Calibri"/>
              </a:rPr>
              <a:t>conversion,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5" dirty="0">
                <a:solidFill>
                  <a:srgbClr val="FF0000"/>
                </a:solidFill>
                <a:latin typeface="Calibri"/>
                <a:cs typeface="Calibri"/>
              </a:rPr>
              <a:t>source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type is 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basic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type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5" dirty="0">
                <a:latin typeface="Calibri"/>
                <a:cs typeface="Calibri"/>
              </a:rPr>
              <a:t>the 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destination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type is class type</a:t>
            </a:r>
            <a:r>
              <a:rPr sz="2400" dirty="0">
                <a:latin typeface="Calibri"/>
                <a:cs typeface="Calibri"/>
              </a:rPr>
              <a:t>, </a:t>
            </a:r>
            <a:r>
              <a:rPr sz="2400" spc="-5" dirty="0">
                <a:latin typeface="Calibri"/>
                <a:cs typeface="Calibri"/>
              </a:rPr>
              <a:t>i.e. basic </a:t>
            </a:r>
            <a:r>
              <a:rPr sz="2400" spc="-15" dirty="0">
                <a:latin typeface="Calibri"/>
                <a:cs typeface="Calibri"/>
              </a:rPr>
              <a:t>data </a:t>
            </a:r>
            <a:r>
              <a:rPr sz="2400" spc="-5" dirty="0">
                <a:latin typeface="Calibri"/>
                <a:cs typeface="Calibri"/>
              </a:rPr>
              <a:t>type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-15" dirty="0">
                <a:latin typeface="Calibri"/>
                <a:cs typeface="Calibri"/>
              </a:rPr>
              <a:t>converted into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class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type.</a:t>
            </a:r>
          </a:p>
          <a:p>
            <a:pPr>
              <a:spcBef>
                <a:spcPts val="5"/>
              </a:spcBef>
              <a:buFont typeface="Arial MT"/>
              <a:buChar char="•"/>
            </a:pPr>
            <a:endParaRPr sz="3300" dirty="0">
              <a:latin typeface="Calibri"/>
              <a:cs typeface="Calibri"/>
            </a:endParaRPr>
          </a:p>
          <a:p>
            <a:pPr marL="355600" indent="-342900">
              <a:buFont typeface="Arial MT"/>
              <a:buChar char="•"/>
              <a:tabLst>
                <a:tab pos="354965" algn="l"/>
                <a:tab pos="355600" algn="l"/>
                <a:tab pos="1018540" algn="l"/>
                <a:tab pos="2562225" algn="l"/>
                <a:tab pos="3364229" algn="l"/>
                <a:tab pos="4191635" algn="l"/>
                <a:tab pos="4946650" algn="l"/>
                <a:tab pos="5408295" algn="l"/>
                <a:tab pos="6025515" algn="l"/>
                <a:tab pos="6810375" algn="l"/>
                <a:tab pos="7566659" algn="l"/>
                <a:tab pos="8202295" algn="l"/>
              </a:tabLst>
            </a:pPr>
            <a:r>
              <a:rPr sz="2400" spc="-5" dirty="0">
                <a:latin typeface="Calibri"/>
                <a:cs typeface="Calibri"/>
              </a:rPr>
              <a:t>T</a:t>
            </a:r>
            <a:r>
              <a:rPr sz="2400" spc="-10" dirty="0">
                <a:latin typeface="Calibri"/>
                <a:cs typeface="Calibri"/>
              </a:rPr>
              <a:t>h</a:t>
            </a:r>
            <a:r>
              <a:rPr sz="2400" dirty="0">
                <a:latin typeface="Calibri"/>
                <a:cs typeface="Calibri"/>
              </a:rPr>
              <a:t>e	</a:t>
            </a:r>
            <a:r>
              <a:rPr sz="2400" spc="-20" dirty="0">
                <a:latin typeface="Calibri"/>
                <a:cs typeface="Calibri"/>
              </a:rPr>
              <a:t>c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spc="-35" dirty="0">
                <a:latin typeface="Calibri"/>
                <a:cs typeface="Calibri"/>
              </a:rPr>
              <a:t>n</a:t>
            </a:r>
            <a:r>
              <a:rPr sz="2400" spc="-30" dirty="0">
                <a:latin typeface="Calibri"/>
                <a:cs typeface="Calibri"/>
              </a:rPr>
              <a:t>v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35" dirty="0">
                <a:latin typeface="Calibri"/>
                <a:cs typeface="Calibri"/>
              </a:rPr>
              <a:t>r</a:t>
            </a:r>
            <a:r>
              <a:rPr sz="2400" spc="-5" dirty="0">
                <a:latin typeface="Calibri"/>
                <a:cs typeface="Calibri"/>
              </a:rPr>
              <a:t>si</a:t>
            </a:r>
            <a:r>
              <a:rPr sz="2400" spc="-10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n	</a:t>
            </a:r>
            <a:r>
              <a:rPr sz="2400" spc="-5" dirty="0">
                <a:latin typeface="Calibri"/>
                <a:cs typeface="Calibri"/>
              </a:rPr>
              <a:t>f</a:t>
            </a:r>
            <a:r>
              <a:rPr sz="2400" spc="-40" dirty="0">
                <a:latin typeface="Calibri"/>
                <a:cs typeface="Calibri"/>
              </a:rPr>
              <a:t>r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m	</a:t>
            </a:r>
            <a:r>
              <a:rPr sz="2400" spc="-5" dirty="0">
                <a:latin typeface="Calibri"/>
                <a:cs typeface="Calibri"/>
              </a:rPr>
              <a:t>basi</a:t>
            </a:r>
            <a:r>
              <a:rPr sz="2400" dirty="0">
                <a:latin typeface="Calibri"/>
                <a:cs typeface="Calibri"/>
              </a:rPr>
              <a:t>c	type	</a:t>
            </a:r>
            <a:r>
              <a:rPr sz="2400" spc="-2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o	</a:t>
            </a:r>
            <a:r>
              <a:rPr sz="2400" spc="-5" dirty="0">
                <a:latin typeface="Calibri"/>
                <a:cs typeface="Calibri"/>
              </a:rPr>
              <a:t>th</a:t>
            </a:r>
            <a:r>
              <a:rPr sz="2400" dirty="0">
                <a:latin typeface="Calibri"/>
                <a:cs typeface="Calibri"/>
              </a:rPr>
              <a:t>e	c</a:t>
            </a:r>
            <a:r>
              <a:rPr sz="2400" spc="-10" dirty="0">
                <a:latin typeface="Calibri"/>
                <a:cs typeface="Calibri"/>
              </a:rPr>
              <a:t>l</a:t>
            </a:r>
            <a:r>
              <a:rPr sz="2400" dirty="0">
                <a:latin typeface="Calibri"/>
                <a:cs typeface="Calibri"/>
              </a:rPr>
              <a:t>ass	type	</a:t>
            </a:r>
            <a:r>
              <a:rPr sz="2400" spc="-20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an	</a:t>
            </a:r>
            <a:r>
              <a:rPr sz="2400" spc="-5" dirty="0">
                <a:latin typeface="Calibri"/>
                <a:cs typeface="Calibri"/>
              </a:rPr>
              <a:t>be</a:t>
            </a:r>
            <a:endParaRPr sz="2400" dirty="0">
              <a:latin typeface="Calibri"/>
              <a:cs typeface="Calibri"/>
            </a:endParaRPr>
          </a:p>
          <a:p>
            <a:pPr marL="355600"/>
            <a:r>
              <a:rPr sz="2400" spc="-10" dirty="0">
                <a:latin typeface="Calibri"/>
                <a:cs typeface="Calibri"/>
              </a:rPr>
              <a:t>performed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two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ways:</a:t>
            </a:r>
            <a:endParaRPr sz="2400" dirty="0">
              <a:latin typeface="Calibri"/>
              <a:cs typeface="Calibri"/>
            </a:endParaRPr>
          </a:p>
          <a:p>
            <a:pPr>
              <a:spcBef>
                <a:spcPts val="10"/>
              </a:spcBef>
            </a:pPr>
            <a:endParaRPr sz="3300" dirty="0">
              <a:latin typeface="Calibri"/>
              <a:cs typeface="Calibri"/>
            </a:endParaRPr>
          </a:p>
          <a:p>
            <a:pPr marL="355600" indent="-342900">
              <a:buFont typeface="Wingdings"/>
              <a:buChar char=""/>
              <a:tabLst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Using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constructor</a:t>
            </a:r>
            <a:endParaRPr sz="2400" dirty="0">
              <a:latin typeface="Calibri"/>
              <a:cs typeface="Calibri"/>
            </a:endParaRPr>
          </a:p>
          <a:p>
            <a:pPr marL="355600" indent="-342900">
              <a:spcBef>
                <a:spcPts val="575"/>
              </a:spcBef>
              <a:buFont typeface="Wingdings"/>
              <a:buChar char=""/>
              <a:tabLst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Using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Operator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Overloading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24000" y="1295401"/>
            <a:ext cx="9144000" cy="1905"/>
          </a:xfrm>
          <a:custGeom>
            <a:avLst/>
            <a:gdLst/>
            <a:ahLst/>
            <a:cxnLst/>
            <a:rect l="l" t="t" r="r" b="b"/>
            <a:pathLst>
              <a:path w="9144000" h="1905">
                <a:moveTo>
                  <a:pt x="0" y="0"/>
                </a:moveTo>
                <a:lnTo>
                  <a:pt x="9144000" y="1650"/>
                </a:lnTo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71395" y="488094"/>
            <a:ext cx="7052945" cy="689291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Example</a:t>
            </a:r>
            <a:r>
              <a:rPr spc="15" dirty="0"/>
              <a:t> </a:t>
            </a:r>
            <a:r>
              <a:rPr spc="-5" dirty="0"/>
              <a:t>(Using</a:t>
            </a:r>
            <a:r>
              <a:rPr dirty="0"/>
              <a:t> </a:t>
            </a:r>
            <a:r>
              <a:rPr spc="-5" dirty="0"/>
              <a:t>Constructor)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31340" y="1274117"/>
            <a:ext cx="4808220" cy="472578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>
              <a:spcBef>
                <a:spcPts val="434"/>
              </a:spcBef>
            </a:pPr>
            <a:r>
              <a:rPr sz="1400" b="1" spc="-5" dirty="0">
                <a:solidFill>
                  <a:srgbClr val="FF0000"/>
                </a:solidFill>
                <a:latin typeface="Calibri"/>
                <a:cs typeface="Calibri"/>
              </a:rPr>
              <a:t>// </a:t>
            </a:r>
            <a:r>
              <a:rPr sz="1400" b="1" spc="-10" dirty="0">
                <a:solidFill>
                  <a:srgbClr val="FF0000"/>
                </a:solidFill>
                <a:latin typeface="Calibri"/>
                <a:cs typeface="Calibri"/>
              </a:rPr>
              <a:t>Program</a:t>
            </a:r>
            <a:r>
              <a:rPr sz="1400" b="1" spc="-5" dirty="0">
                <a:solidFill>
                  <a:srgbClr val="FF0000"/>
                </a:solidFill>
                <a:latin typeface="Calibri"/>
                <a:cs typeface="Calibri"/>
              </a:rPr>
              <a:t> to</a:t>
            </a:r>
            <a:r>
              <a:rPr sz="1400" b="1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FF0000"/>
                </a:solidFill>
                <a:latin typeface="Calibri"/>
                <a:cs typeface="Calibri"/>
              </a:rPr>
              <a:t>convert</a:t>
            </a:r>
            <a:r>
              <a:rPr sz="1400" b="1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0000"/>
                </a:solidFill>
                <a:latin typeface="Calibri"/>
                <a:cs typeface="Calibri"/>
              </a:rPr>
              <a:t>basic</a:t>
            </a:r>
            <a:r>
              <a:rPr sz="1400" b="1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FF0000"/>
                </a:solidFill>
                <a:latin typeface="Calibri"/>
                <a:cs typeface="Calibri"/>
              </a:rPr>
              <a:t>type to class</a:t>
            </a:r>
            <a:r>
              <a:rPr sz="1400" b="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FF0000"/>
                </a:solidFill>
                <a:latin typeface="Calibri"/>
                <a:cs typeface="Calibri"/>
              </a:rPr>
              <a:t>type </a:t>
            </a:r>
            <a:r>
              <a:rPr sz="1400" b="1" dirty="0">
                <a:solidFill>
                  <a:srgbClr val="FF0000"/>
                </a:solidFill>
                <a:latin typeface="Calibri"/>
                <a:cs typeface="Calibri"/>
              </a:rPr>
              <a:t>using</a:t>
            </a:r>
            <a:r>
              <a:rPr sz="1400" b="1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FF0000"/>
                </a:solidFill>
                <a:latin typeface="Calibri"/>
                <a:cs typeface="Calibri"/>
              </a:rPr>
              <a:t>constructor</a:t>
            </a:r>
            <a:endParaRPr sz="1400" dirty="0">
              <a:latin typeface="Calibri"/>
              <a:cs typeface="Calibri"/>
            </a:endParaRPr>
          </a:p>
          <a:p>
            <a:pPr marL="12700">
              <a:spcBef>
                <a:spcPts val="375"/>
              </a:spcBef>
            </a:pPr>
            <a:r>
              <a:rPr sz="1600" b="1" spc="-5" dirty="0">
                <a:latin typeface="Calibri"/>
                <a:cs typeface="Calibri"/>
              </a:rPr>
              <a:t>#include</a:t>
            </a:r>
            <a:r>
              <a:rPr sz="1600" b="1" spc="5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&lt;iostream&gt;</a:t>
            </a:r>
            <a:endParaRPr sz="1600" dirty="0">
              <a:latin typeface="Calibri"/>
              <a:cs typeface="Calibri"/>
            </a:endParaRPr>
          </a:p>
          <a:p>
            <a:pPr marL="12700" marR="2983230">
              <a:lnSpc>
                <a:spcPct val="120000"/>
              </a:lnSpc>
              <a:spcBef>
                <a:spcPts val="5"/>
              </a:spcBef>
            </a:pPr>
            <a:r>
              <a:rPr sz="1600" b="1" spc="-5" dirty="0">
                <a:latin typeface="Calibri"/>
                <a:cs typeface="Calibri"/>
              </a:rPr>
              <a:t>using namespace </a:t>
            </a:r>
            <a:r>
              <a:rPr sz="1600" b="1" spc="-15" dirty="0">
                <a:latin typeface="Calibri"/>
                <a:cs typeface="Calibri"/>
              </a:rPr>
              <a:t>std; </a:t>
            </a:r>
            <a:r>
              <a:rPr sz="1600" b="1" spc="-350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class </a:t>
            </a:r>
            <a:r>
              <a:rPr sz="1600" spc="-5" dirty="0">
                <a:latin typeface="Calibri"/>
                <a:cs typeface="Calibri"/>
              </a:rPr>
              <a:t>Time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{</a:t>
            </a:r>
            <a:endParaRPr sz="1600" dirty="0">
              <a:latin typeface="Calibri"/>
              <a:cs typeface="Calibri"/>
            </a:endParaRPr>
          </a:p>
          <a:p>
            <a:pPr marR="3644265" algn="ctr">
              <a:spcBef>
                <a:spcPts val="385"/>
              </a:spcBef>
            </a:pPr>
            <a:r>
              <a:rPr sz="1600" b="1" spc="-10" dirty="0">
                <a:latin typeface="Calibri"/>
                <a:cs typeface="Calibri"/>
              </a:rPr>
              <a:t>int</a:t>
            </a:r>
            <a:r>
              <a:rPr sz="1600" b="1" spc="33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hrs,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min;</a:t>
            </a:r>
            <a:endParaRPr sz="1600" dirty="0">
              <a:latin typeface="Calibri"/>
              <a:cs typeface="Calibri"/>
            </a:endParaRPr>
          </a:p>
          <a:p>
            <a:pPr marR="3656329" algn="ctr">
              <a:spcBef>
                <a:spcPts val="384"/>
              </a:spcBef>
            </a:pPr>
            <a:r>
              <a:rPr sz="1600" b="1" spc="-5" dirty="0">
                <a:latin typeface="Calibri"/>
                <a:cs typeface="Calibri"/>
              </a:rPr>
              <a:t>public:</a:t>
            </a:r>
            <a:endParaRPr sz="1600" dirty="0">
              <a:latin typeface="Calibri"/>
              <a:cs typeface="Calibri"/>
            </a:endParaRPr>
          </a:p>
          <a:p>
            <a:pPr marR="3640454" algn="ctr">
              <a:spcBef>
                <a:spcPts val="385"/>
              </a:spcBef>
            </a:pPr>
            <a:r>
              <a:rPr sz="1600" spc="-5" dirty="0">
                <a:latin typeface="Calibri"/>
                <a:cs typeface="Calibri"/>
              </a:rPr>
              <a:t>Time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(</a:t>
            </a:r>
            <a:r>
              <a:rPr sz="1600" b="1" spc="-10" dirty="0">
                <a:latin typeface="Calibri"/>
                <a:cs typeface="Calibri"/>
              </a:rPr>
              <a:t>int</a:t>
            </a:r>
            <a:r>
              <a:rPr sz="1600" spc="-10" dirty="0">
                <a:latin typeface="Calibri"/>
                <a:cs typeface="Calibri"/>
              </a:rPr>
              <a:t>);</a:t>
            </a:r>
            <a:endParaRPr sz="1600" dirty="0">
              <a:latin typeface="Calibri"/>
              <a:cs typeface="Calibri"/>
            </a:endParaRPr>
          </a:p>
          <a:p>
            <a:pPr marR="3260090" algn="ctr">
              <a:spcBef>
                <a:spcPts val="384"/>
              </a:spcBef>
            </a:pPr>
            <a:r>
              <a:rPr sz="1600" spc="-10" dirty="0">
                <a:latin typeface="Calibri"/>
                <a:cs typeface="Calibri"/>
              </a:rPr>
              <a:t>void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display();</a:t>
            </a:r>
            <a:endParaRPr sz="1600" dirty="0">
              <a:latin typeface="Calibri"/>
              <a:cs typeface="Calibri"/>
            </a:endParaRPr>
          </a:p>
          <a:p>
            <a:pPr marL="12700">
              <a:spcBef>
                <a:spcPts val="380"/>
              </a:spcBef>
            </a:pPr>
            <a:r>
              <a:rPr sz="1600" spc="-5" dirty="0">
                <a:latin typeface="Calibri"/>
                <a:cs typeface="Calibri"/>
              </a:rPr>
              <a:t>};</a:t>
            </a:r>
            <a:endParaRPr sz="1600" dirty="0">
              <a:latin typeface="Calibri"/>
              <a:cs typeface="Calibri"/>
            </a:endParaRPr>
          </a:p>
          <a:p>
            <a:pPr marL="12700">
              <a:spcBef>
                <a:spcPts val="385"/>
              </a:spcBef>
            </a:pPr>
            <a:r>
              <a:rPr sz="1600" spc="-5" dirty="0">
                <a:latin typeface="Calibri"/>
                <a:cs typeface="Calibri"/>
              </a:rPr>
              <a:t>Time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::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Time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(</a:t>
            </a:r>
            <a:r>
              <a:rPr sz="1600" b="1" spc="-10" dirty="0">
                <a:latin typeface="Calibri"/>
                <a:cs typeface="Calibri"/>
              </a:rPr>
              <a:t>int </a:t>
            </a:r>
            <a:r>
              <a:rPr sz="1600" dirty="0">
                <a:latin typeface="Calibri"/>
                <a:cs typeface="Calibri"/>
              </a:rPr>
              <a:t>t)</a:t>
            </a:r>
          </a:p>
          <a:p>
            <a:pPr marL="12700">
              <a:spcBef>
                <a:spcPts val="390"/>
              </a:spcBef>
            </a:pPr>
            <a:r>
              <a:rPr sz="1600" spc="-5" dirty="0">
                <a:latin typeface="Calibri"/>
                <a:cs typeface="Calibri"/>
              </a:rPr>
              <a:t>{</a:t>
            </a:r>
            <a:endParaRPr sz="1600" dirty="0">
              <a:latin typeface="Calibri"/>
              <a:cs typeface="Calibri"/>
            </a:endParaRPr>
          </a:p>
          <a:p>
            <a:pPr marL="12700" marR="5080">
              <a:lnSpc>
                <a:spcPct val="120000"/>
              </a:lnSpc>
            </a:pPr>
            <a:r>
              <a:rPr sz="1600" spc="-10" dirty="0">
                <a:latin typeface="Calibri"/>
                <a:cs typeface="Calibri"/>
              </a:rPr>
              <a:t>cout&lt;&lt;"Basic</a:t>
            </a:r>
            <a:r>
              <a:rPr sz="1600" spc="30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Type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to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==&gt;</a:t>
            </a:r>
            <a:r>
              <a:rPr sz="1600" spc="4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Class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Type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Conversion..."&lt;&lt;endl; </a:t>
            </a:r>
            <a:r>
              <a:rPr sz="1600" spc="-34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hrs=t/60;</a:t>
            </a:r>
            <a:endParaRPr sz="1600" dirty="0">
              <a:latin typeface="Calibri"/>
              <a:cs typeface="Calibri"/>
            </a:endParaRPr>
          </a:p>
          <a:p>
            <a:pPr marL="12700">
              <a:spcBef>
                <a:spcPts val="380"/>
              </a:spcBef>
            </a:pPr>
            <a:r>
              <a:rPr sz="1600" spc="-5" dirty="0">
                <a:latin typeface="Calibri"/>
                <a:cs typeface="Calibri"/>
              </a:rPr>
              <a:t>min=t%60;</a:t>
            </a:r>
            <a:endParaRPr sz="1600" dirty="0">
              <a:latin typeface="Calibri"/>
              <a:cs typeface="Calibri"/>
            </a:endParaRPr>
          </a:p>
          <a:p>
            <a:pPr marL="12700">
              <a:spcBef>
                <a:spcPts val="390"/>
              </a:spcBef>
            </a:pPr>
            <a:r>
              <a:rPr sz="1600" spc="-5" dirty="0">
                <a:latin typeface="Calibri"/>
                <a:cs typeface="Calibri"/>
              </a:rPr>
              <a:t>}</a:t>
            </a:r>
            <a:endParaRPr sz="1600" dirty="0">
              <a:latin typeface="Calibri"/>
              <a:cs typeface="Calibri"/>
            </a:endParaRPr>
          </a:p>
          <a:p>
            <a:pPr marL="12700">
              <a:spcBef>
                <a:spcPts val="380"/>
              </a:spcBef>
            </a:pPr>
            <a:r>
              <a:rPr sz="1600" spc="-10" dirty="0">
                <a:latin typeface="Calibri"/>
                <a:cs typeface="Calibri"/>
              </a:rPr>
              <a:t>void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Time::display()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31340" y="5919622"/>
            <a:ext cx="5554980" cy="61087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2700">
              <a:spcBef>
                <a:spcPts val="484"/>
              </a:spcBef>
            </a:pPr>
            <a:r>
              <a:rPr sz="1600" spc="-5" dirty="0">
                <a:latin typeface="Calibri"/>
                <a:cs typeface="Calibri"/>
              </a:rPr>
              <a:t>{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cout&lt;&lt;hrs&lt;&lt;</a:t>
            </a:r>
            <a:r>
              <a:rPr sz="1600" spc="4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": </a:t>
            </a:r>
            <a:r>
              <a:rPr sz="1600" spc="-10" dirty="0">
                <a:latin typeface="Calibri"/>
                <a:cs typeface="Calibri"/>
              </a:rPr>
              <a:t>Hours(s)"</a:t>
            </a:r>
            <a:r>
              <a:rPr sz="1600" spc="4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&lt;&lt;endl;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cout&lt;&lt;min&lt;&lt;</a:t>
            </a:r>
            <a:r>
              <a:rPr sz="1600" spc="3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"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Minutes"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&lt;&lt;endl;</a:t>
            </a:r>
            <a:endParaRPr sz="1600" dirty="0">
              <a:latin typeface="Calibri"/>
              <a:cs typeface="Calibri"/>
            </a:endParaRPr>
          </a:p>
          <a:p>
            <a:pPr marL="12700">
              <a:spcBef>
                <a:spcPts val="380"/>
              </a:spcBef>
            </a:pPr>
            <a:r>
              <a:rPr sz="1600" spc="-5" dirty="0">
                <a:latin typeface="Calibri"/>
                <a:cs typeface="Calibri"/>
              </a:rPr>
              <a:t>}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24000" y="1295401"/>
            <a:ext cx="9144000" cy="1905"/>
          </a:xfrm>
          <a:custGeom>
            <a:avLst/>
            <a:gdLst/>
            <a:ahLst/>
            <a:cxnLst/>
            <a:rect l="l" t="t" r="r" b="b"/>
            <a:pathLst>
              <a:path w="9144000" h="1905">
                <a:moveTo>
                  <a:pt x="0" y="0"/>
                </a:moveTo>
                <a:lnTo>
                  <a:pt x="9144000" y="1650"/>
                </a:lnTo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010400" y="4343337"/>
            <a:ext cx="3505200" cy="1477645"/>
          </a:xfrm>
          <a:custGeom>
            <a:avLst/>
            <a:gdLst/>
            <a:ahLst/>
            <a:cxnLst/>
            <a:rect l="l" t="t" r="r" b="b"/>
            <a:pathLst>
              <a:path w="3505200" h="1477645">
                <a:moveTo>
                  <a:pt x="0" y="1477391"/>
                </a:moveTo>
                <a:lnTo>
                  <a:pt x="3505200" y="1477391"/>
                </a:lnTo>
                <a:lnTo>
                  <a:pt x="3505200" y="0"/>
                </a:lnTo>
                <a:lnTo>
                  <a:pt x="0" y="0"/>
                </a:lnTo>
                <a:lnTo>
                  <a:pt x="0" y="1477391"/>
                </a:lnTo>
                <a:close/>
              </a:path>
            </a:pathLst>
          </a:custGeom>
          <a:ln w="9525">
            <a:solidFill>
              <a:srgbClr val="4F81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102728" y="4362450"/>
            <a:ext cx="33337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>
              <a:spcBef>
                <a:spcPts val="100"/>
              </a:spcBef>
            </a:pPr>
            <a:r>
              <a:rPr spc="-10" dirty="0">
                <a:latin typeface="Calibri"/>
                <a:cs typeface="Calibri"/>
              </a:rPr>
              <a:t>During</a:t>
            </a:r>
            <a:r>
              <a:rPr spc="15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type</a:t>
            </a:r>
            <a:r>
              <a:rPr spc="125" dirty="0">
                <a:latin typeface="Calibri"/>
                <a:cs typeface="Calibri"/>
              </a:rPr>
              <a:t> </a:t>
            </a:r>
            <a:r>
              <a:rPr spc="-15" dirty="0">
                <a:latin typeface="Calibri"/>
                <a:cs typeface="Calibri"/>
              </a:rPr>
              <a:t>conversion</a:t>
            </a:r>
            <a:r>
              <a:rPr spc="14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using</a:t>
            </a:r>
            <a:r>
              <a:rPr spc="13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the </a:t>
            </a:r>
            <a:r>
              <a:rPr spc="-39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constructor</a:t>
            </a:r>
            <a:r>
              <a:rPr spc="34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we</a:t>
            </a:r>
            <a:r>
              <a:rPr spc="370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can</a:t>
            </a:r>
            <a:r>
              <a:rPr spc="35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pass</a:t>
            </a:r>
            <a:r>
              <a:rPr spc="36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only</a:t>
            </a:r>
            <a:r>
              <a:rPr spc="35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one</a:t>
            </a:r>
            <a:endParaRPr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120885" y="4911090"/>
            <a:ext cx="13169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spcBef>
                <a:spcPts val="100"/>
              </a:spcBef>
              <a:tabLst>
                <a:tab pos="485775" algn="l"/>
                <a:tab pos="889635" algn="l"/>
              </a:tabLst>
            </a:pPr>
            <a:r>
              <a:rPr spc="-20" dirty="0">
                <a:latin typeface="Calibri"/>
                <a:cs typeface="Calibri"/>
              </a:rPr>
              <a:t>c</a:t>
            </a:r>
            <a:r>
              <a:rPr dirty="0">
                <a:latin typeface="Calibri"/>
                <a:cs typeface="Calibri"/>
              </a:rPr>
              <a:t>an	do	type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7102728" y="4911090"/>
            <a:ext cx="18669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>
              <a:spcBef>
                <a:spcPts val="100"/>
              </a:spcBef>
              <a:tabLst>
                <a:tab pos="1068070" algn="l"/>
                <a:tab pos="1309370" algn="l"/>
                <a:tab pos="1580515" algn="l"/>
              </a:tabLst>
            </a:pPr>
            <a:r>
              <a:rPr dirty="0">
                <a:latin typeface="Calibri"/>
                <a:cs typeface="Calibri"/>
              </a:rPr>
              <a:t>a</a:t>
            </a:r>
            <a:r>
              <a:rPr spc="-30" dirty="0">
                <a:latin typeface="Calibri"/>
                <a:cs typeface="Calibri"/>
              </a:rPr>
              <a:t>r</a:t>
            </a:r>
            <a:r>
              <a:rPr dirty="0">
                <a:latin typeface="Calibri"/>
                <a:cs typeface="Calibri"/>
              </a:rPr>
              <a:t>g</a:t>
            </a:r>
            <a:r>
              <a:rPr spc="5" dirty="0">
                <a:latin typeface="Calibri"/>
                <a:cs typeface="Calibri"/>
              </a:rPr>
              <a:t>u</a:t>
            </a:r>
            <a:r>
              <a:rPr dirty="0">
                <a:latin typeface="Calibri"/>
                <a:cs typeface="Calibri"/>
              </a:rPr>
              <a:t>ment	and	</a:t>
            </a:r>
            <a:r>
              <a:rPr spc="-15" dirty="0">
                <a:latin typeface="Calibri"/>
                <a:cs typeface="Calibri"/>
              </a:rPr>
              <a:t>we  conversion		at</a:t>
            </a:r>
            <a:endParaRPr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899906" y="5185409"/>
            <a:ext cx="1536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spcBef>
                <a:spcPts val="100"/>
              </a:spcBef>
              <a:tabLst>
                <a:tab pos="614045" algn="l"/>
                <a:tab pos="1332865" algn="l"/>
              </a:tabLst>
            </a:pPr>
            <a:r>
              <a:rPr dirty="0">
                <a:latin typeface="Calibri"/>
                <a:cs typeface="Calibri"/>
              </a:rPr>
              <a:t>the	type	</a:t>
            </a:r>
            <a:r>
              <a:rPr spc="-5" dirty="0">
                <a:latin typeface="Calibri"/>
                <a:cs typeface="Calibri"/>
              </a:rPr>
              <a:t>of</a:t>
            </a:r>
            <a:endParaRPr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102729" y="5459680"/>
            <a:ext cx="163639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spcBef>
                <a:spcPts val="100"/>
              </a:spcBef>
            </a:pPr>
            <a:r>
              <a:rPr spc="-10" dirty="0">
                <a:latin typeface="Calibri"/>
                <a:cs typeface="Calibri"/>
              </a:rPr>
              <a:t>initialization </a:t>
            </a:r>
            <a:r>
              <a:rPr spc="-30" dirty="0">
                <a:latin typeface="Calibri"/>
                <a:cs typeface="Calibri"/>
              </a:rPr>
              <a:t>only.</a:t>
            </a:r>
            <a:endParaRPr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8300593" y="2889630"/>
            <a:ext cx="1682114" cy="1454150"/>
          </a:xfrm>
          <a:custGeom>
            <a:avLst/>
            <a:gdLst/>
            <a:ahLst/>
            <a:cxnLst/>
            <a:rect l="l" t="t" r="r" b="b"/>
            <a:pathLst>
              <a:path w="1682115" h="1454150">
                <a:moveTo>
                  <a:pt x="1580133" y="1418717"/>
                </a:moveTo>
                <a:lnTo>
                  <a:pt x="1575942" y="1421511"/>
                </a:lnTo>
                <a:lnTo>
                  <a:pt x="1574418" y="1430147"/>
                </a:lnTo>
                <a:lnTo>
                  <a:pt x="1577212" y="1434338"/>
                </a:lnTo>
                <a:lnTo>
                  <a:pt x="1581530" y="1435100"/>
                </a:lnTo>
                <a:lnTo>
                  <a:pt x="1681606" y="1453769"/>
                </a:lnTo>
                <a:lnTo>
                  <a:pt x="1680169" y="1449578"/>
                </a:lnTo>
                <a:lnTo>
                  <a:pt x="1664588" y="1449578"/>
                </a:lnTo>
                <a:lnTo>
                  <a:pt x="1642288" y="1430318"/>
                </a:lnTo>
                <a:lnTo>
                  <a:pt x="1584452" y="1419479"/>
                </a:lnTo>
                <a:lnTo>
                  <a:pt x="1580133" y="1418717"/>
                </a:lnTo>
                <a:close/>
              </a:path>
              <a:path w="1682115" h="1454150">
                <a:moveTo>
                  <a:pt x="1642288" y="1430318"/>
                </a:moveTo>
                <a:lnTo>
                  <a:pt x="1664588" y="1449578"/>
                </a:lnTo>
                <a:lnTo>
                  <a:pt x="1667620" y="1446022"/>
                </a:lnTo>
                <a:lnTo>
                  <a:pt x="1662176" y="1446022"/>
                </a:lnTo>
                <a:lnTo>
                  <a:pt x="1657792" y="1433223"/>
                </a:lnTo>
                <a:lnTo>
                  <a:pt x="1642288" y="1430318"/>
                </a:lnTo>
                <a:close/>
              </a:path>
              <a:path w="1682115" h="1454150">
                <a:moveTo>
                  <a:pt x="1642617" y="1351153"/>
                </a:moveTo>
                <a:lnTo>
                  <a:pt x="1638553" y="1352550"/>
                </a:lnTo>
                <a:lnTo>
                  <a:pt x="1634362" y="1353947"/>
                </a:lnTo>
                <a:lnTo>
                  <a:pt x="1632203" y="1358519"/>
                </a:lnTo>
                <a:lnTo>
                  <a:pt x="1652701" y="1418362"/>
                </a:lnTo>
                <a:lnTo>
                  <a:pt x="1674876" y="1437513"/>
                </a:lnTo>
                <a:lnTo>
                  <a:pt x="1664588" y="1449578"/>
                </a:lnTo>
                <a:lnTo>
                  <a:pt x="1680169" y="1449578"/>
                </a:lnTo>
                <a:lnTo>
                  <a:pt x="1648586" y="1357503"/>
                </a:lnTo>
                <a:lnTo>
                  <a:pt x="1647189" y="1353312"/>
                </a:lnTo>
                <a:lnTo>
                  <a:pt x="1642617" y="1351153"/>
                </a:lnTo>
                <a:close/>
              </a:path>
              <a:path w="1682115" h="1454150">
                <a:moveTo>
                  <a:pt x="1657792" y="1433223"/>
                </a:moveTo>
                <a:lnTo>
                  <a:pt x="1662176" y="1446022"/>
                </a:lnTo>
                <a:lnTo>
                  <a:pt x="1671192" y="1435735"/>
                </a:lnTo>
                <a:lnTo>
                  <a:pt x="1657792" y="1433223"/>
                </a:lnTo>
                <a:close/>
              </a:path>
              <a:path w="1682115" h="1454150">
                <a:moveTo>
                  <a:pt x="1652701" y="1418362"/>
                </a:moveTo>
                <a:lnTo>
                  <a:pt x="1657792" y="1433223"/>
                </a:lnTo>
                <a:lnTo>
                  <a:pt x="1671192" y="1435735"/>
                </a:lnTo>
                <a:lnTo>
                  <a:pt x="1662176" y="1446022"/>
                </a:lnTo>
                <a:lnTo>
                  <a:pt x="1667620" y="1446022"/>
                </a:lnTo>
                <a:lnTo>
                  <a:pt x="1674876" y="1437513"/>
                </a:lnTo>
                <a:lnTo>
                  <a:pt x="1652701" y="1418362"/>
                </a:lnTo>
                <a:close/>
              </a:path>
              <a:path w="1682115" h="1454150">
                <a:moveTo>
                  <a:pt x="10413" y="0"/>
                </a:moveTo>
                <a:lnTo>
                  <a:pt x="0" y="11938"/>
                </a:lnTo>
                <a:lnTo>
                  <a:pt x="1642288" y="1430318"/>
                </a:lnTo>
                <a:lnTo>
                  <a:pt x="1657792" y="1433223"/>
                </a:lnTo>
                <a:lnTo>
                  <a:pt x="1652701" y="1418362"/>
                </a:lnTo>
                <a:lnTo>
                  <a:pt x="10413" y="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6785228" y="1469262"/>
            <a:ext cx="3342004" cy="2219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600" b="1" spc="-10" dirty="0">
                <a:latin typeface="Calibri"/>
                <a:cs typeface="Calibri"/>
              </a:rPr>
              <a:t>int</a:t>
            </a:r>
            <a:r>
              <a:rPr sz="1600" b="1" spc="-35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main()</a:t>
            </a:r>
            <a:endParaRPr sz="1600" dirty="0">
              <a:latin typeface="Calibri"/>
              <a:cs typeface="Calibri"/>
            </a:endParaRPr>
          </a:p>
          <a:p>
            <a:pPr marL="12700"/>
            <a:r>
              <a:rPr sz="1600" spc="-5" dirty="0">
                <a:latin typeface="Calibri"/>
                <a:cs typeface="Calibri"/>
              </a:rPr>
              <a:t>{</a:t>
            </a:r>
            <a:endParaRPr sz="1600" dirty="0">
              <a:latin typeface="Calibri"/>
              <a:cs typeface="Calibri"/>
            </a:endParaRPr>
          </a:p>
          <a:p>
            <a:pPr marL="12700"/>
            <a:r>
              <a:rPr sz="1600" b="1" spc="-10" dirty="0">
                <a:latin typeface="Calibri"/>
                <a:cs typeface="Calibri"/>
              </a:rPr>
              <a:t>int</a:t>
            </a:r>
            <a:r>
              <a:rPr sz="1600" b="1" spc="31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duration;</a:t>
            </a:r>
            <a:endParaRPr sz="1600" dirty="0">
              <a:latin typeface="Calibri"/>
              <a:cs typeface="Calibri"/>
            </a:endParaRPr>
          </a:p>
          <a:p>
            <a:pPr marL="12700"/>
            <a:r>
              <a:rPr sz="1600" spc="-10" dirty="0">
                <a:latin typeface="Calibri"/>
                <a:cs typeface="Calibri"/>
              </a:rPr>
              <a:t>cout&lt;&lt;"Enter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time</a:t>
            </a:r>
            <a:r>
              <a:rPr sz="1600" spc="-10" dirty="0">
                <a:latin typeface="Calibri"/>
                <a:cs typeface="Calibri"/>
              </a:rPr>
              <a:t> duration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in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minutes";</a:t>
            </a:r>
            <a:endParaRPr sz="1600" dirty="0">
              <a:latin typeface="Calibri"/>
              <a:cs typeface="Calibri"/>
            </a:endParaRPr>
          </a:p>
          <a:p>
            <a:pPr marL="12700" marR="1837055"/>
            <a:r>
              <a:rPr sz="1600" spc="-10" dirty="0">
                <a:latin typeface="Calibri"/>
                <a:cs typeface="Calibri"/>
              </a:rPr>
              <a:t>cin&gt;&gt;duration; </a:t>
            </a:r>
            <a:r>
              <a:rPr sz="1600" spc="-5" dirty="0">
                <a:latin typeface="Calibri"/>
                <a:cs typeface="Calibri"/>
              </a:rPr>
              <a:t> Time</a:t>
            </a:r>
            <a:r>
              <a:rPr sz="1600" spc="-6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t1=duration; </a:t>
            </a:r>
            <a:r>
              <a:rPr sz="1600" spc="-34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t1.display(); 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return</a:t>
            </a:r>
            <a:r>
              <a:rPr sz="1600" spc="3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0;</a:t>
            </a:r>
            <a:endParaRPr sz="1600" dirty="0">
              <a:latin typeface="Calibri"/>
              <a:cs typeface="Calibri"/>
            </a:endParaRPr>
          </a:p>
          <a:p>
            <a:pPr marL="12700"/>
            <a:r>
              <a:rPr sz="1600" spc="-5" dirty="0">
                <a:latin typeface="Calibri"/>
                <a:cs typeface="Calibri"/>
              </a:rPr>
              <a:t>}</a:t>
            </a:r>
            <a:endParaRPr sz="16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84170" y="488094"/>
            <a:ext cx="6828790" cy="689291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Using</a:t>
            </a:r>
            <a:r>
              <a:rPr spc="-15" dirty="0"/>
              <a:t> </a:t>
            </a:r>
            <a:r>
              <a:rPr spc="-5" dirty="0"/>
              <a:t>Operator</a:t>
            </a:r>
            <a:r>
              <a:rPr spc="20" dirty="0"/>
              <a:t> </a:t>
            </a:r>
            <a:r>
              <a:rPr spc="-5" dirty="0"/>
              <a:t>Overloading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73331" y="1461262"/>
            <a:ext cx="10648604" cy="395236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8255" indent="-342900" algn="just">
              <a:spcBef>
                <a:spcPts val="100"/>
              </a:spcBef>
              <a:buFont typeface="Arial MT"/>
              <a:buChar char="•"/>
              <a:tabLst>
                <a:tab pos="355600" algn="l"/>
              </a:tabLst>
            </a:pPr>
            <a:r>
              <a:rPr sz="3200" spc="-30" dirty="0">
                <a:latin typeface="Calibri"/>
                <a:cs typeface="Calibri"/>
              </a:rPr>
              <a:t>Type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conversion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from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basic </a:t>
            </a:r>
            <a:r>
              <a:rPr sz="3200" spc="-15" dirty="0">
                <a:latin typeface="Calibri"/>
                <a:cs typeface="Calibri"/>
              </a:rPr>
              <a:t>to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class </a:t>
            </a:r>
            <a:r>
              <a:rPr sz="3200" dirty="0">
                <a:latin typeface="Calibri"/>
                <a:cs typeface="Calibri"/>
              </a:rPr>
              <a:t>type </a:t>
            </a:r>
            <a:r>
              <a:rPr sz="3200" spc="-10" dirty="0">
                <a:latin typeface="Calibri"/>
                <a:cs typeface="Calibri"/>
              </a:rPr>
              <a:t>can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also </a:t>
            </a:r>
            <a:r>
              <a:rPr sz="3200" spc="-5" dirty="0">
                <a:latin typeface="Calibri"/>
                <a:cs typeface="Calibri"/>
              </a:rPr>
              <a:t>be done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by 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operator</a:t>
            </a:r>
            <a:r>
              <a:rPr sz="3200" spc="-5" dirty="0">
                <a:latin typeface="Calibri"/>
                <a:cs typeface="Calibri"/>
              </a:rPr>
              <a:t> overloading.</a:t>
            </a:r>
            <a:endParaRPr sz="3200" dirty="0">
              <a:latin typeface="Calibri"/>
              <a:cs typeface="Calibri"/>
            </a:endParaRPr>
          </a:p>
          <a:p>
            <a:pPr>
              <a:spcBef>
                <a:spcPts val="5"/>
              </a:spcBef>
              <a:buFont typeface="Arial MT"/>
              <a:buChar char="•"/>
            </a:pPr>
            <a:endParaRPr sz="3200" dirty="0">
              <a:latin typeface="Calibri"/>
              <a:cs typeface="Calibri"/>
            </a:endParaRPr>
          </a:p>
          <a:p>
            <a:pPr marL="355600" indent="-342900"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b="1" spc="-5" dirty="0">
                <a:solidFill>
                  <a:srgbClr val="FF0000"/>
                </a:solidFill>
                <a:latin typeface="Calibri"/>
                <a:cs typeface="Calibri"/>
              </a:rPr>
              <a:t>Assignment</a:t>
            </a:r>
            <a:r>
              <a:rPr sz="3200" b="1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b="1" spc="-15" dirty="0">
                <a:solidFill>
                  <a:srgbClr val="FF0000"/>
                </a:solidFill>
                <a:latin typeface="Calibri"/>
                <a:cs typeface="Calibri"/>
              </a:rPr>
              <a:t>operator </a:t>
            </a:r>
            <a:r>
              <a:rPr sz="3200" spc="-10" dirty="0">
                <a:latin typeface="Calibri"/>
                <a:cs typeface="Calibri"/>
              </a:rPr>
              <a:t>can </a:t>
            </a:r>
            <a:r>
              <a:rPr sz="3200" spc="-5" dirty="0">
                <a:latin typeface="Calibri"/>
                <a:cs typeface="Calibri"/>
              </a:rPr>
              <a:t>be overloaded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for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this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purpose.</a:t>
            </a:r>
            <a:endParaRPr sz="3200" dirty="0">
              <a:latin typeface="Calibri"/>
              <a:cs typeface="Calibri"/>
            </a:endParaRPr>
          </a:p>
          <a:p>
            <a:pPr>
              <a:spcBef>
                <a:spcPts val="5"/>
              </a:spcBef>
              <a:buFont typeface="Arial MT"/>
              <a:buChar char="•"/>
            </a:pPr>
            <a:endParaRPr sz="3200" dirty="0">
              <a:latin typeface="Calibri"/>
              <a:cs typeface="Calibri"/>
            </a:endParaRPr>
          </a:p>
          <a:p>
            <a:pPr marL="355600" marR="5080" indent="-342900" algn="just">
              <a:buFont typeface="Arial MT"/>
              <a:buChar char="•"/>
              <a:tabLst>
                <a:tab pos="355600" algn="l"/>
              </a:tabLst>
            </a:pPr>
            <a:r>
              <a:rPr sz="3200" spc="-10" dirty="0">
                <a:latin typeface="Calibri"/>
                <a:cs typeface="Calibri"/>
              </a:rPr>
              <a:t>Previous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example</a:t>
            </a:r>
            <a:r>
              <a:rPr sz="3200" spc="-5" dirty="0">
                <a:latin typeface="Calibri"/>
                <a:cs typeface="Calibri"/>
              </a:rPr>
              <a:t> of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i="1" spc="-5" dirty="0">
                <a:latin typeface="Calibri"/>
                <a:cs typeface="Calibri"/>
              </a:rPr>
              <a:t>Time</a:t>
            </a:r>
            <a:r>
              <a:rPr sz="3200" i="1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class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can</a:t>
            </a:r>
            <a:r>
              <a:rPr sz="3200" spc="-5" dirty="0">
                <a:latin typeface="Calibri"/>
                <a:cs typeface="Calibri"/>
              </a:rPr>
              <a:t> be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rewritten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for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type 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conversion </a:t>
            </a:r>
            <a:r>
              <a:rPr sz="3200" spc="-5" dirty="0">
                <a:latin typeface="Calibri"/>
                <a:cs typeface="Calibri"/>
              </a:rPr>
              <a:t>using </a:t>
            </a:r>
            <a:r>
              <a:rPr sz="3200" spc="-15" dirty="0">
                <a:solidFill>
                  <a:srgbClr val="FF0000"/>
                </a:solidFill>
                <a:latin typeface="Calibri"/>
                <a:cs typeface="Calibri"/>
              </a:rPr>
              <a:t>operator </a:t>
            </a:r>
            <a:r>
              <a:rPr sz="3200" spc="-5" dirty="0">
                <a:solidFill>
                  <a:srgbClr val="FF0000"/>
                </a:solidFill>
                <a:latin typeface="Calibri"/>
                <a:cs typeface="Calibri"/>
              </a:rPr>
              <a:t>overloading </a:t>
            </a:r>
            <a:r>
              <a:rPr sz="3200" spc="-10" dirty="0">
                <a:latin typeface="Calibri"/>
                <a:cs typeface="Calibri"/>
              </a:rPr>
              <a:t>concept </a:t>
            </a:r>
            <a:r>
              <a:rPr sz="3200" spc="-15" dirty="0">
                <a:latin typeface="Calibri"/>
                <a:cs typeface="Calibri"/>
              </a:rPr>
              <a:t>to </a:t>
            </a:r>
            <a:r>
              <a:rPr sz="3200" spc="-10" dirty="0">
                <a:latin typeface="Calibri"/>
                <a:cs typeface="Calibri"/>
              </a:rPr>
              <a:t>overload </a:t>
            </a:r>
            <a:r>
              <a:rPr sz="3200" dirty="0">
                <a:latin typeface="Calibri"/>
                <a:cs typeface="Calibri"/>
              </a:rPr>
              <a:t>the 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FF0000"/>
                </a:solidFill>
                <a:latin typeface="Calibri"/>
                <a:cs typeface="Calibri"/>
              </a:rPr>
              <a:t>assignment</a:t>
            </a:r>
            <a:r>
              <a:rPr sz="3200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spc="-15" dirty="0">
                <a:solidFill>
                  <a:srgbClr val="FF0000"/>
                </a:solidFill>
                <a:latin typeface="Calibri"/>
                <a:cs typeface="Calibri"/>
              </a:rPr>
              <a:t>operator</a:t>
            </a:r>
            <a:r>
              <a:rPr sz="3200" dirty="0">
                <a:solidFill>
                  <a:srgbClr val="FF0000"/>
                </a:solidFill>
                <a:latin typeface="Calibri"/>
                <a:cs typeface="Calibri"/>
              </a:rPr>
              <a:t> (=).</a:t>
            </a:r>
          </a:p>
        </p:txBody>
      </p:sp>
      <p:sp>
        <p:nvSpPr>
          <p:cNvPr id="4" name="object 4"/>
          <p:cNvSpPr/>
          <p:nvPr/>
        </p:nvSpPr>
        <p:spPr>
          <a:xfrm>
            <a:off x="1524000" y="1295401"/>
            <a:ext cx="9144000" cy="1905"/>
          </a:xfrm>
          <a:custGeom>
            <a:avLst/>
            <a:gdLst/>
            <a:ahLst/>
            <a:cxnLst/>
            <a:rect l="l" t="t" r="r" b="b"/>
            <a:pathLst>
              <a:path w="9144000" h="1905">
                <a:moveTo>
                  <a:pt x="0" y="0"/>
                </a:moveTo>
                <a:lnTo>
                  <a:pt x="9144000" y="1650"/>
                </a:lnTo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2200" y="683262"/>
            <a:ext cx="10515600" cy="689291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397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31340" y="1346962"/>
            <a:ext cx="6224270" cy="19672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5244" marR="5080" indent="-43180">
              <a:lnSpc>
                <a:spcPct val="120000"/>
              </a:lnSpc>
              <a:spcBef>
                <a:spcPts val="100"/>
              </a:spcBef>
            </a:pPr>
            <a:r>
              <a:rPr sz="1500" b="1" dirty="0">
                <a:solidFill>
                  <a:srgbClr val="FF0000"/>
                </a:solidFill>
                <a:latin typeface="Calibri"/>
                <a:cs typeface="Calibri"/>
              </a:rPr>
              <a:t>// </a:t>
            </a:r>
            <a:r>
              <a:rPr sz="1500" b="1" spc="-15" dirty="0">
                <a:solidFill>
                  <a:srgbClr val="FF0000"/>
                </a:solidFill>
                <a:latin typeface="Calibri"/>
                <a:cs typeface="Calibri"/>
              </a:rPr>
              <a:t>Program</a:t>
            </a:r>
            <a:r>
              <a:rPr sz="1500" b="1" spc="4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500" b="1" spc="-10" dirty="0">
                <a:solidFill>
                  <a:srgbClr val="FF0000"/>
                </a:solidFill>
                <a:latin typeface="Calibri"/>
                <a:cs typeface="Calibri"/>
              </a:rPr>
              <a:t>to</a:t>
            </a:r>
            <a:r>
              <a:rPr sz="1500" b="1" spc="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500" b="1" spc="-15" dirty="0">
                <a:solidFill>
                  <a:srgbClr val="FF0000"/>
                </a:solidFill>
                <a:latin typeface="Calibri"/>
                <a:cs typeface="Calibri"/>
              </a:rPr>
              <a:t>convert</a:t>
            </a:r>
            <a:r>
              <a:rPr sz="1500" b="1" spc="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500" b="1" spc="-10" dirty="0">
                <a:solidFill>
                  <a:srgbClr val="FF0000"/>
                </a:solidFill>
                <a:latin typeface="Calibri"/>
                <a:cs typeface="Calibri"/>
              </a:rPr>
              <a:t>from</a:t>
            </a:r>
            <a:r>
              <a:rPr sz="1500" b="1" spc="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500" b="1" dirty="0">
                <a:solidFill>
                  <a:srgbClr val="FF0000"/>
                </a:solidFill>
                <a:latin typeface="Calibri"/>
                <a:cs typeface="Calibri"/>
              </a:rPr>
              <a:t>basic</a:t>
            </a:r>
            <a:r>
              <a:rPr sz="1500" b="1" spc="-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500" b="1" spc="-5" dirty="0">
                <a:solidFill>
                  <a:srgbClr val="FF0000"/>
                </a:solidFill>
                <a:latin typeface="Calibri"/>
                <a:cs typeface="Calibri"/>
              </a:rPr>
              <a:t>type</a:t>
            </a:r>
            <a:r>
              <a:rPr sz="1500" b="1" spc="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500" b="1" spc="-10" dirty="0">
                <a:solidFill>
                  <a:srgbClr val="FF0000"/>
                </a:solidFill>
                <a:latin typeface="Calibri"/>
                <a:cs typeface="Calibri"/>
              </a:rPr>
              <a:t>to</a:t>
            </a:r>
            <a:r>
              <a:rPr sz="1500" b="1" spc="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500" b="1" spc="-5" dirty="0">
                <a:solidFill>
                  <a:srgbClr val="FF0000"/>
                </a:solidFill>
                <a:latin typeface="Calibri"/>
                <a:cs typeface="Calibri"/>
              </a:rPr>
              <a:t>class</a:t>
            </a:r>
            <a:r>
              <a:rPr sz="1500" b="1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500" b="1" spc="-5" dirty="0">
                <a:solidFill>
                  <a:srgbClr val="FF0000"/>
                </a:solidFill>
                <a:latin typeface="Calibri"/>
                <a:cs typeface="Calibri"/>
              </a:rPr>
              <a:t>type</a:t>
            </a:r>
            <a:r>
              <a:rPr sz="1500" b="1" dirty="0">
                <a:solidFill>
                  <a:srgbClr val="FF0000"/>
                </a:solidFill>
                <a:latin typeface="Calibri"/>
                <a:cs typeface="Calibri"/>
              </a:rPr>
              <a:t> using</a:t>
            </a:r>
            <a:r>
              <a:rPr sz="1500" b="1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500" b="1" spc="-10" dirty="0">
                <a:solidFill>
                  <a:srgbClr val="FF0000"/>
                </a:solidFill>
                <a:latin typeface="Calibri"/>
                <a:cs typeface="Calibri"/>
              </a:rPr>
              <a:t>operator</a:t>
            </a:r>
            <a:r>
              <a:rPr sz="1500" b="1" spc="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500" b="1" spc="-10" dirty="0">
                <a:solidFill>
                  <a:srgbClr val="FF0000"/>
                </a:solidFill>
                <a:latin typeface="Calibri"/>
                <a:cs typeface="Calibri"/>
              </a:rPr>
              <a:t>overloading </a:t>
            </a:r>
            <a:r>
              <a:rPr sz="1500" b="1" spc="-3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500" b="1" spc="-5" dirty="0">
                <a:latin typeface="Calibri"/>
                <a:cs typeface="Calibri"/>
              </a:rPr>
              <a:t>#include&lt;iostream&gt;</a:t>
            </a:r>
            <a:endParaRPr sz="1500" dirty="0">
              <a:latin typeface="Calibri"/>
              <a:cs typeface="Calibri"/>
            </a:endParaRPr>
          </a:p>
          <a:p>
            <a:pPr marL="55244" marR="4515485" indent="-43180">
              <a:lnSpc>
                <a:spcPct val="120000"/>
              </a:lnSpc>
            </a:pPr>
            <a:r>
              <a:rPr sz="1500" b="1" spc="-5" dirty="0">
                <a:latin typeface="Calibri"/>
                <a:cs typeface="Calibri"/>
              </a:rPr>
              <a:t>using</a:t>
            </a:r>
            <a:r>
              <a:rPr sz="1500" b="1" spc="-45" dirty="0">
                <a:latin typeface="Calibri"/>
                <a:cs typeface="Calibri"/>
              </a:rPr>
              <a:t> </a:t>
            </a:r>
            <a:r>
              <a:rPr sz="1500" b="1" spc="-5" dirty="0">
                <a:latin typeface="Calibri"/>
                <a:cs typeface="Calibri"/>
              </a:rPr>
              <a:t>namespace</a:t>
            </a:r>
            <a:r>
              <a:rPr sz="1500" b="1" spc="-50" dirty="0">
                <a:latin typeface="Calibri"/>
                <a:cs typeface="Calibri"/>
              </a:rPr>
              <a:t> </a:t>
            </a:r>
            <a:r>
              <a:rPr sz="1500" b="1" spc="-10" dirty="0">
                <a:latin typeface="Calibri"/>
                <a:cs typeface="Calibri"/>
              </a:rPr>
              <a:t>std; </a:t>
            </a:r>
            <a:r>
              <a:rPr sz="1500" b="1" spc="-320" dirty="0">
                <a:latin typeface="Calibri"/>
                <a:cs typeface="Calibri"/>
              </a:rPr>
              <a:t> </a:t>
            </a:r>
            <a:r>
              <a:rPr sz="1500" b="1" spc="-5" dirty="0">
                <a:latin typeface="Calibri"/>
                <a:cs typeface="Calibri"/>
              </a:rPr>
              <a:t>class</a:t>
            </a:r>
            <a:r>
              <a:rPr sz="1500" b="1" spc="-1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Time </a:t>
            </a:r>
            <a:r>
              <a:rPr sz="1500" dirty="0">
                <a:latin typeface="Calibri"/>
                <a:cs typeface="Calibri"/>
              </a:rPr>
              <a:t>{</a:t>
            </a:r>
          </a:p>
          <a:p>
            <a:pPr marL="140335">
              <a:spcBef>
                <a:spcPts val="360"/>
              </a:spcBef>
            </a:pPr>
            <a:r>
              <a:rPr sz="1500" b="1" spc="-5" dirty="0">
                <a:latin typeface="Calibri"/>
                <a:cs typeface="Calibri"/>
              </a:rPr>
              <a:t>int</a:t>
            </a:r>
            <a:r>
              <a:rPr sz="1500" b="1" spc="-3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hrs,</a:t>
            </a:r>
            <a:r>
              <a:rPr sz="1500" spc="-3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min;</a:t>
            </a:r>
          </a:p>
          <a:p>
            <a:pPr marL="55244">
              <a:spcBef>
                <a:spcPts val="360"/>
              </a:spcBef>
            </a:pPr>
            <a:r>
              <a:rPr sz="1500" b="1" spc="-5" dirty="0">
                <a:latin typeface="Calibri"/>
                <a:cs typeface="Calibri"/>
              </a:rPr>
              <a:t>public:</a:t>
            </a:r>
            <a:endParaRPr sz="1500" dirty="0">
              <a:latin typeface="Calibri"/>
              <a:cs typeface="Calibri"/>
            </a:endParaRPr>
          </a:p>
          <a:p>
            <a:pPr marL="12700">
              <a:spcBef>
                <a:spcPts val="365"/>
              </a:spcBef>
            </a:pPr>
            <a:r>
              <a:rPr sz="1500" b="1" spc="-5" dirty="0">
                <a:latin typeface="Calibri"/>
                <a:cs typeface="Calibri"/>
              </a:rPr>
              <a:t>void</a:t>
            </a:r>
            <a:r>
              <a:rPr sz="1500" b="1" spc="-4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display();</a:t>
            </a:r>
            <a:endParaRPr sz="15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31340" y="3267837"/>
            <a:ext cx="1549400" cy="1136207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>
              <a:spcBef>
                <a:spcPts val="459"/>
              </a:spcBef>
            </a:pPr>
            <a:r>
              <a:rPr sz="1500" spc="-10" dirty="0">
                <a:latin typeface="Calibri"/>
                <a:cs typeface="Calibri"/>
              </a:rPr>
              <a:t>void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operator=(</a:t>
            </a:r>
            <a:r>
              <a:rPr sz="1500" b="1" spc="-10" dirty="0">
                <a:latin typeface="Calibri"/>
                <a:cs typeface="Calibri"/>
              </a:rPr>
              <a:t>int</a:t>
            </a:r>
            <a:r>
              <a:rPr sz="1500" spc="-10" dirty="0">
                <a:latin typeface="Calibri"/>
                <a:cs typeface="Calibri"/>
              </a:rPr>
              <a:t>);</a:t>
            </a:r>
            <a:endParaRPr sz="1500" dirty="0">
              <a:latin typeface="Calibri"/>
              <a:cs typeface="Calibri"/>
            </a:endParaRPr>
          </a:p>
          <a:p>
            <a:pPr marL="55244">
              <a:spcBef>
                <a:spcPts val="359"/>
              </a:spcBef>
            </a:pPr>
            <a:r>
              <a:rPr sz="1500" spc="-5" dirty="0">
                <a:latin typeface="Calibri"/>
                <a:cs typeface="Calibri"/>
              </a:rPr>
              <a:t>};</a:t>
            </a:r>
            <a:endParaRPr sz="1500" dirty="0">
              <a:latin typeface="Calibri"/>
              <a:cs typeface="Calibri"/>
            </a:endParaRPr>
          </a:p>
          <a:p>
            <a:pPr marL="12700">
              <a:spcBef>
                <a:spcPts val="359"/>
              </a:spcBef>
            </a:pPr>
            <a:r>
              <a:rPr sz="1500" b="1" spc="-5" dirty="0">
                <a:latin typeface="Calibri"/>
                <a:cs typeface="Calibri"/>
              </a:rPr>
              <a:t>void</a:t>
            </a:r>
            <a:r>
              <a:rPr sz="1500" b="1" spc="-5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Time::display()</a:t>
            </a:r>
            <a:endParaRPr sz="1500" dirty="0">
              <a:latin typeface="Calibri"/>
              <a:cs typeface="Calibri"/>
            </a:endParaRPr>
          </a:p>
          <a:p>
            <a:pPr marL="55244">
              <a:spcBef>
                <a:spcPts val="359"/>
              </a:spcBef>
            </a:pPr>
            <a:r>
              <a:rPr sz="1500" dirty="0">
                <a:latin typeface="Calibri"/>
                <a:cs typeface="Calibri"/>
              </a:rPr>
              <a:t>{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994151" y="3313557"/>
            <a:ext cx="1875155" cy="2436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500" b="1" dirty="0">
                <a:solidFill>
                  <a:srgbClr val="FF0000"/>
                </a:solidFill>
                <a:latin typeface="Calibri"/>
                <a:cs typeface="Calibri"/>
              </a:rPr>
              <a:t>//</a:t>
            </a:r>
            <a:r>
              <a:rPr sz="1500" b="1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500" b="1" spc="-10" dirty="0">
                <a:solidFill>
                  <a:srgbClr val="FF0000"/>
                </a:solidFill>
                <a:latin typeface="Calibri"/>
                <a:cs typeface="Calibri"/>
              </a:rPr>
              <a:t>overloading</a:t>
            </a:r>
            <a:r>
              <a:rPr sz="1500" b="1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500" b="1" spc="-5" dirty="0">
                <a:solidFill>
                  <a:srgbClr val="FF0000"/>
                </a:solidFill>
                <a:latin typeface="Calibri"/>
                <a:cs typeface="Calibri"/>
              </a:rPr>
              <a:t>function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31340" y="4365497"/>
            <a:ext cx="5091430" cy="2254462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>
              <a:spcBef>
                <a:spcPts val="459"/>
              </a:spcBef>
            </a:pPr>
            <a:r>
              <a:rPr sz="1500" spc="-5" dirty="0">
                <a:latin typeface="Calibri"/>
                <a:cs typeface="Calibri"/>
              </a:rPr>
              <a:t>cout&lt;&lt;hrs&lt;&lt;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":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Hour(s)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"&lt;&lt;endl</a:t>
            </a:r>
            <a:r>
              <a:rPr sz="1500" spc="1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; </a:t>
            </a:r>
            <a:r>
              <a:rPr sz="1500" spc="-5" dirty="0">
                <a:latin typeface="Calibri"/>
                <a:cs typeface="Calibri"/>
              </a:rPr>
              <a:t>cout&lt;&lt;min&lt;&lt;":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Minutes"&lt;&lt;endl</a:t>
            </a:r>
            <a:r>
              <a:rPr sz="1500" dirty="0">
                <a:latin typeface="Calibri"/>
                <a:cs typeface="Calibri"/>
              </a:rPr>
              <a:t> ;</a:t>
            </a:r>
          </a:p>
          <a:p>
            <a:pPr marL="12700">
              <a:spcBef>
                <a:spcPts val="360"/>
              </a:spcBef>
            </a:pPr>
            <a:r>
              <a:rPr sz="1500" dirty="0">
                <a:latin typeface="Calibri"/>
                <a:cs typeface="Calibri"/>
              </a:rPr>
              <a:t>}</a:t>
            </a:r>
          </a:p>
          <a:p>
            <a:pPr marL="12700">
              <a:spcBef>
                <a:spcPts val="360"/>
              </a:spcBef>
            </a:pPr>
            <a:r>
              <a:rPr sz="1500" b="1" spc="-5" dirty="0">
                <a:latin typeface="Calibri"/>
                <a:cs typeface="Calibri"/>
              </a:rPr>
              <a:t>void</a:t>
            </a:r>
            <a:r>
              <a:rPr sz="1500" b="1" spc="-1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Time::operator=(</a:t>
            </a:r>
            <a:r>
              <a:rPr sz="1500" b="1" spc="-10" dirty="0">
                <a:latin typeface="Calibri"/>
                <a:cs typeface="Calibri"/>
              </a:rPr>
              <a:t>int</a:t>
            </a:r>
            <a:r>
              <a:rPr sz="1500" b="1" spc="-4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t)</a:t>
            </a:r>
          </a:p>
          <a:p>
            <a:pPr marL="12700">
              <a:spcBef>
                <a:spcPts val="360"/>
              </a:spcBef>
            </a:pPr>
            <a:r>
              <a:rPr sz="1500" dirty="0">
                <a:latin typeface="Calibri"/>
                <a:cs typeface="Calibri"/>
              </a:rPr>
              <a:t>{</a:t>
            </a:r>
          </a:p>
          <a:p>
            <a:pPr marL="12700">
              <a:spcBef>
                <a:spcPts val="360"/>
              </a:spcBef>
            </a:pPr>
            <a:r>
              <a:rPr sz="1500" spc="-5" dirty="0">
                <a:latin typeface="Calibri"/>
                <a:cs typeface="Calibri"/>
              </a:rPr>
              <a:t>cout&lt;&lt;"Basic</a:t>
            </a:r>
            <a:r>
              <a:rPr sz="1500" spc="-20" dirty="0">
                <a:latin typeface="Calibri"/>
                <a:cs typeface="Calibri"/>
              </a:rPr>
              <a:t> Type</a:t>
            </a:r>
            <a:r>
              <a:rPr sz="1500" spc="-10" dirty="0">
                <a:latin typeface="Calibri"/>
                <a:cs typeface="Calibri"/>
              </a:rPr>
              <a:t> to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==&gt;</a:t>
            </a:r>
            <a:r>
              <a:rPr sz="1500" spc="1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Class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spc="-20" dirty="0">
                <a:latin typeface="Calibri"/>
                <a:cs typeface="Calibri"/>
              </a:rPr>
              <a:t>Type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Conversion..."&lt;&lt;endl;</a:t>
            </a:r>
            <a:endParaRPr sz="1500" dirty="0">
              <a:latin typeface="Calibri"/>
              <a:cs typeface="Calibri"/>
            </a:endParaRPr>
          </a:p>
          <a:p>
            <a:pPr marL="55244" marR="4193540" indent="-43180">
              <a:lnSpc>
                <a:spcPct val="120000"/>
              </a:lnSpc>
            </a:pPr>
            <a:r>
              <a:rPr sz="1500" spc="-5" dirty="0">
                <a:latin typeface="Calibri"/>
                <a:cs typeface="Calibri"/>
              </a:rPr>
              <a:t>hrs=t/60; </a:t>
            </a:r>
            <a:r>
              <a:rPr sz="1500" dirty="0">
                <a:latin typeface="Calibri"/>
                <a:cs typeface="Calibri"/>
              </a:rPr>
              <a:t> min</a:t>
            </a:r>
            <a:r>
              <a:rPr sz="1500" spc="-5" dirty="0">
                <a:latin typeface="Calibri"/>
                <a:cs typeface="Calibri"/>
              </a:rPr>
              <a:t>=</a:t>
            </a:r>
            <a:r>
              <a:rPr sz="1500" dirty="0">
                <a:latin typeface="Calibri"/>
                <a:cs typeface="Calibri"/>
              </a:rPr>
              <a:t>t</a:t>
            </a:r>
            <a:r>
              <a:rPr sz="1500" spc="-5" dirty="0">
                <a:latin typeface="Calibri"/>
                <a:cs typeface="Calibri"/>
              </a:rPr>
              <a:t>%60</a:t>
            </a:r>
            <a:r>
              <a:rPr sz="1500" dirty="0">
                <a:latin typeface="Calibri"/>
                <a:cs typeface="Calibri"/>
              </a:rPr>
              <a:t>;</a:t>
            </a:r>
          </a:p>
          <a:p>
            <a:pPr marL="55244">
              <a:spcBef>
                <a:spcPts val="360"/>
              </a:spcBef>
            </a:pPr>
            <a:r>
              <a:rPr sz="1500" dirty="0">
                <a:latin typeface="Calibri"/>
                <a:cs typeface="Calibri"/>
              </a:rPr>
              <a:t>}</a:t>
            </a:r>
          </a:p>
        </p:txBody>
      </p:sp>
      <p:sp>
        <p:nvSpPr>
          <p:cNvPr id="7" name="object 7"/>
          <p:cNvSpPr/>
          <p:nvPr/>
        </p:nvSpPr>
        <p:spPr>
          <a:xfrm>
            <a:off x="1524000" y="1295401"/>
            <a:ext cx="9144000" cy="1905"/>
          </a:xfrm>
          <a:custGeom>
            <a:avLst/>
            <a:gdLst/>
            <a:ahLst/>
            <a:cxnLst/>
            <a:rect l="l" t="t" r="r" b="b"/>
            <a:pathLst>
              <a:path w="9144000" h="1905">
                <a:moveTo>
                  <a:pt x="0" y="0"/>
                </a:moveTo>
                <a:lnTo>
                  <a:pt x="9144000" y="1650"/>
                </a:lnTo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0283" y="437390"/>
            <a:ext cx="9377809" cy="629018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dirty="0"/>
              <a:t>Restrictions</a:t>
            </a:r>
            <a:r>
              <a:rPr sz="4000" spc="-40" dirty="0"/>
              <a:t> </a:t>
            </a:r>
            <a:r>
              <a:rPr sz="4000" dirty="0"/>
              <a:t>on</a:t>
            </a:r>
            <a:r>
              <a:rPr sz="4000" spc="-35" dirty="0"/>
              <a:t> </a:t>
            </a:r>
            <a:r>
              <a:rPr sz="4000" dirty="0"/>
              <a:t>Operator</a:t>
            </a:r>
            <a:r>
              <a:rPr sz="4000" spc="-30" dirty="0"/>
              <a:t> </a:t>
            </a:r>
            <a:r>
              <a:rPr sz="4000" dirty="0"/>
              <a:t>Overloading</a:t>
            </a:r>
          </a:p>
        </p:txBody>
      </p:sp>
      <p:sp>
        <p:nvSpPr>
          <p:cNvPr id="3" name="object 3"/>
          <p:cNvSpPr/>
          <p:nvPr/>
        </p:nvSpPr>
        <p:spPr>
          <a:xfrm>
            <a:off x="1524000" y="1295401"/>
            <a:ext cx="9144000" cy="1905"/>
          </a:xfrm>
          <a:custGeom>
            <a:avLst/>
            <a:gdLst/>
            <a:ahLst/>
            <a:cxnLst/>
            <a:rect l="l" t="t" r="r" b="b"/>
            <a:pathLst>
              <a:path w="9144000" h="1905">
                <a:moveTo>
                  <a:pt x="0" y="0"/>
                </a:moveTo>
                <a:lnTo>
                  <a:pt x="9144000" y="1650"/>
                </a:lnTo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65513" y="1368226"/>
            <a:ext cx="11105803" cy="4862830"/>
          </a:xfrm>
          <a:prstGeom prst="rect">
            <a:avLst/>
          </a:prstGeom>
        </p:spPr>
        <p:txBody>
          <a:bodyPr vert="horz" wrap="square" lIns="0" tIns="59055" rIns="0" bIns="0" rtlCol="0">
            <a:spAutoFit/>
          </a:bodyPr>
          <a:lstStyle/>
          <a:p>
            <a:pPr marL="355600" indent="-342900">
              <a:spcBef>
                <a:spcPts val="46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800" spc="-10" dirty="0">
                <a:latin typeface="Calibri"/>
                <a:cs typeface="Calibri"/>
              </a:rPr>
              <a:t>Overloading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restrictions</a:t>
            </a:r>
            <a:endParaRPr sz="2800" dirty="0">
              <a:latin typeface="Calibri"/>
              <a:cs typeface="Calibri"/>
            </a:endParaRPr>
          </a:p>
          <a:p>
            <a:pPr marL="756285" lvl="1" indent="-287020">
              <a:spcBef>
                <a:spcPts val="320"/>
              </a:spcBef>
              <a:buFont typeface="Arial MT"/>
              <a:buChar char="–"/>
              <a:tabLst>
                <a:tab pos="756920" algn="l"/>
              </a:tabLst>
            </a:pPr>
            <a:r>
              <a:rPr sz="2400" spc="-5" dirty="0">
                <a:latin typeface="Calibri"/>
                <a:cs typeface="Calibri"/>
              </a:rPr>
              <a:t>Precedence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FF0000"/>
                </a:solidFill>
                <a:latin typeface="Calibri"/>
                <a:cs typeface="Calibri"/>
              </a:rPr>
              <a:t>operator</a:t>
            </a:r>
            <a:r>
              <a:rPr sz="2400" spc="-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cannot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be</a:t>
            </a:r>
            <a:r>
              <a:rPr sz="24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changed</a:t>
            </a:r>
            <a:endParaRPr sz="2400" dirty="0">
              <a:solidFill>
                <a:srgbClr val="FF0000"/>
              </a:solidFill>
              <a:latin typeface="Calibri"/>
              <a:cs typeface="Calibri"/>
            </a:endParaRPr>
          </a:p>
          <a:p>
            <a:pPr marL="756285" lvl="1" indent="-287020">
              <a:spcBef>
                <a:spcPts val="290"/>
              </a:spcBef>
              <a:buFont typeface="Arial MT"/>
              <a:buChar char="–"/>
              <a:tabLst>
                <a:tab pos="756920" algn="l"/>
              </a:tabLst>
            </a:pPr>
            <a:r>
              <a:rPr sz="2400" spc="-5" dirty="0">
                <a:latin typeface="Calibri"/>
                <a:cs typeface="Calibri"/>
              </a:rPr>
              <a:t>Associativity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FF0000"/>
                </a:solidFill>
                <a:latin typeface="Calibri"/>
                <a:cs typeface="Calibri"/>
              </a:rPr>
              <a:t>operator</a:t>
            </a:r>
            <a:r>
              <a:rPr sz="2400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cannot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be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changed</a:t>
            </a:r>
            <a:endParaRPr sz="2400" dirty="0">
              <a:solidFill>
                <a:srgbClr val="FF0000"/>
              </a:solidFill>
              <a:latin typeface="Calibri"/>
              <a:cs typeface="Calibri"/>
            </a:endParaRPr>
          </a:p>
          <a:p>
            <a:pPr marL="756285" lvl="1" indent="-287020">
              <a:spcBef>
                <a:spcPts val="285"/>
              </a:spcBef>
              <a:buFont typeface="Arial MT"/>
              <a:buChar char="–"/>
              <a:tabLst>
                <a:tab pos="756920" algn="l"/>
              </a:tabLst>
            </a:pP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number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of</a:t>
            </a:r>
            <a:r>
              <a:rPr sz="2400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operands 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cannot</a:t>
            </a:r>
            <a:r>
              <a:rPr sz="24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be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changed</a:t>
            </a:r>
            <a:endParaRPr sz="2400" dirty="0">
              <a:solidFill>
                <a:srgbClr val="FF0000"/>
              </a:solidFill>
              <a:latin typeface="Calibri"/>
              <a:cs typeface="Calibri"/>
            </a:endParaRPr>
          </a:p>
          <a:p>
            <a:pPr marL="1155700" lvl="2" indent="-229235">
              <a:spcBef>
                <a:spcPts val="270"/>
              </a:spcBef>
              <a:buFont typeface="Arial MT"/>
              <a:buChar char="•"/>
              <a:tabLst>
                <a:tab pos="1155700" algn="l"/>
                <a:tab pos="1156335" algn="l"/>
              </a:tabLst>
            </a:pPr>
            <a:r>
              <a:rPr sz="2000" dirty="0">
                <a:latin typeface="Calibri"/>
                <a:cs typeface="Calibri"/>
              </a:rPr>
              <a:t>Unary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operators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remain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unary,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5" dirty="0">
                <a:latin typeface="Calibri"/>
                <a:cs typeface="Calibri"/>
              </a:rPr>
              <a:t> binary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operators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remain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binary</a:t>
            </a:r>
            <a:endParaRPr sz="2000" dirty="0">
              <a:latin typeface="Calibri"/>
              <a:cs typeface="Calibri"/>
            </a:endParaRPr>
          </a:p>
          <a:p>
            <a:pPr marL="1155700" lvl="2" indent="-229235">
              <a:spcBef>
                <a:spcPts val="219"/>
              </a:spcBef>
              <a:buFont typeface="Arial MT"/>
              <a:buChar char="•"/>
              <a:tabLst>
                <a:tab pos="1155700" algn="l"/>
                <a:tab pos="1156335" algn="l"/>
              </a:tabLst>
            </a:pPr>
            <a:r>
              <a:rPr sz="2000" spc="-15" dirty="0">
                <a:latin typeface="Calibri"/>
                <a:cs typeface="Calibri"/>
              </a:rPr>
              <a:t>Operators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&amp;</a:t>
            </a:r>
            <a:r>
              <a:rPr sz="2000" spc="-5" dirty="0">
                <a:latin typeface="Calibri"/>
                <a:cs typeface="Calibri"/>
              </a:rPr>
              <a:t>,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*</a:t>
            </a:r>
            <a:r>
              <a:rPr sz="2000" spc="-5" dirty="0">
                <a:latin typeface="Calibri"/>
                <a:cs typeface="Calibri"/>
              </a:rPr>
              <a:t>, </a:t>
            </a:r>
            <a:r>
              <a:rPr sz="2000" b="1" dirty="0">
                <a:latin typeface="Courier New"/>
                <a:cs typeface="Courier New"/>
              </a:rPr>
              <a:t>+</a:t>
            </a:r>
            <a:r>
              <a:rPr sz="2000" b="1" spc="-755" dirty="0">
                <a:latin typeface="Courier New"/>
                <a:cs typeface="Courier New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b="1" dirty="0">
                <a:latin typeface="Courier New"/>
                <a:cs typeface="Courier New"/>
              </a:rPr>
              <a:t>-</a:t>
            </a:r>
            <a:r>
              <a:rPr sz="2000" b="1" spc="-745" dirty="0">
                <a:latin typeface="Courier New"/>
                <a:cs typeface="Courier New"/>
              </a:rPr>
              <a:t> </a:t>
            </a:r>
            <a:r>
              <a:rPr sz="2000" dirty="0">
                <a:latin typeface="Calibri"/>
                <a:cs typeface="Calibri"/>
              </a:rPr>
              <a:t>each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have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unary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 </a:t>
            </a:r>
            <a:r>
              <a:rPr sz="2000" spc="-5" dirty="0">
                <a:latin typeface="Calibri"/>
                <a:cs typeface="Calibri"/>
              </a:rPr>
              <a:t>binary</a:t>
            </a:r>
            <a:r>
              <a:rPr sz="2000" spc="-15" dirty="0">
                <a:latin typeface="Calibri"/>
                <a:cs typeface="Calibri"/>
              </a:rPr>
              <a:t> versions</a:t>
            </a:r>
            <a:endParaRPr sz="2000" dirty="0">
              <a:latin typeface="Calibri"/>
              <a:cs typeface="Calibri"/>
            </a:endParaRPr>
          </a:p>
          <a:p>
            <a:pPr marL="1155700" lvl="2" indent="-229235">
              <a:spcBef>
                <a:spcPts val="260"/>
              </a:spcBef>
              <a:buFont typeface="Arial MT"/>
              <a:buChar char="•"/>
              <a:tabLst>
                <a:tab pos="1155700" algn="l"/>
                <a:tab pos="1156335" algn="l"/>
              </a:tabLst>
            </a:pPr>
            <a:r>
              <a:rPr sz="2000" dirty="0">
                <a:latin typeface="Calibri"/>
                <a:cs typeface="Calibri"/>
              </a:rPr>
              <a:t>Unary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binary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versions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can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be </a:t>
            </a:r>
            <a:r>
              <a:rPr sz="2000" spc="-10" dirty="0">
                <a:latin typeface="Calibri"/>
                <a:cs typeface="Calibri"/>
              </a:rPr>
              <a:t>overloaded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separately</a:t>
            </a:r>
            <a:endParaRPr sz="2000" dirty="0">
              <a:latin typeface="Calibri"/>
              <a:cs typeface="Calibri"/>
            </a:endParaRPr>
          </a:p>
          <a:p>
            <a:pPr marL="355600" indent="-342900">
              <a:spcBef>
                <a:spcPts val="28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No </a:t>
            </a: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new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FF0000"/>
                </a:solidFill>
                <a:latin typeface="Calibri"/>
                <a:cs typeface="Calibri"/>
              </a:rPr>
              <a:t>operators</a:t>
            </a:r>
            <a:r>
              <a:rPr sz="28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can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created</a:t>
            </a:r>
            <a:endParaRPr sz="2800" dirty="0">
              <a:latin typeface="Calibri"/>
              <a:cs typeface="Calibri"/>
            </a:endParaRPr>
          </a:p>
          <a:p>
            <a:pPr marL="756285" lvl="1" indent="-287020">
              <a:spcBef>
                <a:spcPts val="315"/>
              </a:spcBef>
              <a:buFont typeface="Arial MT"/>
              <a:buChar char="–"/>
              <a:tabLst>
                <a:tab pos="756920" algn="l"/>
              </a:tabLst>
            </a:pPr>
            <a:r>
              <a:rPr sz="2400" spc="-5" dirty="0">
                <a:latin typeface="Calibri"/>
                <a:cs typeface="Calibri"/>
              </a:rPr>
              <a:t>Use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only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existing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operators</a:t>
            </a:r>
            <a:endParaRPr sz="2400" dirty="0">
              <a:latin typeface="Calibri"/>
              <a:cs typeface="Calibri"/>
            </a:endParaRPr>
          </a:p>
          <a:p>
            <a:pPr marL="355600" indent="-342900">
              <a:spcBef>
                <a:spcPts val="31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No</a:t>
            </a:r>
            <a:r>
              <a:rPr sz="28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overloading</a:t>
            </a:r>
            <a:r>
              <a:rPr sz="28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FF0000"/>
                </a:solidFill>
                <a:latin typeface="Calibri"/>
                <a:cs typeface="Calibri"/>
              </a:rPr>
              <a:t>operators</a:t>
            </a:r>
            <a:r>
              <a:rPr sz="28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FF0000"/>
                </a:solidFill>
                <a:latin typeface="Calibri"/>
                <a:cs typeface="Calibri"/>
              </a:rPr>
              <a:t>for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built-in</a:t>
            </a:r>
            <a:r>
              <a:rPr sz="2800" spc="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types</a:t>
            </a:r>
            <a:endParaRPr sz="2800" dirty="0">
              <a:solidFill>
                <a:srgbClr val="FF0000"/>
              </a:solidFill>
              <a:latin typeface="Calibri"/>
              <a:cs typeface="Calibri"/>
            </a:endParaRPr>
          </a:p>
          <a:p>
            <a:pPr marL="756285" lvl="1" indent="-287020">
              <a:spcBef>
                <a:spcPts val="315"/>
              </a:spcBef>
              <a:buFont typeface="Arial MT"/>
              <a:buChar char="–"/>
              <a:tabLst>
                <a:tab pos="756920" algn="l"/>
              </a:tabLst>
            </a:pPr>
            <a:r>
              <a:rPr sz="2400" spc="-5" dirty="0">
                <a:latin typeface="Calibri"/>
                <a:cs typeface="Calibri"/>
              </a:rPr>
              <a:t>Cannot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change </a:t>
            </a:r>
            <a:r>
              <a:rPr sz="2400" spc="-10" dirty="0">
                <a:latin typeface="Calibri"/>
                <a:cs typeface="Calibri"/>
              </a:rPr>
              <a:t>how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two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integers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are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added</a:t>
            </a:r>
          </a:p>
          <a:p>
            <a:pPr marL="756285" lvl="1" indent="-287020">
              <a:spcBef>
                <a:spcPts val="290"/>
              </a:spcBef>
              <a:buFont typeface="Arial MT"/>
              <a:buChar char="–"/>
              <a:tabLst>
                <a:tab pos="756920" algn="l"/>
              </a:tabLst>
            </a:pPr>
            <a:r>
              <a:rPr sz="2400" spc="-10" dirty="0">
                <a:latin typeface="Calibri"/>
                <a:cs typeface="Calibri"/>
              </a:rPr>
              <a:t>Produces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25" dirty="0">
                <a:latin typeface="Calibri"/>
                <a:cs typeface="Calibri"/>
              </a:rPr>
              <a:t> syntax </a:t>
            </a:r>
            <a:r>
              <a:rPr sz="2400" spc="-10" dirty="0">
                <a:latin typeface="Calibri"/>
                <a:cs typeface="Calibri"/>
              </a:rPr>
              <a:t>error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10505" y="131250"/>
            <a:ext cx="2571750" cy="1366400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>
                <a:latin typeface="Calibri"/>
                <a:cs typeface="Calibri"/>
              </a:rPr>
              <a:t>Continued…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59941" y="1555445"/>
            <a:ext cx="5800725" cy="33794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2200" b="1" spc="-15" dirty="0">
                <a:latin typeface="Calibri"/>
                <a:cs typeface="Calibri"/>
              </a:rPr>
              <a:t>int</a:t>
            </a:r>
            <a:r>
              <a:rPr sz="2200" b="1" spc="-30" dirty="0">
                <a:latin typeface="Calibri"/>
                <a:cs typeface="Calibri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main()</a:t>
            </a:r>
            <a:endParaRPr sz="2200" dirty="0">
              <a:latin typeface="Calibri"/>
              <a:cs typeface="Calibri"/>
            </a:endParaRPr>
          </a:p>
          <a:p>
            <a:pPr marL="12700">
              <a:spcBef>
                <a:spcPts val="5"/>
              </a:spcBef>
            </a:pPr>
            <a:r>
              <a:rPr sz="2200" spc="-5" dirty="0">
                <a:latin typeface="Calibri"/>
                <a:cs typeface="Calibri"/>
              </a:rPr>
              <a:t>{</a:t>
            </a:r>
            <a:endParaRPr sz="2200" dirty="0">
              <a:latin typeface="Calibri"/>
              <a:cs typeface="Calibri"/>
            </a:endParaRPr>
          </a:p>
          <a:p>
            <a:pPr marL="12700"/>
            <a:r>
              <a:rPr sz="2200" spc="-10" dirty="0">
                <a:latin typeface="Calibri"/>
                <a:cs typeface="Calibri"/>
              </a:rPr>
              <a:t>Time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t1;</a:t>
            </a:r>
            <a:endParaRPr sz="2200" dirty="0">
              <a:latin typeface="Calibri"/>
              <a:cs typeface="Calibri"/>
            </a:endParaRPr>
          </a:p>
          <a:p>
            <a:pPr marL="76200"/>
            <a:r>
              <a:rPr sz="2200" b="1" spc="-15" dirty="0">
                <a:latin typeface="Calibri"/>
                <a:cs typeface="Calibri"/>
              </a:rPr>
              <a:t>int</a:t>
            </a:r>
            <a:r>
              <a:rPr sz="2200" b="1" spc="-2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duration;</a:t>
            </a:r>
            <a:endParaRPr sz="2200" dirty="0">
              <a:latin typeface="Calibri"/>
              <a:cs typeface="Calibri"/>
            </a:endParaRPr>
          </a:p>
          <a:p>
            <a:pPr marL="12700"/>
            <a:r>
              <a:rPr sz="2200" spc="-15" dirty="0">
                <a:latin typeface="Calibri"/>
                <a:cs typeface="Calibri"/>
              </a:rPr>
              <a:t>cout&lt;&lt;"Enter</a:t>
            </a:r>
            <a:r>
              <a:rPr sz="2200" spc="4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time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duration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in</a:t>
            </a:r>
            <a:r>
              <a:rPr sz="2200" spc="-10" dirty="0">
                <a:latin typeface="Calibri"/>
                <a:cs typeface="Calibri"/>
              </a:rPr>
              <a:t> minutes";</a:t>
            </a:r>
            <a:endParaRPr sz="2200" dirty="0">
              <a:latin typeface="Calibri"/>
              <a:cs typeface="Calibri"/>
            </a:endParaRPr>
          </a:p>
          <a:p>
            <a:pPr marL="12700"/>
            <a:r>
              <a:rPr sz="2200" spc="-10" dirty="0">
                <a:latin typeface="Calibri"/>
                <a:cs typeface="Calibri"/>
              </a:rPr>
              <a:t>cin&gt;&gt;duration;</a:t>
            </a:r>
            <a:endParaRPr sz="2200" dirty="0">
              <a:latin typeface="Calibri"/>
              <a:cs typeface="Calibri"/>
            </a:endParaRPr>
          </a:p>
          <a:p>
            <a:pPr marL="12700" marR="5080"/>
            <a:r>
              <a:rPr sz="2200" spc="-10" dirty="0">
                <a:latin typeface="Calibri"/>
                <a:cs typeface="Calibri"/>
              </a:rPr>
              <a:t>cout&lt;&lt;"object</a:t>
            </a:r>
            <a:r>
              <a:rPr sz="2200" spc="5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t1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overloaded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assignment..."&lt;&lt;endl; </a:t>
            </a:r>
            <a:r>
              <a:rPr sz="2200" spc="-484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t1=duration;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b="1" spc="-45" dirty="0">
                <a:solidFill>
                  <a:srgbClr val="FF0000"/>
                </a:solidFill>
                <a:latin typeface="Calibri"/>
                <a:cs typeface="Calibri"/>
              </a:rPr>
              <a:t>//or,</a:t>
            </a:r>
            <a:r>
              <a:rPr sz="2200" b="1" spc="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200" b="1" spc="-15" dirty="0">
                <a:solidFill>
                  <a:srgbClr val="FF0000"/>
                </a:solidFill>
                <a:latin typeface="Calibri"/>
                <a:cs typeface="Calibri"/>
              </a:rPr>
              <a:t>t1.operator=(duration); </a:t>
            </a:r>
            <a:r>
              <a:rPr sz="2200" b="1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t1.display();</a:t>
            </a:r>
            <a:endParaRPr sz="2200" dirty="0">
              <a:latin typeface="Calibri"/>
              <a:cs typeface="Calibri"/>
            </a:endParaRPr>
          </a:p>
          <a:p>
            <a:pPr marL="12700">
              <a:spcBef>
                <a:spcPts val="5"/>
              </a:spcBef>
            </a:pPr>
            <a:r>
              <a:rPr sz="2200" b="1" spc="-15" dirty="0">
                <a:latin typeface="Calibri"/>
                <a:cs typeface="Calibri"/>
              </a:rPr>
              <a:t>return</a:t>
            </a:r>
            <a:r>
              <a:rPr sz="2200" b="1" spc="-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0;</a:t>
            </a:r>
            <a:endParaRPr sz="22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59940" y="4909565"/>
            <a:ext cx="113664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2200" spc="-5" dirty="0">
                <a:latin typeface="Calibri"/>
                <a:cs typeface="Calibri"/>
              </a:rPr>
              <a:t>}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24000" y="1295401"/>
            <a:ext cx="9144000" cy="1905"/>
          </a:xfrm>
          <a:custGeom>
            <a:avLst/>
            <a:gdLst/>
            <a:ahLst/>
            <a:cxnLst/>
            <a:rect l="l" t="t" r="r" b="b"/>
            <a:pathLst>
              <a:path w="9144000" h="1905">
                <a:moveTo>
                  <a:pt x="0" y="0"/>
                </a:moveTo>
                <a:lnTo>
                  <a:pt x="9144000" y="1650"/>
                </a:lnTo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086600" y="5038637"/>
            <a:ext cx="3124200" cy="1200785"/>
          </a:xfrm>
          <a:custGeom>
            <a:avLst/>
            <a:gdLst/>
            <a:ahLst/>
            <a:cxnLst/>
            <a:rect l="l" t="t" r="r" b="b"/>
            <a:pathLst>
              <a:path w="3124200" h="1200785">
                <a:moveTo>
                  <a:pt x="0" y="1200327"/>
                </a:moveTo>
                <a:lnTo>
                  <a:pt x="3124200" y="1200327"/>
                </a:lnTo>
                <a:lnTo>
                  <a:pt x="3124200" y="0"/>
                </a:lnTo>
                <a:lnTo>
                  <a:pt x="0" y="0"/>
                </a:lnTo>
                <a:lnTo>
                  <a:pt x="0" y="1200327"/>
                </a:lnTo>
                <a:close/>
              </a:path>
            </a:pathLst>
          </a:custGeom>
          <a:ln w="9525">
            <a:solidFill>
              <a:srgbClr val="4F81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178928" y="5057648"/>
            <a:ext cx="295275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just">
              <a:spcBef>
                <a:spcPts val="100"/>
              </a:spcBef>
              <a:tabLst>
                <a:tab pos="810260" algn="l"/>
                <a:tab pos="1886585" algn="l"/>
              </a:tabLst>
            </a:pPr>
            <a:r>
              <a:rPr spc="-20" dirty="0">
                <a:latin typeface="Calibri"/>
                <a:cs typeface="Calibri"/>
              </a:rPr>
              <a:t>B</a:t>
            </a:r>
            <a:r>
              <a:rPr dirty="0">
                <a:latin typeface="Calibri"/>
                <a:cs typeface="Calibri"/>
              </a:rPr>
              <a:t>y	</a:t>
            </a:r>
            <a:r>
              <a:rPr spc="-5" dirty="0">
                <a:latin typeface="Calibri"/>
                <a:cs typeface="Calibri"/>
              </a:rPr>
              <a:t>u</a:t>
            </a:r>
            <a:r>
              <a:rPr dirty="0">
                <a:latin typeface="Calibri"/>
                <a:cs typeface="Calibri"/>
              </a:rPr>
              <a:t>s</a:t>
            </a:r>
            <a:r>
              <a:rPr spc="-5" dirty="0">
                <a:latin typeface="Calibri"/>
                <a:cs typeface="Calibri"/>
              </a:rPr>
              <a:t>in</a:t>
            </a:r>
            <a:r>
              <a:rPr dirty="0">
                <a:latin typeface="Calibri"/>
                <a:cs typeface="Calibri"/>
              </a:rPr>
              <a:t>g	</a:t>
            </a:r>
            <a:r>
              <a:rPr spc="-15" dirty="0">
                <a:latin typeface="Calibri"/>
                <a:cs typeface="Calibri"/>
              </a:rPr>
              <a:t>o</a:t>
            </a:r>
            <a:r>
              <a:rPr spc="-10" dirty="0">
                <a:latin typeface="Calibri"/>
                <a:cs typeface="Calibri"/>
              </a:rPr>
              <a:t>v</a:t>
            </a:r>
            <a:r>
              <a:rPr dirty="0">
                <a:latin typeface="Calibri"/>
                <a:cs typeface="Calibri"/>
              </a:rPr>
              <a:t>er</a:t>
            </a:r>
            <a:r>
              <a:rPr spc="-10" dirty="0">
                <a:latin typeface="Calibri"/>
                <a:cs typeface="Calibri"/>
              </a:rPr>
              <a:t>l</a:t>
            </a:r>
            <a:r>
              <a:rPr spc="-5" dirty="0">
                <a:latin typeface="Calibri"/>
                <a:cs typeface="Calibri"/>
              </a:rPr>
              <a:t>oad</a:t>
            </a:r>
            <a:r>
              <a:rPr spc="15" dirty="0">
                <a:latin typeface="Calibri"/>
                <a:cs typeface="Calibri"/>
              </a:rPr>
              <a:t>e</a:t>
            </a:r>
            <a:r>
              <a:rPr dirty="0">
                <a:latin typeface="Calibri"/>
                <a:cs typeface="Calibri"/>
              </a:rPr>
              <a:t>d  </a:t>
            </a:r>
            <a:r>
              <a:rPr spc="-5" dirty="0">
                <a:latin typeface="Calibri"/>
                <a:cs typeface="Calibri"/>
              </a:rPr>
              <a:t>assignment</a:t>
            </a:r>
            <a:r>
              <a:rPr dirty="0">
                <a:latin typeface="Calibri"/>
                <a:cs typeface="Calibri"/>
              </a:rPr>
              <a:t> </a:t>
            </a:r>
            <a:r>
              <a:rPr spc="-15" dirty="0">
                <a:latin typeface="Calibri"/>
                <a:cs typeface="Calibri"/>
              </a:rPr>
              <a:t>operator</a:t>
            </a:r>
            <a:r>
              <a:rPr spc="-10" dirty="0">
                <a:latin typeface="Calibri"/>
                <a:cs typeface="Calibri"/>
              </a:rPr>
              <a:t> we</a:t>
            </a:r>
            <a:r>
              <a:rPr spc="-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can </a:t>
            </a:r>
            <a:r>
              <a:rPr spc="-39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perform </a:t>
            </a:r>
            <a:r>
              <a:rPr dirty="0">
                <a:latin typeface="Calibri"/>
                <a:cs typeface="Calibri"/>
              </a:rPr>
              <a:t>the type </a:t>
            </a:r>
            <a:r>
              <a:rPr spc="-15" dirty="0">
                <a:latin typeface="Calibri"/>
                <a:cs typeface="Calibri"/>
              </a:rPr>
              <a:t>conversion at </a:t>
            </a:r>
            <a:r>
              <a:rPr spc="-10" dirty="0">
                <a:latin typeface="Calibri"/>
                <a:cs typeface="Calibri"/>
              </a:rPr>
              <a:t> </a:t>
            </a:r>
            <a:r>
              <a:rPr spc="-15" dirty="0">
                <a:latin typeface="Calibri"/>
                <a:cs typeface="Calibri"/>
              </a:rPr>
              <a:t>any</a:t>
            </a:r>
            <a:r>
              <a:rPr spc="-5" dirty="0">
                <a:latin typeface="Calibri"/>
                <a:cs typeface="Calibri"/>
              </a:rPr>
              <a:t> place</a:t>
            </a:r>
            <a:r>
              <a:rPr spc="2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in</a:t>
            </a:r>
            <a:r>
              <a:rPr spc="10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program.</a:t>
            </a:r>
            <a:endParaRPr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655186" y="4259579"/>
            <a:ext cx="3431540" cy="1098550"/>
          </a:xfrm>
          <a:custGeom>
            <a:avLst/>
            <a:gdLst/>
            <a:ahLst/>
            <a:cxnLst/>
            <a:rect l="l" t="t" r="r" b="b"/>
            <a:pathLst>
              <a:path w="3431540" h="1098550">
                <a:moveTo>
                  <a:pt x="3385979" y="1068580"/>
                </a:moveTo>
                <a:lnTo>
                  <a:pt x="3324352" y="1082802"/>
                </a:lnTo>
                <a:lnTo>
                  <a:pt x="3321685" y="1087120"/>
                </a:lnTo>
                <a:lnTo>
                  <a:pt x="3322701" y="1091311"/>
                </a:lnTo>
                <a:lnTo>
                  <a:pt x="3323716" y="1095629"/>
                </a:lnTo>
                <a:lnTo>
                  <a:pt x="3327908" y="1098296"/>
                </a:lnTo>
                <a:lnTo>
                  <a:pt x="3418739" y="1077341"/>
                </a:lnTo>
                <a:lnTo>
                  <a:pt x="3414141" y="1077341"/>
                </a:lnTo>
                <a:lnTo>
                  <a:pt x="3385979" y="1068580"/>
                </a:lnTo>
                <a:close/>
              </a:path>
              <a:path w="3431540" h="1098550">
                <a:moveTo>
                  <a:pt x="3401399" y="1065027"/>
                </a:moveTo>
                <a:lnTo>
                  <a:pt x="3385979" y="1068580"/>
                </a:lnTo>
                <a:lnTo>
                  <a:pt x="3414141" y="1077341"/>
                </a:lnTo>
                <a:lnTo>
                  <a:pt x="3414851" y="1075055"/>
                </a:lnTo>
                <a:lnTo>
                  <a:pt x="3410585" y="1075055"/>
                </a:lnTo>
                <a:lnTo>
                  <a:pt x="3401399" y="1065027"/>
                </a:lnTo>
                <a:close/>
              </a:path>
              <a:path w="3431540" h="1098550">
                <a:moveTo>
                  <a:pt x="3354704" y="995807"/>
                </a:moveTo>
                <a:lnTo>
                  <a:pt x="3351529" y="998855"/>
                </a:lnTo>
                <a:lnTo>
                  <a:pt x="3348228" y="1001776"/>
                </a:lnTo>
                <a:lnTo>
                  <a:pt x="3347974" y="1006856"/>
                </a:lnTo>
                <a:lnTo>
                  <a:pt x="3351022" y="1010031"/>
                </a:lnTo>
                <a:lnTo>
                  <a:pt x="3390861" y="1053522"/>
                </a:lnTo>
                <a:lnTo>
                  <a:pt x="3418840" y="1062228"/>
                </a:lnTo>
                <a:lnTo>
                  <a:pt x="3414141" y="1077341"/>
                </a:lnTo>
                <a:lnTo>
                  <a:pt x="3418739" y="1077341"/>
                </a:lnTo>
                <a:lnTo>
                  <a:pt x="3431413" y="1074420"/>
                </a:lnTo>
                <a:lnTo>
                  <a:pt x="3362705" y="999363"/>
                </a:lnTo>
                <a:lnTo>
                  <a:pt x="3359785" y="996061"/>
                </a:lnTo>
                <a:lnTo>
                  <a:pt x="3354704" y="995807"/>
                </a:lnTo>
                <a:close/>
              </a:path>
              <a:path w="3431540" h="1098550">
                <a:moveTo>
                  <a:pt x="3414649" y="1061974"/>
                </a:moveTo>
                <a:lnTo>
                  <a:pt x="3401399" y="1065027"/>
                </a:lnTo>
                <a:lnTo>
                  <a:pt x="3410585" y="1075055"/>
                </a:lnTo>
                <a:lnTo>
                  <a:pt x="3414649" y="1061974"/>
                </a:lnTo>
                <a:close/>
              </a:path>
              <a:path w="3431540" h="1098550">
                <a:moveTo>
                  <a:pt x="3418023" y="1061974"/>
                </a:moveTo>
                <a:lnTo>
                  <a:pt x="3414649" y="1061974"/>
                </a:lnTo>
                <a:lnTo>
                  <a:pt x="3410585" y="1075055"/>
                </a:lnTo>
                <a:lnTo>
                  <a:pt x="3414851" y="1075055"/>
                </a:lnTo>
                <a:lnTo>
                  <a:pt x="3418840" y="1062228"/>
                </a:lnTo>
                <a:lnTo>
                  <a:pt x="3418023" y="1061974"/>
                </a:lnTo>
                <a:close/>
              </a:path>
              <a:path w="3431540" h="1098550">
                <a:moveTo>
                  <a:pt x="4825" y="0"/>
                </a:moveTo>
                <a:lnTo>
                  <a:pt x="0" y="15240"/>
                </a:lnTo>
                <a:lnTo>
                  <a:pt x="3385979" y="1068580"/>
                </a:lnTo>
                <a:lnTo>
                  <a:pt x="3401399" y="1065027"/>
                </a:lnTo>
                <a:lnTo>
                  <a:pt x="3390861" y="1053522"/>
                </a:lnTo>
                <a:lnTo>
                  <a:pt x="4825" y="0"/>
                </a:lnTo>
                <a:close/>
              </a:path>
              <a:path w="3431540" h="1098550">
                <a:moveTo>
                  <a:pt x="3390861" y="1053522"/>
                </a:moveTo>
                <a:lnTo>
                  <a:pt x="3401399" y="1065027"/>
                </a:lnTo>
                <a:lnTo>
                  <a:pt x="3414649" y="1061974"/>
                </a:lnTo>
                <a:lnTo>
                  <a:pt x="3418023" y="1061974"/>
                </a:lnTo>
                <a:lnTo>
                  <a:pt x="3390861" y="1053522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03702" y="488094"/>
            <a:ext cx="4789805" cy="689291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Class to Basic</a:t>
            </a:r>
            <a:r>
              <a:rPr dirty="0"/>
              <a:t> </a:t>
            </a:r>
            <a:r>
              <a:rPr spc="-80" dirty="0"/>
              <a:t>Type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39585" y="1461261"/>
            <a:ext cx="10931237" cy="416780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 algn="just">
              <a:spcBef>
                <a:spcPts val="100"/>
              </a:spcBef>
              <a:buFont typeface="Arial MT"/>
              <a:buChar char="•"/>
              <a:tabLst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In </a:t>
            </a:r>
            <a:r>
              <a:rPr sz="2400" dirty="0">
                <a:latin typeface="Calibri"/>
                <a:cs typeface="Calibri"/>
              </a:rPr>
              <a:t>this type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spc="-15" dirty="0">
                <a:latin typeface="Calibri"/>
                <a:cs typeface="Calibri"/>
              </a:rPr>
              <a:t>conversion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b="1" spc="-10" dirty="0">
                <a:solidFill>
                  <a:srgbClr val="FF0000"/>
                </a:solidFill>
                <a:latin typeface="Calibri"/>
                <a:cs typeface="Calibri"/>
              </a:rPr>
              <a:t>source </a:t>
            </a:r>
            <a:r>
              <a:rPr sz="2400" b="1" spc="-5" dirty="0">
                <a:solidFill>
                  <a:srgbClr val="FF0000"/>
                </a:solidFill>
                <a:latin typeface="Calibri"/>
                <a:cs typeface="Calibri"/>
              </a:rPr>
              <a:t>type </a:t>
            </a: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is </a:t>
            </a:r>
            <a:r>
              <a:rPr sz="2400" b="1" spc="-5" dirty="0">
                <a:solidFill>
                  <a:srgbClr val="FF0000"/>
                </a:solidFill>
                <a:latin typeface="Calibri"/>
                <a:cs typeface="Calibri"/>
              </a:rPr>
              <a:t>class </a:t>
            </a: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type </a:t>
            </a:r>
            <a:r>
              <a:rPr sz="2400" spc="-5" dirty="0">
                <a:latin typeface="Calibri"/>
                <a:cs typeface="Calibri"/>
              </a:rPr>
              <a:t>and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FF0000"/>
                </a:solidFill>
                <a:latin typeface="Calibri"/>
                <a:cs typeface="Calibri"/>
              </a:rPr>
              <a:t>destination </a:t>
            </a: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type is </a:t>
            </a:r>
            <a:r>
              <a:rPr sz="2400" b="1" spc="-5" dirty="0">
                <a:solidFill>
                  <a:srgbClr val="FF0000"/>
                </a:solidFill>
                <a:latin typeface="Calibri"/>
                <a:cs typeface="Calibri"/>
              </a:rPr>
              <a:t>basic </a:t>
            </a: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type</a:t>
            </a:r>
            <a:r>
              <a:rPr sz="2400" dirty="0">
                <a:latin typeface="Calibri"/>
                <a:cs typeface="Calibri"/>
              </a:rPr>
              <a:t>, </a:t>
            </a:r>
            <a:r>
              <a:rPr sz="2400" spc="-5" dirty="0">
                <a:latin typeface="Calibri"/>
                <a:cs typeface="Calibri"/>
              </a:rPr>
              <a:t>i.e. class </a:t>
            </a:r>
            <a:r>
              <a:rPr sz="2400" spc="-15" dirty="0">
                <a:latin typeface="Calibri"/>
                <a:cs typeface="Calibri"/>
              </a:rPr>
              <a:t>data </a:t>
            </a:r>
            <a:r>
              <a:rPr sz="2400" spc="-5" dirty="0">
                <a:latin typeface="Calibri"/>
                <a:cs typeface="Calibri"/>
              </a:rPr>
              <a:t>type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-15" dirty="0">
                <a:latin typeface="Calibri"/>
                <a:cs typeface="Calibri"/>
              </a:rPr>
              <a:t>converted into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" dirty="0">
                <a:latin typeface="Calibri"/>
                <a:cs typeface="Calibri"/>
              </a:rPr>
              <a:t> basic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type.</a:t>
            </a:r>
          </a:p>
          <a:p>
            <a:pPr marL="355600" indent="-342900" algn="just">
              <a:spcBef>
                <a:spcPts val="580"/>
              </a:spcBef>
              <a:buFont typeface="Arial MT"/>
              <a:buChar char="•"/>
              <a:tabLst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constructor</a:t>
            </a:r>
            <a:r>
              <a:rPr sz="2400" spc="-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functions</a:t>
            </a:r>
            <a:r>
              <a:rPr sz="24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do</a:t>
            </a:r>
            <a:r>
              <a:rPr sz="24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not</a:t>
            </a:r>
            <a:r>
              <a:rPr sz="24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support</a:t>
            </a:r>
            <a:r>
              <a:rPr sz="24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this</a:t>
            </a:r>
            <a:r>
              <a:rPr sz="2400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operation</a:t>
            </a:r>
            <a:r>
              <a:rPr sz="2400" spc="-10" dirty="0">
                <a:latin typeface="Calibri"/>
                <a:cs typeface="Calibri"/>
              </a:rPr>
              <a:t>.</a:t>
            </a:r>
            <a:endParaRPr sz="2400" dirty="0">
              <a:latin typeface="Calibri"/>
              <a:cs typeface="Calibri"/>
            </a:endParaRPr>
          </a:p>
          <a:p>
            <a:pPr marL="355600" indent="-342900" algn="just">
              <a:spcBef>
                <a:spcPts val="575"/>
              </a:spcBef>
              <a:buFont typeface="Arial MT"/>
              <a:buChar char="•"/>
              <a:tabLst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It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requires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special 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casting</a:t>
            </a:r>
            <a:r>
              <a:rPr sz="2400" spc="-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FF0000"/>
                </a:solidFill>
                <a:latin typeface="Calibri"/>
                <a:cs typeface="Calibri"/>
              </a:rPr>
              <a:t>operator</a:t>
            </a:r>
            <a:r>
              <a:rPr sz="2400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function</a:t>
            </a:r>
            <a:r>
              <a:rPr sz="2400" spc="-5" dirty="0">
                <a:latin typeface="Calibri"/>
                <a:cs typeface="Calibri"/>
              </a:rPr>
              <a:t>.</a:t>
            </a:r>
            <a:endParaRPr sz="2400" dirty="0">
              <a:latin typeface="Calibri"/>
              <a:cs typeface="Calibri"/>
            </a:endParaRPr>
          </a:p>
          <a:p>
            <a:pPr marL="355600" marR="5715" indent="-342900" algn="just">
              <a:spcBef>
                <a:spcPts val="575"/>
              </a:spcBef>
              <a:buFont typeface="Arial MT"/>
              <a:buChar char="•"/>
              <a:tabLst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The </a:t>
            </a:r>
            <a:r>
              <a:rPr sz="2400" spc="-25" dirty="0">
                <a:latin typeface="Calibri"/>
                <a:cs typeface="Calibri"/>
              </a:rPr>
              <a:t>syntax </a:t>
            </a:r>
            <a:r>
              <a:rPr sz="2400" spc="-20" dirty="0">
                <a:latin typeface="Calibri"/>
                <a:cs typeface="Calibri"/>
              </a:rPr>
              <a:t>for </a:t>
            </a:r>
            <a:r>
              <a:rPr sz="2400" dirty="0">
                <a:latin typeface="Calibri"/>
                <a:cs typeface="Calibri"/>
              </a:rPr>
              <a:t>an </a:t>
            </a:r>
            <a:r>
              <a:rPr sz="2400" b="1" spc="-5" dirty="0">
                <a:solidFill>
                  <a:srgbClr val="FF0000"/>
                </a:solidFill>
                <a:latin typeface="Calibri"/>
                <a:cs typeface="Calibri"/>
              </a:rPr>
              <a:t>overloaded </a:t>
            </a:r>
            <a:r>
              <a:rPr sz="2400" b="1" spc="-10" dirty="0">
                <a:solidFill>
                  <a:srgbClr val="FF0000"/>
                </a:solidFill>
                <a:latin typeface="Calibri"/>
                <a:cs typeface="Calibri"/>
              </a:rPr>
              <a:t>casting </a:t>
            </a:r>
            <a:r>
              <a:rPr sz="2400" b="1" spc="-15" dirty="0">
                <a:solidFill>
                  <a:srgbClr val="FF0000"/>
                </a:solidFill>
                <a:latin typeface="Calibri"/>
                <a:cs typeface="Calibri"/>
              </a:rPr>
              <a:t>operator </a:t>
            </a:r>
            <a:r>
              <a:rPr sz="2400" b="1" spc="-5" dirty="0">
                <a:solidFill>
                  <a:srgbClr val="FF0000"/>
                </a:solidFill>
                <a:latin typeface="Calibri"/>
                <a:cs typeface="Calibri"/>
              </a:rPr>
              <a:t>function</a:t>
            </a:r>
            <a:r>
              <a:rPr sz="2400" spc="-5" dirty="0">
                <a:latin typeface="Calibri"/>
                <a:cs typeface="Calibri"/>
              </a:rPr>
              <a:t>, usually 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referred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conversion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function,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is:</a:t>
            </a:r>
            <a:endParaRPr sz="3300" dirty="0">
              <a:latin typeface="Calibri"/>
              <a:cs typeface="Calibri"/>
            </a:endParaRPr>
          </a:p>
          <a:p>
            <a:pPr marL="285115">
              <a:spcBef>
                <a:spcPts val="5"/>
              </a:spcBef>
            </a:pPr>
            <a:r>
              <a:rPr sz="2400" b="1" spc="-15" dirty="0">
                <a:latin typeface="Calibri"/>
                <a:cs typeface="Calibri"/>
              </a:rPr>
              <a:t>operator</a:t>
            </a:r>
            <a:r>
              <a:rPr sz="2400" b="1" spc="-40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typename</a:t>
            </a:r>
            <a:r>
              <a:rPr sz="2400" dirty="0">
                <a:latin typeface="Calibri"/>
                <a:cs typeface="Calibri"/>
              </a:rPr>
              <a:t>(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)</a:t>
            </a:r>
          </a:p>
          <a:p>
            <a:pPr marL="285115">
              <a:spcBef>
                <a:spcPts val="575"/>
              </a:spcBef>
            </a:pPr>
            <a:r>
              <a:rPr sz="2400" dirty="0">
                <a:latin typeface="Calibri"/>
                <a:cs typeface="Calibri"/>
              </a:rPr>
              <a:t>{</a:t>
            </a:r>
          </a:p>
          <a:p>
            <a:pPr marL="558165">
              <a:spcBef>
                <a:spcPts val="575"/>
              </a:spcBef>
            </a:pPr>
            <a:r>
              <a:rPr sz="2400" spc="-5" dirty="0">
                <a:latin typeface="Calibri"/>
                <a:cs typeface="Calibri"/>
              </a:rPr>
              <a:t>//Function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statements</a:t>
            </a:r>
            <a:endParaRPr sz="2400" dirty="0">
              <a:latin typeface="Calibri"/>
              <a:cs typeface="Calibri"/>
            </a:endParaRPr>
          </a:p>
          <a:p>
            <a:pPr marL="353695">
              <a:spcBef>
                <a:spcPts val="580"/>
              </a:spcBef>
            </a:pPr>
            <a:r>
              <a:rPr sz="2400" dirty="0">
                <a:latin typeface="Calibri"/>
                <a:cs typeface="Calibri"/>
              </a:rPr>
              <a:t>}</a:t>
            </a:r>
          </a:p>
        </p:txBody>
      </p:sp>
      <p:sp>
        <p:nvSpPr>
          <p:cNvPr id="4" name="object 4"/>
          <p:cNvSpPr/>
          <p:nvPr/>
        </p:nvSpPr>
        <p:spPr>
          <a:xfrm>
            <a:off x="1524000" y="1295401"/>
            <a:ext cx="9144000" cy="1905"/>
          </a:xfrm>
          <a:custGeom>
            <a:avLst/>
            <a:gdLst/>
            <a:ahLst/>
            <a:cxnLst/>
            <a:rect l="l" t="t" r="r" b="b"/>
            <a:pathLst>
              <a:path w="9144000" h="1905">
                <a:moveTo>
                  <a:pt x="0" y="0"/>
                </a:moveTo>
                <a:lnTo>
                  <a:pt x="9144000" y="1650"/>
                </a:lnTo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7334" y="488094"/>
            <a:ext cx="3041015" cy="689291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Continued…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31341" y="1461261"/>
            <a:ext cx="8100695" cy="21475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conversion</a:t>
            </a:r>
            <a:r>
              <a:rPr sz="2400" spc="-5" dirty="0">
                <a:latin typeface="Calibri"/>
                <a:cs typeface="Calibri"/>
              </a:rPr>
              <a:t> function </a:t>
            </a:r>
            <a:r>
              <a:rPr sz="2400" spc="-10" dirty="0">
                <a:latin typeface="Calibri"/>
                <a:cs typeface="Calibri"/>
              </a:rPr>
              <a:t>should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satisfy</a:t>
            </a:r>
            <a:r>
              <a:rPr sz="2400" dirty="0">
                <a:latin typeface="Calibri"/>
                <a:cs typeface="Calibri"/>
              </a:rPr>
              <a:t> the </a:t>
            </a:r>
            <a:r>
              <a:rPr sz="2400" spc="-15" dirty="0">
                <a:latin typeface="Calibri"/>
                <a:cs typeface="Calibri"/>
              </a:rPr>
              <a:t>following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condition:</a:t>
            </a:r>
            <a:endParaRPr sz="2400">
              <a:latin typeface="Calibri"/>
              <a:cs typeface="Calibri"/>
            </a:endParaRPr>
          </a:p>
          <a:p>
            <a:pPr>
              <a:spcBef>
                <a:spcPts val="5"/>
              </a:spcBef>
            </a:pPr>
            <a:endParaRPr sz="3300">
              <a:latin typeface="Calibri"/>
              <a:cs typeface="Calibri"/>
            </a:endParaRPr>
          </a:p>
          <a:p>
            <a:pPr marL="355600" indent="-342900">
              <a:buFont typeface="Wingdings"/>
              <a:buChar char=""/>
              <a:tabLst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It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must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class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35" dirty="0">
                <a:latin typeface="Calibri"/>
                <a:cs typeface="Calibri"/>
              </a:rPr>
              <a:t>member.</a:t>
            </a:r>
            <a:endParaRPr sz="2400">
              <a:latin typeface="Calibri"/>
              <a:cs typeface="Calibri"/>
            </a:endParaRPr>
          </a:p>
          <a:p>
            <a:pPr marL="355600" indent="-342900">
              <a:spcBef>
                <a:spcPts val="575"/>
              </a:spcBef>
              <a:buFont typeface="Wingdings"/>
              <a:buChar char=""/>
              <a:tabLst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It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must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not specify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return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value.</a:t>
            </a:r>
            <a:endParaRPr sz="2400">
              <a:latin typeface="Calibri"/>
              <a:cs typeface="Calibri"/>
            </a:endParaRPr>
          </a:p>
          <a:p>
            <a:pPr marL="355600" indent="-342900">
              <a:spcBef>
                <a:spcPts val="580"/>
              </a:spcBef>
              <a:buFont typeface="Wingdings"/>
              <a:buChar char=""/>
              <a:tabLst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It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must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not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have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any</a:t>
            </a:r>
            <a:r>
              <a:rPr sz="2400" spc="-10" dirty="0">
                <a:latin typeface="Calibri"/>
                <a:cs typeface="Calibri"/>
              </a:rPr>
              <a:t> argument.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24000" y="1295401"/>
            <a:ext cx="9144000" cy="1905"/>
          </a:xfrm>
          <a:custGeom>
            <a:avLst/>
            <a:gdLst/>
            <a:ahLst/>
            <a:cxnLst/>
            <a:rect l="l" t="t" r="r" b="b"/>
            <a:pathLst>
              <a:path w="9144000" h="1905">
                <a:moveTo>
                  <a:pt x="0" y="0"/>
                </a:moveTo>
                <a:lnTo>
                  <a:pt x="9144000" y="1650"/>
                </a:lnTo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2200" y="683262"/>
            <a:ext cx="10515600" cy="689291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397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31340" y="1271904"/>
            <a:ext cx="4800600" cy="5624232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3091815">
              <a:lnSpc>
                <a:spcPct val="120600"/>
              </a:lnSpc>
              <a:spcBef>
                <a:spcPts val="90"/>
              </a:spcBef>
            </a:pPr>
            <a:r>
              <a:rPr sz="1500" b="1" spc="-5" dirty="0">
                <a:latin typeface="Calibri"/>
                <a:cs typeface="Calibri"/>
              </a:rPr>
              <a:t>#include&lt;iostream&gt; </a:t>
            </a:r>
            <a:r>
              <a:rPr sz="1500" b="1" dirty="0">
                <a:latin typeface="Calibri"/>
                <a:cs typeface="Calibri"/>
              </a:rPr>
              <a:t> </a:t>
            </a:r>
            <a:r>
              <a:rPr sz="1500" b="1" spc="-5" dirty="0">
                <a:latin typeface="Calibri"/>
                <a:cs typeface="Calibri"/>
              </a:rPr>
              <a:t>using</a:t>
            </a:r>
            <a:r>
              <a:rPr sz="1500" b="1" spc="-45" dirty="0">
                <a:latin typeface="Calibri"/>
                <a:cs typeface="Calibri"/>
              </a:rPr>
              <a:t> </a:t>
            </a:r>
            <a:r>
              <a:rPr sz="1500" b="1" spc="-5" dirty="0">
                <a:latin typeface="Calibri"/>
                <a:cs typeface="Calibri"/>
              </a:rPr>
              <a:t>namespace</a:t>
            </a:r>
            <a:r>
              <a:rPr sz="1500" b="1" spc="-50" dirty="0">
                <a:latin typeface="Calibri"/>
                <a:cs typeface="Calibri"/>
              </a:rPr>
              <a:t> </a:t>
            </a:r>
            <a:r>
              <a:rPr sz="1500" b="1" spc="-10" dirty="0">
                <a:latin typeface="Calibri"/>
                <a:cs typeface="Calibri"/>
              </a:rPr>
              <a:t>std; </a:t>
            </a:r>
            <a:r>
              <a:rPr sz="1500" b="1" spc="-320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class </a:t>
            </a:r>
            <a:r>
              <a:rPr sz="1600" spc="-5" dirty="0">
                <a:latin typeface="Calibri"/>
                <a:cs typeface="Calibri"/>
              </a:rPr>
              <a:t>Time</a:t>
            </a:r>
            <a:endParaRPr sz="1600" dirty="0">
              <a:latin typeface="Calibri"/>
              <a:cs typeface="Calibri"/>
            </a:endParaRPr>
          </a:p>
          <a:p>
            <a:pPr marL="12700">
              <a:spcBef>
                <a:spcPts val="385"/>
              </a:spcBef>
            </a:pPr>
            <a:r>
              <a:rPr sz="1600" spc="-5" dirty="0">
                <a:latin typeface="Calibri"/>
                <a:cs typeface="Calibri"/>
              </a:rPr>
              <a:t>{</a:t>
            </a:r>
            <a:endParaRPr sz="1600" dirty="0">
              <a:latin typeface="Calibri"/>
              <a:cs typeface="Calibri"/>
            </a:endParaRPr>
          </a:p>
          <a:p>
            <a:pPr marL="104139">
              <a:spcBef>
                <a:spcPts val="385"/>
              </a:spcBef>
            </a:pPr>
            <a:r>
              <a:rPr sz="1600" b="1" spc="-10" dirty="0">
                <a:latin typeface="Calibri"/>
                <a:cs typeface="Calibri"/>
              </a:rPr>
              <a:t>int</a:t>
            </a:r>
            <a:r>
              <a:rPr sz="1600" b="1" spc="-2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hrs,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min;</a:t>
            </a:r>
            <a:endParaRPr sz="1600" dirty="0">
              <a:latin typeface="Calibri"/>
              <a:cs typeface="Calibri"/>
            </a:endParaRPr>
          </a:p>
          <a:p>
            <a:pPr marL="12700">
              <a:spcBef>
                <a:spcPts val="385"/>
              </a:spcBef>
            </a:pPr>
            <a:r>
              <a:rPr sz="1600" b="1" spc="-5" dirty="0">
                <a:latin typeface="Calibri"/>
                <a:cs typeface="Calibri"/>
              </a:rPr>
              <a:t>public:</a:t>
            </a:r>
            <a:endParaRPr sz="1600" dirty="0">
              <a:latin typeface="Calibri"/>
              <a:cs typeface="Calibri"/>
            </a:endParaRPr>
          </a:p>
          <a:p>
            <a:pPr marL="104139">
              <a:spcBef>
                <a:spcPts val="385"/>
              </a:spcBef>
            </a:pPr>
            <a:r>
              <a:rPr sz="1600" spc="-5" dirty="0">
                <a:latin typeface="Calibri"/>
                <a:cs typeface="Calibri"/>
              </a:rPr>
              <a:t>Time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(int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,int);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Calibri"/>
                <a:cs typeface="Calibri"/>
              </a:rPr>
              <a:t>//</a:t>
            </a:r>
            <a:r>
              <a:rPr sz="1600" b="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FF0000"/>
                </a:solidFill>
                <a:latin typeface="Calibri"/>
                <a:cs typeface="Calibri"/>
              </a:rPr>
              <a:t>constructor</a:t>
            </a:r>
            <a:endParaRPr sz="1600" dirty="0">
              <a:latin typeface="Calibri"/>
              <a:cs typeface="Calibri"/>
            </a:endParaRPr>
          </a:p>
          <a:p>
            <a:pPr marL="151130">
              <a:spcBef>
                <a:spcPts val="384"/>
              </a:spcBef>
              <a:tabLst>
                <a:tab pos="2021205" algn="l"/>
              </a:tabLst>
            </a:pPr>
            <a:r>
              <a:rPr sz="1600" b="1" spc="-15" dirty="0">
                <a:latin typeface="Calibri"/>
                <a:cs typeface="Calibri"/>
              </a:rPr>
              <a:t>operator</a:t>
            </a:r>
            <a:r>
              <a:rPr sz="1600" b="1" spc="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int();	</a:t>
            </a:r>
            <a:r>
              <a:rPr sz="1600" b="1" spc="-5" dirty="0">
                <a:solidFill>
                  <a:srgbClr val="FF0000"/>
                </a:solidFill>
                <a:latin typeface="Calibri"/>
                <a:cs typeface="Calibri"/>
              </a:rPr>
              <a:t>// casting</a:t>
            </a:r>
            <a:r>
              <a:rPr sz="1600" b="1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600" b="1" spc="-15" dirty="0">
                <a:solidFill>
                  <a:srgbClr val="FF0000"/>
                </a:solidFill>
                <a:latin typeface="Calibri"/>
                <a:cs typeface="Calibri"/>
              </a:rPr>
              <a:t>operator</a:t>
            </a:r>
            <a:r>
              <a:rPr sz="1600" b="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Calibri"/>
                <a:cs typeface="Calibri"/>
              </a:rPr>
              <a:t>function</a:t>
            </a:r>
            <a:endParaRPr sz="1600" dirty="0">
              <a:latin typeface="Calibri"/>
              <a:cs typeface="Calibri"/>
            </a:endParaRPr>
          </a:p>
          <a:p>
            <a:pPr marL="151130">
              <a:spcBef>
                <a:spcPts val="380"/>
              </a:spcBef>
              <a:tabLst>
                <a:tab pos="1152525" algn="l"/>
              </a:tabLst>
            </a:pPr>
            <a:r>
              <a:rPr sz="1600" spc="-5" dirty="0">
                <a:latin typeface="Calibri"/>
                <a:cs typeface="Calibri"/>
              </a:rPr>
              <a:t>~Time()	</a:t>
            </a:r>
            <a:r>
              <a:rPr sz="1600" b="1" spc="-5" dirty="0">
                <a:solidFill>
                  <a:srgbClr val="FF0000"/>
                </a:solidFill>
                <a:latin typeface="Calibri"/>
                <a:cs typeface="Calibri"/>
              </a:rPr>
              <a:t>//</a:t>
            </a:r>
            <a:r>
              <a:rPr sz="1600" b="1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FF0000"/>
                </a:solidFill>
                <a:latin typeface="Calibri"/>
                <a:cs typeface="Calibri"/>
              </a:rPr>
              <a:t>destructor</a:t>
            </a:r>
            <a:endParaRPr sz="1600" dirty="0">
              <a:latin typeface="Calibri"/>
              <a:cs typeface="Calibri"/>
            </a:endParaRPr>
          </a:p>
          <a:p>
            <a:pPr marL="196850">
              <a:spcBef>
                <a:spcPts val="390"/>
              </a:spcBef>
            </a:pPr>
            <a:r>
              <a:rPr sz="1600" spc="-5" dirty="0">
                <a:latin typeface="Calibri"/>
                <a:cs typeface="Calibri"/>
              </a:rPr>
              <a:t>{</a:t>
            </a:r>
            <a:endParaRPr sz="1600" dirty="0">
              <a:latin typeface="Calibri"/>
              <a:cs typeface="Calibri"/>
            </a:endParaRPr>
          </a:p>
          <a:p>
            <a:pPr marL="288290">
              <a:spcBef>
                <a:spcPts val="384"/>
              </a:spcBef>
            </a:pPr>
            <a:r>
              <a:rPr sz="1600" spc="-10" dirty="0">
                <a:latin typeface="Calibri"/>
                <a:cs typeface="Calibri"/>
              </a:rPr>
              <a:t>cout&lt;&lt;"Destructor</a:t>
            </a:r>
            <a:r>
              <a:rPr sz="1600" spc="4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called..."&lt;&lt;endl;</a:t>
            </a:r>
            <a:endParaRPr sz="1600" dirty="0">
              <a:latin typeface="Calibri"/>
              <a:cs typeface="Calibri"/>
            </a:endParaRPr>
          </a:p>
          <a:p>
            <a:pPr marL="196850">
              <a:spcBef>
                <a:spcPts val="380"/>
              </a:spcBef>
            </a:pPr>
            <a:r>
              <a:rPr sz="1600" spc="-5" dirty="0">
                <a:latin typeface="Calibri"/>
                <a:cs typeface="Calibri"/>
              </a:rPr>
              <a:t>}</a:t>
            </a:r>
            <a:endParaRPr sz="1600" dirty="0">
              <a:latin typeface="Calibri"/>
              <a:cs typeface="Calibri"/>
            </a:endParaRPr>
          </a:p>
          <a:p>
            <a:pPr marL="12700">
              <a:spcBef>
                <a:spcPts val="385"/>
              </a:spcBef>
            </a:pPr>
            <a:r>
              <a:rPr sz="1600" spc="-5" dirty="0">
                <a:latin typeface="Calibri"/>
                <a:cs typeface="Calibri"/>
              </a:rPr>
              <a:t>};</a:t>
            </a:r>
            <a:endParaRPr sz="1600" dirty="0">
              <a:latin typeface="Calibri"/>
              <a:cs typeface="Calibri"/>
            </a:endParaRPr>
          </a:p>
          <a:p>
            <a:pPr marL="12700">
              <a:spcBef>
                <a:spcPts val="385"/>
              </a:spcBef>
            </a:pPr>
            <a:r>
              <a:rPr sz="1600" spc="-5" dirty="0">
                <a:latin typeface="Calibri"/>
                <a:cs typeface="Calibri"/>
              </a:rPr>
              <a:t>Time::Time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(</a:t>
            </a:r>
            <a:r>
              <a:rPr sz="1600" b="1" spc="-10" dirty="0">
                <a:latin typeface="Calibri"/>
                <a:cs typeface="Calibri"/>
              </a:rPr>
              <a:t>int</a:t>
            </a:r>
            <a:r>
              <a:rPr sz="1600" b="1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a,</a:t>
            </a:r>
            <a:r>
              <a:rPr sz="1600" b="1" spc="-10" dirty="0">
                <a:latin typeface="Calibri"/>
                <a:cs typeface="Calibri"/>
              </a:rPr>
              <a:t>int </a:t>
            </a:r>
            <a:r>
              <a:rPr sz="1600" spc="-5" dirty="0">
                <a:latin typeface="Calibri"/>
                <a:cs typeface="Calibri"/>
              </a:rPr>
              <a:t>b)</a:t>
            </a:r>
            <a:endParaRPr sz="1600" dirty="0">
              <a:latin typeface="Calibri"/>
              <a:cs typeface="Calibri"/>
            </a:endParaRPr>
          </a:p>
          <a:p>
            <a:pPr marL="12700">
              <a:spcBef>
                <a:spcPts val="385"/>
              </a:spcBef>
            </a:pPr>
            <a:r>
              <a:rPr sz="1600" spc="-5" dirty="0">
                <a:latin typeface="Calibri"/>
                <a:cs typeface="Calibri"/>
              </a:rPr>
              <a:t>{</a:t>
            </a:r>
            <a:endParaRPr sz="1600" dirty="0">
              <a:latin typeface="Calibri"/>
              <a:cs typeface="Calibri"/>
            </a:endParaRPr>
          </a:p>
          <a:p>
            <a:pPr marL="12700" marR="5080">
              <a:lnSpc>
                <a:spcPct val="120000"/>
              </a:lnSpc>
            </a:pPr>
            <a:r>
              <a:rPr sz="1600" spc="-10" dirty="0">
                <a:latin typeface="Calibri"/>
                <a:cs typeface="Calibri"/>
              </a:rPr>
              <a:t>cout&lt;&lt;"Constructor</a:t>
            </a:r>
            <a:r>
              <a:rPr sz="1600" spc="6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called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with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two</a:t>
            </a:r>
            <a:r>
              <a:rPr sz="1600" spc="2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parameters..."&lt;&lt;endl; </a:t>
            </a:r>
            <a:r>
              <a:rPr sz="1600" spc="-34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hrs=a;</a:t>
            </a:r>
            <a:endParaRPr sz="1600" dirty="0">
              <a:latin typeface="Calibri"/>
              <a:cs typeface="Calibri"/>
            </a:endParaRPr>
          </a:p>
          <a:p>
            <a:pPr marL="12700">
              <a:spcBef>
                <a:spcPts val="385"/>
              </a:spcBef>
            </a:pPr>
            <a:r>
              <a:rPr sz="1600" spc="-5" dirty="0">
                <a:latin typeface="Calibri"/>
                <a:cs typeface="Calibri"/>
              </a:rPr>
              <a:t>min=b;</a:t>
            </a:r>
            <a:endParaRPr sz="1600" dirty="0">
              <a:latin typeface="Calibri"/>
              <a:cs typeface="Calibri"/>
            </a:endParaRPr>
          </a:p>
          <a:p>
            <a:pPr marL="58419">
              <a:spcBef>
                <a:spcPts val="385"/>
              </a:spcBef>
            </a:pPr>
            <a:r>
              <a:rPr sz="1600" spc="-5" dirty="0">
                <a:latin typeface="Calibri"/>
                <a:cs typeface="Calibri"/>
              </a:rPr>
              <a:t>}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24000" y="1295401"/>
            <a:ext cx="9144000" cy="1905"/>
          </a:xfrm>
          <a:custGeom>
            <a:avLst/>
            <a:gdLst/>
            <a:ahLst/>
            <a:cxnLst/>
            <a:rect l="l" t="t" r="r" b="b"/>
            <a:pathLst>
              <a:path w="9144000" h="1905">
                <a:moveTo>
                  <a:pt x="0" y="0"/>
                </a:moveTo>
                <a:lnTo>
                  <a:pt x="9144000" y="1650"/>
                </a:lnTo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10505" y="469804"/>
            <a:ext cx="4250368" cy="689291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>
                <a:latin typeface="Calibri"/>
                <a:cs typeface="Calibri"/>
              </a:rPr>
              <a:t>Continued…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59940" y="1268248"/>
            <a:ext cx="4457700" cy="324548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2700">
              <a:spcBef>
                <a:spcPts val="484"/>
              </a:spcBef>
            </a:pPr>
            <a:r>
              <a:rPr sz="1600" spc="-5" dirty="0">
                <a:latin typeface="Calibri"/>
                <a:cs typeface="Calibri"/>
              </a:rPr>
              <a:t>Time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::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operator</a:t>
            </a:r>
            <a:r>
              <a:rPr sz="1600" spc="2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int()</a:t>
            </a:r>
            <a:endParaRPr sz="1600" dirty="0">
              <a:latin typeface="Calibri"/>
              <a:cs typeface="Calibri"/>
            </a:endParaRPr>
          </a:p>
          <a:p>
            <a:pPr marL="57785">
              <a:spcBef>
                <a:spcPts val="390"/>
              </a:spcBef>
            </a:pPr>
            <a:r>
              <a:rPr sz="1600" spc="-5" dirty="0">
                <a:latin typeface="Calibri"/>
                <a:cs typeface="Calibri"/>
              </a:rPr>
              <a:t>{</a:t>
            </a:r>
            <a:endParaRPr sz="1600" dirty="0">
              <a:latin typeface="Calibri"/>
              <a:cs typeface="Calibri"/>
            </a:endParaRPr>
          </a:p>
          <a:p>
            <a:pPr marL="12700" marR="5080">
              <a:lnSpc>
                <a:spcPct val="120000"/>
              </a:lnSpc>
            </a:pPr>
            <a:r>
              <a:rPr sz="1600" spc="-5" dirty="0">
                <a:latin typeface="Calibri"/>
                <a:cs typeface="Calibri"/>
              </a:rPr>
              <a:t>cout&lt;&lt;"Class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Type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to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Basic </a:t>
            </a:r>
            <a:r>
              <a:rPr sz="1600" spc="-20" dirty="0">
                <a:latin typeface="Calibri"/>
                <a:cs typeface="Calibri"/>
              </a:rPr>
              <a:t>Type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Conversion..."&lt;&lt;endl; </a:t>
            </a:r>
            <a:r>
              <a:rPr sz="1600" spc="-35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return(hrs*60+min);</a:t>
            </a:r>
            <a:endParaRPr sz="1600" dirty="0">
              <a:latin typeface="Calibri"/>
              <a:cs typeface="Calibri"/>
            </a:endParaRPr>
          </a:p>
          <a:p>
            <a:pPr marL="57785">
              <a:spcBef>
                <a:spcPts val="380"/>
              </a:spcBef>
            </a:pPr>
            <a:r>
              <a:rPr sz="1600" spc="-5" dirty="0">
                <a:latin typeface="Calibri"/>
                <a:cs typeface="Calibri"/>
              </a:rPr>
              <a:t>}</a:t>
            </a:r>
            <a:endParaRPr sz="1600" dirty="0">
              <a:latin typeface="Calibri"/>
              <a:cs typeface="Calibri"/>
            </a:endParaRPr>
          </a:p>
          <a:p>
            <a:pPr marL="12700">
              <a:spcBef>
                <a:spcPts val="390"/>
              </a:spcBef>
            </a:pPr>
            <a:r>
              <a:rPr sz="1600" b="1" spc="-10" dirty="0">
                <a:latin typeface="Calibri"/>
                <a:cs typeface="Calibri"/>
              </a:rPr>
              <a:t>int</a:t>
            </a:r>
            <a:r>
              <a:rPr sz="1600" b="1" spc="-35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main()</a:t>
            </a:r>
            <a:endParaRPr sz="1600" dirty="0">
              <a:latin typeface="Calibri"/>
              <a:cs typeface="Calibri"/>
            </a:endParaRPr>
          </a:p>
          <a:p>
            <a:pPr marL="12700">
              <a:spcBef>
                <a:spcPts val="380"/>
              </a:spcBef>
            </a:pPr>
            <a:r>
              <a:rPr sz="1600" spc="-5" dirty="0">
                <a:latin typeface="Calibri"/>
                <a:cs typeface="Calibri"/>
              </a:rPr>
              <a:t>{</a:t>
            </a:r>
            <a:endParaRPr sz="1600" dirty="0">
              <a:latin typeface="Calibri"/>
              <a:cs typeface="Calibri"/>
            </a:endParaRPr>
          </a:p>
          <a:p>
            <a:pPr marL="12700" marR="2626360">
              <a:lnSpc>
                <a:spcPct val="120000"/>
              </a:lnSpc>
            </a:pPr>
            <a:r>
              <a:rPr sz="1600" b="1" spc="-10" dirty="0">
                <a:latin typeface="Calibri"/>
                <a:cs typeface="Calibri"/>
              </a:rPr>
              <a:t>int </a:t>
            </a:r>
            <a:r>
              <a:rPr sz="1600" spc="-5" dirty="0">
                <a:latin typeface="Calibri"/>
                <a:cs typeface="Calibri"/>
              </a:rPr>
              <a:t>h, m, </a:t>
            </a:r>
            <a:r>
              <a:rPr sz="1600" spc="-10" dirty="0">
                <a:latin typeface="Calibri"/>
                <a:cs typeface="Calibri"/>
              </a:rPr>
              <a:t>duration; 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cout&lt;&lt;"Enter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Hours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";</a:t>
            </a:r>
            <a:endParaRPr sz="1600" dirty="0">
              <a:latin typeface="Calibri"/>
              <a:cs typeface="Calibri"/>
            </a:endParaRPr>
          </a:p>
          <a:p>
            <a:pPr marL="12700">
              <a:spcBef>
                <a:spcPts val="390"/>
              </a:spcBef>
            </a:pPr>
            <a:r>
              <a:rPr sz="1600" spc="-5" dirty="0">
                <a:latin typeface="Calibri"/>
                <a:cs typeface="Calibri"/>
              </a:rPr>
              <a:t>cin&gt;&gt;h;</a:t>
            </a:r>
            <a:r>
              <a:rPr sz="1600" spc="-10" dirty="0">
                <a:latin typeface="Calibri"/>
                <a:cs typeface="Calibri"/>
              </a:rPr>
              <a:t> cout&lt;&lt;"Enter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Minutes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";</a:t>
            </a:r>
            <a:endParaRPr sz="1600" dirty="0">
              <a:latin typeface="Calibri"/>
              <a:cs typeface="Calibri"/>
            </a:endParaRPr>
          </a:p>
          <a:p>
            <a:pPr marL="12700">
              <a:spcBef>
                <a:spcPts val="384"/>
              </a:spcBef>
            </a:pPr>
            <a:r>
              <a:rPr sz="1600" spc="-5" dirty="0">
                <a:latin typeface="Calibri"/>
                <a:cs typeface="Calibri"/>
              </a:rPr>
              <a:t>cin&gt;&gt;m;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59940" y="4488332"/>
            <a:ext cx="1046480" cy="58400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</a:pPr>
            <a:r>
              <a:rPr sz="1600" spc="-5" dirty="0">
                <a:latin typeface="Calibri"/>
                <a:cs typeface="Calibri"/>
              </a:rPr>
              <a:t>Time</a:t>
            </a:r>
            <a:r>
              <a:rPr sz="1600" spc="-8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t(h,m); </a:t>
            </a:r>
            <a:r>
              <a:rPr sz="1600" spc="-34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duration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=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t;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401314" y="4488332"/>
            <a:ext cx="3483610" cy="61087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2700">
              <a:spcBef>
                <a:spcPts val="484"/>
              </a:spcBef>
            </a:pPr>
            <a:r>
              <a:rPr sz="1600" b="1" spc="-5" dirty="0">
                <a:solidFill>
                  <a:srgbClr val="FF0000"/>
                </a:solidFill>
                <a:latin typeface="Calibri"/>
                <a:cs typeface="Calibri"/>
              </a:rPr>
              <a:t>//</a:t>
            </a:r>
            <a:r>
              <a:rPr sz="1600" b="1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FF0000"/>
                </a:solidFill>
                <a:latin typeface="Calibri"/>
                <a:cs typeface="Calibri"/>
              </a:rPr>
              <a:t>construct</a:t>
            </a:r>
            <a:r>
              <a:rPr sz="1600" b="1" spc="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Calibri"/>
                <a:cs typeface="Calibri"/>
              </a:rPr>
              <a:t>object</a:t>
            </a:r>
            <a:endParaRPr sz="1600">
              <a:latin typeface="Calibri"/>
              <a:cs typeface="Calibri"/>
            </a:endParaRPr>
          </a:p>
          <a:p>
            <a:pPr marL="12700">
              <a:spcBef>
                <a:spcPts val="380"/>
              </a:spcBef>
            </a:pPr>
            <a:r>
              <a:rPr sz="1600" b="1" spc="-5" dirty="0">
                <a:solidFill>
                  <a:srgbClr val="FF0000"/>
                </a:solidFill>
                <a:latin typeface="Calibri"/>
                <a:cs typeface="Calibri"/>
              </a:rPr>
              <a:t>//</a:t>
            </a:r>
            <a:r>
              <a:rPr sz="1600" b="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Calibri"/>
                <a:cs typeface="Calibri"/>
              </a:rPr>
              <a:t>casting</a:t>
            </a:r>
            <a:r>
              <a:rPr sz="1600" b="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600" b="1" spc="-15" dirty="0">
                <a:solidFill>
                  <a:srgbClr val="FF0000"/>
                </a:solidFill>
                <a:latin typeface="Calibri"/>
                <a:cs typeface="Calibri"/>
              </a:rPr>
              <a:t>conversion</a:t>
            </a:r>
            <a:r>
              <a:rPr sz="1600" b="1" spc="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Calibri"/>
                <a:cs typeface="Calibri"/>
              </a:rPr>
              <a:t>OR</a:t>
            </a:r>
            <a:r>
              <a:rPr sz="1600" b="1" spc="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FF0000"/>
                </a:solidFill>
                <a:latin typeface="Calibri"/>
                <a:cs typeface="Calibri"/>
              </a:rPr>
              <a:t>duration</a:t>
            </a:r>
            <a:r>
              <a:rPr sz="1600" b="1" spc="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Calibri"/>
                <a:cs typeface="Calibri"/>
              </a:rPr>
              <a:t>=</a:t>
            </a:r>
            <a:r>
              <a:rPr sz="1600" b="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FF0000"/>
                </a:solidFill>
                <a:latin typeface="Calibri"/>
                <a:cs typeface="Calibri"/>
              </a:rPr>
              <a:t>(int)t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59941" y="5073802"/>
            <a:ext cx="4224655" cy="178181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2700">
              <a:spcBef>
                <a:spcPts val="484"/>
              </a:spcBef>
            </a:pPr>
            <a:r>
              <a:rPr sz="1600" spc="-20" dirty="0">
                <a:latin typeface="Calibri"/>
                <a:cs typeface="Calibri"/>
              </a:rPr>
              <a:t>cout&lt;&lt;"Total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Minutes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are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"&lt;&lt;duration;</a:t>
            </a:r>
            <a:endParaRPr sz="1600" dirty="0">
              <a:latin typeface="Calibri"/>
              <a:cs typeface="Calibri"/>
            </a:endParaRPr>
          </a:p>
          <a:p>
            <a:pPr marL="12700" marR="5080">
              <a:lnSpc>
                <a:spcPct val="120000"/>
              </a:lnSpc>
            </a:pPr>
            <a:r>
              <a:rPr sz="1600" spc="-10" dirty="0">
                <a:latin typeface="Calibri"/>
                <a:cs typeface="Calibri"/>
              </a:rPr>
              <a:t>cout&lt;&lt;"2nd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method</a:t>
            </a:r>
            <a:r>
              <a:rPr sz="1600" spc="3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operator</a:t>
            </a:r>
            <a:r>
              <a:rPr sz="1600" spc="3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overloading</a:t>
            </a:r>
            <a:r>
              <a:rPr sz="1600" spc="2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"&lt;&lt;endl; </a:t>
            </a:r>
            <a:r>
              <a:rPr sz="1600" spc="-34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duration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=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t.operator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int();</a:t>
            </a:r>
            <a:endParaRPr sz="1600" dirty="0">
              <a:latin typeface="Calibri"/>
              <a:cs typeface="Calibri"/>
            </a:endParaRPr>
          </a:p>
          <a:p>
            <a:pPr marL="57785">
              <a:spcBef>
                <a:spcPts val="380"/>
              </a:spcBef>
            </a:pPr>
            <a:r>
              <a:rPr sz="1600" spc="-20" dirty="0">
                <a:latin typeface="Calibri"/>
                <a:cs typeface="Calibri"/>
              </a:rPr>
              <a:t>cout&lt;&lt;"Total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Minutes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are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"&lt;&lt;duration;</a:t>
            </a:r>
            <a:endParaRPr sz="1600" dirty="0">
              <a:latin typeface="Calibri"/>
              <a:cs typeface="Calibri"/>
            </a:endParaRPr>
          </a:p>
          <a:p>
            <a:pPr marL="12700">
              <a:spcBef>
                <a:spcPts val="385"/>
              </a:spcBef>
            </a:pPr>
            <a:r>
              <a:rPr sz="1600" b="1" spc="-15" dirty="0">
                <a:latin typeface="Calibri"/>
                <a:cs typeface="Calibri"/>
              </a:rPr>
              <a:t>return</a:t>
            </a:r>
            <a:r>
              <a:rPr sz="1600" b="1" spc="-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0;</a:t>
            </a:r>
            <a:endParaRPr sz="1600" dirty="0">
              <a:latin typeface="Calibri"/>
              <a:cs typeface="Calibri"/>
            </a:endParaRPr>
          </a:p>
          <a:p>
            <a:pPr marL="12700">
              <a:spcBef>
                <a:spcPts val="390"/>
              </a:spcBef>
            </a:pPr>
            <a:r>
              <a:rPr sz="1600" spc="-5" dirty="0">
                <a:latin typeface="Calibri"/>
                <a:cs typeface="Calibri"/>
              </a:rPr>
              <a:t>}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524000" y="1295401"/>
            <a:ext cx="9144000" cy="1905"/>
          </a:xfrm>
          <a:custGeom>
            <a:avLst/>
            <a:gdLst/>
            <a:ahLst/>
            <a:cxnLst/>
            <a:rect l="l" t="t" r="r" b="b"/>
            <a:pathLst>
              <a:path w="9144000" h="1905">
                <a:moveTo>
                  <a:pt x="0" y="0"/>
                </a:moveTo>
                <a:lnTo>
                  <a:pt x="9144000" y="1650"/>
                </a:lnTo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03702" y="488094"/>
            <a:ext cx="4789805" cy="689291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Class to Class</a:t>
            </a:r>
            <a:r>
              <a:rPr dirty="0"/>
              <a:t> </a:t>
            </a:r>
            <a:r>
              <a:rPr spc="-80" dirty="0"/>
              <a:t>Type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31340" y="1461261"/>
            <a:ext cx="8529320" cy="2001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In</a:t>
            </a:r>
            <a:r>
              <a:rPr sz="2400" spc="2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this</a:t>
            </a:r>
            <a:r>
              <a:rPr sz="2400" spc="2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type</a:t>
            </a:r>
            <a:r>
              <a:rPr sz="2400" spc="26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26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conversion</a:t>
            </a:r>
            <a:r>
              <a:rPr sz="2400" spc="26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both</a:t>
            </a:r>
            <a:r>
              <a:rPr sz="2400" spc="2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2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type</a:t>
            </a:r>
            <a:r>
              <a:rPr sz="2400" spc="28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that</a:t>
            </a:r>
            <a:r>
              <a:rPr sz="2400" spc="2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2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source</a:t>
            </a:r>
            <a:r>
              <a:rPr sz="2400" spc="2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type</a:t>
            </a:r>
            <a:r>
              <a:rPr sz="2400" spc="2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destination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type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are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class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type.</a:t>
            </a:r>
          </a:p>
          <a:p>
            <a:pPr>
              <a:spcBef>
                <a:spcPts val="5"/>
              </a:spcBef>
              <a:buFont typeface="Arial MT"/>
              <a:buChar char="•"/>
            </a:pPr>
            <a:endParaRPr sz="3300" dirty="0">
              <a:latin typeface="Calibri"/>
              <a:cs typeface="Calibri"/>
            </a:endParaRPr>
          </a:p>
          <a:p>
            <a:pPr marL="355600" marR="5080" indent="-342900">
              <a:buFont typeface="Arial MT"/>
              <a:buChar char="•"/>
              <a:tabLst>
                <a:tab pos="354965" algn="l"/>
                <a:tab pos="355600" algn="l"/>
                <a:tab pos="1867535" algn="l"/>
                <a:tab pos="2603500" algn="l"/>
                <a:tab pos="3211830" algn="l"/>
                <a:tab pos="3931285" algn="l"/>
                <a:tab pos="4327525" algn="l"/>
                <a:tab pos="5450840" algn="l"/>
                <a:tab pos="6170295" algn="l"/>
                <a:tab pos="6739255" algn="l"/>
                <a:tab pos="7188834" algn="l"/>
              </a:tabLst>
            </a:pPr>
            <a:r>
              <a:rPr sz="2400" spc="-5" dirty="0">
                <a:latin typeface="Calibri"/>
                <a:cs typeface="Calibri"/>
              </a:rPr>
              <a:t>Co</a:t>
            </a:r>
            <a:r>
              <a:rPr sz="2400" spc="-40" dirty="0">
                <a:latin typeface="Calibri"/>
                <a:cs typeface="Calibri"/>
              </a:rPr>
              <a:t>n</a:t>
            </a:r>
            <a:r>
              <a:rPr sz="2400" spc="-30" dirty="0">
                <a:latin typeface="Calibri"/>
                <a:cs typeface="Calibri"/>
              </a:rPr>
              <a:t>v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30" dirty="0">
                <a:latin typeface="Calibri"/>
                <a:cs typeface="Calibri"/>
              </a:rPr>
              <a:t>r</a:t>
            </a:r>
            <a:r>
              <a:rPr sz="2400" spc="-5" dirty="0">
                <a:latin typeface="Calibri"/>
                <a:cs typeface="Calibri"/>
              </a:rPr>
              <a:t>si</a:t>
            </a:r>
            <a:r>
              <a:rPr sz="2400" spc="-10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n	</a:t>
            </a:r>
            <a:r>
              <a:rPr sz="2400" spc="-5" dirty="0">
                <a:latin typeface="Calibri"/>
                <a:cs typeface="Calibri"/>
              </a:rPr>
              <a:t>f</a:t>
            </a:r>
            <a:r>
              <a:rPr sz="2400" spc="-35" dirty="0">
                <a:latin typeface="Calibri"/>
                <a:cs typeface="Calibri"/>
              </a:rPr>
              <a:t>r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m	</a:t>
            </a:r>
            <a:r>
              <a:rPr sz="2400" spc="-5" dirty="0">
                <a:latin typeface="Calibri"/>
                <a:cs typeface="Calibri"/>
              </a:rPr>
              <a:t>on</a:t>
            </a:r>
            <a:r>
              <a:rPr sz="2400" dirty="0">
                <a:latin typeface="Calibri"/>
                <a:cs typeface="Calibri"/>
              </a:rPr>
              <a:t>e	c</a:t>
            </a:r>
            <a:r>
              <a:rPr sz="2400" spc="-10" dirty="0">
                <a:latin typeface="Calibri"/>
                <a:cs typeface="Calibri"/>
              </a:rPr>
              <a:t>l</a:t>
            </a:r>
            <a:r>
              <a:rPr sz="2400" dirty="0">
                <a:latin typeface="Calibri"/>
                <a:cs typeface="Calibri"/>
              </a:rPr>
              <a:t>ass	</a:t>
            </a:r>
            <a:r>
              <a:rPr sz="2400" spc="-2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o	ano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spc="-5" dirty="0">
                <a:latin typeface="Calibri"/>
                <a:cs typeface="Calibri"/>
              </a:rPr>
              <a:t>he</a:t>
            </a:r>
            <a:r>
              <a:rPr sz="2400" dirty="0">
                <a:latin typeface="Calibri"/>
                <a:cs typeface="Calibri"/>
              </a:rPr>
              <a:t>r	c</a:t>
            </a:r>
            <a:r>
              <a:rPr sz="2400" spc="-10" dirty="0">
                <a:latin typeface="Calibri"/>
                <a:cs typeface="Calibri"/>
              </a:rPr>
              <a:t>l</a:t>
            </a:r>
            <a:r>
              <a:rPr sz="2400" dirty="0">
                <a:latin typeface="Calibri"/>
                <a:cs typeface="Calibri"/>
              </a:rPr>
              <a:t>ass	</a:t>
            </a:r>
            <a:r>
              <a:rPr sz="2400" spc="-20" dirty="0">
                <a:latin typeface="Calibri"/>
                <a:cs typeface="Calibri"/>
              </a:rPr>
              <a:t>c</a:t>
            </a:r>
            <a:r>
              <a:rPr sz="2400" spc="-10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n	</a:t>
            </a:r>
            <a:r>
              <a:rPr sz="2400" spc="-5" dirty="0">
                <a:latin typeface="Calibri"/>
                <a:cs typeface="Calibri"/>
              </a:rPr>
              <a:t>b</a:t>
            </a:r>
            <a:r>
              <a:rPr sz="2400" dirty="0">
                <a:latin typeface="Calibri"/>
                <a:cs typeface="Calibri"/>
              </a:rPr>
              <a:t>e	</a:t>
            </a:r>
            <a:r>
              <a:rPr sz="2400" spc="-5" dirty="0">
                <a:latin typeface="Calibri"/>
                <a:cs typeface="Calibri"/>
              </a:rPr>
              <a:t>pe</a:t>
            </a:r>
            <a:r>
              <a:rPr sz="2400" dirty="0">
                <a:latin typeface="Calibri"/>
                <a:cs typeface="Calibri"/>
              </a:rPr>
              <a:t>r</a:t>
            </a:r>
            <a:r>
              <a:rPr sz="2400" spc="-50" dirty="0">
                <a:latin typeface="Calibri"/>
                <a:cs typeface="Calibri"/>
              </a:rPr>
              <a:t>f</a:t>
            </a:r>
            <a:r>
              <a:rPr sz="2400" spc="-5" dirty="0">
                <a:latin typeface="Calibri"/>
                <a:cs typeface="Calibri"/>
              </a:rPr>
              <a:t>ormed  </a:t>
            </a:r>
            <a:r>
              <a:rPr sz="2400" dirty="0">
                <a:latin typeface="Calibri"/>
                <a:cs typeface="Calibri"/>
              </a:rPr>
              <a:t>either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by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using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b="1" i="1" spc="-15" dirty="0">
                <a:solidFill>
                  <a:srgbClr val="FF0000"/>
                </a:solidFill>
                <a:latin typeface="Calibri"/>
                <a:cs typeface="Calibri"/>
              </a:rPr>
              <a:t>constructor</a:t>
            </a:r>
            <a:r>
              <a:rPr sz="2400" b="1" i="1" spc="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or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FF0000"/>
                </a:solidFill>
                <a:latin typeface="Calibri"/>
                <a:cs typeface="Calibri"/>
              </a:rPr>
              <a:t>type</a:t>
            </a:r>
            <a:r>
              <a:rPr sz="2400" b="1" i="1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i="1" spc="-15" dirty="0">
                <a:solidFill>
                  <a:srgbClr val="FF0000"/>
                </a:solidFill>
                <a:latin typeface="Calibri"/>
                <a:cs typeface="Calibri"/>
              </a:rPr>
              <a:t>conversion</a:t>
            </a:r>
            <a:r>
              <a:rPr sz="2400" b="1" i="1" spc="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i="1" spc="-10" dirty="0">
                <a:solidFill>
                  <a:srgbClr val="FF0000"/>
                </a:solidFill>
                <a:latin typeface="Calibri"/>
                <a:cs typeface="Calibri"/>
              </a:rPr>
              <a:t>function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.</a:t>
            </a:r>
            <a:endParaRPr sz="2400" dirty="0">
              <a:solidFill>
                <a:srgbClr val="FF0000"/>
              </a:solidFill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24000" y="1295401"/>
            <a:ext cx="9144000" cy="1905"/>
          </a:xfrm>
          <a:custGeom>
            <a:avLst/>
            <a:gdLst/>
            <a:ahLst/>
            <a:cxnLst/>
            <a:rect l="l" t="t" r="r" b="b"/>
            <a:pathLst>
              <a:path w="9144000" h="1905">
                <a:moveTo>
                  <a:pt x="0" y="0"/>
                </a:moveTo>
                <a:lnTo>
                  <a:pt x="9144000" y="1650"/>
                </a:lnTo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2200" y="714038"/>
            <a:ext cx="10515600" cy="627736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397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31340" y="1268248"/>
            <a:ext cx="4777740" cy="5182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200"/>
              </a:lnSpc>
              <a:spcBef>
                <a:spcPts val="100"/>
              </a:spcBef>
            </a:pPr>
            <a:r>
              <a:rPr sz="1600" b="1" spc="-15" dirty="0">
                <a:solidFill>
                  <a:srgbClr val="FF0000"/>
                </a:solidFill>
                <a:latin typeface="Calibri"/>
                <a:cs typeface="Calibri"/>
              </a:rPr>
              <a:t>//Program</a:t>
            </a:r>
            <a:r>
              <a:rPr sz="1600" b="1" spc="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FF0000"/>
                </a:solidFill>
                <a:latin typeface="Calibri"/>
                <a:cs typeface="Calibri"/>
              </a:rPr>
              <a:t>to</a:t>
            </a:r>
            <a:r>
              <a:rPr sz="1600" b="1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600" b="1" spc="-15" dirty="0">
                <a:solidFill>
                  <a:srgbClr val="FF0000"/>
                </a:solidFill>
                <a:latin typeface="Calibri"/>
                <a:cs typeface="Calibri"/>
              </a:rPr>
              <a:t>convert</a:t>
            </a:r>
            <a:r>
              <a:rPr sz="1600" b="1" spc="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Calibri"/>
                <a:cs typeface="Calibri"/>
              </a:rPr>
              <a:t>class</a:t>
            </a:r>
            <a:r>
              <a:rPr sz="1600" b="1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Calibri"/>
                <a:cs typeface="Calibri"/>
              </a:rPr>
              <a:t>Time </a:t>
            </a:r>
            <a:r>
              <a:rPr sz="1600" b="1" spc="-10" dirty="0">
                <a:solidFill>
                  <a:srgbClr val="FF0000"/>
                </a:solidFill>
                <a:latin typeface="Calibri"/>
                <a:cs typeface="Calibri"/>
              </a:rPr>
              <a:t>to</a:t>
            </a:r>
            <a:r>
              <a:rPr sz="1600" b="1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Calibri"/>
                <a:cs typeface="Calibri"/>
              </a:rPr>
              <a:t>another</a:t>
            </a:r>
            <a:r>
              <a:rPr sz="1600" b="1" spc="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Calibri"/>
                <a:cs typeface="Calibri"/>
              </a:rPr>
              <a:t>class</a:t>
            </a:r>
            <a:r>
              <a:rPr sz="1600" b="1" spc="-10" dirty="0">
                <a:solidFill>
                  <a:srgbClr val="FF0000"/>
                </a:solidFill>
                <a:latin typeface="Calibri"/>
                <a:cs typeface="Calibri"/>
              </a:rPr>
              <a:t> Minute </a:t>
            </a:r>
            <a:r>
              <a:rPr sz="1600" b="1" spc="-34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#include&lt;iostream&gt;</a:t>
            </a:r>
            <a:endParaRPr sz="1600" dirty="0">
              <a:latin typeface="Calibri"/>
              <a:cs typeface="Calibri"/>
            </a:endParaRPr>
          </a:p>
          <a:p>
            <a:pPr marL="12700">
              <a:spcBef>
                <a:spcPts val="380"/>
              </a:spcBef>
            </a:pPr>
            <a:r>
              <a:rPr sz="1600" b="1" spc="-5" dirty="0">
                <a:latin typeface="Calibri"/>
                <a:cs typeface="Calibri"/>
              </a:rPr>
              <a:t>using</a:t>
            </a:r>
            <a:r>
              <a:rPr sz="1600" b="1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namespace</a:t>
            </a:r>
            <a:r>
              <a:rPr sz="1600" b="1" spc="-10" dirty="0">
                <a:latin typeface="Calibri"/>
                <a:cs typeface="Calibri"/>
              </a:rPr>
              <a:t> </a:t>
            </a:r>
            <a:r>
              <a:rPr sz="1600" b="1" spc="-15" dirty="0">
                <a:latin typeface="Calibri"/>
                <a:cs typeface="Calibri"/>
              </a:rPr>
              <a:t>std;</a:t>
            </a:r>
            <a:endParaRPr sz="1600" dirty="0">
              <a:latin typeface="Calibri"/>
              <a:cs typeface="Calibri"/>
            </a:endParaRPr>
          </a:p>
          <a:p>
            <a:pPr marL="12700">
              <a:spcBef>
                <a:spcPts val="415"/>
              </a:spcBef>
            </a:pPr>
            <a:r>
              <a:rPr b="1" spc="-5" dirty="0">
                <a:latin typeface="Calibri"/>
                <a:cs typeface="Calibri"/>
              </a:rPr>
              <a:t>class</a:t>
            </a:r>
            <a:r>
              <a:rPr b="1" spc="-5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Time</a:t>
            </a:r>
            <a:endParaRPr dirty="0">
              <a:latin typeface="Calibri"/>
              <a:cs typeface="Calibri"/>
            </a:endParaRPr>
          </a:p>
          <a:p>
            <a:pPr marL="12700">
              <a:spcBef>
                <a:spcPts val="430"/>
              </a:spcBef>
            </a:pPr>
            <a:r>
              <a:rPr dirty="0">
                <a:latin typeface="Calibri"/>
                <a:cs typeface="Calibri"/>
              </a:rPr>
              <a:t>{</a:t>
            </a:r>
          </a:p>
          <a:p>
            <a:pPr marL="117475">
              <a:spcBef>
                <a:spcPts val="434"/>
              </a:spcBef>
            </a:pPr>
            <a:r>
              <a:rPr b="1" dirty="0">
                <a:latin typeface="Calibri"/>
                <a:cs typeface="Calibri"/>
              </a:rPr>
              <a:t>int</a:t>
            </a:r>
            <a:r>
              <a:rPr b="1" spc="-5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hrs,</a:t>
            </a:r>
            <a:r>
              <a:rPr spc="-2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min;</a:t>
            </a:r>
            <a:endParaRPr dirty="0">
              <a:latin typeface="Calibri"/>
              <a:cs typeface="Calibri"/>
            </a:endParaRPr>
          </a:p>
          <a:p>
            <a:pPr marL="12700">
              <a:spcBef>
                <a:spcPts val="430"/>
              </a:spcBef>
            </a:pPr>
            <a:r>
              <a:rPr b="1" spc="-5" dirty="0">
                <a:latin typeface="Calibri"/>
                <a:cs typeface="Calibri"/>
              </a:rPr>
              <a:t>public:</a:t>
            </a:r>
            <a:endParaRPr dirty="0">
              <a:latin typeface="Calibri"/>
              <a:cs typeface="Calibri"/>
            </a:endParaRPr>
          </a:p>
          <a:p>
            <a:pPr marL="169545">
              <a:spcBef>
                <a:spcPts val="434"/>
              </a:spcBef>
            </a:pPr>
            <a:r>
              <a:rPr spc="-5" dirty="0">
                <a:latin typeface="Calibri"/>
                <a:cs typeface="Calibri"/>
              </a:rPr>
              <a:t>Time(</a:t>
            </a:r>
            <a:r>
              <a:rPr b="1" spc="-5" dirty="0">
                <a:latin typeface="Calibri"/>
                <a:cs typeface="Calibri"/>
              </a:rPr>
              <a:t>int</a:t>
            </a:r>
            <a:r>
              <a:rPr b="1" spc="-2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h,</a:t>
            </a:r>
            <a:r>
              <a:rPr b="1" spc="-5" dirty="0">
                <a:latin typeface="Calibri"/>
                <a:cs typeface="Calibri"/>
              </a:rPr>
              <a:t>int</a:t>
            </a:r>
            <a:r>
              <a:rPr b="1" spc="-3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m)</a:t>
            </a:r>
          </a:p>
          <a:p>
            <a:pPr marL="220979">
              <a:spcBef>
                <a:spcPts val="434"/>
              </a:spcBef>
            </a:pPr>
            <a:r>
              <a:rPr dirty="0">
                <a:latin typeface="Calibri"/>
                <a:cs typeface="Calibri"/>
              </a:rPr>
              <a:t>{</a:t>
            </a:r>
          </a:p>
          <a:p>
            <a:pPr marL="220979" marR="3834129">
              <a:lnSpc>
                <a:spcPct val="120000"/>
              </a:lnSpc>
            </a:pPr>
            <a:r>
              <a:rPr spc="-10" dirty="0">
                <a:latin typeface="Calibri"/>
                <a:cs typeface="Calibri"/>
              </a:rPr>
              <a:t>hrs=h; </a:t>
            </a:r>
            <a:r>
              <a:rPr spc="-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min=</a:t>
            </a:r>
            <a:r>
              <a:rPr spc="5" dirty="0">
                <a:latin typeface="Calibri"/>
                <a:cs typeface="Calibri"/>
              </a:rPr>
              <a:t>m</a:t>
            </a:r>
            <a:r>
              <a:rPr dirty="0">
                <a:latin typeface="Calibri"/>
                <a:cs typeface="Calibri"/>
              </a:rPr>
              <a:t>;</a:t>
            </a:r>
          </a:p>
          <a:p>
            <a:pPr marL="220979">
              <a:spcBef>
                <a:spcPts val="430"/>
              </a:spcBef>
            </a:pPr>
            <a:r>
              <a:rPr dirty="0">
                <a:latin typeface="Calibri"/>
                <a:cs typeface="Calibri"/>
              </a:rPr>
              <a:t>}</a:t>
            </a:r>
          </a:p>
          <a:p>
            <a:pPr marL="220979">
              <a:spcBef>
                <a:spcPts val="434"/>
              </a:spcBef>
            </a:pPr>
            <a:r>
              <a:rPr spc="-5" dirty="0">
                <a:latin typeface="Calibri"/>
                <a:cs typeface="Calibri"/>
              </a:rPr>
              <a:t>Time()</a:t>
            </a:r>
            <a:endParaRPr dirty="0">
              <a:latin typeface="Calibri"/>
              <a:cs typeface="Calibri"/>
            </a:endParaRPr>
          </a:p>
          <a:p>
            <a:pPr marL="220979">
              <a:spcBef>
                <a:spcPts val="430"/>
              </a:spcBef>
            </a:pPr>
            <a:r>
              <a:rPr dirty="0">
                <a:latin typeface="Calibri"/>
                <a:cs typeface="Calibri"/>
              </a:rPr>
              <a:t>{</a:t>
            </a:r>
          </a:p>
          <a:p>
            <a:pPr marL="220979">
              <a:spcBef>
                <a:spcPts val="434"/>
              </a:spcBef>
            </a:pPr>
            <a:r>
              <a:rPr spc="-5" dirty="0">
                <a:latin typeface="Calibri"/>
                <a:cs typeface="Calibri"/>
              </a:rPr>
              <a:t>cout&lt;&lt;"\n</a:t>
            </a:r>
            <a:r>
              <a:rPr spc="1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Time's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Object</a:t>
            </a:r>
            <a:r>
              <a:rPr spc="-1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Created";</a:t>
            </a:r>
            <a:endParaRPr dirty="0">
              <a:latin typeface="Calibri"/>
              <a:cs typeface="Calibri"/>
            </a:endParaRPr>
          </a:p>
          <a:p>
            <a:pPr marL="220979">
              <a:spcBef>
                <a:spcPts val="430"/>
              </a:spcBef>
            </a:pPr>
            <a:r>
              <a:rPr dirty="0">
                <a:latin typeface="Calibri"/>
                <a:cs typeface="Calibri"/>
              </a:rPr>
              <a:t>}</a:t>
            </a:r>
          </a:p>
        </p:txBody>
      </p:sp>
      <p:sp>
        <p:nvSpPr>
          <p:cNvPr id="4" name="object 4"/>
          <p:cNvSpPr/>
          <p:nvPr/>
        </p:nvSpPr>
        <p:spPr>
          <a:xfrm>
            <a:off x="1524000" y="1295401"/>
            <a:ext cx="9144000" cy="1905"/>
          </a:xfrm>
          <a:custGeom>
            <a:avLst/>
            <a:gdLst/>
            <a:ahLst/>
            <a:cxnLst/>
            <a:rect l="l" t="t" r="r" b="b"/>
            <a:pathLst>
              <a:path w="9144000" h="1905">
                <a:moveTo>
                  <a:pt x="0" y="0"/>
                </a:moveTo>
                <a:lnTo>
                  <a:pt x="9144000" y="1650"/>
                </a:lnTo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861429" y="1542034"/>
            <a:ext cx="3275329" cy="33185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dirty="0">
                <a:latin typeface="Calibri"/>
                <a:cs typeface="Calibri"/>
              </a:rPr>
              <a:t>int</a:t>
            </a:r>
            <a:r>
              <a:rPr b="1" spc="-50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getMinutes()</a:t>
            </a:r>
            <a:endParaRPr dirty="0">
              <a:latin typeface="Calibri"/>
              <a:cs typeface="Calibri"/>
            </a:endParaRPr>
          </a:p>
          <a:p>
            <a:pPr marL="12700"/>
            <a:r>
              <a:rPr dirty="0">
                <a:latin typeface="Calibri"/>
                <a:cs typeface="Calibri"/>
              </a:rPr>
              <a:t>{</a:t>
            </a:r>
          </a:p>
          <a:p>
            <a:pPr marL="12700"/>
            <a:r>
              <a:rPr b="1" dirty="0">
                <a:latin typeface="Calibri"/>
                <a:cs typeface="Calibri"/>
              </a:rPr>
              <a:t>int</a:t>
            </a:r>
            <a:r>
              <a:rPr b="1" spc="-30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tot_min</a:t>
            </a:r>
            <a:r>
              <a:rPr spc="-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=</a:t>
            </a:r>
            <a:r>
              <a:rPr spc="1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( </a:t>
            </a:r>
            <a:r>
              <a:rPr spc="-15" dirty="0">
                <a:latin typeface="Calibri"/>
                <a:cs typeface="Calibri"/>
              </a:rPr>
              <a:t>hrs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*</a:t>
            </a:r>
            <a:r>
              <a:rPr spc="1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60 </a:t>
            </a:r>
            <a:r>
              <a:rPr dirty="0">
                <a:latin typeface="Calibri"/>
                <a:cs typeface="Calibri"/>
              </a:rPr>
              <a:t>)</a:t>
            </a:r>
            <a:r>
              <a:rPr spc="-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+</a:t>
            </a:r>
            <a:r>
              <a:rPr spc="1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min</a:t>
            </a:r>
            <a:r>
              <a:rPr spc="-1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;</a:t>
            </a:r>
          </a:p>
          <a:p>
            <a:pPr marL="12700"/>
            <a:r>
              <a:rPr b="1" spc="-10" dirty="0">
                <a:latin typeface="Calibri"/>
                <a:cs typeface="Calibri"/>
              </a:rPr>
              <a:t>return</a:t>
            </a:r>
            <a:r>
              <a:rPr b="1" spc="-5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tot_min;</a:t>
            </a:r>
            <a:endParaRPr dirty="0">
              <a:latin typeface="Calibri"/>
              <a:cs typeface="Calibri"/>
            </a:endParaRPr>
          </a:p>
          <a:p>
            <a:pPr marL="64135"/>
            <a:r>
              <a:rPr dirty="0">
                <a:latin typeface="Calibri"/>
                <a:cs typeface="Calibri"/>
              </a:rPr>
              <a:t>}</a:t>
            </a:r>
          </a:p>
          <a:p>
            <a:pPr>
              <a:spcBef>
                <a:spcPts val="25"/>
              </a:spcBef>
            </a:pPr>
            <a:endParaRPr sz="1750" dirty="0">
              <a:latin typeface="Calibri"/>
              <a:cs typeface="Calibri"/>
            </a:endParaRPr>
          </a:p>
          <a:p>
            <a:pPr marL="64135"/>
            <a:r>
              <a:rPr b="1" spc="-5" dirty="0">
                <a:latin typeface="Calibri"/>
                <a:cs typeface="Calibri"/>
              </a:rPr>
              <a:t>void</a:t>
            </a:r>
            <a:r>
              <a:rPr b="1" spc="-4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display()</a:t>
            </a:r>
            <a:endParaRPr dirty="0">
              <a:latin typeface="Calibri"/>
              <a:cs typeface="Calibri"/>
            </a:endParaRPr>
          </a:p>
          <a:p>
            <a:pPr marL="64135"/>
            <a:r>
              <a:rPr dirty="0">
                <a:latin typeface="Calibri"/>
                <a:cs typeface="Calibri"/>
              </a:rPr>
              <a:t>{</a:t>
            </a:r>
          </a:p>
          <a:p>
            <a:pPr marL="64135" marR="5080"/>
            <a:r>
              <a:rPr spc="-10" dirty="0">
                <a:latin typeface="Calibri"/>
                <a:cs typeface="Calibri"/>
              </a:rPr>
              <a:t>cout&lt;&lt;"Hours:</a:t>
            </a:r>
            <a:r>
              <a:rPr spc="3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"&lt;&lt;hrs&lt;&lt;endl</a:t>
            </a:r>
            <a:r>
              <a:rPr spc="1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; 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cout&lt;&lt;"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Minutes</a:t>
            </a:r>
            <a:r>
              <a:rPr spc="1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:</a:t>
            </a:r>
            <a:r>
              <a:rPr spc="-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"&lt;&lt;min &lt;&lt;endl</a:t>
            </a:r>
            <a:r>
              <a:rPr spc="-1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;</a:t>
            </a:r>
          </a:p>
          <a:p>
            <a:pPr marL="64135">
              <a:spcBef>
                <a:spcPts val="5"/>
              </a:spcBef>
            </a:pPr>
            <a:r>
              <a:rPr dirty="0">
                <a:latin typeface="Calibri"/>
                <a:cs typeface="Calibri"/>
              </a:rPr>
              <a:t>}</a:t>
            </a:r>
          </a:p>
          <a:p>
            <a:pPr marL="12700"/>
            <a:r>
              <a:rPr spc="-5" dirty="0">
                <a:latin typeface="Calibri"/>
                <a:cs typeface="Calibri"/>
              </a:rPr>
              <a:t>};</a:t>
            </a:r>
            <a:endParaRPr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10505" y="496950"/>
            <a:ext cx="2571750" cy="635000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>
                <a:latin typeface="Calibri"/>
                <a:cs typeface="Calibri"/>
              </a:rPr>
              <a:t>Continued…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59941" y="1268247"/>
            <a:ext cx="3757929" cy="5068694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2700">
              <a:spcBef>
                <a:spcPts val="484"/>
              </a:spcBef>
            </a:pPr>
            <a:r>
              <a:rPr sz="1600" b="1" spc="-5" dirty="0">
                <a:latin typeface="Calibri"/>
                <a:cs typeface="Calibri"/>
              </a:rPr>
              <a:t>class</a:t>
            </a:r>
            <a:r>
              <a:rPr sz="1600" b="1" spc="-3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Minute</a:t>
            </a:r>
            <a:endParaRPr sz="1600" dirty="0">
              <a:latin typeface="Calibri"/>
              <a:cs typeface="Calibri"/>
            </a:endParaRPr>
          </a:p>
          <a:p>
            <a:pPr marL="103505">
              <a:spcBef>
                <a:spcPts val="390"/>
              </a:spcBef>
            </a:pPr>
            <a:r>
              <a:rPr sz="1600" spc="-5" dirty="0">
                <a:latin typeface="Calibri"/>
                <a:cs typeface="Calibri"/>
              </a:rPr>
              <a:t>{</a:t>
            </a:r>
            <a:endParaRPr sz="1600" dirty="0">
              <a:latin typeface="Calibri"/>
              <a:cs typeface="Calibri"/>
            </a:endParaRPr>
          </a:p>
          <a:p>
            <a:pPr marL="151130">
              <a:spcBef>
                <a:spcPts val="380"/>
              </a:spcBef>
            </a:pPr>
            <a:r>
              <a:rPr sz="1600" b="1" spc="-10" dirty="0">
                <a:latin typeface="Calibri"/>
                <a:cs typeface="Calibri"/>
              </a:rPr>
              <a:t>int</a:t>
            </a:r>
            <a:r>
              <a:rPr sz="1600" b="1" spc="-3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min;</a:t>
            </a:r>
            <a:endParaRPr sz="1600" dirty="0">
              <a:latin typeface="Calibri"/>
              <a:cs typeface="Calibri"/>
            </a:endParaRPr>
          </a:p>
          <a:p>
            <a:pPr marL="12700">
              <a:spcBef>
                <a:spcPts val="385"/>
              </a:spcBef>
            </a:pPr>
            <a:r>
              <a:rPr sz="1600" b="1" spc="-5" dirty="0">
                <a:latin typeface="Calibri"/>
                <a:cs typeface="Calibri"/>
              </a:rPr>
              <a:t>public:</a:t>
            </a:r>
            <a:endParaRPr sz="1600" dirty="0">
              <a:latin typeface="Calibri"/>
              <a:cs typeface="Calibri"/>
            </a:endParaRPr>
          </a:p>
          <a:p>
            <a:pPr marL="151130">
              <a:spcBef>
                <a:spcPts val="385"/>
              </a:spcBef>
            </a:pPr>
            <a:r>
              <a:rPr sz="1600" spc="-5" dirty="0">
                <a:latin typeface="Calibri"/>
                <a:cs typeface="Calibri"/>
              </a:rPr>
              <a:t>Minute()</a:t>
            </a:r>
            <a:endParaRPr sz="1600" dirty="0">
              <a:latin typeface="Calibri"/>
              <a:cs typeface="Calibri"/>
            </a:endParaRPr>
          </a:p>
          <a:p>
            <a:pPr marL="151130">
              <a:spcBef>
                <a:spcPts val="385"/>
              </a:spcBef>
            </a:pPr>
            <a:r>
              <a:rPr sz="1600" spc="-5" dirty="0">
                <a:latin typeface="Calibri"/>
                <a:cs typeface="Calibri"/>
              </a:rPr>
              <a:t>{</a:t>
            </a:r>
            <a:endParaRPr sz="1600" dirty="0">
              <a:latin typeface="Calibri"/>
              <a:cs typeface="Calibri"/>
            </a:endParaRPr>
          </a:p>
          <a:p>
            <a:pPr marL="151130">
              <a:spcBef>
                <a:spcPts val="385"/>
              </a:spcBef>
            </a:pPr>
            <a:r>
              <a:rPr sz="1600" spc="-5" dirty="0">
                <a:latin typeface="Calibri"/>
                <a:cs typeface="Calibri"/>
              </a:rPr>
              <a:t>min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=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0;</a:t>
            </a:r>
            <a:endParaRPr sz="1600" dirty="0">
              <a:latin typeface="Calibri"/>
              <a:cs typeface="Calibri"/>
            </a:endParaRPr>
          </a:p>
          <a:p>
            <a:pPr marL="196850">
              <a:spcBef>
                <a:spcPts val="385"/>
              </a:spcBef>
            </a:pPr>
            <a:r>
              <a:rPr sz="1600" spc="-5" dirty="0">
                <a:latin typeface="Calibri"/>
                <a:cs typeface="Calibri"/>
              </a:rPr>
              <a:t>}</a:t>
            </a:r>
            <a:endParaRPr sz="1600" dirty="0">
              <a:latin typeface="Calibri"/>
              <a:cs typeface="Calibri"/>
            </a:endParaRPr>
          </a:p>
          <a:p>
            <a:pPr marL="196850">
              <a:spcBef>
                <a:spcPts val="384"/>
              </a:spcBef>
            </a:pPr>
            <a:r>
              <a:rPr sz="1600" b="1" spc="-10" dirty="0">
                <a:latin typeface="Calibri"/>
                <a:cs typeface="Calibri"/>
              </a:rPr>
              <a:t>void</a:t>
            </a:r>
            <a:r>
              <a:rPr sz="1600" b="1" spc="-2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operator=(Time</a:t>
            </a:r>
            <a:r>
              <a:rPr sz="1600" spc="3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T)</a:t>
            </a:r>
            <a:endParaRPr sz="1600" dirty="0">
              <a:latin typeface="Calibri"/>
              <a:cs typeface="Calibri"/>
            </a:endParaRPr>
          </a:p>
          <a:p>
            <a:pPr marL="242570">
              <a:spcBef>
                <a:spcPts val="385"/>
              </a:spcBef>
            </a:pPr>
            <a:r>
              <a:rPr sz="1600" spc="-5" dirty="0">
                <a:latin typeface="Calibri"/>
                <a:cs typeface="Calibri"/>
              </a:rPr>
              <a:t>{</a:t>
            </a:r>
            <a:endParaRPr sz="1600" dirty="0">
              <a:latin typeface="Calibri"/>
              <a:cs typeface="Calibri"/>
            </a:endParaRPr>
          </a:p>
          <a:p>
            <a:pPr marL="334010">
              <a:spcBef>
                <a:spcPts val="385"/>
              </a:spcBef>
            </a:pPr>
            <a:r>
              <a:rPr sz="1600" spc="-15" dirty="0">
                <a:latin typeface="Calibri"/>
                <a:cs typeface="Calibri"/>
              </a:rPr>
              <a:t>min=T.getMinutes();</a:t>
            </a:r>
            <a:endParaRPr sz="1600" dirty="0">
              <a:latin typeface="Calibri"/>
              <a:cs typeface="Calibri"/>
            </a:endParaRPr>
          </a:p>
          <a:p>
            <a:pPr marL="242570">
              <a:spcBef>
                <a:spcPts val="384"/>
              </a:spcBef>
            </a:pPr>
            <a:r>
              <a:rPr sz="1600" spc="-5" dirty="0">
                <a:latin typeface="Calibri"/>
                <a:cs typeface="Calibri"/>
              </a:rPr>
              <a:t>}</a:t>
            </a:r>
            <a:endParaRPr sz="1600" dirty="0">
              <a:latin typeface="Calibri"/>
              <a:cs typeface="Calibri"/>
            </a:endParaRPr>
          </a:p>
          <a:p>
            <a:pPr marL="288290">
              <a:spcBef>
                <a:spcPts val="380"/>
              </a:spcBef>
            </a:pPr>
            <a:r>
              <a:rPr sz="1600" b="1" spc="-10" dirty="0">
                <a:latin typeface="Calibri"/>
                <a:cs typeface="Calibri"/>
              </a:rPr>
              <a:t>void</a:t>
            </a:r>
            <a:r>
              <a:rPr sz="1600" b="1" spc="-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display()</a:t>
            </a:r>
            <a:endParaRPr sz="1600" dirty="0">
              <a:latin typeface="Calibri"/>
              <a:cs typeface="Calibri"/>
            </a:endParaRPr>
          </a:p>
          <a:p>
            <a:pPr marL="334010">
              <a:spcBef>
                <a:spcPts val="390"/>
              </a:spcBef>
            </a:pPr>
            <a:r>
              <a:rPr sz="1600" spc="-5" dirty="0">
                <a:latin typeface="Calibri"/>
                <a:cs typeface="Calibri"/>
              </a:rPr>
              <a:t>{</a:t>
            </a:r>
            <a:endParaRPr sz="1600" dirty="0">
              <a:latin typeface="Calibri"/>
              <a:cs typeface="Calibri"/>
            </a:endParaRPr>
          </a:p>
          <a:p>
            <a:pPr marL="334010">
              <a:spcBef>
                <a:spcPts val="380"/>
              </a:spcBef>
            </a:pPr>
            <a:r>
              <a:rPr sz="1600" spc="-10" dirty="0">
                <a:latin typeface="Calibri"/>
                <a:cs typeface="Calibri"/>
              </a:rPr>
              <a:t>cout&lt;&lt;"\n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40" dirty="0">
                <a:latin typeface="Calibri"/>
                <a:cs typeface="Calibri"/>
              </a:rPr>
              <a:t>Total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Minutes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: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"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&lt;&lt;min&lt;&lt;endl;</a:t>
            </a:r>
            <a:endParaRPr sz="1600" dirty="0">
              <a:latin typeface="Calibri"/>
              <a:cs typeface="Calibri"/>
            </a:endParaRPr>
          </a:p>
          <a:p>
            <a:pPr marL="288290">
              <a:spcBef>
                <a:spcPts val="385"/>
              </a:spcBef>
            </a:pPr>
            <a:r>
              <a:rPr sz="1600" spc="-5" dirty="0">
                <a:latin typeface="Calibri"/>
                <a:cs typeface="Calibri"/>
              </a:rPr>
              <a:t>}</a:t>
            </a:r>
            <a:endParaRPr sz="1600" dirty="0">
              <a:latin typeface="Calibri"/>
              <a:cs typeface="Calibri"/>
            </a:endParaRPr>
          </a:p>
          <a:p>
            <a:pPr marL="57785">
              <a:spcBef>
                <a:spcPts val="385"/>
              </a:spcBef>
            </a:pPr>
            <a:r>
              <a:rPr sz="1600" spc="-5" dirty="0">
                <a:latin typeface="Calibri"/>
                <a:cs typeface="Calibri"/>
              </a:rPr>
              <a:t>};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24000" y="1295401"/>
            <a:ext cx="9144000" cy="1905"/>
          </a:xfrm>
          <a:custGeom>
            <a:avLst/>
            <a:gdLst/>
            <a:ahLst/>
            <a:cxnLst/>
            <a:rect l="l" t="t" r="r" b="b"/>
            <a:pathLst>
              <a:path w="9144000" h="1905">
                <a:moveTo>
                  <a:pt x="0" y="0"/>
                </a:moveTo>
                <a:lnTo>
                  <a:pt x="9144000" y="1650"/>
                </a:lnTo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404229" y="1392682"/>
            <a:ext cx="3739515" cy="27082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600" b="1" spc="-10" dirty="0">
                <a:latin typeface="Calibri"/>
                <a:cs typeface="Calibri"/>
              </a:rPr>
              <a:t>int</a:t>
            </a:r>
            <a:r>
              <a:rPr sz="1600" b="1" spc="-4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main()</a:t>
            </a:r>
            <a:endParaRPr sz="1600" dirty="0">
              <a:latin typeface="Calibri"/>
              <a:cs typeface="Calibri"/>
            </a:endParaRPr>
          </a:p>
          <a:p>
            <a:pPr marL="12700"/>
            <a:r>
              <a:rPr sz="1600" spc="-5" dirty="0">
                <a:latin typeface="Calibri"/>
                <a:cs typeface="Calibri"/>
              </a:rPr>
              <a:t>{</a:t>
            </a:r>
            <a:endParaRPr sz="1600" dirty="0">
              <a:latin typeface="Calibri"/>
              <a:cs typeface="Calibri"/>
            </a:endParaRPr>
          </a:p>
          <a:p>
            <a:pPr marL="12700"/>
            <a:r>
              <a:rPr sz="1600" spc="-5" dirty="0">
                <a:latin typeface="Calibri"/>
                <a:cs typeface="Calibri"/>
              </a:rPr>
              <a:t>Time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t1(2,30);</a:t>
            </a:r>
            <a:endParaRPr sz="1600" dirty="0">
              <a:latin typeface="Calibri"/>
              <a:cs typeface="Calibri"/>
            </a:endParaRPr>
          </a:p>
          <a:p>
            <a:pPr marL="12700" marR="2654300" algn="just">
              <a:spcBef>
                <a:spcPts val="5"/>
              </a:spcBef>
            </a:pPr>
            <a:r>
              <a:rPr sz="1600" spc="-5" dirty="0">
                <a:latin typeface="Calibri"/>
                <a:cs typeface="Calibri"/>
              </a:rPr>
              <a:t>t1.display(); 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Minute </a:t>
            </a:r>
            <a:r>
              <a:rPr sz="1600" spc="-10" dirty="0">
                <a:latin typeface="Calibri"/>
                <a:cs typeface="Calibri"/>
              </a:rPr>
              <a:t>m1; 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m1</a:t>
            </a:r>
            <a:r>
              <a:rPr sz="1600" dirty="0">
                <a:latin typeface="Calibri"/>
                <a:cs typeface="Calibri"/>
              </a:rPr>
              <a:t>.</a:t>
            </a:r>
            <a:r>
              <a:rPr sz="1600" spc="-10" dirty="0">
                <a:latin typeface="Calibri"/>
                <a:cs typeface="Calibri"/>
              </a:rPr>
              <a:t>d</a:t>
            </a:r>
            <a:r>
              <a:rPr sz="1600" spc="-5" dirty="0">
                <a:latin typeface="Calibri"/>
                <a:cs typeface="Calibri"/>
              </a:rPr>
              <a:t>i</a:t>
            </a:r>
            <a:r>
              <a:rPr sz="1600" spc="-10" dirty="0">
                <a:latin typeface="Calibri"/>
                <a:cs typeface="Calibri"/>
              </a:rPr>
              <a:t>sp</a:t>
            </a:r>
            <a:r>
              <a:rPr sz="1600" spc="-5" dirty="0">
                <a:latin typeface="Calibri"/>
                <a:cs typeface="Calibri"/>
              </a:rPr>
              <a:t>l</a:t>
            </a:r>
            <a:r>
              <a:rPr sz="1600" spc="-30" dirty="0">
                <a:latin typeface="Calibri"/>
                <a:cs typeface="Calibri"/>
              </a:rPr>
              <a:t>a</a:t>
            </a:r>
            <a:r>
              <a:rPr sz="1600" spc="-5" dirty="0">
                <a:latin typeface="Calibri"/>
                <a:cs typeface="Calibri"/>
              </a:rPr>
              <a:t>y</a:t>
            </a:r>
            <a:r>
              <a:rPr sz="1600" spc="-15" dirty="0">
                <a:latin typeface="Calibri"/>
                <a:cs typeface="Calibri"/>
              </a:rPr>
              <a:t>(</a:t>
            </a:r>
            <a:r>
              <a:rPr sz="1600" spc="-5" dirty="0">
                <a:latin typeface="Calibri"/>
                <a:cs typeface="Calibri"/>
              </a:rPr>
              <a:t>);</a:t>
            </a:r>
            <a:endParaRPr sz="1600" dirty="0">
              <a:latin typeface="Calibri"/>
              <a:cs typeface="Calibri"/>
            </a:endParaRPr>
          </a:p>
          <a:p>
            <a:pPr marL="12700"/>
            <a:r>
              <a:rPr sz="1600" spc="-10" dirty="0">
                <a:latin typeface="Calibri"/>
                <a:cs typeface="Calibri"/>
              </a:rPr>
              <a:t>m1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=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t1;</a:t>
            </a:r>
            <a:r>
              <a:rPr sz="1600" spc="360" dirty="0"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Calibri"/>
                <a:cs typeface="Calibri"/>
              </a:rPr>
              <a:t>//</a:t>
            </a:r>
            <a:r>
              <a:rPr sz="1600" b="1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600" b="1" spc="-15" dirty="0">
                <a:solidFill>
                  <a:srgbClr val="FF0000"/>
                </a:solidFill>
                <a:latin typeface="Calibri"/>
                <a:cs typeface="Calibri"/>
              </a:rPr>
              <a:t>conversion</a:t>
            </a:r>
            <a:r>
              <a:rPr sz="1600" b="1" spc="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600" b="1" spc="-15" dirty="0">
                <a:solidFill>
                  <a:srgbClr val="FF0000"/>
                </a:solidFill>
                <a:latin typeface="Calibri"/>
                <a:cs typeface="Calibri"/>
              </a:rPr>
              <a:t>from</a:t>
            </a:r>
            <a:r>
              <a:rPr sz="1600" b="1" spc="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Calibri"/>
                <a:cs typeface="Calibri"/>
              </a:rPr>
              <a:t>Time</a:t>
            </a:r>
            <a:r>
              <a:rPr sz="1600" b="1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FF0000"/>
                </a:solidFill>
                <a:latin typeface="Calibri"/>
                <a:cs typeface="Calibri"/>
              </a:rPr>
              <a:t>to Minute</a:t>
            </a:r>
            <a:endParaRPr sz="1600" dirty="0">
              <a:latin typeface="Calibri"/>
              <a:cs typeface="Calibri"/>
            </a:endParaRPr>
          </a:p>
          <a:p>
            <a:pPr marL="58419"/>
            <a:r>
              <a:rPr sz="1600" spc="-5" dirty="0">
                <a:latin typeface="Calibri"/>
                <a:cs typeface="Calibri"/>
              </a:rPr>
              <a:t>t1.display();</a:t>
            </a:r>
            <a:endParaRPr sz="1600" dirty="0">
              <a:latin typeface="Calibri"/>
              <a:cs typeface="Calibri"/>
            </a:endParaRPr>
          </a:p>
          <a:p>
            <a:pPr marL="58419"/>
            <a:r>
              <a:rPr sz="1600" spc="-10" dirty="0">
                <a:latin typeface="Calibri"/>
                <a:cs typeface="Calibri"/>
              </a:rPr>
              <a:t>m1.display();</a:t>
            </a:r>
            <a:endParaRPr sz="1600" dirty="0">
              <a:latin typeface="Calibri"/>
              <a:cs typeface="Calibri"/>
            </a:endParaRPr>
          </a:p>
          <a:p>
            <a:pPr marL="12700"/>
            <a:r>
              <a:rPr sz="1600" b="1" spc="-15" dirty="0">
                <a:latin typeface="Calibri"/>
                <a:cs typeface="Calibri"/>
              </a:rPr>
              <a:t>return</a:t>
            </a:r>
            <a:r>
              <a:rPr sz="1600" b="1" spc="-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0;</a:t>
            </a:r>
            <a:endParaRPr sz="1600" dirty="0">
              <a:latin typeface="Calibri"/>
              <a:cs typeface="Calibri"/>
            </a:endParaRPr>
          </a:p>
          <a:p>
            <a:pPr marL="12700"/>
            <a:r>
              <a:rPr sz="1600" spc="-5" dirty="0">
                <a:latin typeface="Calibri"/>
                <a:cs typeface="Calibri"/>
              </a:rPr>
              <a:t>}</a:t>
            </a:r>
            <a:endParaRPr sz="16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85541" y="469804"/>
            <a:ext cx="6407346" cy="689291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5" dirty="0">
                <a:latin typeface="Calibri"/>
                <a:cs typeface="Calibri"/>
              </a:rPr>
              <a:t>Type</a:t>
            </a:r>
            <a:r>
              <a:rPr spc="-20" dirty="0">
                <a:latin typeface="Calibri"/>
                <a:cs typeface="Calibri"/>
              </a:rPr>
              <a:t> Conversions</a:t>
            </a:r>
            <a:r>
              <a:rPr spc="1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Summary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270250" y="1974851"/>
          <a:ext cx="6172200" cy="28651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760">
                <a:tc rowSpan="2">
                  <a:txBody>
                    <a:bodyPr/>
                    <a:lstStyle/>
                    <a:p>
                      <a:pPr marL="91440" marR="902969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Co</a:t>
                      </a:r>
                      <a:r>
                        <a:rPr sz="18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</a:t>
                      </a:r>
                      <a:r>
                        <a:rPr sz="18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v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1800" b="1" spc="-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io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  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required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Conversion</a:t>
                      </a:r>
                      <a:r>
                        <a:rPr sz="1800" b="1" spc="-3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takes</a:t>
                      </a:r>
                      <a:r>
                        <a:rPr sz="1800" b="1" spc="-5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place</a:t>
                      </a:r>
                      <a:r>
                        <a:rPr sz="1800" b="1" spc="-5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b="1" spc="-5" dirty="0">
                          <a:latin typeface="Calibri"/>
                          <a:cs typeface="Calibri"/>
                        </a:rPr>
                        <a:t>Source</a:t>
                      </a:r>
                      <a:r>
                        <a:rPr sz="1800" b="1" spc="-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5" dirty="0">
                          <a:latin typeface="Calibri"/>
                          <a:cs typeface="Calibri"/>
                        </a:rPr>
                        <a:t>Class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b="1" spc="-5" dirty="0">
                          <a:latin typeface="Calibri"/>
                          <a:cs typeface="Calibri"/>
                        </a:rPr>
                        <a:t>Destination</a:t>
                      </a:r>
                      <a:r>
                        <a:rPr sz="1800" b="1" spc="-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5" dirty="0">
                          <a:latin typeface="Calibri"/>
                          <a:cs typeface="Calibri"/>
                        </a:rPr>
                        <a:t>Class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1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Basic</a:t>
                      </a:r>
                      <a:r>
                        <a:rPr sz="18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Class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Not</a:t>
                      </a:r>
                      <a:r>
                        <a:rPr sz="18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Applicable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Constructor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119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Class</a:t>
                      </a:r>
                      <a:r>
                        <a:rPr sz="18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Basic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Casting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Operator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Not</a:t>
                      </a:r>
                      <a:r>
                        <a:rPr sz="18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Applicable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11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Class</a:t>
                      </a:r>
                      <a:r>
                        <a:rPr sz="18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Class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Casting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Operator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Constructor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1524000" y="1295401"/>
            <a:ext cx="9144000" cy="1905"/>
          </a:xfrm>
          <a:custGeom>
            <a:avLst/>
            <a:gdLst/>
            <a:ahLst/>
            <a:cxnLst/>
            <a:rect l="l" t="t" r="r" b="b"/>
            <a:pathLst>
              <a:path w="9144000" h="1905">
                <a:moveTo>
                  <a:pt x="0" y="0"/>
                </a:moveTo>
                <a:lnTo>
                  <a:pt x="9144000" y="1650"/>
                </a:lnTo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38472" y="3037713"/>
            <a:ext cx="1981835" cy="848360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-5" dirty="0">
                <a:latin typeface="Calibri"/>
                <a:cs typeface="Calibri"/>
              </a:rPr>
              <a:t>Than</a:t>
            </a:r>
            <a:r>
              <a:rPr sz="5400" spc="-55" dirty="0">
                <a:latin typeface="Calibri"/>
                <a:cs typeface="Calibri"/>
              </a:rPr>
              <a:t>k</a:t>
            </a:r>
            <a:r>
              <a:rPr sz="5400" dirty="0">
                <a:latin typeface="Calibri"/>
                <a:cs typeface="Calibri"/>
              </a:rPr>
              <a:t>s</a:t>
            </a:r>
            <a:endParaRPr sz="5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88725-395B-6D77-C1C8-2815DDF84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Source Sans Pro" panose="020B0503030403020204" pitchFamily="34" charset="0"/>
              </a:rPr>
              <a:t>What are Operators in C++?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4E0773-3291-B419-EB59-C2902BDB8D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</a:rPr>
              <a:t>Arithmetic Operators:</a:t>
            </a:r>
            <a:r>
              <a:rPr lang="en-US" b="0" i="0" dirty="0">
                <a:effectLst/>
              </a:rPr>
              <a:t> +, −, /, ∗, %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</a:rPr>
              <a:t>Assignment Operators:</a:t>
            </a:r>
            <a:r>
              <a:rPr lang="en-US" b="0" i="0" dirty="0">
                <a:effectLst/>
              </a:rPr>
              <a:t> +=,+=, −=,−=, /=,/=, ∗=,∗=, %=%=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</a:rPr>
              <a:t>Relational Operators:</a:t>
            </a:r>
            <a:r>
              <a:rPr lang="en-US" b="0" i="0" dirty="0">
                <a:effectLst/>
              </a:rPr>
              <a:t> ==,==, !=,!=, &gt;=,&gt;=, &lt;=,&lt;=,</a:t>
            </a:r>
            <a:r>
              <a:rPr lang="en-US" b="0" i="1" dirty="0">
                <a:effectLst/>
              </a:rPr>
              <a:t>etc</a:t>
            </a:r>
            <a:r>
              <a:rPr lang="en-US" b="0" i="0" dirty="0">
                <a:effectLst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</a:rPr>
              <a:t>Logical Operators:</a:t>
            </a:r>
            <a:r>
              <a:rPr lang="en-US" b="0" i="0" dirty="0">
                <a:effectLst/>
              </a:rPr>
              <a:t> &amp;&amp;,&amp;&amp;, ∣∣,∣∣, !!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</a:rPr>
              <a:t>Bitwise Operators:</a:t>
            </a:r>
            <a:r>
              <a:rPr lang="en-US" b="0" i="0" dirty="0">
                <a:effectLst/>
              </a:rPr>
              <a:t> &amp;,&amp;, ∣,∣, &gt;&gt;, &lt;&lt;</a:t>
            </a:r>
            <a:r>
              <a:rPr lang="en-US" b="0" i="1" dirty="0">
                <a:effectLst/>
              </a:rPr>
              <a:t>etc</a:t>
            </a:r>
            <a:r>
              <a:rPr lang="en-US" b="0" i="0" dirty="0">
                <a:effectLst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</a:rPr>
              <a:t>Other Operators:</a:t>
            </a:r>
            <a:r>
              <a:rPr lang="en-US" b="0" i="0" dirty="0">
                <a:effectLst/>
              </a:rPr>
              <a:t> </a:t>
            </a:r>
            <a:r>
              <a:rPr lang="en-US" b="0" i="0" dirty="0" err="1">
                <a:effectLst/>
              </a:rPr>
              <a:t>sizeof</a:t>
            </a:r>
            <a:r>
              <a:rPr lang="en-US" b="0" i="0" dirty="0">
                <a:effectLst/>
              </a:rPr>
              <a:t>, ?:,</a:t>
            </a:r>
            <a:r>
              <a:rPr lang="en-US" b="0" i="1" dirty="0">
                <a:effectLst/>
              </a:rPr>
              <a:t>etc</a:t>
            </a:r>
            <a:r>
              <a:rPr lang="en-US" b="0" i="0" dirty="0">
                <a:effectLst/>
              </a:rPr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108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2713" y="434233"/>
            <a:ext cx="9336245" cy="629018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dirty="0"/>
              <a:t>Restrictions</a:t>
            </a:r>
            <a:r>
              <a:rPr sz="4000" spc="-40" dirty="0"/>
              <a:t> </a:t>
            </a:r>
            <a:r>
              <a:rPr sz="4000" dirty="0"/>
              <a:t>on</a:t>
            </a:r>
            <a:r>
              <a:rPr sz="4000" spc="-35" dirty="0"/>
              <a:t> </a:t>
            </a:r>
            <a:r>
              <a:rPr sz="4000" dirty="0"/>
              <a:t>Operator</a:t>
            </a:r>
            <a:r>
              <a:rPr sz="4000" spc="-30" dirty="0"/>
              <a:t> </a:t>
            </a:r>
            <a:r>
              <a:rPr sz="4000" dirty="0"/>
              <a:t>Overloading</a:t>
            </a:r>
          </a:p>
        </p:txBody>
      </p:sp>
      <p:sp>
        <p:nvSpPr>
          <p:cNvPr id="3" name="object 3"/>
          <p:cNvSpPr/>
          <p:nvPr/>
        </p:nvSpPr>
        <p:spPr>
          <a:xfrm>
            <a:off x="1524000" y="1295401"/>
            <a:ext cx="9144000" cy="1905"/>
          </a:xfrm>
          <a:custGeom>
            <a:avLst/>
            <a:gdLst/>
            <a:ahLst/>
            <a:cxnLst/>
            <a:rect l="l" t="t" r="r" b="b"/>
            <a:pathLst>
              <a:path w="9144000" h="1905">
                <a:moveTo>
                  <a:pt x="0" y="0"/>
                </a:moveTo>
                <a:lnTo>
                  <a:pt x="9144000" y="1650"/>
                </a:lnTo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98763" y="1458214"/>
            <a:ext cx="10740043" cy="278217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spcBef>
                <a:spcPts val="9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All the</a:t>
            </a:r>
            <a:r>
              <a:rPr sz="3200" dirty="0">
                <a:latin typeface="Calibri"/>
                <a:cs typeface="Calibri"/>
              </a:rPr>
              <a:t> C++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operators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can</a:t>
            </a:r>
            <a:r>
              <a:rPr sz="3200" spc="-5" dirty="0">
                <a:latin typeface="Calibri"/>
                <a:cs typeface="Calibri"/>
              </a:rPr>
              <a:t> be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overloaded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except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the </a:t>
            </a:r>
            <a:r>
              <a:rPr sz="3200" spc="-61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following:</a:t>
            </a:r>
            <a:endParaRPr sz="3200" dirty="0">
              <a:latin typeface="Calibri"/>
              <a:cs typeface="Calibri"/>
            </a:endParaRPr>
          </a:p>
          <a:p>
            <a:pPr marL="926465" lvl="1" indent="-457200">
              <a:spcBef>
                <a:spcPts val="605"/>
              </a:spcBef>
              <a:buFont typeface="Arial" panose="020B0604020202020204" pitchFamily="34" charset="0"/>
              <a:buChar char="•"/>
              <a:tabLst>
                <a:tab pos="756920" algn="l"/>
              </a:tabLst>
            </a:pPr>
            <a:r>
              <a:rPr sz="3200" spc="-10" dirty="0">
                <a:latin typeface="Calibri"/>
                <a:cs typeface="Calibri"/>
              </a:rPr>
              <a:t>Scope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Resolution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Operator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(::)</a:t>
            </a:r>
          </a:p>
          <a:p>
            <a:pPr marL="926465" lvl="1" indent="-457200">
              <a:spcBef>
                <a:spcPts val="580"/>
              </a:spcBef>
              <a:buFont typeface="Arial" panose="020B0604020202020204" pitchFamily="34" charset="0"/>
              <a:buChar char="•"/>
              <a:tabLst>
                <a:tab pos="756920" algn="l"/>
              </a:tabLst>
            </a:pPr>
            <a:r>
              <a:rPr sz="3200" spc="-5" dirty="0">
                <a:latin typeface="Calibri"/>
                <a:cs typeface="Calibri"/>
              </a:rPr>
              <a:t>Conditional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Operator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(?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:)</a:t>
            </a:r>
          </a:p>
          <a:p>
            <a:pPr marL="926465" lvl="1" indent="-457200">
              <a:spcBef>
                <a:spcPts val="575"/>
              </a:spcBef>
              <a:buFont typeface="Arial" panose="020B0604020202020204" pitchFamily="34" charset="0"/>
              <a:buChar char="•"/>
              <a:tabLst>
                <a:tab pos="756920" algn="l"/>
              </a:tabLst>
            </a:pPr>
            <a:r>
              <a:rPr sz="3200" spc="-15" dirty="0">
                <a:latin typeface="Calibri"/>
                <a:cs typeface="Calibri"/>
              </a:rPr>
              <a:t>Size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Operator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(sizeof)</a:t>
            </a:r>
            <a:endParaRPr sz="3200" dirty="0">
              <a:latin typeface="Calibri"/>
              <a:cs typeface="Calibri"/>
            </a:endParaRPr>
          </a:p>
          <a:p>
            <a:pPr marL="926465" lvl="1" indent="-457200">
              <a:spcBef>
                <a:spcPts val="575"/>
              </a:spcBef>
              <a:buFont typeface="Arial" panose="020B0604020202020204" pitchFamily="34" charset="0"/>
              <a:buChar char="•"/>
              <a:tabLst>
                <a:tab pos="756920" algn="l"/>
              </a:tabLst>
            </a:pPr>
            <a:r>
              <a:rPr sz="3200" spc="-5" dirty="0">
                <a:latin typeface="Calibri"/>
                <a:cs typeface="Calibri"/>
              </a:rPr>
              <a:t>Class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Member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Access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Operators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(.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and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.*)</a:t>
            </a:r>
            <a:endParaRPr sz="3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89462" y="337799"/>
            <a:ext cx="10607040" cy="505908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latin typeface="+mn-lt"/>
              </a:rPr>
              <a:t>Operator</a:t>
            </a:r>
            <a:r>
              <a:rPr sz="3200" b="1" spc="-30" dirty="0">
                <a:latin typeface="+mn-lt"/>
              </a:rPr>
              <a:t> </a:t>
            </a:r>
            <a:r>
              <a:rPr sz="3200" b="1" dirty="0">
                <a:latin typeface="+mn-lt"/>
              </a:rPr>
              <a:t>Functions</a:t>
            </a:r>
            <a:r>
              <a:rPr sz="3200" b="1" spc="-50" dirty="0">
                <a:latin typeface="+mn-lt"/>
              </a:rPr>
              <a:t> </a:t>
            </a:r>
            <a:r>
              <a:rPr sz="3200" b="1" dirty="0">
                <a:latin typeface="+mn-lt"/>
              </a:rPr>
              <a:t>as</a:t>
            </a:r>
            <a:r>
              <a:rPr sz="3200" b="1" spc="-15" dirty="0">
                <a:latin typeface="+mn-lt"/>
              </a:rPr>
              <a:t> </a:t>
            </a:r>
            <a:r>
              <a:rPr sz="3200" b="1" dirty="0">
                <a:latin typeface="+mn-lt"/>
              </a:rPr>
              <a:t>Class</a:t>
            </a:r>
            <a:r>
              <a:rPr sz="3200" b="1" spc="-30" dirty="0">
                <a:latin typeface="+mn-lt"/>
              </a:rPr>
              <a:t> </a:t>
            </a:r>
            <a:r>
              <a:rPr sz="3200" b="1" dirty="0">
                <a:latin typeface="+mn-lt"/>
              </a:rPr>
              <a:t>Members</a:t>
            </a:r>
            <a:r>
              <a:rPr sz="3200" b="1" spc="-10" dirty="0">
                <a:latin typeface="+mn-lt"/>
              </a:rPr>
              <a:t> </a:t>
            </a:r>
            <a:r>
              <a:rPr sz="3200" b="1" dirty="0">
                <a:latin typeface="+mn-lt"/>
              </a:rPr>
              <a:t>vs.</a:t>
            </a:r>
            <a:r>
              <a:rPr lang="en-US" sz="3200" b="1" dirty="0">
                <a:latin typeface="+mn-lt"/>
              </a:rPr>
              <a:t> </a:t>
            </a:r>
            <a:r>
              <a:rPr lang="en-US" sz="3200" b="1" dirty="0">
                <a:uFill>
                  <a:solidFill>
                    <a:srgbClr val="497DBA"/>
                  </a:solidFill>
                </a:uFill>
                <a:latin typeface="+mn-lt"/>
                <a:cs typeface="Arial"/>
              </a:rPr>
              <a:t>as</a:t>
            </a:r>
            <a:r>
              <a:rPr lang="en-US" sz="3200" b="1" spc="-25" dirty="0">
                <a:uFill>
                  <a:solidFill>
                    <a:srgbClr val="497DBA"/>
                  </a:solidFill>
                </a:uFill>
                <a:latin typeface="+mn-lt"/>
                <a:cs typeface="Arial"/>
              </a:rPr>
              <a:t> </a:t>
            </a:r>
            <a:r>
              <a:rPr lang="en-US" sz="3200" b="1" dirty="0">
                <a:uFill>
                  <a:solidFill>
                    <a:srgbClr val="497DBA"/>
                  </a:solidFill>
                </a:uFill>
                <a:latin typeface="+mn-lt"/>
                <a:cs typeface="Arial"/>
              </a:rPr>
              <a:t>friend</a:t>
            </a:r>
            <a:r>
              <a:rPr lang="en-US" sz="3200" b="1" spc="-55" dirty="0">
                <a:uFill>
                  <a:solidFill>
                    <a:srgbClr val="497DBA"/>
                  </a:solidFill>
                </a:uFill>
                <a:latin typeface="+mn-lt"/>
                <a:cs typeface="Arial"/>
              </a:rPr>
              <a:t> </a:t>
            </a:r>
            <a:r>
              <a:rPr lang="en-US" sz="3200" b="1" dirty="0">
                <a:uFill>
                  <a:solidFill>
                    <a:srgbClr val="497DBA"/>
                  </a:solidFill>
                </a:uFill>
                <a:latin typeface="+mn-lt"/>
                <a:cs typeface="Arial"/>
              </a:rPr>
              <a:t>Functions</a:t>
            </a:r>
            <a:endParaRPr sz="3200" b="1" dirty="0">
              <a:latin typeface="+mn-l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73579" y="1722917"/>
            <a:ext cx="10789921" cy="3066865"/>
          </a:xfrm>
          <a:prstGeom prst="rect">
            <a:avLst/>
          </a:prstGeom>
        </p:spPr>
        <p:txBody>
          <a:bodyPr vert="horz" wrap="square" lIns="0" tIns="133985" rIns="0" bIns="0" rtlCol="0">
            <a:spAutoFit/>
          </a:bodyPr>
          <a:lstStyle/>
          <a:p>
            <a:pPr marL="756285" marR="330835" indent="-342900">
              <a:lnSpc>
                <a:spcPts val="3030"/>
              </a:lnSpc>
              <a:spcBef>
                <a:spcPts val="1205"/>
              </a:spcBef>
              <a:buFont typeface="Arial MT"/>
              <a:buChar char="•"/>
              <a:tabLst>
                <a:tab pos="756285" algn="l"/>
                <a:tab pos="756920" algn="l"/>
                <a:tab pos="2275840" algn="l"/>
                <a:tab pos="3835400" algn="l"/>
                <a:tab pos="4551680" algn="l"/>
                <a:tab pos="5126355" algn="l"/>
                <a:tab pos="6200775" algn="l"/>
                <a:tab pos="7644765" algn="l"/>
                <a:tab pos="8168640" algn="l"/>
              </a:tabLst>
            </a:pPr>
            <a:r>
              <a:rPr sz="2800" spc="-10" dirty="0">
                <a:latin typeface="Calibri"/>
                <a:cs typeface="Calibri"/>
              </a:rPr>
              <a:t>Ope</a:t>
            </a:r>
            <a:r>
              <a:rPr sz="2800" spc="-80" dirty="0">
                <a:latin typeface="Calibri"/>
                <a:cs typeface="Calibri"/>
              </a:rPr>
              <a:t>r</a:t>
            </a:r>
            <a:r>
              <a:rPr sz="2800" spc="-25" dirty="0">
                <a:latin typeface="Calibri"/>
                <a:cs typeface="Calibri"/>
              </a:rPr>
              <a:t>a</a:t>
            </a:r>
            <a:r>
              <a:rPr sz="2800" spc="-35" dirty="0">
                <a:latin typeface="Calibri"/>
                <a:cs typeface="Calibri"/>
              </a:rPr>
              <a:t>t</a:t>
            </a:r>
            <a:r>
              <a:rPr sz="2800" spc="-10" dirty="0">
                <a:latin typeface="Calibri"/>
                <a:cs typeface="Calibri"/>
              </a:rPr>
              <a:t>o</a:t>
            </a:r>
            <a:r>
              <a:rPr sz="2800" spc="-5" dirty="0">
                <a:latin typeface="Calibri"/>
                <a:cs typeface="Calibri"/>
              </a:rPr>
              <a:t>r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fun</a:t>
            </a:r>
            <a:r>
              <a:rPr sz="2800" dirty="0">
                <a:latin typeface="Calibri"/>
                <a:cs typeface="Calibri"/>
              </a:rPr>
              <a:t>c</a:t>
            </a:r>
            <a:r>
              <a:rPr sz="2800" spc="-5" dirty="0">
                <a:latin typeface="Calibri"/>
                <a:cs typeface="Calibri"/>
              </a:rPr>
              <a:t>tions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25" dirty="0">
                <a:latin typeface="Calibri"/>
                <a:cs typeface="Calibri"/>
              </a:rPr>
              <a:t>c</a:t>
            </a:r>
            <a:r>
              <a:rPr sz="2800" spc="-5" dirty="0">
                <a:latin typeface="Calibri"/>
                <a:cs typeface="Calibri"/>
              </a:rPr>
              <a:t>an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b</a:t>
            </a:r>
            <a:r>
              <a:rPr sz="2800" spc="-5" dirty="0">
                <a:latin typeface="Calibri"/>
                <a:cs typeface="Calibri"/>
              </a:rPr>
              <a:t>e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5" dirty="0">
                <a:latin typeface="Calibri"/>
                <a:cs typeface="Calibri"/>
              </a:rPr>
              <a:t>eit</a:t>
            </a:r>
            <a:r>
              <a:rPr sz="2800" spc="-15" dirty="0">
                <a:latin typeface="Calibri"/>
                <a:cs typeface="Calibri"/>
              </a:rPr>
              <a:t>h</a:t>
            </a:r>
            <a:r>
              <a:rPr sz="2800" spc="-5" dirty="0">
                <a:latin typeface="Calibri"/>
                <a:cs typeface="Calibri"/>
              </a:rPr>
              <a:t>er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5" dirty="0">
                <a:latin typeface="Calibri"/>
                <a:cs typeface="Calibri"/>
              </a:rPr>
              <a:t>m</a:t>
            </a:r>
            <a:r>
              <a:rPr sz="2800" dirty="0">
                <a:latin typeface="Calibri"/>
                <a:cs typeface="Calibri"/>
              </a:rPr>
              <a:t>e</a:t>
            </a:r>
            <a:r>
              <a:rPr sz="2800" spc="-5" dirty="0">
                <a:latin typeface="Calibri"/>
                <a:cs typeface="Calibri"/>
              </a:rPr>
              <a:t>mber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5" dirty="0">
                <a:latin typeface="Calibri"/>
                <a:cs typeface="Calibri"/>
              </a:rPr>
              <a:t>or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n</a:t>
            </a:r>
            <a:r>
              <a:rPr sz="2800" dirty="0">
                <a:latin typeface="Calibri"/>
                <a:cs typeface="Calibri"/>
              </a:rPr>
              <a:t>on</a:t>
            </a:r>
            <a:r>
              <a:rPr sz="2800" spc="-5" dirty="0">
                <a:latin typeface="Calibri"/>
                <a:cs typeface="Calibri"/>
              </a:rPr>
              <a:t>-  member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functions</a:t>
            </a:r>
            <a:r>
              <a:rPr sz="2800" spc="4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 class.</a:t>
            </a:r>
            <a:endParaRPr sz="2800" dirty="0">
              <a:latin typeface="Calibri"/>
              <a:cs typeface="Calibri"/>
            </a:endParaRPr>
          </a:p>
          <a:p>
            <a:pPr marL="756285" indent="-343535">
              <a:spcBef>
                <a:spcPts val="290"/>
              </a:spcBef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sz="2800" spc="-20" dirty="0">
                <a:latin typeface="Calibri"/>
                <a:cs typeface="Calibri"/>
              </a:rPr>
              <a:t>Operator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functions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as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member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functions</a:t>
            </a:r>
            <a:endParaRPr sz="2800" dirty="0">
              <a:latin typeface="Calibri"/>
              <a:cs typeface="Calibri"/>
            </a:endParaRPr>
          </a:p>
          <a:p>
            <a:pPr marL="1157605" lvl="1" indent="-287655">
              <a:spcBef>
                <a:spcPts val="315"/>
              </a:spcBef>
              <a:buFont typeface="Arial MT"/>
              <a:buChar char="–"/>
              <a:tabLst>
                <a:tab pos="1158240" algn="l"/>
              </a:tabLst>
            </a:pPr>
            <a:r>
              <a:rPr sz="2400" spc="-10" dirty="0">
                <a:latin typeface="Calibri"/>
                <a:cs typeface="Calibri"/>
              </a:rPr>
              <a:t>Leftmost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operand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must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be </a:t>
            </a:r>
            <a:r>
              <a:rPr sz="2400" dirty="0">
                <a:latin typeface="Calibri"/>
                <a:cs typeface="Calibri"/>
              </a:rPr>
              <a:t>an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object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" dirty="0">
                <a:latin typeface="Calibri"/>
                <a:cs typeface="Calibri"/>
              </a:rPr>
              <a:t> class</a:t>
            </a:r>
            <a:endParaRPr sz="2400" dirty="0">
              <a:latin typeface="Calibri"/>
              <a:cs typeface="Calibri"/>
            </a:endParaRPr>
          </a:p>
          <a:p>
            <a:pPr marL="756285" indent="-343535">
              <a:spcBef>
                <a:spcPts val="310"/>
              </a:spcBef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sz="2800" spc="-20" dirty="0">
                <a:latin typeface="Calibri"/>
                <a:cs typeface="Calibri"/>
              </a:rPr>
              <a:t>Operator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functions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as </a:t>
            </a:r>
            <a:r>
              <a:rPr sz="2800" spc="-10" dirty="0">
                <a:latin typeface="Calibri"/>
                <a:cs typeface="Calibri"/>
              </a:rPr>
              <a:t>non-member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functions</a:t>
            </a:r>
            <a:endParaRPr sz="2800" dirty="0">
              <a:latin typeface="Calibri"/>
              <a:cs typeface="Calibri"/>
            </a:endParaRPr>
          </a:p>
          <a:p>
            <a:pPr marL="1157605" lvl="1" indent="-287655">
              <a:spcBef>
                <a:spcPts val="290"/>
              </a:spcBef>
              <a:buFont typeface="Arial MT"/>
              <a:buChar char="–"/>
              <a:tabLst>
                <a:tab pos="1158240" algn="l"/>
              </a:tabLst>
            </a:pPr>
            <a:r>
              <a:rPr sz="2400" spc="-10" dirty="0">
                <a:latin typeface="Calibri"/>
                <a:cs typeface="Calibri"/>
              </a:rPr>
              <a:t>Must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friend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functions</a:t>
            </a:r>
            <a:r>
              <a:rPr sz="2400" b="1" spc="-40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" dirty="0">
                <a:latin typeface="Calibri"/>
                <a:cs typeface="Calibri"/>
              </a:rPr>
              <a:t> class</a:t>
            </a:r>
            <a:endParaRPr sz="2400" dirty="0">
              <a:latin typeface="Calibri"/>
              <a:cs typeface="Calibri"/>
            </a:endParaRPr>
          </a:p>
          <a:p>
            <a:pPr marL="1157605" lvl="1" indent="-287655">
              <a:spcBef>
                <a:spcPts val="315"/>
              </a:spcBef>
              <a:buFont typeface="Arial MT"/>
              <a:buChar char="–"/>
              <a:tabLst>
                <a:tab pos="1158240" algn="l"/>
              </a:tabLst>
            </a:pPr>
            <a:r>
              <a:rPr sz="2400" spc="-5" dirty="0">
                <a:latin typeface="Calibri"/>
                <a:cs typeface="Calibri"/>
              </a:rPr>
              <a:t>Enables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operator to </a:t>
            </a:r>
            <a:r>
              <a:rPr sz="2400" spc="-5" dirty="0">
                <a:latin typeface="Calibri"/>
                <a:cs typeface="Calibri"/>
              </a:rPr>
              <a:t>be </a:t>
            </a:r>
            <a:r>
              <a:rPr sz="2400" spc="-15" dirty="0">
                <a:latin typeface="Calibri"/>
                <a:cs typeface="Calibri"/>
              </a:rPr>
              <a:t>commutative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48393" y="6157548"/>
            <a:ext cx="11089178" cy="330219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>
              <a:lnSpc>
                <a:spcPts val="2160"/>
              </a:lnSpc>
              <a:spcBef>
                <a:spcPts val="375"/>
              </a:spcBef>
            </a:pPr>
            <a:r>
              <a:rPr sz="2000" b="1" i="1" spc="-5" dirty="0">
                <a:latin typeface="Calibri"/>
                <a:cs typeface="Calibri"/>
              </a:rPr>
              <a:t>Note:</a:t>
            </a:r>
            <a:r>
              <a:rPr sz="2000" b="1" i="1" spc="95" dirty="0">
                <a:latin typeface="Calibri"/>
                <a:cs typeface="Calibri"/>
              </a:rPr>
              <a:t> </a:t>
            </a:r>
            <a:r>
              <a:rPr sz="2000" i="1" spc="-5" dirty="0">
                <a:latin typeface="Calibri"/>
                <a:cs typeface="Calibri"/>
              </a:rPr>
              <a:t>If</a:t>
            </a:r>
            <a:r>
              <a:rPr sz="2000" i="1" spc="114" dirty="0">
                <a:latin typeface="Calibri"/>
                <a:cs typeface="Calibri"/>
              </a:rPr>
              <a:t> </a:t>
            </a:r>
            <a:r>
              <a:rPr sz="2000" i="1" spc="-5" dirty="0">
                <a:latin typeface="Calibri"/>
                <a:cs typeface="Calibri"/>
              </a:rPr>
              <a:t>left</a:t>
            </a:r>
            <a:r>
              <a:rPr sz="2000" i="1" spc="110" dirty="0">
                <a:latin typeface="Calibri"/>
                <a:cs typeface="Calibri"/>
              </a:rPr>
              <a:t> </a:t>
            </a:r>
            <a:r>
              <a:rPr sz="2000" i="1" spc="-5" dirty="0">
                <a:latin typeface="Calibri"/>
                <a:cs typeface="Calibri"/>
              </a:rPr>
              <a:t>operand</a:t>
            </a:r>
            <a:r>
              <a:rPr sz="2000" i="1" spc="110" dirty="0">
                <a:latin typeface="Calibri"/>
                <a:cs typeface="Calibri"/>
              </a:rPr>
              <a:t> </a:t>
            </a:r>
            <a:r>
              <a:rPr sz="2000" i="1" spc="-5" dirty="0">
                <a:latin typeface="Calibri"/>
                <a:cs typeface="Calibri"/>
              </a:rPr>
              <a:t>is</a:t>
            </a:r>
            <a:r>
              <a:rPr sz="2000" i="1" spc="105" dirty="0">
                <a:latin typeface="Calibri"/>
                <a:cs typeface="Calibri"/>
              </a:rPr>
              <a:t> </a:t>
            </a:r>
            <a:r>
              <a:rPr sz="2000" i="1" dirty="0">
                <a:latin typeface="Calibri"/>
                <a:cs typeface="Calibri"/>
              </a:rPr>
              <a:t>of</a:t>
            </a:r>
            <a:r>
              <a:rPr sz="2000" i="1" spc="110" dirty="0">
                <a:latin typeface="Calibri"/>
                <a:cs typeface="Calibri"/>
              </a:rPr>
              <a:t> </a:t>
            </a:r>
            <a:r>
              <a:rPr sz="2000" i="1" dirty="0">
                <a:latin typeface="Calibri"/>
                <a:cs typeface="Calibri"/>
              </a:rPr>
              <a:t>a</a:t>
            </a:r>
            <a:r>
              <a:rPr sz="2000" i="1" spc="105" dirty="0">
                <a:latin typeface="Calibri"/>
                <a:cs typeface="Calibri"/>
              </a:rPr>
              <a:t> </a:t>
            </a:r>
            <a:r>
              <a:rPr sz="2000" i="1" spc="-10" dirty="0">
                <a:latin typeface="Calibri"/>
                <a:cs typeface="Calibri"/>
              </a:rPr>
              <a:t>different</a:t>
            </a:r>
            <a:r>
              <a:rPr sz="2000" i="1" spc="105" dirty="0">
                <a:latin typeface="Calibri"/>
                <a:cs typeface="Calibri"/>
              </a:rPr>
              <a:t> </a:t>
            </a:r>
            <a:r>
              <a:rPr sz="2000" i="1" dirty="0">
                <a:latin typeface="Calibri"/>
                <a:cs typeface="Calibri"/>
              </a:rPr>
              <a:t>type</a:t>
            </a:r>
            <a:r>
              <a:rPr sz="2000" i="1" spc="110" dirty="0">
                <a:latin typeface="Calibri"/>
                <a:cs typeface="Calibri"/>
              </a:rPr>
              <a:t> </a:t>
            </a:r>
            <a:r>
              <a:rPr sz="2000" i="1" spc="-10" dirty="0">
                <a:latin typeface="Calibri"/>
                <a:cs typeface="Calibri"/>
              </a:rPr>
              <a:t>than</a:t>
            </a:r>
            <a:r>
              <a:rPr sz="2000" i="1" spc="114" dirty="0">
                <a:latin typeface="Calibri"/>
                <a:cs typeface="Calibri"/>
              </a:rPr>
              <a:t> </a:t>
            </a:r>
            <a:r>
              <a:rPr sz="2000" i="1" spc="-10" dirty="0">
                <a:latin typeface="Calibri"/>
                <a:cs typeface="Calibri"/>
              </a:rPr>
              <a:t>class,</a:t>
            </a:r>
            <a:r>
              <a:rPr sz="2000" i="1" spc="114" dirty="0">
                <a:latin typeface="Calibri"/>
                <a:cs typeface="Calibri"/>
              </a:rPr>
              <a:t> </a:t>
            </a:r>
            <a:r>
              <a:rPr sz="2000" i="1" spc="-10" dirty="0">
                <a:latin typeface="Calibri"/>
                <a:cs typeface="Calibri"/>
              </a:rPr>
              <a:t>operator</a:t>
            </a:r>
            <a:r>
              <a:rPr sz="2000" i="1" spc="120" dirty="0">
                <a:latin typeface="Calibri"/>
                <a:cs typeface="Calibri"/>
              </a:rPr>
              <a:t> </a:t>
            </a:r>
            <a:r>
              <a:rPr sz="2000" i="1" spc="-5" dirty="0">
                <a:latin typeface="Calibri"/>
                <a:cs typeface="Calibri"/>
              </a:rPr>
              <a:t>function</a:t>
            </a:r>
            <a:r>
              <a:rPr sz="2000" i="1" spc="110" dirty="0">
                <a:latin typeface="Calibri"/>
                <a:cs typeface="Calibri"/>
              </a:rPr>
              <a:t> </a:t>
            </a:r>
            <a:r>
              <a:rPr sz="2000" i="1" spc="-5" dirty="0">
                <a:latin typeface="Calibri"/>
                <a:cs typeface="Calibri"/>
              </a:rPr>
              <a:t>must </a:t>
            </a:r>
            <a:r>
              <a:rPr sz="2000" i="1" spc="-440" dirty="0">
                <a:latin typeface="Calibri"/>
                <a:cs typeface="Calibri"/>
              </a:rPr>
              <a:t> </a:t>
            </a:r>
            <a:r>
              <a:rPr sz="2000" i="1" dirty="0">
                <a:latin typeface="Calibri"/>
                <a:cs typeface="Calibri"/>
              </a:rPr>
              <a:t>be</a:t>
            </a:r>
            <a:r>
              <a:rPr sz="2000" i="1" spc="-20" dirty="0">
                <a:latin typeface="Calibri"/>
                <a:cs typeface="Calibri"/>
              </a:rPr>
              <a:t> </a:t>
            </a:r>
            <a:r>
              <a:rPr sz="2000" i="1" dirty="0">
                <a:latin typeface="Calibri"/>
                <a:cs typeface="Calibri"/>
              </a:rPr>
              <a:t>a</a:t>
            </a:r>
            <a:r>
              <a:rPr sz="2000" i="1" spc="-10" dirty="0">
                <a:latin typeface="Calibri"/>
                <a:cs typeface="Calibri"/>
              </a:rPr>
              <a:t> </a:t>
            </a:r>
            <a:r>
              <a:rPr sz="2000" i="1" dirty="0">
                <a:latin typeface="Calibri"/>
                <a:cs typeface="Calibri"/>
              </a:rPr>
              <a:t>non-member</a:t>
            </a:r>
            <a:r>
              <a:rPr sz="2000" i="1" spc="-45" dirty="0">
                <a:latin typeface="Calibri"/>
                <a:cs typeface="Calibri"/>
              </a:rPr>
              <a:t> </a:t>
            </a:r>
            <a:r>
              <a:rPr sz="2000" i="1" spc="-5" dirty="0">
                <a:latin typeface="Calibri"/>
                <a:cs typeface="Calibri"/>
              </a:rPr>
              <a:t>function</a:t>
            </a:r>
            <a:endParaRPr sz="20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58609-3C98-0089-E2E6-AB3855252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Source Sans Pro" panose="020B0503030403020204" pitchFamily="34" charset="0"/>
              </a:rPr>
              <a:t>C++ Syntax for Operator Overloading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559A81-E2C8-2687-4924-1283109D12FD}"/>
              </a:ext>
            </a:extLst>
          </p:cNvPr>
          <p:cNvSpPr>
            <a:spLocks noGrp="1"/>
          </p:cNvSpPr>
          <p:nvPr>
            <p:ph idx="1"/>
          </p:nvPr>
        </p:nvSpPr>
        <p:spPr/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 fontScale="55000" lnSpcReduction="20000"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...............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...............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ReturnType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 operator &lt;operator&gt; (arguments){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...............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...............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...............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90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25090" y="533527"/>
            <a:ext cx="7266940" cy="574040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>
                <a:latin typeface="Calibri"/>
                <a:cs typeface="Calibri"/>
              </a:rPr>
              <a:t>Creating</a:t>
            </a:r>
            <a:r>
              <a:rPr sz="3600" spc="-25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a</a:t>
            </a:r>
            <a:r>
              <a:rPr sz="3600" spc="-15" dirty="0">
                <a:latin typeface="Calibri"/>
                <a:cs typeface="Calibri"/>
              </a:rPr>
              <a:t> </a:t>
            </a:r>
            <a:r>
              <a:rPr sz="3600" spc="-5" dirty="0">
                <a:latin typeface="Calibri"/>
                <a:cs typeface="Calibri"/>
              </a:rPr>
              <a:t>Member </a:t>
            </a:r>
            <a:r>
              <a:rPr sz="3600" spc="-25" dirty="0">
                <a:latin typeface="Calibri"/>
                <a:cs typeface="Calibri"/>
              </a:rPr>
              <a:t>Operator</a:t>
            </a:r>
            <a:r>
              <a:rPr sz="3600" spc="-15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Function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24000" y="1295401"/>
            <a:ext cx="9144000" cy="1905"/>
          </a:xfrm>
          <a:custGeom>
            <a:avLst/>
            <a:gdLst/>
            <a:ahLst/>
            <a:cxnLst/>
            <a:rect l="l" t="t" r="r" b="b"/>
            <a:pathLst>
              <a:path w="9144000" h="1905">
                <a:moveTo>
                  <a:pt x="0" y="0"/>
                </a:moveTo>
                <a:lnTo>
                  <a:pt x="9144000" y="1650"/>
                </a:lnTo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059940" y="1524723"/>
            <a:ext cx="7105650" cy="1562100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12700">
              <a:spcBef>
                <a:spcPts val="775"/>
              </a:spcBef>
            </a:pPr>
            <a:r>
              <a:rPr sz="2800" spc="-15" dirty="0">
                <a:latin typeface="Calibri"/>
                <a:cs typeface="Calibri"/>
              </a:rPr>
              <a:t>returntype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classname::</a:t>
            </a:r>
            <a:r>
              <a:rPr sz="2800" b="1" spc="-10" dirty="0">
                <a:latin typeface="Calibri"/>
                <a:cs typeface="Calibri"/>
              </a:rPr>
              <a:t>operator</a:t>
            </a:r>
            <a:r>
              <a:rPr sz="2800" b="1" spc="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opname(arg-list)</a:t>
            </a:r>
            <a:endParaRPr sz="2800">
              <a:latin typeface="Calibri"/>
              <a:cs typeface="Calibri"/>
            </a:endParaRPr>
          </a:p>
          <a:p>
            <a:pPr marL="12700">
              <a:spcBef>
                <a:spcPts val="670"/>
              </a:spcBef>
            </a:pPr>
            <a:r>
              <a:rPr sz="2800" spc="-5" dirty="0">
                <a:latin typeface="Calibri"/>
                <a:cs typeface="Calibri"/>
              </a:rPr>
              <a:t>{</a:t>
            </a:r>
            <a:endParaRPr sz="2800">
              <a:latin typeface="Calibri"/>
              <a:cs typeface="Calibri"/>
            </a:endParaRPr>
          </a:p>
          <a:p>
            <a:pPr marL="417830">
              <a:spcBef>
                <a:spcPts val="675"/>
              </a:spcBef>
            </a:pPr>
            <a:r>
              <a:rPr sz="2800" spc="-5" dirty="0">
                <a:latin typeface="Calibri"/>
                <a:cs typeface="Calibri"/>
              </a:rPr>
              <a:t>//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operations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59940" y="3147441"/>
            <a:ext cx="1371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2800" spc="-5" dirty="0">
                <a:latin typeface="Calibri"/>
                <a:cs typeface="Calibri"/>
              </a:rPr>
              <a:t>}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010784" y="2048383"/>
            <a:ext cx="1304925" cy="1304925"/>
          </a:xfrm>
          <a:custGeom>
            <a:avLst/>
            <a:gdLst/>
            <a:ahLst/>
            <a:cxnLst/>
            <a:rect l="l" t="t" r="r" b="b"/>
            <a:pathLst>
              <a:path w="1304925" h="1304925">
                <a:moveTo>
                  <a:pt x="1197737" y="1250061"/>
                </a:moveTo>
                <a:lnTo>
                  <a:pt x="1190878" y="1254125"/>
                </a:lnTo>
                <a:lnTo>
                  <a:pt x="1189101" y="1260982"/>
                </a:lnTo>
                <a:lnTo>
                  <a:pt x="1187195" y="1267714"/>
                </a:lnTo>
                <a:lnTo>
                  <a:pt x="1191259" y="1274699"/>
                </a:lnTo>
                <a:lnTo>
                  <a:pt x="1304416" y="1304416"/>
                </a:lnTo>
                <a:lnTo>
                  <a:pt x="1302113" y="1295653"/>
                </a:lnTo>
                <a:lnTo>
                  <a:pt x="1277619" y="1295653"/>
                </a:lnTo>
                <a:lnTo>
                  <a:pt x="1244270" y="1262304"/>
                </a:lnTo>
                <a:lnTo>
                  <a:pt x="1197737" y="1250061"/>
                </a:lnTo>
                <a:close/>
              </a:path>
              <a:path w="1304925" h="1304925">
                <a:moveTo>
                  <a:pt x="1244270" y="1262304"/>
                </a:moveTo>
                <a:lnTo>
                  <a:pt x="1277619" y="1295653"/>
                </a:lnTo>
                <a:lnTo>
                  <a:pt x="1283461" y="1289812"/>
                </a:lnTo>
                <a:lnTo>
                  <a:pt x="1274317" y="1289812"/>
                </a:lnTo>
                <a:lnTo>
                  <a:pt x="1268766" y="1268766"/>
                </a:lnTo>
                <a:lnTo>
                  <a:pt x="1244270" y="1262304"/>
                </a:lnTo>
                <a:close/>
              </a:path>
              <a:path w="1304925" h="1304925">
                <a:moveTo>
                  <a:pt x="1267714" y="1187195"/>
                </a:moveTo>
                <a:lnTo>
                  <a:pt x="1260982" y="1189101"/>
                </a:lnTo>
                <a:lnTo>
                  <a:pt x="1254125" y="1190878"/>
                </a:lnTo>
                <a:lnTo>
                  <a:pt x="1250061" y="1197737"/>
                </a:lnTo>
                <a:lnTo>
                  <a:pt x="1251839" y="1204594"/>
                </a:lnTo>
                <a:lnTo>
                  <a:pt x="1262304" y="1244270"/>
                </a:lnTo>
                <a:lnTo>
                  <a:pt x="1295653" y="1277619"/>
                </a:lnTo>
                <a:lnTo>
                  <a:pt x="1277619" y="1295653"/>
                </a:lnTo>
                <a:lnTo>
                  <a:pt x="1302113" y="1295653"/>
                </a:lnTo>
                <a:lnTo>
                  <a:pt x="1276378" y="1197737"/>
                </a:lnTo>
                <a:lnTo>
                  <a:pt x="1274699" y="1191259"/>
                </a:lnTo>
                <a:lnTo>
                  <a:pt x="1267714" y="1187195"/>
                </a:lnTo>
                <a:close/>
              </a:path>
              <a:path w="1304925" h="1304925">
                <a:moveTo>
                  <a:pt x="1268766" y="1268766"/>
                </a:moveTo>
                <a:lnTo>
                  <a:pt x="1274317" y="1289812"/>
                </a:lnTo>
                <a:lnTo>
                  <a:pt x="1289812" y="1274317"/>
                </a:lnTo>
                <a:lnTo>
                  <a:pt x="1268766" y="1268766"/>
                </a:lnTo>
                <a:close/>
              </a:path>
              <a:path w="1304925" h="1304925">
                <a:moveTo>
                  <a:pt x="1262304" y="1244270"/>
                </a:moveTo>
                <a:lnTo>
                  <a:pt x="1268766" y="1268766"/>
                </a:lnTo>
                <a:lnTo>
                  <a:pt x="1289812" y="1274317"/>
                </a:lnTo>
                <a:lnTo>
                  <a:pt x="1274317" y="1289812"/>
                </a:lnTo>
                <a:lnTo>
                  <a:pt x="1283461" y="1289812"/>
                </a:lnTo>
                <a:lnTo>
                  <a:pt x="1295653" y="1277619"/>
                </a:lnTo>
                <a:lnTo>
                  <a:pt x="1262304" y="1244270"/>
                </a:lnTo>
                <a:close/>
              </a:path>
              <a:path w="1304925" h="1304925">
                <a:moveTo>
                  <a:pt x="18033" y="0"/>
                </a:moveTo>
                <a:lnTo>
                  <a:pt x="0" y="18033"/>
                </a:lnTo>
                <a:lnTo>
                  <a:pt x="1244270" y="1262304"/>
                </a:lnTo>
                <a:lnTo>
                  <a:pt x="1268766" y="1268766"/>
                </a:lnTo>
                <a:lnTo>
                  <a:pt x="1262304" y="1244270"/>
                </a:lnTo>
                <a:lnTo>
                  <a:pt x="18033" y="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861429" y="3371469"/>
            <a:ext cx="8629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spc="-15" dirty="0">
                <a:latin typeface="Calibri"/>
                <a:cs typeface="Calibri"/>
              </a:rPr>
              <a:t>Keyword</a:t>
            </a:r>
            <a:endParaRPr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1729</TotalTime>
  <Words>4320</Words>
  <Application>Microsoft Office PowerPoint</Application>
  <PresentationFormat>Widescreen</PresentationFormat>
  <Paragraphs>704</Paragraphs>
  <Slides>49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9" baseType="lpstr">
      <vt:lpstr>Arial</vt:lpstr>
      <vt:lpstr>Arial MT</vt:lpstr>
      <vt:lpstr>Calibri</vt:lpstr>
      <vt:lpstr>Calibri Light</vt:lpstr>
      <vt:lpstr>Consolas</vt:lpstr>
      <vt:lpstr>Courier New</vt:lpstr>
      <vt:lpstr>Source Sans Pro</vt:lpstr>
      <vt:lpstr>Times New Roman</vt:lpstr>
      <vt:lpstr>Wingdings</vt:lpstr>
      <vt:lpstr>Office Theme</vt:lpstr>
      <vt:lpstr>Operator Overloading</vt:lpstr>
      <vt:lpstr>Introduction</vt:lpstr>
      <vt:lpstr>Introduction (Cont…)</vt:lpstr>
      <vt:lpstr>Restrictions on Operator Overloading</vt:lpstr>
      <vt:lpstr>What are Operators in C++?</vt:lpstr>
      <vt:lpstr>Restrictions on Operator Overloading</vt:lpstr>
      <vt:lpstr>Operator Functions as Class Members vs. as friend Functions</vt:lpstr>
      <vt:lpstr>C++ Syntax for Operator Overloading</vt:lpstr>
      <vt:lpstr>Creating a Member Operator Function</vt:lpstr>
      <vt:lpstr>Unary Operators</vt:lpstr>
      <vt:lpstr>Overloading of Unary Operator - (using member function)</vt:lpstr>
      <vt:lpstr>Continued…</vt:lpstr>
      <vt:lpstr>Binary Operators</vt:lpstr>
      <vt:lpstr>Overloading Binary Operators</vt:lpstr>
      <vt:lpstr>Continued…</vt:lpstr>
      <vt:lpstr>Overloading +, -(binary) and ++(unary)</vt:lpstr>
      <vt:lpstr>Continued…</vt:lpstr>
      <vt:lpstr>Overloading using Friend Functions</vt:lpstr>
      <vt:lpstr>Continued…</vt:lpstr>
      <vt:lpstr>Example</vt:lpstr>
      <vt:lpstr>Continued…</vt:lpstr>
      <vt:lpstr>Restrictions on application of friend function</vt:lpstr>
      <vt:lpstr>Overloading new and delete</vt:lpstr>
      <vt:lpstr>Example</vt:lpstr>
      <vt:lpstr>Continued…</vt:lpstr>
      <vt:lpstr>Overloading [ ] operator</vt:lpstr>
      <vt:lpstr>Example 1</vt:lpstr>
      <vt:lpstr>Example 2</vt:lpstr>
      <vt:lpstr>Overloading ()</vt:lpstr>
      <vt:lpstr>Example</vt:lpstr>
      <vt:lpstr>Overloading the Comma Operator</vt:lpstr>
      <vt:lpstr>Overloading -&gt;</vt:lpstr>
      <vt:lpstr>Example</vt:lpstr>
      <vt:lpstr>Type Conversions</vt:lpstr>
      <vt:lpstr>Continued…</vt:lpstr>
      <vt:lpstr>Basic to Class Type</vt:lpstr>
      <vt:lpstr>Example (Using Constructor)</vt:lpstr>
      <vt:lpstr>Using Operator Overloading</vt:lpstr>
      <vt:lpstr>Example</vt:lpstr>
      <vt:lpstr>Continued…</vt:lpstr>
      <vt:lpstr>Class to Basic Type</vt:lpstr>
      <vt:lpstr>Continued…</vt:lpstr>
      <vt:lpstr>Example</vt:lpstr>
      <vt:lpstr>Continued…</vt:lpstr>
      <vt:lpstr>Class to Class Type</vt:lpstr>
      <vt:lpstr>Example</vt:lpstr>
      <vt:lpstr>Continued…</vt:lpstr>
      <vt:lpstr>Type Conversions Summary</vt:lpstr>
      <vt:lpstr>Thanks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Operator Overloading</dc:title>
  <dc:creator>Saif Nalband</dc:creator>
  <cp:lastModifiedBy>Saif Nalband</cp:lastModifiedBy>
  <cp:revision>18</cp:revision>
  <dcterms:created xsi:type="dcterms:W3CDTF">2023-03-22T07:26:21Z</dcterms:created>
  <dcterms:modified xsi:type="dcterms:W3CDTF">2023-04-17T07:54:16Z</dcterms:modified>
</cp:coreProperties>
</file>