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8" r:id="rId7"/>
    <p:sldId id="258" r:id="rId8"/>
    <p:sldId id="265" r:id="rId9"/>
    <p:sldId id="266" r:id="rId10"/>
    <p:sldId id="267" r:id="rId11"/>
    <p:sldId id="269" r:id="rId12"/>
    <p:sldId id="283" r:id="rId13"/>
    <p:sldId id="270" r:id="rId14"/>
    <p:sldId id="271" r:id="rId15"/>
    <p:sldId id="272" r:id="rId16"/>
    <p:sldId id="273" r:id="rId17"/>
    <p:sldId id="284" r:id="rId18"/>
    <p:sldId id="285" r:id="rId19"/>
    <p:sldId id="259" r:id="rId20"/>
    <p:sldId id="260" r:id="rId21"/>
    <p:sldId id="276" r:id="rId22"/>
    <p:sldId id="277" r:id="rId23"/>
    <p:sldId id="274" r:id="rId24"/>
    <p:sldId id="275" r:id="rId25"/>
    <p:sldId id="279" r:id="rId26"/>
    <p:sldId id="278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62"/>
    <p:restoredTop sz="93250"/>
  </p:normalViewPr>
  <p:slideViewPr>
    <p:cSldViewPr snapToGrid="0" snapToObjects="1">
      <p:cViewPr varScale="1">
        <p:scale>
          <a:sx n="74" d="100"/>
          <a:sy n="74" d="100"/>
        </p:scale>
        <p:origin x="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3008-9F3A-FE4F-96B9-1F5DEFB0C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FDEC-4E82-D844-9D48-39B63661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DA12-58A8-A44E-942A-8D7A311F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760D-CB3B-A249-A9E6-DFB6CB4A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8E8A-3F4E-C442-AE72-D63EAAA9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646-9417-6549-9E1C-4F3D09A5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3F69C-2E0D-4845-BB19-32C570F1B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5CA8-538E-E246-AC2C-69BAA505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1E75F-9E97-BB43-A6DF-70005FC5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D9ED-2C41-7D4A-90B8-2387C2CD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34EDD-A2D0-474B-BC7E-C541797B4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C2909-A573-044E-B419-BE16D6317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FBAB-8A02-2145-AC73-9EC15F03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53473-F2B9-6242-96A4-1E63D774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E833-124F-A64B-B4F7-22C5A9EB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4F6F-F484-8D49-827D-3A6B7F71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D73E-BDD5-404A-BB2C-80F25806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B532-AE78-5443-A17E-EA481138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CAE6-3F0D-E44F-9B3A-45D5784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2456-866B-C84C-8F05-BA754A9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C3EF-75BC-AD42-AD90-A808AB57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9DB96-AD85-4242-8CC4-39835610A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28BA-269A-8A44-B089-F1E6409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E4EC-C4DA-1D4E-9B70-71798BD9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5308-D509-6044-95E4-D28D8E5F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94F6-3675-104A-8D6E-AE86155E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8BDE-07B5-204D-816D-2AB48084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CA4EE-E45E-2147-842B-9B4A45BCD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B401C-4E12-B64C-B28E-BAB7C187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D7E53-2D3E-2746-A233-BF747037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4C34-EFF0-B34C-A5B0-87074A45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0EFC-F019-564E-BDCD-247DA4E3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5A6D7-51D0-E245-A89E-18C4E594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3D4C5-8B2A-4046-80F5-4C5B2CDB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5540A-23B0-9349-A09E-63B03C278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FC523-6C26-CF4F-B174-88B51973D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9619E-000F-0E4F-9B1E-B4757823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26318-C287-474A-B3C1-750A5BE8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0C7B0-458F-7145-8A43-79BB2F6A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69D6-E583-5F4C-A45E-0C9ACE8D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4E2F8-5CE8-F742-95E2-553F4472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17670-9D28-BF43-8CDE-9CD1654C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63DF3-A572-794D-8923-118CD827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CAED1-A466-9049-8FC5-6C7A7FCE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3CFE2-C4F5-AB49-8596-EBCC5DFB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CECC2-4039-3C4E-B37F-DEAED306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EFD-EB91-D24A-887D-7265CC0A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0F27-939E-B644-9BFE-67A29E63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A74B8-C4F4-B34F-A438-DDE0CC64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C3F4-F154-424B-BA96-008E73B3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72011-55CC-EC4A-9A63-77DD4368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B211C-6AA1-0C49-87F6-D81EAAC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0655-92A2-3B4E-A669-165C05ED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A8727-6486-1B4C-B6D8-53403C0F9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7B6F1-3576-AD4F-8814-42F1C002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E0165-1327-B541-9290-BF061757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B4BEE-4A0C-3B47-BFC4-2390D65B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8F7EE-5340-5D44-BFA3-02C9B711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BAF81-0F3C-C942-A9FF-E297611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9A0E-421C-0A4D-93A2-608C1A6C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8970-A95A-C847-B72A-64ADBE64F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A035-7728-DC4A-9DA6-096051E1A7D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C769F-DF52-1A42-99C2-B3334B28E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F8CE-8979-6F45-AB41-C3E7319F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443E-0AEA-3745-BBA8-053CF096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1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online_c++_compil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9540-7E35-6944-8E81-25F6C36E3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slides - 9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B81D-22ED-B044-9BEE-1B31B38E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Standard Template Library: </a:t>
            </a:r>
            <a:r>
              <a:rPr lang="en-IN" sz="2800" dirty="0"/>
              <a:t>Fundamental idea about string, iterators, hashes and other types, The String and Vector classes vs C-style pointers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398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2409-CC78-1D40-A2D9-F4402807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7BD6-DFD8-594B-8D39-7E5B4633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getline</a:t>
            </a:r>
            <a:r>
              <a:rPr lang="en-US" sz="3600" dirty="0"/>
              <a:t>(</a:t>
            </a:r>
            <a:r>
              <a:rPr lang="en-US" sz="3600" dirty="0" err="1"/>
              <a:t>cin,txt</a:t>
            </a:r>
            <a:r>
              <a:rPr lang="en-US" sz="3600" dirty="0"/>
              <a:t>);  </a:t>
            </a:r>
            <a:r>
              <a:rPr lang="en-US" sz="3600" dirty="0">
                <a:solidFill>
                  <a:schemeClr val="accent1"/>
                </a:solidFill>
              </a:rPr>
              <a:t>//for including blank spaces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txt.substr</a:t>
            </a:r>
            <a:r>
              <a:rPr lang="en-US" sz="3600" dirty="0"/>
              <a:t>(1, 3);   </a:t>
            </a:r>
            <a:r>
              <a:rPr lang="en-US" sz="3600" dirty="0">
                <a:solidFill>
                  <a:schemeClr val="accent1"/>
                </a:solidFill>
              </a:rPr>
              <a:t>// substring </a:t>
            </a:r>
            <a:r>
              <a:rPr lang="en-US" sz="3600" i="1" dirty="0" err="1">
                <a:solidFill>
                  <a:schemeClr val="accent1"/>
                </a:solidFill>
              </a:rPr>
              <a:t>BcD</a:t>
            </a:r>
            <a:r>
              <a:rPr lang="en-US" sz="3600" dirty="0">
                <a:solidFill>
                  <a:schemeClr val="accent1"/>
                </a:solidFill>
              </a:rPr>
              <a:t> (from 1 till 3 char)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str1.compare</a:t>
            </a:r>
            <a:r>
              <a:rPr lang="en-US" sz="3600" dirty="0"/>
              <a:t>(</a:t>
            </a:r>
            <a:r>
              <a:rPr lang="en-US" sz="3600" dirty="0" err="1"/>
              <a:t>str2</a:t>
            </a:r>
            <a:r>
              <a:rPr lang="en-US" sz="3600" dirty="0"/>
              <a:t>);  </a:t>
            </a:r>
            <a:r>
              <a:rPr lang="en-US" sz="3600" dirty="0">
                <a:solidFill>
                  <a:schemeClr val="accent1"/>
                </a:solidFill>
              </a:rPr>
              <a:t>// compare string str1 with str2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514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E3BC-6883-8648-A8EF-7CC32BCB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for faster access &amp; efficient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3346-BE4C-CC44-8204-55DD2163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Hashing maps given </a:t>
            </a:r>
            <a:r>
              <a:rPr lang="en-IN" sz="3600" i="1" dirty="0"/>
              <a:t>value</a:t>
            </a:r>
            <a:r>
              <a:rPr lang="en-IN" sz="3600" dirty="0"/>
              <a:t> to a particular </a:t>
            </a:r>
            <a:r>
              <a:rPr lang="en-IN" sz="3600" i="1" dirty="0"/>
              <a:t>key</a:t>
            </a:r>
            <a:r>
              <a:rPr lang="en-IN" sz="3600" dirty="0"/>
              <a:t>. This helps in faster access. </a:t>
            </a:r>
          </a:p>
          <a:p>
            <a:endParaRPr lang="en-IN" sz="3600" dirty="0"/>
          </a:p>
          <a:p>
            <a:r>
              <a:rPr lang="en-IN" sz="3600" dirty="0"/>
              <a:t>Let </a:t>
            </a:r>
            <a:r>
              <a:rPr lang="en-IN" sz="3600" dirty="0">
                <a:solidFill>
                  <a:srgbClr val="C00000"/>
                </a:solidFill>
              </a:rPr>
              <a:t>H(x) </a:t>
            </a:r>
            <a:r>
              <a:rPr lang="en-IN" sz="3600" dirty="0"/>
              <a:t>maps the </a:t>
            </a:r>
            <a:r>
              <a:rPr lang="en-IN" sz="3600" i="1" dirty="0"/>
              <a:t>value</a:t>
            </a:r>
            <a:r>
              <a:rPr lang="en-IN" sz="3600" dirty="0"/>
              <a:t> at </a:t>
            </a:r>
            <a:r>
              <a:rPr lang="en-IN" sz="3600" i="1" dirty="0"/>
              <a:t>key</a:t>
            </a:r>
            <a:r>
              <a:rPr lang="en-IN" sz="3600" dirty="0"/>
              <a:t> </a:t>
            </a:r>
            <a:r>
              <a:rPr lang="en-IN" sz="3600" b="1" dirty="0">
                <a:solidFill>
                  <a:srgbClr val="C00000"/>
                </a:solidFill>
              </a:rPr>
              <a:t>x%10</a:t>
            </a:r>
            <a:r>
              <a:rPr lang="en-IN" sz="3600" dirty="0">
                <a:solidFill>
                  <a:srgbClr val="C00000"/>
                </a:solidFill>
              </a:rPr>
              <a:t> </a:t>
            </a:r>
            <a:r>
              <a:rPr lang="en-IN" sz="3600" dirty="0"/>
              <a:t>in an Array. Then </a:t>
            </a:r>
            <a:r>
              <a:rPr lang="en-IN" sz="3600" i="1" dirty="0"/>
              <a:t>values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0070C0"/>
                </a:solidFill>
              </a:rPr>
              <a:t>{11,12,13,14,15} </a:t>
            </a:r>
            <a:r>
              <a:rPr lang="en-IN" sz="3600" dirty="0"/>
              <a:t>will be stored at </a:t>
            </a:r>
            <a:r>
              <a:rPr lang="en-IN" sz="3600" dirty="0">
                <a:solidFill>
                  <a:srgbClr val="0070C0"/>
                </a:solidFill>
              </a:rPr>
              <a:t>{1,2,3,4,5} </a:t>
            </a:r>
            <a:r>
              <a:rPr lang="en-IN" sz="3600" i="1" dirty="0"/>
              <a:t>keys</a:t>
            </a:r>
            <a:r>
              <a:rPr lang="en-IN" sz="3600" dirty="0">
                <a:solidFill>
                  <a:srgbClr val="0070C0"/>
                </a:solidFill>
              </a:rPr>
              <a:t>. </a:t>
            </a:r>
          </a:p>
          <a:p>
            <a:endParaRPr lang="en-IN" sz="3600" dirty="0">
              <a:solidFill>
                <a:srgbClr val="0070C0"/>
              </a:solidFill>
            </a:endParaRPr>
          </a:p>
          <a:p>
            <a:r>
              <a:rPr lang="en-US" sz="3600" dirty="0"/>
              <a:t>Hashing is </a:t>
            </a:r>
            <a:r>
              <a:rPr lang="en-US" sz="3600" dirty="0">
                <a:solidFill>
                  <a:srgbClr val="C00000"/>
                </a:solidFill>
              </a:rPr>
              <a:t>one way encryption </a:t>
            </a:r>
            <a:r>
              <a:rPr lang="en-US" sz="3600" dirty="0"/>
              <a:t>which means you </a:t>
            </a:r>
            <a:r>
              <a:rPr lang="en-US" sz="3600" dirty="0">
                <a:solidFill>
                  <a:srgbClr val="C00000"/>
                </a:solidFill>
              </a:rPr>
              <a:t>cannot</a:t>
            </a:r>
            <a:r>
              <a:rPr lang="en-US" sz="3600" dirty="0"/>
              <a:t> go from </a:t>
            </a:r>
            <a:r>
              <a:rPr lang="en-US" sz="3600" i="1" dirty="0"/>
              <a:t>key</a:t>
            </a:r>
            <a:r>
              <a:rPr lang="en-US" sz="3600" dirty="0"/>
              <a:t> to </a:t>
            </a:r>
            <a:r>
              <a:rPr lang="en-US" sz="3600" i="1" dirty="0"/>
              <a:t>value</a:t>
            </a:r>
            <a:r>
              <a:rPr lang="en-US" sz="3600" dirty="0"/>
              <a:t>. (1 to 11 for example)</a:t>
            </a:r>
            <a:endParaRPr lang="en-IN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09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 for hashing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the following hash programs, you need </a:t>
            </a:r>
            <a:r>
              <a:rPr lang="en-US" dirty="0">
                <a:solidFill>
                  <a:srgbClr val="C00000"/>
                </a:solidFill>
              </a:rPr>
              <a:t>#include&lt;bits/</a:t>
            </a:r>
            <a:r>
              <a:rPr lang="en-US" dirty="0" err="1">
                <a:solidFill>
                  <a:srgbClr val="C00000"/>
                </a:solidFill>
              </a:rPr>
              <a:t>stdc</a:t>
            </a:r>
            <a:r>
              <a:rPr lang="en-US" dirty="0">
                <a:solidFill>
                  <a:srgbClr val="C00000"/>
                </a:solidFill>
              </a:rPr>
              <a:t>++&gt;</a:t>
            </a:r>
          </a:p>
          <a:p>
            <a:endParaRPr lang="en-US" dirty="0"/>
          </a:p>
          <a:p>
            <a:r>
              <a:rPr lang="en-US" dirty="0" err="1"/>
              <a:t>DevCpp</a:t>
            </a:r>
            <a:r>
              <a:rPr lang="en-US" dirty="0"/>
              <a:t> may not have this file so either you can download and include it using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 err="1">
                <a:solidFill>
                  <a:srgbClr val="C00000"/>
                </a:solidFill>
              </a:rPr>
              <a:t>include”bits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stdc</a:t>
            </a:r>
            <a:r>
              <a:rPr lang="en-US" dirty="0">
                <a:solidFill>
                  <a:srgbClr val="C00000"/>
                </a:solidFill>
              </a:rPr>
              <a:t>++”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OR use an online compiler </a:t>
            </a:r>
            <a:r>
              <a:rPr lang="en-IN" dirty="0">
                <a:hlinkClick r:id="rId2"/>
              </a:rPr>
              <a:t>https://www.onlinegdb.com/online_c++_compiler</a:t>
            </a:r>
            <a:endParaRPr lang="en-US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31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2F8E-3489-9B40-AE06-FF3FC4E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48" y="304800"/>
            <a:ext cx="10972800" cy="6204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// Character hashing</a:t>
            </a: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3600" dirty="0"/>
              <a:t>#include&lt;</a:t>
            </a:r>
            <a:r>
              <a:rPr lang="en-US" sz="3600" dirty="0" err="1"/>
              <a:t>iostream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using namespace </a:t>
            </a:r>
            <a:r>
              <a:rPr lang="en-US" sz="3600" dirty="0" err="1"/>
              <a:t>std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main(){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    hash &lt;char&gt; </a:t>
            </a:r>
            <a:r>
              <a:rPr lang="en-US" sz="3600" dirty="0" err="1">
                <a:solidFill>
                  <a:srgbClr val="C00000"/>
                </a:solidFill>
              </a:rPr>
              <a:t>hash_character</a:t>
            </a:r>
            <a:r>
              <a:rPr lang="en-US" sz="3600" dirty="0">
                <a:solidFill>
                  <a:srgbClr val="C00000"/>
                </a:solidFill>
              </a:rPr>
              <a:t>;  </a:t>
            </a:r>
            <a:r>
              <a:rPr lang="en-US" sz="3600" dirty="0">
                <a:solidFill>
                  <a:srgbClr val="0070C0"/>
                </a:solidFill>
              </a:rPr>
              <a:t>//syntax for char type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    </a:t>
            </a:r>
            <a:r>
              <a:rPr lang="en-US" sz="3600" dirty="0" err="1"/>
              <a:t>cout</a:t>
            </a:r>
            <a:r>
              <a:rPr lang="en-US" sz="3600" dirty="0"/>
              <a:t> &lt;&lt; "Hash key is: " &lt;&lt; </a:t>
            </a:r>
            <a:r>
              <a:rPr lang="en-US" sz="3600" dirty="0" err="1"/>
              <a:t>hash_character</a:t>
            </a:r>
            <a:r>
              <a:rPr lang="en-US" sz="3600" dirty="0"/>
              <a:t>(‘a’); 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96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Hash key is: 97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Looks like hash key is getting calculated same as ASCII value of the character (for char case)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5856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// Integer hashing</a:t>
            </a:r>
          </a:p>
          <a:p>
            <a:pPr marL="0" indent="0"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dirty="0"/>
              <a:t>#include&lt;</a:t>
            </a:r>
            <a:r>
              <a:rPr lang="en-US" sz="3200" dirty="0" err="1"/>
              <a:t>iostream</a:t>
            </a:r>
            <a:r>
              <a:rPr lang="en-US" sz="3200" dirty="0"/>
              <a:t>&gt;</a:t>
            </a:r>
          </a:p>
          <a:p>
            <a:pPr marL="0" indent="0">
              <a:buNone/>
            </a:pPr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main(){</a:t>
            </a:r>
          </a:p>
          <a:p>
            <a:pPr marL="0" indent="0">
              <a:buNone/>
            </a:pPr>
            <a:r>
              <a:rPr lang="en-US" sz="3200" dirty="0"/>
              <a:t>    hash &lt;</a:t>
            </a:r>
            <a:r>
              <a:rPr lang="en-US" sz="3200" dirty="0" err="1"/>
              <a:t>int</a:t>
            </a:r>
            <a:r>
              <a:rPr lang="en-US" sz="3200" dirty="0"/>
              <a:t>&gt; </a:t>
            </a:r>
            <a:r>
              <a:rPr lang="en-US" sz="3200" dirty="0" err="1"/>
              <a:t>hash_int</a:t>
            </a:r>
            <a:r>
              <a:rPr lang="en-US" sz="3200" dirty="0"/>
              <a:t>; 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cout</a:t>
            </a:r>
            <a:r>
              <a:rPr lang="en-US" sz="3200" dirty="0"/>
              <a:t> &lt;&lt; "Hash key is: " &lt;&lt; </a:t>
            </a:r>
            <a:r>
              <a:rPr lang="en-US" sz="3200" dirty="0" err="1"/>
              <a:t>hash_int</a:t>
            </a:r>
            <a:r>
              <a:rPr lang="en-US" sz="3200" dirty="0"/>
              <a:t>(597)&lt;&lt;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cout</a:t>
            </a:r>
            <a:r>
              <a:rPr lang="en-US" sz="3200" dirty="0"/>
              <a:t> &lt;&lt; "Hash key is: " &lt;&lt; </a:t>
            </a:r>
            <a:r>
              <a:rPr lang="en-US" sz="3200" dirty="0" err="1"/>
              <a:t>hash_int</a:t>
            </a:r>
            <a:r>
              <a:rPr lang="en-US" sz="3200" dirty="0"/>
              <a:t>(-597)&lt;&lt;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8411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51E3-2310-0040-BC4A-28EDC966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Hash key  is: 597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sz="3200" dirty="0"/>
              <a:t>Hash key is: 18446744073709551019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Looks like hash key for positive integer is same as its value and for negative it is a complicated code (may be t’s compliment, not sure)</a:t>
            </a:r>
          </a:p>
        </p:txBody>
      </p:sp>
    </p:spTree>
    <p:extLst>
      <p:ext uri="{BB962C8B-B14F-4D97-AF65-F5344CB8AC3E}">
        <p14:creationId xmlns:p14="http://schemas.microsoft.com/office/powerpoint/2010/main" val="179697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// String hashing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#include&lt;</a:t>
            </a:r>
            <a:r>
              <a:rPr lang="en-US" sz="3200" dirty="0" err="1"/>
              <a:t>iostream</a:t>
            </a:r>
            <a:r>
              <a:rPr lang="en-US" sz="3200" dirty="0"/>
              <a:t>&gt;</a:t>
            </a:r>
          </a:p>
          <a:p>
            <a:pPr marL="0" indent="0">
              <a:buNone/>
            </a:pPr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main(){</a:t>
            </a:r>
          </a:p>
          <a:p>
            <a:pPr marL="0" indent="0">
              <a:buNone/>
            </a:pPr>
            <a:r>
              <a:rPr lang="en-US" sz="3200" dirty="0"/>
              <a:t>    hash &lt;string&gt; </a:t>
            </a:r>
            <a:r>
              <a:rPr lang="en-US" sz="3200" dirty="0" err="1"/>
              <a:t>hash_string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cout</a:t>
            </a:r>
            <a:r>
              <a:rPr lang="en-US" sz="3200" dirty="0"/>
              <a:t> &lt;&lt; "Hash key is: " &lt;&lt; </a:t>
            </a:r>
            <a:r>
              <a:rPr lang="en-US" sz="3200" dirty="0" err="1"/>
              <a:t>hash_string</a:t>
            </a:r>
            <a:r>
              <a:rPr lang="en-US" sz="3200" dirty="0"/>
              <a:t>("a")&lt;&lt;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cout</a:t>
            </a:r>
            <a:r>
              <a:rPr lang="en-US" sz="3200" dirty="0"/>
              <a:t> &lt;&lt; "Hash key is: " &lt;&lt; </a:t>
            </a:r>
            <a:r>
              <a:rPr lang="en-US" sz="3200" dirty="0" err="1"/>
              <a:t>hash_string</a:t>
            </a:r>
            <a:r>
              <a:rPr lang="en-US" sz="3200" dirty="0"/>
              <a:t>("apple")&lt;&lt;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2042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Hash key is: 4993892634952068459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sz="3200" dirty="0"/>
              <a:t>Hash key is: 13776597747624572848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For both “a” and “apple” the hash values are complicated codes calculated internally.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35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C2C2-9678-D44A-8F4A-5CF542F9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(another </a:t>
            </a:r>
            <a:r>
              <a:rPr lang="en-US" dirty="0" err="1"/>
              <a:t>STL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CD94-6298-414C-A29E-ADA618E8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Vector is a dynamic array with a size flexibility and direct access to any element.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6670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0A1C-A224-8241-932A-F584DDD3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Standard Template Library (STL)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D526-4F14-4447-8EDC-7719633C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STL provide general-purpose </a:t>
            </a:r>
            <a:r>
              <a:rPr lang="en-IN" sz="3200" dirty="0">
                <a:solidFill>
                  <a:srgbClr val="C00000"/>
                </a:solidFill>
              </a:rPr>
              <a:t>classes &amp; functions </a:t>
            </a:r>
            <a:r>
              <a:rPr lang="en-IN" sz="3200" dirty="0"/>
              <a:t>to implement commonly used algorithms and data structures like vectors, lists, queues, and stacks.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00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0D23AF-236E-234B-A11F-7D6B8A250BB8}"/>
              </a:ext>
            </a:extLst>
          </p:cNvPr>
          <p:cNvSpPr/>
          <p:nvPr/>
        </p:nvSpPr>
        <p:spPr>
          <a:xfrm>
            <a:off x="1027813" y="445486"/>
            <a:ext cx="87541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merican Typewriter" panose="02090604020004020304" pitchFamily="18" charset="77"/>
              </a:rPr>
              <a:t>// Simple vector to insert </a:t>
            </a:r>
            <a:r>
              <a:rPr lang="en-US" sz="3200" dirty="0" err="1">
                <a:solidFill>
                  <a:srgbClr val="0070C0"/>
                </a:solidFill>
                <a:latin typeface="American Typewriter" panose="02090604020004020304" pitchFamily="18" charset="77"/>
              </a:rPr>
              <a:t>int</a:t>
            </a:r>
            <a:r>
              <a:rPr lang="en-US" sz="3200" dirty="0">
                <a:solidFill>
                  <a:srgbClr val="0070C0"/>
                </a:solidFill>
                <a:latin typeface="American Typewriter" panose="02090604020004020304" pitchFamily="18" charset="77"/>
              </a:rPr>
              <a:t> values</a:t>
            </a:r>
          </a:p>
          <a:p>
            <a:r>
              <a:rPr lang="en-US" sz="3200" dirty="0">
                <a:solidFill>
                  <a:srgbClr val="C00000"/>
                </a:solidFill>
              </a:rPr>
              <a:t>#include&lt;vector&gt;</a:t>
            </a:r>
          </a:p>
          <a:p>
            <a:r>
              <a:rPr lang="en-US" sz="3200" dirty="0"/>
              <a:t>#include&lt;iostream&gt;</a:t>
            </a:r>
          </a:p>
          <a:p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</a:t>
            </a:r>
          </a:p>
          <a:p>
            <a:r>
              <a:rPr lang="en-US" sz="3200" dirty="0" err="1"/>
              <a:t>int</a:t>
            </a:r>
            <a:r>
              <a:rPr lang="en-US" sz="3200" dirty="0"/>
              <a:t> main()  {  </a:t>
            </a:r>
          </a:p>
          <a:p>
            <a:r>
              <a:rPr lang="en-US" sz="3200" dirty="0">
                <a:solidFill>
                  <a:srgbClr val="C00000"/>
                </a:solidFill>
              </a:rPr>
              <a:t>vector&lt;</a:t>
            </a:r>
            <a:r>
              <a:rPr lang="en-US" sz="3200" dirty="0" err="1">
                <a:solidFill>
                  <a:srgbClr val="C00000"/>
                </a:solidFill>
              </a:rPr>
              <a:t>int</a:t>
            </a:r>
            <a:r>
              <a:rPr lang="en-US" sz="3200" dirty="0">
                <a:solidFill>
                  <a:srgbClr val="C00000"/>
                </a:solidFill>
              </a:rPr>
              <a:t>&gt; v1;  </a:t>
            </a:r>
          </a:p>
          <a:p>
            <a:r>
              <a:rPr lang="en-US" sz="3200" dirty="0"/>
              <a:t>v1.</a:t>
            </a:r>
            <a:r>
              <a:rPr lang="en-US" sz="3200" dirty="0">
                <a:solidFill>
                  <a:srgbClr val="C00000"/>
                </a:solidFill>
              </a:rPr>
              <a:t>push_back</a:t>
            </a:r>
            <a:r>
              <a:rPr lang="en-US" sz="3200" dirty="0"/>
              <a:t>(11);  </a:t>
            </a:r>
          </a:p>
          <a:p>
            <a:r>
              <a:rPr lang="en-US" sz="3200" dirty="0"/>
              <a:t>v1.</a:t>
            </a:r>
            <a:r>
              <a:rPr lang="en-US" sz="3200" dirty="0">
                <a:solidFill>
                  <a:srgbClr val="C00000"/>
                </a:solidFill>
              </a:rPr>
              <a:t>push_back</a:t>
            </a:r>
            <a:r>
              <a:rPr lang="en-US" sz="3200" dirty="0"/>
              <a:t>(22); </a:t>
            </a:r>
          </a:p>
          <a:p>
            <a:r>
              <a:rPr lang="en-US" sz="3200" dirty="0">
                <a:solidFill>
                  <a:srgbClr val="C00000"/>
                </a:solidFill>
              </a:rPr>
              <a:t>vector&lt;</a:t>
            </a:r>
            <a:r>
              <a:rPr lang="en-US" sz="3200" dirty="0" err="1">
                <a:solidFill>
                  <a:srgbClr val="C00000"/>
                </a:solidFill>
              </a:rPr>
              <a:t>int</a:t>
            </a:r>
            <a:r>
              <a:rPr lang="en-US" sz="3200" dirty="0">
                <a:solidFill>
                  <a:srgbClr val="C00000"/>
                </a:solidFill>
              </a:rPr>
              <a:t>&gt;::iterator </a:t>
            </a:r>
            <a:r>
              <a:rPr lang="en-US" sz="3200" dirty="0" err="1">
                <a:solidFill>
                  <a:srgbClr val="C00000"/>
                </a:solidFill>
              </a:rPr>
              <a:t>i</a:t>
            </a:r>
            <a:r>
              <a:rPr lang="en-US" sz="3200" dirty="0"/>
              <a:t>;</a:t>
            </a:r>
          </a:p>
          <a:p>
            <a:r>
              <a:rPr lang="en-US" sz="3200" dirty="0"/>
              <a:t>for(</a:t>
            </a:r>
            <a:r>
              <a:rPr lang="en-US" sz="3200" dirty="0" err="1"/>
              <a:t>i</a:t>
            </a:r>
            <a:r>
              <a:rPr lang="en-US" sz="3200" dirty="0"/>
              <a:t>=v1.</a:t>
            </a:r>
            <a:r>
              <a:rPr lang="en-US" sz="3200" dirty="0">
                <a:solidFill>
                  <a:srgbClr val="C00000"/>
                </a:solidFill>
              </a:rPr>
              <a:t>begin</a:t>
            </a:r>
            <a:r>
              <a:rPr lang="en-US" sz="3200" dirty="0"/>
              <a:t>();</a:t>
            </a:r>
            <a:r>
              <a:rPr lang="en-US" sz="3200" dirty="0" err="1"/>
              <a:t>i</a:t>
            </a:r>
            <a:r>
              <a:rPr lang="en-US" sz="3200" dirty="0"/>
              <a:t>!=v1.</a:t>
            </a:r>
            <a:r>
              <a:rPr lang="en-US" sz="3200" dirty="0">
                <a:solidFill>
                  <a:srgbClr val="C00000"/>
                </a:solidFill>
              </a:rPr>
              <a:t>end</a:t>
            </a:r>
            <a:r>
              <a:rPr lang="en-US" sz="3200" dirty="0"/>
              <a:t>();++</a:t>
            </a:r>
            <a:r>
              <a:rPr lang="en-US" sz="3200" dirty="0" err="1"/>
              <a:t>i</a:t>
            </a:r>
            <a:r>
              <a:rPr lang="en-US" sz="3200" dirty="0"/>
              <a:t>)  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cout</a:t>
            </a:r>
            <a:r>
              <a:rPr lang="en-US" sz="3200" dirty="0"/>
              <a:t> &lt;&lt; </a:t>
            </a:r>
            <a:r>
              <a:rPr lang="en-US" sz="3200" dirty="0">
                <a:solidFill>
                  <a:srgbClr val="C00000"/>
                </a:solidFill>
              </a:rPr>
              <a:t>*</a:t>
            </a:r>
            <a:r>
              <a:rPr lang="en-US" sz="3200" dirty="0" err="1">
                <a:solidFill>
                  <a:srgbClr val="C00000"/>
                </a:solidFill>
              </a:rPr>
              <a:t>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&lt;&lt; </a:t>
            </a:r>
            <a:r>
              <a:rPr lang="en-US" sz="3200" dirty="0" err="1"/>
              <a:t>endl</a:t>
            </a:r>
            <a:r>
              <a:rPr lang="en-US" sz="3200" dirty="0"/>
              <a:t>;  </a:t>
            </a:r>
          </a:p>
          <a:p>
            <a:r>
              <a:rPr lang="en-US" sz="3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056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0BE-A5B3-8C46-9098-3CE2388A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466D-1450-EE44-BF5F-38DE971A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11</a:t>
            </a:r>
          </a:p>
          <a:p>
            <a:pPr marL="0" indent="0">
              <a:buNone/>
            </a:pPr>
            <a:r>
              <a:rPr lang="en-US" sz="36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1944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F554-46C5-C54B-AD8D-538B99B8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#include&lt;algorithm&gt; for vector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027C-12A3-3A40-B06C-05C927DB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By including </a:t>
            </a:r>
            <a:r>
              <a:rPr lang="en-IN" sz="3600" i="1" dirty="0"/>
              <a:t>algorithm </a:t>
            </a:r>
            <a:r>
              <a:rPr lang="en-IN" sz="3600" dirty="0"/>
              <a:t> header file, many inbuilt functions can be executed on vector such as: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200" dirty="0">
                <a:latin typeface="+mj-lt"/>
              </a:rPr>
              <a:t>sort (</a:t>
            </a:r>
            <a:r>
              <a:rPr lang="en-IN" sz="3200" dirty="0" err="1">
                <a:latin typeface="+mj-lt"/>
              </a:rPr>
              <a:t>values.begin</a:t>
            </a:r>
            <a:r>
              <a:rPr lang="en-IN" sz="3200" dirty="0">
                <a:latin typeface="+mj-lt"/>
              </a:rPr>
              <a:t>(), </a:t>
            </a:r>
            <a:r>
              <a:rPr lang="en-IN" sz="3200" dirty="0" err="1">
                <a:latin typeface="+mj-lt"/>
              </a:rPr>
              <a:t>values.end</a:t>
            </a:r>
            <a:r>
              <a:rPr lang="en-IN" sz="3200" dirty="0">
                <a:latin typeface="+mj-lt"/>
              </a:rPr>
              <a:t>());</a:t>
            </a:r>
          </a:p>
          <a:p>
            <a:r>
              <a:rPr lang="en-IN" sz="3200" dirty="0">
                <a:latin typeface="+mj-lt"/>
              </a:rPr>
              <a:t>reverse (</a:t>
            </a:r>
            <a:r>
              <a:rPr lang="en-IN" sz="3200" dirty="0" err="1">
                <a:latin typeface="+mj-lt"/>
              </a:rPr>
              <a:t>values.begin</a:t>
            </a:r>
            <a:r>
              <a:rPr lang="en-IN" sz="3200" dirty="0">
                <a:latin typeface="+mj-lt"/>
              </a:rPr>
              <a:t>(), </a:t>
            </a:r>
            <a:r>
              <a:rPr lang="en-IN" sz="3200" dirty="0" err="1">
                <a:latin typeface="+mj-lt"/>
              </a:rPr>
              <a:t>values.end</a:t>
            </a:r>
            <a:r>
              <a:rPr lang="en-IN" sz="3200" dirty="0">
                <a:latin typeface="+mj-lt"/>
              </a:rPr>
              <a:t>());</a:t>
            </a:r>
          </a:p>
          <a:p>
            <a:r>
              <a:rPr lang="en-IN" sz="3200" dirty="0" err="1">
                <a:latin typeface="+mj-lt"/>
              </a:rPr>
              <a:t>random_shuffle</a:t>
            </a:r>
            <a:r>
              <a:rPr lang="en-IN" sz="3200" dirty="0">
                <a:latin typeface="+mj-lt"/>
              </a:rPr>
              <a:t> (</a:t>
            </a:r>
            <a:r>
              <a:rPr lang="en-IN" sz="3200" dirty="0" err="1">
                <a:latin typeface="+mj-lt"/>
              </a:rPr>
              <a:t>values.begin</a:t>
            </a:r>
            <a:r>
              <a:rPr lang="en-IN" sz="3200" dirty="0">
                <a:latin typeface="+mj-lt"/>
              </a:rPr>
              <a:t>(), </a:t>
            </a:r>
            <a:r>
              <a:rPr lang="en-IN" sz="3200" dirty="0" err="1">
                <a:latin typeface="+mj-lt"/>
              </a:rPr>
              <a:t>values.end</a:t>
            </a:r>
            <a:r>
              <a:rPr lang="en-IN" sz="3200" dirty="0">
                <a:latin typeface="+mj-lt"/>
              </a:rPr>
              <a:t>());</a:t>
            </a:r>
          </a:p>
          <a:p>
            <a:r>
              <a:rPr lang="en-IN" sz="3200" dirty="0">
                <a:latin typeface="+mj-lt"/>
              </a:rPr>
              <a:t>count (</a:t>
            </a:r>
            <a:r>
              <a:rPr lang="en-IN" sz="3200" dirty="0" err="1">
                <a:latin typeface="+mj-lt"/>
              </a:rPr>
              <a:t>values.begin</a:t>
            </a:r>
            <a:r>
              <a:rPr lang="en-IN" sz="3200" dirty="0">
                <a:latin typeface="+mj-lt"/>
              </a:rPr>
              <a:t>(), </a:t>
            </a:r>
            <a:r>
              <a:rPr lang="en-IN" sz="3200" dirty="0" err="1">
                <a:latin typeface="+mj-lt"/>
              </a:rPr>
              <a:t>values.end</a:t>
            </a:r>
            <a:r>
              <a:rPr lang="en-IN" sz="3200" dirty="0">
                <a:latin typeface="+mj-lt"/>
              </a:rPr>
              <a:t>(), 0);  //count zeros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94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F561-C148-214D-9997-21FE5533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036"/>
            <a:ext cx="10515600" cy="6294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#include&lt;iostream&gt;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#include&lt;vector&gt;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#include&lt;algorithm&gt;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 {  </a:t>
            </a:r>
          </a:p>
          <a:p>
            <a:pPr marL="0" indent="0"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v1;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v1.push_back(11);  v1.push_back(33); v1.push_back(22);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sort (v1.begin(), v1.end());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vector&lt;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&gt;::iterator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=v1.begin();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!=v1.end();++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&lt;&lt;*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&lt;&lt;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 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>
                <a:solidFill>
                  <a:srgbClr val="C00000"/>
                </a:solidFill>
              </a:rPr>
              <a:t> “Max = “&lt;&lt;*</a:t>
            </a:r>
            <a:r>
              <a:rPr lang="en-US" dirty="0" err="1">
                <a:solidFill>
                  <a:srgbClr val="C00000"/>
                </a:solidFill>
              </a:rPr>
              <a:t>max_element</a:t>
            </a:r>
            <a:r>
              <a:rPr lang="en-US" dirty="0">
                <a:solidFill>
                  <a:srgbClr val="C00000"/>
                </a:solidFill>
              </a:rPr>
              <a:t> (v1.begin(), v1.end());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B2C64-4398-9148-A858-159D4216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777" y="707211"/>
            <a:ext cx="3576023" cy="137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4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6902-BC77-0C48-9A1B-C2D2629C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3C44-DBEF-E246-9989-C11E8014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11 </a:t>
            </a:r>
          </a:p>
          <a:p>
            <a:pPr marL="0" indent="0">
              <a:buNone/>
            </a:pPr>
            <a:r>
              <a:rPr lang="en-IN" sz="3200" dirty="0"/>
              <a:t>22 </a:t>
            </a:r>
          </a:p>
          <a:p>
            <a:pPr marL="0" indent="0">
              <a:buNone/>
            </a:pPr>
            <a:r>
              <a:rPr lang="en-IN" sz="3200" dirty="0"/>
              <a:t>33 </a:t>
            </a:r>
          </a:p>
          <a:p>
            <a:pPr marL="0" indent="0">
              <a:buNone/>
            </a:pPr>
            <a:r>
              <a:rPr lang="en-IN" sz="3200" dirty="0"/>
              <a:t>Max = 33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90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11D0-910D-AC4A-AC9F-789CE72C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34" y="2236455"/>
            <a:ext cx="10515600" cy="1325563"/>
          </a:xfrm>
        </p:spPr>
        <p:txBody>
          <a:bodyPr/>
          <a:lstStyle/>
          <a:p>
            <a:r>
              <a:rPr lang="en-IN" dirty="0"/>
              <a:t>String and Vector classes vs C-style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4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F291-9622-574D-BF3B-E5EE9C8B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(1) String constant of 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8811-7D3C-CA42-8FFC-FE74DC16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In C++ one must use </a:t>
            </a:r>
            <a:r>
              <a:rPr lang="en-US" sz="3600" i="1" dirty="0" err="1"/>
              <a:t>const</a:t>
            </a:r>
            <a:r>
              <a:rPr lang="en-US" sz="3600" dirty="0"/>
              <a:t> for </a:t>
            </a:r>
            <a:r>
              <a:rPr lang="en-US" sz="3600" dirty="0" err="1"/>
              <a:t>int</a:t>
            </a:r>
            <a:endParaRPr lang="en-US" sz="3600" dirty="0"/>
          </a:p>
          <a:p>
            <a:pPr marL="0" indent="0">
              <a:buNone/>
            </a:pPr>
            <a:r>
              <a:rPr lang="en-US" sz="3600" b="1" i="1" dirty="0" err="1">
                <a:solidFill>
                  <a:srgbClr val="7030A0"/>
                </a:solidFill>
              </a:rPr>
              <a:t>const</a:t>
            </a:r>
            <a:r>
              <a:rPr lang="en-US" sz="3600" dirty="0">
                <a:solidFill>
                  <a:srgbClr val="7030A0"/>
                </a:solidFill>
              </a:rPr>
              <a:t> char* </a:t>
            </a:r>
            <a:r>
              <a:rPr lang="en-US" sz="3600" dirty="0" err="1">
                <a:solidFill>
                  <a:srgbClr val="7030A0"/>
                </a:solidFill>
              </a:rPr>
              <a:t>str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= </a:t>
            </a:r>
            <a:r>
              <a:rPr lang="en-US" sz="3600" dirty="0">
                <a:solidFill>
                  <a:srgbClr val="00B050"/>
                </a:solidFill>
              </a:rPr>
              <a:t>”This is a </a:t>
            </a:r>
            <a:r>
              <a:rPr lang="en-US" sz="3600" dirty="0" err="1">
                <a:solidFill>
                  <a:srgbClr val="00B050"/>
                </a:solidFill>
              </a:rPr>
              <a:t>const</a:t>
            </a:r>
            <a:r>
              <a:rPr lang="en-US" sz="3600" dirty="0">
                <a:solidFill>
                  <a:srgbClr val="00B050"/>
                </a:solidFill>
              </a:rPr>
              <a:t> string in C++";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Otherwise warning message -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IN" sz="3200" dirty="0" err="1">
                <a:solidFill>
                  <a:srgbClr val="0070C0"/>
                </a:solidFill>
              </a:rPr>
              <a:t>main.cpp</a:t>
            </a:r>
            <a:r>
              <a:rPr lang="en-IN" sz="3200" dirty="0">
                <a:solidFill>
                  <a:srgbClr val="0070C0"/>
                </a:solidFill>
              </a:rPr>
              <a:t>: In function ‘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main()’: main.cpp:4:13: warning: ISO C++ forbids converting a string constant to ‘char*’ [-</a:t>
            </a:r>
            <a:r>
              <a:rPr lang="en-IN" sz="3200" dirty="0" err="1">
                <a:solidFill>
                  <a:srgbClr val="0070C0"/>
                </a:solidFill>
              </a:rPr>
              <a:t>Wwrite</a:t>
            </a:r>
            <a:r>
              <a:rPr lang="en-IN" sz="3200" dirty="0">
                <a:solidFill>
                  <a:srgbClr val="0070C0"/>
                </a:solidFill>
              </a:rPr>
              <a:t>-strings] char* </a:t>
            </a:r>
            <a:r>
              <a:rPr lang="en-IN" sz="3200" dirty="0" err="1">
                <a:solidFill>
                  <a:srgbClr val="0070C0"/>
                </a:solidFill>
              </a:rPr>
              <a:t>str</a:t>
            </a:r>
            <a:r>
              <a:rPr lang="en-IN" sz="3200" dirty="0">
                <a:solidFill>
                  <a:srgbClr val="0070C0"/>
                </a:solidFill>
              </a:rPr>
              <a:t> = "This is a </a:t>
            </a:r>
            <a:r>
              <a:rPr lang="en-IN" sz="3200" dirty="0" err="1">
                <a:solidFill>
                  <a:srgbClr val="0070C0"/>
                </a:solidFill>
              </a:rPr>
              <a:t>const</a:t>
            </a:r>
            <a:r>
              <a:rPr lang="en-IN" sz="3200" dirty="0">
                <a:solidFill>
                  <a:srgbClr val="0070C0"/>
                </a:solidFill>
              </a:rPr>
              <a:t> string in C++";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430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F020-A0F9-D345-BF4B-03092B34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Cannot modify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2E6E-7122-8949-B307-09DA47D4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err="1"/>
              <a:t>int</a:t>
            </a:r>
            <a:r>
              <a:rPr lang="en-US" sz="3600" dirty="0"/>
              <a:t> main() { </a:t>
            </a:r>
          </a:p>
          <a:p>
            <a:pPr marL="0" indent="0">
              <a:buNone/>
            </a:pPr>
            <a:r>
              <a:rPr lang="en-US" sz="3600" dirty="0"/>
              <a:t>    char* </a:t>
            </a:r>
            <a:r>
              <a:rPr lang="en-US" sz="3600" dirty="0" err="1"/>
              <a:t>str</a:t>
            </a:r>
            <a:r>
              <a:rPr lang="en-US" sz="3600" dirty="0"/>
              <a:t> = "Hello";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//warning – it should be </a:t>
            </a:r>
            <a:r>
              <a:rPr lang="en-US" sz="3600" dirty="0" err="1">
                <a:solidFill>
                  <a:srgbClr val="0070C0"/>
                </a:solidFill>
              </a:rPr>
              <a:t>const</a:t>
            </a:r>
            <a:r>
              <a:rPr lang="en-US" sz="3600" dirty="0">
                <a:solidFill>
                  <a:srgbClr val="0070C0"/>
                </a:solidFill>
              </a:rPr>
              <a:t> char *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dirty="0" err="1"/>
              <a:t>str</a:t>
            </a:r>
            <a:r>
              <a:rPr lang="en-US" sz="3600" dirty="0"/>
              <a:t>[1] = 'o'; 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Output - </a:t>
            </a:r>
            <a:r>
              <a:rPr lang="en-IN" sz="3600" dirty="0">
                <a:solidFill>
                  <a:srgbClr val="C00000"/>
                </a:solidFill>
              </a:rPr>
              <a:t>Segmentation fault 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BC7D-B720-8343-ABCC-3CC4A59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char[] modification is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BBB6-8072-C144-9F93-D180B113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main() { </a:t>
            </a:r>
          </a:p>
          <a:p>
            <a:pPr marL="0" indent="0">
              <a:buNone/>
            </a:pPr>
            <a:r>
              <a:rPr lang="en-US" sz="3600" dirty="0"/>
              <a:t>  char </a:t>
            </a:r>
            <a:r>
              <a:rPr lang="en-US" sz="3600" dirty="0" err="1"/>
              <a:t>str</a:t>
            </a:r>
            <a:r>
              <a:rPr lang="en-US" sz="3600" dirty="0"/>
              <a:t>[] = "Hello"; 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dirty="0" err="1"/>
              <a:t>str</a:t>
            </a:r>
            <a:r>
              <a:rPr lang="en-US" sz="3600" dirty="0"/>
              <a:t>[1] = 'o'; 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dirty="0" err="1"/>
              <a:t>cout</a:t>
            </a:r>
            <a:r>
              <a:rPr lang="en-US" sz="3600" dirty="0"/>
              <a:t> &lt;&lt; </a:t>
            </a:r>
            <a:r>
              <a:rPr lang="en-US" sz="3600" dirty="0" err="1"/>
              <a:t>str</a:t>
            </a:r>
            <a:r>
              <a:rPr lang="en-US" sz="3600" dirty="0"/>
              <a:t> &lt;&lt; </a:t>
            </a:r>
            <a:r>
              <a:rPr lang="en-US" sz="3600" dirty="0" err="1"/>
              <a:t>endl</a:t>
            </a:r>
            <a:r>
              <a:rPr lang="en-US" sz="3600" dirty="0"/>
              <a:t>; 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// Output will be Hollo</a:t>
            </a:r>
          </a:p>
        </p:txBody>
      </p:sp>
    </p:spTree>
    <p:extLst>
      <p:ext uri="{BB962C8B-B14F-4D97-AF65-F5344CB8AC3E}">
        <p14:creationId xmlns:p14="http://schemas.microsoft.com/office/powerpoint/2010/main" val="3997172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2EE2-4E0C-F04B-9FBB-A13F6C07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char* is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F2D7-495D-4A45-8A82-171C8CDE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string will likely have more overhead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40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3640-7751-8748-9704-16F6BCF5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STL has 3 components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64F5-03C5-5E48-AC14-F4F3B075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8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Containers – are the objects to organise/store various types of data such as vector, list</a:t>
            </a:r>
          </a:p>
          <a:p>
            <a:pPr marL="0" indent="0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rgbClr val="00B050"/>
                </a:solidFill>
              </a:rPr>
              <a:t>Algorithms – process data in containers e.g. sort()</a:t>
            </a:r>
          </a:p>
          <a:p>
            <a:endParaRPr lang="en-IN" sz="3200" dirty="0"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</a:rPr>
              <a:t>Iterator – generalised concept of pointers to point an element in a container e.g. forward, bidirectional etc.</a:t>
            </a:r>
          </a:p>
          <a:p>
            <a:endParaRPr lang="en-IN" sz="3200" dirty="0">
              <a:solidFill>
                <a:srgbClr val="0070C0"/>
              </a:solidFill>
            </a:endParaRPr>
          </a:p>
          <a:p>
            <a:endParaRPr lang="en-IN" sz="3200" dirty="0">
              <a:solidFill>
                <a:srgbClr val="0070C0"/>
              </a:solidFill>
            </a:endParaRP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E798E-75FE-BD4C-9CEF-719FE0FA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38212" y="-173749"/>
            <a:ext cx="1328181" cy="21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9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951B5-690C-EC48-91B7-C7FA16CD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2" y="1009059"/>
            <a:ext cx="11393409" cy="4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2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B9E2-9DEE-2946-A044-071C7108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6" y="365125"/>
            <a:ext cx="11610754" cy="1325563"/>
          </a:xfrm>
        </p:spPr>
        <p:txBody>
          <a:bodyPr/>
          <a:lstStyle/>
          <a:p>
            <a:r>
              <a:rPr lang="en-US" dirty="0"/>
              <a:t>Algorithms use iterators to interact with 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358CC-10CD-BF47-B975-7DABD4B9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3" y="1690688"/>
            <a:ext cx="9162004" cy="48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4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3CB8-7CF2-5B4C-8121-766C65B5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59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C++ string </a:t>
            </a:r>
            <a:r>
              <a:rPr lang="en-US" dirty="0">
                <a:solidFill>
                  <a:srgbClr val="C00000"/>
                </a:solidFill>
              </a:rPr>
              <a:t>(as an </a:t>
            </a:r>
            <a:r>
              <a:rPr lang="en-US" dirty="0" err="1">
                <a:solidFill>
                  <a:srgbClr val="C00000"/>
                </a:solidFill>
              </a:rPr>
              <a:t>STL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vs char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C6B0-9A46-CF47-9642-E7DBAEB6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68550"/>
            <a:ext cx="3797595" cy="3981450"/>
          </a:xfrm>
        </p:spPr>
        <p:txBody>
          <a:bodyPr>
            <a:normAutofit/>
          </a:bodyPr>
          <a:lstStyle/>
          <a:p>
            <a:r>
              <a:rPr lang="en-IN" sz="3600" dirty="0"/>
              <a:t>A string is an inbuilt C++ class that contains a char array but automatically manages it using built in functions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DF6FE-49AE-B248-AC28-475569AE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846" y="365125"/>
            <a:ext cx="3674618" cy="60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0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7531-675A-9A43-93F8-F797F008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string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63D8-B5D5-B74F-9AB4-2D200EF8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#include &lt;string&gt;</a:t>
            </a:r>
          </a:p>
          <a:p>
            <a:pPr marL="0" indent="0">
              <a:buNone/>
            </a:pPr>
            <a:r>
              <a:rPr lang="en-IN" sz="3200" dirty="0"/>
              <a:t>#include&lt;iostream&gt;</a:t>
            </a:r>
          </a:p>
          <a:p>
            <a:pPr marL="0" indent="0">
              <a:buNone/>
            </a:pPr>
            <a:r>
              <a:rPr lang="en-IN" sz="3200" dirty="0"/>
              <a:t>using namespace </a:t>
            </a:r>
            <a:r>
              <a:rPr lang="en-IN" sz="3200" dirty="0" err="1"/>
              <a:t>std</a:t>
            </a:r>
            <a:r>
              <a:rPr lang="en-IN" sz="3200" dirty="0"/>
              <a:t>;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main(){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string greeting ="Hello";</a:t>
            </a:r>
          </a:p>
          <a:p>
            <a:pPr marL="0" indent="0">
              <a:buNone/>
            </a:pPr>
            <a:r>
              <a:rPr lang="en-IN" sz="3200" dirty="0" err="1"/>
              <a:t>cout</a:t>
            </a:r>
            <a:r>
              <a:rPr lang="en-IN" sz="3200" dirty="0"/>
              <a:t>&lt;&lt;greeting;</a:t>
            </a:r>
          </a:p>
          <a:p>
            <a:pPr marL="0" indent="0">
              <a:buNone/>
            </a:pPr>
            <a:r>
              <a:rPr lang="en-IN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499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8F2-1B51-B144-AEE7-00181DB7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using ‘+’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9BA3-D179-9048-A2BC-5F26B17C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string </a:t>
            </a:r>
            <a:r>
              <a:rPr lang="en-IN" sz="3600" dirty="0" err="1"/>
              <a:t>firstName</a:t>
            </a:r>
            <a:r>
              <a:rPr lang="en-IN" sz="3600" dirty="0"/>
              <a:t> = "John";</a:t>
            </a:r>
          </a:p>
          <a:p>
            <a:pPr marL="0" indent="0">
              <a:buNone/>
            </a:pPr>
            <a:br>
              <a:rPr lang="en-IN" sz="3600" dirty="0"/>
            </a:br>
            <a:r>
              <a:rPr lang="en-IN" sz="3600" dirty="0"/>
              <a:t>string </a:t>
            </a:r>
            <a:r>
              <a:rPr lang="en-IN" sz="3600" dirty="0" err="1"/>
              <a:t>lastName</a:t>
            </a:r>
            <a:r>
              <a:rPr lang="en-IN" sz="3600" dirty="0"/>
              <a:t> = "Doe";</a:t>
            </a:r>
            <a:br>
              <a:rPr lang="en-IN" sz="3600" dirty="0"/>
            </a:br>
            <a:endParaRPr lang="en-IN" sz="3600" dirty="0"/>
          </a:p>
          <a:p>
            <a:pPr marL="0" indent="0">
              <a:buNone/>
            </a:pPr>
            <a:r>
              <a:rPr lang="en-IN" sz="3600" dirty="0"/>
              <a:t>string </a:t>
            </a:r>
            <a:r>
              <a:rPr lang="en-IN" sz="3600" dirty="0" err="1"/>
              <a:t>fullName</a:t>
            </a:r>
            <a:r>
              <a:rPr lang="en-IN" sz="3600" dirty="0"/>
              <a:t> = </a:t>
            </a:r>
            <a:r>
              <a:rPr lang="en-IN" sz="3600" dirty="0" err="1">
                <a:solidFill>
                  <a:srgbClr val="C00000"/>
                </a:solidFill>
              </a:rPr>
              <a:t>firstName</a:t>
            </a:r>
            <a:r>
              <a:rPr lang="en-IN" sz="3600" dirty="0">
                <a:solidFill>
                  <a:srgbClr val="C00000"/>
                </a:solidFill>
              </a:rPr>
              <a:t> + " " + </a:t>
            </a:r>
            <a:r>
              <a:rPr lang="en-IN" sz="3600" dirty="0" err="1">
                <a:solidFill>
                  <a:srgbClr val="C00000"/>
                </a:solidFill>
              </a:rPr>
              <a:t>lastName</a:t>
            </a:r>
            <a:r>
              <a:rPr lang="en-IN" sz="3600" dirty="0">
                <a:solidFill>
                  <a:srgbClr val="C00000"/>
                </a:solidFill>
              </a:rPr>
              <a:t>;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7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6D22-7D4F-3A49-AFD3-A6E6CAF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F5E8-D4A8-A748-B3E4-01C9A598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string txt = ”</a:t>
            </a:r>
            <a:r>
              <a:rPr lang="en-IN" sz="3600" dirty="0" err="1"/>
              <a:t>aBcDeF</a:t>
            </a:r>
            <a:r>
              <a:rPr lang="en-IN" sz="3600" dirty="0"/>
              <a:t>";</a:t>
            </a:r>
          </a:p>
          <a:p>
            <a:pPr marL="0" indent="0">
              <a:buNone/>
            </a:pPr>
            <a:br>
              <a:rPr lang="en-IN" sz="3600" dirty="0"/>
            </a:br>
            <a:r>
              <a:rPr lang="en-IN" sz="3600" dirty="0" err="1"/>
              <a:t>cout</a:t>
            </a:r>
            <a:r>
              <a:rPr lang="en-IN" sz="3600" dirty="0"/>
              <a:t> &lt;&lt; </a:t>
            </a:r>
            <a:r>
              <a:rPr lang="en-IN" sz="3600" dirty="0" err="1"/>
              <a:t>txt.length</a:t>
            </a:r>
            <a:r>
              <a:rPr lang="en-IN" sz="3600" dirty="0"/>
              <a:t>();</a:t>
            </a:r>
          </a:p>
          <a:p>
            <a:pPr marL="0" indent="0">
              <a:buNone/>
            </a:pPr>
            <a:endParaRPr lang="en-IN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3600" dirty="0" err="1">
                <a:solidFill>
                  <a:srgbClr val="C00000"/>
                </a:solidFill>
              </a:rPr>
              <a:t>cout</a:t>
            </a:r>
            <a:r>
              <a:rPr lang="en-IN" sz="3600" dirty="0">
                <a:solidFill>
                  <a:srgbClr val="C00000"/>
                </a:solidFill>
              </a:rPr>
              <a:t>&lt;&lt; txt[0];  </a:t>
            </a:r>
            <a:r>
              <a:rPr lang="en-IN" sz="3600" dirty="0">
                <a:solidFill>
                  <a:srgbClr val="0070C0"/>
                </a:solidFill>
              </a:rPr>
              <a:t>//for the first letter</a:t>
            </a:r>
          </a:p>
          <a:p>
            <a:pPr marL="0" indent="0">
              <a:buNone/>
            </a:pPr>
            <a:endParaRPr lang="en-I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4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1160</Words>
  <Application>Microsoft Office PowerPoint</Application>
  <PresentationFormat>Widescreen</PresentationFormat>
  <Paragraphs>159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American Typewriter</vt:lpstr>
      <vt:lpstr>Arial</vt:lpstr>
      <vt:lpstr>Calibri</vt:lpstr>
      <vt:lpstr>Calibri Light</vt:lpstr>
      <vt:lpstr>Office Theme</vt:lpstr>
      <vt:lpstr>C++ slides - 9</vt:lpstr>
      <vt:lpstr>Standard Template Library (STL)</vt:lpstr>
      <vt:lpstr>STL has 3 components </vt:lpstr>
      <vt:lpstr>PowerPoint Presentation</vt:lpstr>
      <vt:lpstr>Algorithms use iterators to interact with containers</vt:lpstr>
      <vt:lpstr>C++ string (as an STL) vs char array</vt:lpstr>
      <vt:lpstr>Basic string program</vt:lpstr>
      <vt:lpstr>String concatenation using ‘+’</vt:lpstr>
      <vt:lpstr>Some basic string functions</vt:lpstr>
      <vt:lpstr>Some basic string functions</vt:lpstr>
      <vt:lpstr>Hashing for faster access &amp; efficient storage</vt:lpstr>
      <vt:lpstr>Header file for hashing programs</vt:lpstr>
      <vt:lpstr>PowerPoint Presentation</vt:lpstr>
      <vt:lpstr>Output</vt:lpstr>
      <vt:lpstr>PowerPoint Presentation</vt:lpstr>
      <vt:lpstr>Output</vt:lpstr>
      <vt:lpstr>PowerPoint Presentation</vt:lpstr>
      <vt:lpstr>Output</vt:lpstr>
      <vt:lpstr>Vector (another STL)</vt:lpstr>
      <vt:lpstr>PowerPoint Presentation</vt:lpstr>
      <vt:lpstr>Output</vt:lpstr>
      <vt:lpstr>#include&lt;algorithm&gt; for vector functions</vt:lpstr>
      <vt:lpstr>PowerPoint Presentation</vt:lpstr>
      <vt:lpstr>Output</vt:lpstr>
      <vt:lpstr>String and Vector classes vs C-style pointers</vt:lpstr>
      <vt:lpstr>(1) String constant of C++</vt:lpstr>
      <vt:lpstr>(2) Cannot modify a string</vt:lpstr>
      <vt:lpstr>Using char[] modification is possible</vt:lpstr>
      <vt:lpstr>(3) char* is faster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slides - 9</dc:title>
  <dc:creator>husanbir husanbir</dc:creator>
  <cp:lastModifiedBy>Saif Nalband</cp:lastModifiedBy>
  <cp:revision>109</cp:revision>
  <dcterms:created xsi:type="dcterms:W3CDTF">2020-03-26T09:59:53Z</dcterms:created>
  <dcterms:modified xsi:type="dcterms:W3CDTF">2023-04-18T07:26:03Z</dcterms:modified>
</cp:coreProperties>
</file>