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05" r:id="rId24"/>
    <p:sldId id="278" r:id="rId25"/>
    <p:sldId id="300" r:id="rId26"/>
    <p:sldId id="301" r:id="rId27"/>
    <p:sldId id="302" r:id="rId28"/>
    <p:sldId id="304" r:id="rId29"/>
    <p:sldId id="303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E34A-F37D-812B-6C99-A10E40B97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3BADF-B233-3F79-B120-02D915E9D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2835D-549E-4EE1-8117-5BD4A14E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94E4-EE08-475A-A520-A35A2E9198F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423D0-DDA9-28A5-41FE-86848359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638B0-AEA1-100C-E25B-657F4DB8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86A-A87E-4D6F-A325-CDD5E254E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0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951B-A2DA-27F8-DDD5-0DA31320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612B9-EE9C-9DEF-3D91-D9E3FE2F9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179B-5BB0-DC79-AB2E-C02E1BD6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94E4-EE08-475A-A520-A35A2E9198F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2D95B-597D-ABE6-7860-2B53F31D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2850E-1326-BE8D-8196-65D72A11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86A-A87E-4D6F-A325-CDD5E254E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4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B8987-32BA-B177-09D9-41864D38F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4B33B-554A-0772-9CB2-6BE934E99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FFD29-D90F-59B8-2A9E-0830E669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94E4-EE08-475A-A520-A35A2E9198F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A1D5D-BDC0-19A5-575B-A022E3DC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04668-29C3-4B84-CF98-D04970BB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86A-A87E-4D6F-A325-CDD5E254E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9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A4EA-CF4B-9DFB-46B5-0BB76941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E736-131A-13E4-AB56-7EBBEEA19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E77BE-C3D0-C05F-B4D2-4BBB41D2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94E4-EE08-475A-A520-A35A2E9198F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BCC42-87EE-6375-DFC7-AAEC9072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37A1-EEAE-AB3E-A845-55A56D29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86A-A87E-4D6F-A325-CDD5E254E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1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2E2-92C5-1AE5-7C0B-E6C6DD0B2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C51E1-2C61-F74E-67E8-88378B083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51BA-0B2A-B17D-61E0-C12AAF07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94E4-EE08-475A-A520-A35A2E9198F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332AF-7D17-2EF2-2770-18C02F37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CA163-49D9-7C24-E823-D4A2CBC4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86A-A87E-4D6F-A325-CDD5E254E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8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DBB0-6005-8B77-CD2A-A8C1F562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8982-713E-DD3C-5761-6ABEDDB98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C0DF8-CCB9-95D8-81E1-97A169AF9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2D198-C3E1-3E75-C60E-C8402711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94E4-EE08-475A-A520-A35A2E9198F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0F81F-D39A-277C-886E-7CEB948F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B0AC0-C63E-38DC-2BE9-0C933BBA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86A-A87E-4D6F-A325-CDD5E254E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4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1D98-6086-13F5-5BEE-2D79D9EE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63269-3514-358F-338E-14F30C8BF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A47AE-1B34-7846-3B14-759D29591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78B8C-A440-EB6B-E591-CB7AB4DBF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18304-508D-28A7-5968-4602024A7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2E5F8-ED12-5762-D7FD-44E3C4BD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94E4-EE08-475A-A520-A35A2E9198F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E9B73-4DE7-B57E-5E10-F7F34C30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7881C-7F60-56B8-E50C-7404DC04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86A-A87E-4D6F-A325-CDD5E254E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3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FBF9-CC39-248B-39A8-21E9F5A7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CE316-1B21-5B0D-5402-267916DF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94E4-EE08-475A-A520-A35A2E9198F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D8818-89E5-DFFF-384F-931217CD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8820E-159E-59AC-C2F5-04709C3C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86A-A87E-4D6F-A325-CDD5E254E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8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EC699-B2FE-DEB4-E592-83D1E8C9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94E4-EE08-475A-A520-A35A2E9198F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324D7-E128-CDA9-A3E4-0F272908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99EC2-A1B7-98D5-B4D4-3C901ABC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86A-A87E-4D6F-A325-CDD5E254E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3F57-4B56-7A20-C002-51E84FDA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75236-F199-0106-7B41-61F203376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440EF-5BAB-F182-2C0C-17E159202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F69AA-C961-16D0-B8CD-CCA378EB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94E4-EE08-475A-A520-A35A2E9198F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3D5CA-029B-967A-B66D-88BF089C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B967B-EE24-924D-B51E-6E253ECC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86A-A87E-4D6F-A325-CDD5E254E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5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3557-D6DE-B2FD-E8F9-78A1E701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416A85-626A-C19C-9049-AE43637FC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50E15-6350-5FA0-0188-D025E2C2F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2BF9C-5B0A-C42B-4192-47B65F51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94E4-EE08-475A-A520-A35A2E9198F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E9CF7-DDBB-E986-C390-EAEC4FD6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B7898-64C8-751F-4B5C-1983C056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86A-A87E-4D6F-A325-CDD5E254E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3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E0C74-0C19-3C33-31AD-99B3CB99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03692-0262-062F-9C51-FBBA8D363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A93DE-4B97-9081-7BF4-246F9EF13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F94E4-EE08-475A-A520-A35A2E9198F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F2B86-22B7-379D-01D6-DD404EFCE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B19FC-3402-F5DF-9C54-2676524DE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286A-A87E-4D6F-A325-CDD5E254E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DCF5-B179-408C-0984-FBB27DADB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2065">
              <a:spcBef>
                <a:spcPts val="875"/>
              </a:spcBef>
              <a:tabLst>
                <a:tab pos="356870" algn="l"/>
                <a:tab pos="357505" algn="l"/>
              </a:tabLst>
            </a:pPr>
            <a:r>
              <a:rPr lang="en-US" sz="6000" spc="-15" dirty="0">
                <a:latin typeface="Calibri"/>
                <a:cs typeface="Calibri"/>
              </a:rPr>
              <a:t>Polymorphism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35508-B004-04B8-1AED-331008EC4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32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2541" y="1525284"/>
            <a:ext cx="3573145" cy="1050290"/>
          </a:xfrm>
          <a:prstGeom prst="rect">
            <a:avLst/>
          </a:prstGeom>
        </p:spPr>
        <p:txBody>
          <a:bodyPr vert="horz" wrap="square" lIns="0" tIns="9779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/>
              <a:t>double</a:t>
            </a:r>
            <a:r>
              <a:rPr sz="2800" spc="-35" dirty="0"/>
              <a:t> </a:t>
            </a:r>
            <a:r>
              <a:rPr sz="2800" spc="-10" dirty="0"/>
              <a:t>myfunc(double</a:t>
            </a:r>
            <a:r>
              <a:rPr sz="2800" spc="20" dirty="0"/>
              <a:t> </a:t>
            </a:r>
            <a:r>
              <a:rPr sz="2800" spc="5" dirty="0"/>
              <a:t>i)</a:t>
            </a:r>
            <a:endParaRPr sz="2800"/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/>
              <a:t>{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060244" y="2550232"/>
            <a:ext cx="2329180" cy="313290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94615">
              <a:spcBef>
                <a:spcPts val="770"/>
              </a:spcBef>
            </a:pPr>
            <a:r>
              <a:rPr sz="2800" spc="-15" dirty="0">
                <a:latin typeface="Calibri"/>
                <a:cs typeface="Calibri"/>
              </a:rPr>
              <a:t>return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i;</a:t>
            </a:r>
            <a:endParaRPr sz="2800">
              <a:latin typeface="Calibri"/>
              <a:cs typeface="Calibri"/>
            </a:endParaRPr>
          </a:p>
          <a:p>
            <a:pPr marL="12700">
              <a:spcBef>
                <a:spcPts val="670"/>
              </a:spcBef>
            </a:pPr>
            <a:r>
              <a:rPr sz="280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12700">
              <a:spcBef>
                <a:spcPts val="675"/>
              </a:spcBef>
            </a:pPr>
            <a:r>
              <a:rPr sz="2800" spc="-10" dirty="0">
                <a:latin typeface="Calibri"/>
                <a:cs typeface="Calibri"/>
              </a:rPr>
              <a:t>int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myfunc(int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i)</a:t>
            </a:r>
            <a:endParaRPr sz="2800">
              <a:latin typeface="Calibri"/>
              <a:cs typeface="Calibri"/>
            </a:endParaRPr>
          </a:p>
          <a:p>
            <a:pPr marL="12700">
              <a:spcBef>
                <a:spcPts val="675"/>
              </a:spcBef>
            </a:pPr>
            <a:r>
              <a:rPr sz="2800" dirty="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94615">
              <a:spcBef>
                <a:spcPts val="675"/>
              </a:spcBef>
            </a:pPr>
            <a:r>
              <a:rPr sz="2800" spc="-15" dirty="0">
                <a:latin typeface="Calibri"/>
                <a:cs typeface="Calibri"/>
              </a:rPr>
              <a:t>return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i;</a:t>
            </a:r>
            <a:endParaRPr sz="2800">
              <a:latin typeface="Calibri"/>
              <a:cs typeface="Calibri"/>
            </a:endParaRPr>
          </a:p>
          <a:p>
            <a:pPr marL="94615">
              <a:spcBef>
                <a:spcPts val="670"/>
              </a:spcBef>
            </a:pPr>
            <a:r>
              <a:rPr sz="280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0800" y="3124201"/>
            <a:ext cx="3200400" cy="1092607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3810" algn="ctr"/>
            <a:r>
              <a:rPr b="1" spc="-5" dirty="0">
                <a:latin typeface="Calibri"/>
                <a:cs typeface="Calibri"/>
              </a:rPr>
              <a:t>Output:</a:t>
            </a:r>
            <a:endParaRPr>
              <a:latin typeface="Calibri"/>
              <a:cs typeface="Calibri"/>
            </a:endParaRPr>
          </a:p>
          <a:p>
            <a:pPr marL="5715" algn="ctr">
              <a:spcBef>
                <a:spcPts val="5"/>
              </a:spcBef>
              <a:tabLst>
                <a:tab pos="395605" algn="l"/>
              </a:tabLst>
            </a:pPr>
            <a:r>
              <a:rPr b="1" dirty="0">
                <a:latin typeface="Calibri"/>
                <a:cs typeface="Calibri"/>
              </a:rPr>
              <a:t>10	5.4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0742" y="464643"/>
            <a:ext cx="2352675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Example</a:t>
            </a:r>
            <a:r>
              <a:rPr spc="-50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245" y="1542353"/>
            <a:ext cx="7026275" cy="448263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</a:pPr>
            <a:r>
              <a:rPr sz="2400" dirty="0">
                <a:latin typeface="Calibri"/>
                <a:cs typeface="Calibri"/>
              </a:rPr>
              <a:t>#include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&lt;iostream&gt;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namespace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std;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int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myfunc(int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i);</a:t>
            </a:r>
            <a:r>
              <a:rPr sz="2400" dirty="0">
                <a:latin typeface="Calibri"/>
                <a:cs typeface="Calibri"/>
              </a:rPr>
              <a:t> //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 </a:t>
            </a:r>
            <a:r>
              <a:rPr sz="2400" spc="-15" dirty="0">
                <a:latin typeface="Calibri"/>
                <a:cs typeface="Calibri"/>
              </a:rPr>
              <a:t>differ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parameters</a:t>
            </a:r>
            <a:endParaRPr sz="2400">
              <a:latin typeface="Calibri"/>
              <a:cs typeface="Calibri"/>
            </a:endParaRPr>
          </a:p>
          <a:p>
            <a:pPr marL="12700" marR="4342130">
              <a:lnSpc>
                <a:spcPts val="3460"/>
              </a:lnSpc>
              <a:spcBef>
                <a:spcPts val="210"/>
              </a:spcBef>
            </a:pPr>
            <a:r>
              <a:rPr sz="2400" spc="-5" dirty="0">
                <a:latin typeface="Calibri"/>
                <a:cs typeface="Calibri"/>
              </a:rPr>
              <a:t>int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myfunc(int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j);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main()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365"/>
              </a:spcBef>
            </a:pP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2700" marR="1219835">
              <a:lnSpc>
                <a:spcPts val="3460"/>
              </a:lnSpc>
              <a:spcBef>
                <a:spcPts val="204"/>
              </a:spcBef>
            </a:pPr>
            <a:r>
              <a:rPr sz="2400" spc="-10" dirty="0">
                <a:latin typeface="Calibri"/>
                <a:cs typeface="Calibri"/>
              </a:rPr>
              <a:t>cout </a:t>
            </a:r>
            <a:r>
              <a:rPr sz="2400" dirty="0">
                <a:latin typeface="Calibri"/>
                <a:cs typeface="Calibri"/>
              </a:rPr>
              <a:t>&lt;&lt; </a:t>
            </a:r>
            <a:r>
              <a:rPr sz="2400" spc="-5" dirty="0">
                <a:latin typeface="Calibri"/>
                <a:cs typeface="Calibri"/>
              </a:rPr>
              <a:t>myfunc(10) &lt;&lt; </a:t>
            </a:r>
            <a:r>
              <a:rPr sz="2400" dirty="0">
                <a:latin typeface="Calibri"/>
                <a:cs typeface="Calibri"/>
              </a:rPr>
              <a:t>" "; // </a:t>
            </a:r>
            <a:r>
              <a:rPr sz="2400" spc="-10" dirty="0">
                <a:latin typeface="Calibri"/>
                <a:cs typeface="Calibri"/>
              </a:rPr>
              <a:t>calls myfunc(int </a:t>
            </a:r>
            <a:r>
              <a:rPr sz="2400" dirty="0">
                <a:latin typeface="Calibri"/>
                <a:cs typeface="Calibri"/>
              </a:rPr>
              <a:t>i)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cout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&lt;&lt;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myfunc(4,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5);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//</a:t>
            </a:r>
            <a:r>
              <a:rPr sz="2400" spc="-10" dirty="0">
                <a:latin typeface="Calibri"/>
                <a:cs typeface="Calibri"/>
              </a:rPr>
              <a:t> calls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myfunc(int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j)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365"/>
              </a:spcBef>
            </a:pPr>
            <a:r>
              <a:rPr sz="2400" spc="-10" dirty="0">
                <a:latin typeface="Calibri"/>
                <a:cs typeface="Calibri"/>
              </a:rPr>
              <a:t>return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0;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244" y="1510689"/>
            <a:ext cx="2660650" cy="1099185"/>
          </a:xfrm>
          <a:prstGeom prst="rect">
            <a:avLst/>
          </a:prstGeom>
        </p:spPr>
        <p:txBody>
          <a:bodyPr vert="horz" wrap="square" lIns="0" tIns="6159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spc="-10" dirty="0"/>
              <a:t>int</a:t>
            </a:r>
            <a:r>
              <a:rPr sz="3200" spc="-40" dirty="0"/>
              <a:t> </a:t>
            </a:r>
            <a:r>
              <a:rPr sz="3200" spc="-10" dirty="0"/>
              <a:t>myfunc(int </a:t>
            </a:r>
            <a:r>
              <a:rPr sz="3200" dirty="0"/>
              <a:t>i)</a:t>
            </a:r>
            <a:endParaRPr sz="3200"/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200" spc="-5" dirty="0"/>
              <a:t>{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060245" y="2584335"/>
            <a:ext cx="3479165" cy="32454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3200" spc="-20" dirty="0">
                <a:latin typeface="Calibri"/>
                <a:cs typeface="Calibri"/>
              </a:rPr>
              <a:t>return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i;</a:t>
            </a:r>
            <a:endParaRPr sz="320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3200" spc="-5" dirty="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3200" spc="-10" dirty="0">
                <a:latin typeface="Calibri"/>
                <a:cs typeface="Calibri"/>
              </a:rPr>
              <a:t>int </a:t>
            </a:r>
            <a:r>
              <a:rPr sz="3200" spc="-15" dirty="0">
                <a:latin typeface="Calibri"/>
                <a:cs typeface="Calibri"/>
              </a:rPr>
              <a:t>myfunc(int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i,</a:t>
            </a:r>
            <a:r>
              <a:rPr sz="3200" spc="-10" dirty="0">
                <a:latin typeface="Calibri"/>
                <a:cs typeface="Calibri"/>
              </a:rPr>
              <a:t> int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j)</a:t>
            </a:r>
            <a:endParaRPr sz="320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3200" spc="-5" dirty="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3200" spc="-20" dirty="0">
                <a:latin typeface="Calibri"/>
                <a:cs typeface="Calibri"/>
              </a:rPr>
              <a:t>return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i*j;</a:t>
            </a:r>
            <a:endParaRPr sz="3200">
              <a:latin typeface="Calibri"/>
              <a:cs typeface="Calibri"/>
            </a:endParaRPr>
          </a:p>
          <a:p>
            <a:pPr marL="12700">
              <a:spcBef>
                <a:spcPts val="390"/>
              </a:spcBef>
            </a:pPr>
            <a:r>
              <a:rPr sz="3200" spc="-5" dirty="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0800" y="3124201"/>
            <a:ext cx="3200400" cy="1092607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3810" algn="ctr"/>
            <a:r>
              <a:rPr b="1" spc="-5" dirty="0">
                <a:latin typeface="Calibri"/>
                <a:cs typeface="Calibri"/>
              </a:rPr>
              <a:t>Output:</a:t>
            </a:r>
            <a:endParaRPr>
              <a:latin typeface="Calibri"/>
              <a:cs typeface="Calibri"/>
            </a:endParaRPr>
          </a:p>
          <a:p>
            <a:pPr marL="5715" algn="ctr">
              <a:spcBef>
                <a:spcPts val="5"/>
              </a:spcBef>
              <a:tabLst>
                <a:tab pos="395605" algn="l"/>
              </a:tabLst>
            </a:pPr>
            <a:r>
              <a:rPr b="1" dirty="0">
                <a:latin typeface="Calibri"/>
                <a:cs typeface="Calibri"/>
              </a:rPr>
              <a:t>10	20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0742" y="464643"/>
            <a:ext cx="2351405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Key</a:t>
            </a:r>
            <a:r>
              <a:rPr spc="-70" dirty="0"/>
              <a:t> </a:t>
            </a:r>
            <a:r>
              <a:rPr spc="-30" dirty="0"/>
              <a:t>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056" y="1554557"/>
            <a:ext cx="11743944" cy="415344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6870" marR="5080" indent="-344805">
              <a:lnSpc>
                <a:spcPct val="80000"/>
              </a:lnSpc>
              <a:spcBef>
                <a:spcPts val="63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key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point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about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function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overloading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that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functions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must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differ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15" dirty="0">
                <a:latin typeface="Calibri"/>
                <a:cs typeface="Calibri"/>
              </a:rPr>
              <a:t>regard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the types </a:t>
            </a:r>
            <a:r>
              <a:rPr sz="2200" spc="-5" dirty="0">
                <a:latin typeface="Calibri"/>
                <a:cs typeface="Calibri"/>
              </a:rPr>
              <a:t>and/or </a:t>
            </a:r>
            <a:r>
              <a:rPr sz="2200" dirty="0">
                <a:latin typeface="Calibri"/>
                <a:cs typeface="Calibri"/>
              </a:rPr>
              <a:t>number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5" dirty="0">
                <a:latin typeface="Calibri"/>
                <a:cs typeface="Calibri"/>
              </a:rPr>
              <a:t>parameters. </a:t>
            </a:r>
            <a:r>
              <a:rPr sz="2200" spc="-35" dirty="0">
                <a:latin typeface="Calibri"/>
                <a:cs typeface="Calibri"/>
              </a:rPr>
              <a:t>Two 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functions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differing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only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their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return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types</a:t>
            </a:r>
            <a:r>
              <a:rPr sz="2200" spc="-5" dirty="0">
                <a:latin typeface="Calibri"/>
                <a:cs typeface="Calibri"/>
              </a:rPr>
              <a:t> cannot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overloaded.</a:t>
            </a:r>
            <a:endParaRPr sz="2200" dirty="0">
              <a:latin typeface="Calibri"/>
              <a:cs typeface="Calibri"/>
            </a:endParaRPr>
          </a:p>
          <a:p>
            <a:pPr marL="356870" indent="-344805"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10" dirty="0">
                <a:latin typeface="Calibri"/>
                <a:cs typeface="Calibri"/>
              </a:rPr>
              <a:t>For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example,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5" dirty="0">
                <a:latin typeface="Calibri"/>
                <a:cs typeface="Calibri"/>
              </a:rPr>
              <a:t>an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invalid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attempt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overload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myfunc(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):</a:t>
            </a:r>
            <a:endParaRPr sz="2200" dirty="0">
              <a:latin typeface="Calibri"/>
              <a:cs typeface="Calibri"/>
            </a:endParaRPr>
          </a:p>
          <a:p>
            <a:pPr marL="1841500"/>
            <a:r>
              <a:rPr sz="2200" spc="-10" dirty="0">
                <a:latin typeface="Calibri"/>
                <a:cs typeface="Calibri"/>
              </a:rPr>
              <a:t>int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myfunc(int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i);</a:t>
            </a:r>
            <a:endParaRPr sz="2200" dirty="0">
              <a:latin typeface="Calibri"/>
              <a:cs typeface="Calibri"/>
            </a:endParaRPr>
          </a:p>
          <a:p>
            <a:pPr marL="1841500"/>
            <a:r>
              <a:rPr sz="2200" spc="-5" dirty="0">
                <a:latin typeface="Calibri"/>
                <a:cs typeface="Calibri"/>
              </a:rPr>
              <a:t>float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myfunc(int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i);</a:t>
            </a:r>
            <a:endParaRPr sz="2200" dirty="0">
              <a:latin typeface="Calibri"/>
              <a:cs typeface="Calibri"/>
            </a:endParaRPr>
          </a:p>
          <a:p>
            <a:pPr marL="12700"/>
            <a:r>
              <a:rPr sz="2200" b="1" spc="5" dirty="0">
                <a:latin typeface="Calibri"/>
                <a:cs typeface="Calibri"/>
              </a:rPr>
              <a:t>//</a:t>
            </a:r>
            <a:r>
              <a:rPr sz="2200" b="1" spc="-5" dirty="0">
                <a:latin typeface="Calibri"/>
                <a:cs typeface="Calibri"/>
              </a:rPr>
              <a:t> Error: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differing</a:t>
            </a:r>
            <a:r>
              <a:rPr sz="22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return</a:t>
            </a:r>
            <a:r>
              <a:rPr sz="22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types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are</a:t>
            </a:r>
            <a:r>
              <a:rPr sz="2200" b="1" spc="-5" dirty="0">
                <a:latin typeface="Calibri"/>
                <a:cs typeface="Calibri"/>
              </a:rPr>
              <a:t> insufficient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when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overloading.</a:t>
            </a:r>
            <a:endParaRPr sz="2200" dirty="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Sometimes,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two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function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declarations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will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appear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differ,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when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</a:p>
          <a:p>
            <a:pPr marL="356870">
              <a:lnSpc>
                <a:spcPts val="2375"/>
              </a:lnSpc>
            </a:pPr>
            <a:r>
              <a:rPr sz="2200" spc="-10" dirty="0">
                <a:latin typeface="Calibri"/>
                <a:cs typeface="Calibri"/>
              </a:rPr>
              <a:t>fact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not.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example,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consider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following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declarations.</a:t>
            </a:r>
            <a:endParaRPr sz="2200" dirty="0">
              <a:latin typeface="Calibri"/>
              <a:cs typeface="Calibri"/>
            </a:endParaRPr>
          </a:p>
          <a:p>
            <a:pPr marL="2756535"/>
            <a:r>
              <a:rPr sz="2200" dirty="0">
                <a:latin typeface="Calibri"/>
                <a:cs typeface="Calibri"/>
              </a:rPr>
              <a:t>void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f(int </a:t>
            </a:r>
            <a:r>
              <a:rPr sz="2200" spc="-5" dirty="0">
                <a:latin typeface="Calibri"/>
                <a:cs typeface="Calibri"/>
              </a:rPr>
              <a:t>*p);</a:t>
            </a:r>
            <a:endParaRPr sz="2200" dirty="0">
              <a:latin typeface="Calibri"/>
              <a:cs typeface="Calibri"/>
            </a:endParaRPr>
          </a:p>
          <a:p>
            <a:pPr marL="2756535"/>
            <a:r>
              <a:rPr sz="2200" dirty="0">
                <a:latin typeface="Calibri"/>
                <a:cs typeface="Calibri"/>
              </a:rPr>
              <a:t>void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f(int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p[]);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//</a:t>
            </a:r>
            <a:r>
              <a:rPr sz="2200" spc="-35" dirty="0">
                <a:latin typeface="Calibri"/>
                <a:cs typeface="Calibri"/>
              </a:rPr>
              <a:t> error,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*p is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same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5" dirty="0">
                <a:latin typeface="Calibri"/>
                <a:cs typeface="Calibri"/>
              </a:rPr>
              <a:t>p[]</a:t>
            </a:r>
            <a:endParaRPr sz="2200" dirty="0">
              <a:latin typeface="Calibri"/>
              <a:cs typeface="Calibri"/>
            </a:endParaRPr>
          </a:p>
          <a:p>
            <a:pPr marL="356870" marR="196215" indent="-344805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25" dirty="0">
                <a:latin typeface="Calibri"/>
                <a:cs typeface="Calibri"/>
              </a:rPr>
              <a:t>Remember,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the compiler </a:t>
            </a:r>
            <a:r>
              <a:rPr sz="2200" b="1" dirty="0">
                <a:latin typeface="Calibri"/>
                <a:cs typeface="Calibri"/>
              </a:rPr>
              <a:t>*p </a:t>
            </a:r>
            <a:r>
              <a:rPr sz="2200" b="1" spc="5" dirty="0">
                <a:latin typeface="Calibri"/>
                <a:cs typeface="Calibri"/>
              </a:rPr>
              <a:t>is </a:t>
            </a:r>
            <a:r>
              <a:rPr sz="2200" b="1" dirty="0">
                <a:latin typeface="Calibri"/>
                <a:cs typeface="Calibri"/>
              </a:rPr>
              <a:t>the same </a:t>
            </a:r>
            <a:r>
              <a:rPr sz="2200" b="1" spc="-5" dirty="0">
                <a:latin typeface="Calibri"/>
                <a:cs typeface="Calibri"/>
              </a:rPr>
              <a:t>as </a:t>
            </a:r>
            <a:r>
              <a:rPr sz="2200" b="1" dirty="0">
                <a:latin typeface="Calibri"/>
                <a:cs typeface="Calibri"/>
              </a:rPr>
              <a:t>p[ ]. </a:t>
            </a:r>
            <a:r>
              <a:rPr sz="2200" b="1" spc="-15" dirty="0">
                <a:latin typeface="Calibri"/>
                <a:cs typeface="Calibri"/>
              </a:rPr>
              <a:t>Therefore, 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although the </a:t>
            </a:r>
            <a:r>
              <a:rPr sz="2200" b="1" dirty="0">
                <a:latin typeface="Calibri"/>
                <a:cs typeface="Calibri"/>
              </a:rPr>
              <a:t>two </a:t>
            </a:r>
            <a:r>
              <a:rPr sz="2200" spc="-5" dirty="0">
                <a:latin typeface="Calibri"/>
                <a:cs typeface="Calibri"/>
              </a:rPr>
              <a:t>prototypes </a:t>
            </a:r>
            <a:r>
              <a:rPr sz="2200" dirty="0">
                <a:latin typeface="Calibri"/>
                <a:cs typeface="Calibri"/>
              </a:rPr>
              <a:t>appear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differ </a:t>
            </a:r>
            <a:r>
              <a:rPr sz="2200" dirty="0">
                <a:latin typeface="Calibri"/>
                <a:cs typeface="Calibri"/>
              </a:rPr>
              <a:t>in the types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their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parameter,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actuality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0742" y="464643"/>
            <a:ext cx="2352675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Example</a:t>
            </a:r>
            <a:r>
              <a:rPr spc="-50" dirty="0"/>
              <a:t> </a:t>
            </a:r>
            <a:r>
              <a:rPr spc="-5" dirty="0"/>
              <a:t>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896" y="1061847"/>
            <a:ext cx="5029200" cy="56224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4226" y="1790701"/>
            <a:ext cx="3533775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463" y="190323"/>
            <a:ext cx="6720205" cy="124650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10"/>
              </a:spcBef>
            </a:pPr>
            <a:r>
              <a:rPr sz="4000" spc="-10" dirty="0"/>
              <a:t>Example</a:t>
            </a:r>
            <a:r>
              <a:rPr sz="4000" spc="-95" dirty="0"/>
              <a:t> </a:t>
            </a:r>
            <a:r>
              <a:rPr sz="4000" spc="5" dirty="0"/>
              <a:t>4</a:t>
            </a:r>
            <a:endParaRPr sz="4000"/>
          </a:p>
          <a:p>
            <a:pPr algn="ctr">
              <a:lnSpc>
                <a:spcPct val="100000"/>
              </a:lnSpc>
            </a:pPr>
            <a:r>
              <a:rPr sz="4000" spc="5" dirty="0"/>
              <a:t>(Function</a:t>
            </a:r>
            <a:r>
              <a:rPr sz="4000" spc="-100" dirty="0"/>
              <a:t> </a:t>
            </a:r>
            <a:r>
              <a:rPr sz="4000" spc="-10" dirty="0"/>
              <a:t>overloading</a:t>
            </a:r>
            <a:r>
              <a:rPr sz="4000" spc="-20" dirty="0"/>
              <a:t> </a:t>
            </a:r>
            <a:r>
              <a:rPr sz="4000" spc="-10" dirty="0"/>
              <a:t>in</a:t>
            </a:r>
            <a:r>
              <a:rPr sz="4000" spc="-20" dirty="0"/>
              <a:t> </a:t>
            </a:r>
            <a:r>
              <a:rPr sz="4000" spc="-5" dirty="0"/>
              <a:t>classes)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1" y="1752600"/>
            <a:ext cx="6948043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601" y="1600200"/>
            <a:ext cx="8885555" cy="4724400"/>
            <a:chOff x="228600" y="1600200"/>
            <a:chExt cx="8885555" cy="4724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1600200"/>
              <a:ext cx="5366766" cy="4724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971800"/>
              <a:ext cx="3703701" cy="1524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3462" y="464643"/>
            <a:ext cx="7486650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Inheritance</a:t>
            </a:r>
            <a:r>
              <a:rPr spc="25" dirty="0"/>
              <a:t> </a:t>
            </a:r>
            <a:r>
              <a:rPr spc="-5" dirty="0"/>
              <a:t>based</a:t>
            </a:r>
            <a:r>
              <a:rPr spc="10" dirty="0"/>
              <a:t> </a:t>
            </a:r>
            <a:r>
              <a:rPr spc="-15" dirty="0"/>
              <a:t>Polymorphism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504" y="2374789"/>
            <a:ext cx="10853928" cy="24335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3262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</a:t>
            </a:r>
            <a:r>
              <a:rPr spc="-95" dirty="0"/>
              <a:t>x</a:t>
            </a:r>
            <a:r>
              <a:rPr spc="-5" dirty="0"/>
              <a:t>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4449" y="2128707"/>
            <a:ext cx="5690498" cy="404960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1600200"/>
            <a:ext cx="8276208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0094" y="464643"/>
            <a:ext cx="2054860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</a:t>
            </a:r>
            <a:r>
              <a:rPr spc="10" dirty="0"/>
              <a:t>o</a:t>
            </a:r>
            <a:r>
              <a:rPr spc="-60" dirty="0"/>
              <a:t>n</a:t>
            </a:r>
            <a:r>
              <a:rPr spc="-65" dirty="0"/>
              <a:t>t</a:t>
            </a:r>
            <a:r>
              <a:rPr spc="-5" dirty="0"/>
              <a:t>e</a:t>
            </a:r>
            <a:r>
              <a:rPr spc="-65" dirty="0"/>
              <a:t>n</a:t>
            </a:r>
            <a:r>
              <a:rPr spc="-5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244" y="1510270"/>
            <a:ext cx="6088380" cy="2389757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6870" indent="-344805">
              <a:spcBef>
                <a:spcPts val="8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Calibri"/>
                <a:cs typeface="Calibri"/>
              </a:rPr>
              <a:t>Polymorphism</a:t>
            </a:r>
            <a:endParaRPr sz="3200" dirty="0">
              <a:latin typeface="Calibri"/>
              <a:cs typeface="Calibri"/>
            </a:endParaRPr>
          </a:p>
          <a:p>
            <a:pPr marL="356870" indent="-344805"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Function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Overloading</a:t>
            </a:r>
            <a:endParaRPr sz="3200" dirty="0">
              <a:latin typeface="Calibri"/>
              <a:cs typeface="Calibri"/>
            </a:endParaRPr>
          </a:p>
          <a:p>
            <a:pPr marL="356870" indent="-344805"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Calibri"/>
                <a:cs typeface="Calibri"/>
              </a:rPr>
              <a:t>Default</a:t>
            </a:r>
            <a:r>
              <a:rPr sz="3200" spc="-10" dirty="0">
                <a:latin typeface="Calibri"/>
                <a:cs typeface="Calibri"/>
              </a:rPr>
              <a:t> Function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Arguments</a:t>
            </a:r>
            <a:endParaRPr sz="3200" dirty="0">
              <a:latin typeface="Calibri"/>
              <a:cs typeface="Calibri"/>
            </a:endParaRPr>
          </a:p>
          <a:p>
            <a:pPr marL="356870" indent="-344805"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Ambiguity in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Overloading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6866" y="152339"/>
            <a:ext cx="7450666" cy="65798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609601"/>
            <a:ext cx="9144000" cy="543669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9449" y="464643"/>
            <a:ext cx="3757929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Extend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5" dirty="0"/>
              <a:t>Logic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1529" y="1523987"/>
            <a:ext cx="8819668" cy="492709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8C38FF-6AE8-1CA6-E01D-7BF3EE73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6E76-1CAA-2742-B423-817981DA3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aware that the virtual function mechanism works only with pointers to objects and, with references, not with objects themselves.</a:t>
            </a:r>
          </a:p>
        </p:txBody>
      </p:sp>
    </p:spTree>
    <p:extLst>
      <p:ext uri="{BB962C8B-B14F-4D97-AF65-F5344CB8AC3E}">
        <p14:creationId xmlns:p14="http://schemas.microsoft.com/office/powerpoint/2010/main" val="2770871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9722" y="464643"/>
            <a:ext cx="5975350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Class</a:t>
            </a:r>
            <a:r>
              <a:rPr dirty="0"/>
              <a:t> </a:t>
            </a:r>
            <a:r>
              <a:rPr spc="-5" dirty="0"/>
              <a:t>Activity</a:t>
            </a:r>
            <a:r>
              <a:rPr spc="10" dirty="0"/>
              <a:t> </a:t>
            </a:r>
            <a:r>
              <a:rPr spc="-10" dirty="0"/>
              <a:t>(15</a:t>
            </a:r>
            <a:r>
              <a:rPr spc="-20" dirty="0"/>
              <a:t> </a:t>
            </a:r>
            <a:r>
              <a:rPr spc="-15" dirty="0"/>
              <a:t>minutes)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056" y="1609420"/>
            <a:ext cx="11219688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you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showcase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polymorphism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(Drive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various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types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automobiles)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context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VEHICLES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?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vs overriding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Function overloading – same function name but different arguments. Functions are defined in the same class. </a:t>
            </a:r>
          </a:p>
          <a:p>
            <a:endParaRPr lang="en-US" sz="3600" dirty="0"/>
          </a:p>
          <a:p>
            <a:r>
              <a:rPr lang="en-US" sz="3600" dirty="0"/>
              <a:t>Function overriding – same function name and arguments. Defined in different classes.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98846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verload vs overr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6" y="501650"/>
            <a:ext cx="10102852" cy="560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906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time and Run time 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Compile time OR static polymorphism is executed using function overloading.</a:t>
            </a:r>
          </a:p>
          <a:p>
            <a:endParaRPr lang="en-US" sz="3600" dirty="0"/>
          </a:p>
          <a:p>
            <a:r>
              <a:rPr lang="en-US" sz="3600" dirty="0"/>
              <a:t>Run time polymorphism or dynamic/late binding is done using function overriding and </a:t>
            </a:r>
            <a:r>
              <a:rPr lang="en-US" sz="3600" b="1" i="1" dirty="0">
                <a:solidFill>
                  <a:srgbClr val="FF0000"/>
                </a:solidFill>
              </a:rPr>
              <a:t>virtual functions</a:t>
            </a:r>
            <a:r>
              <a:rPr lang="en-US" sz="3600" i="1" dirty="0"/>
              <a:t>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52389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A01A27-56FD-C654-F6AC-33924E9ECF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06034"/>
              </p:ext>
            </p:extLst>
          </p:nvPr>
        </p:nvGraphicFramePr>
        <p:xfrm>
          <a:off x="643467" y="1131385"/>
          <a:ext cx="10905067" cy="459523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499203">
                  <a:extLst>
                    <a:ext uri="{9D8B030D-6E8A-4147-A177-3AD203B41FA5}">
                      <a16:colId xmlns:a16="http://schemas.microsoft.com/office/drawing/2014/main" val="3176519793"/>
                    </a:ext>
                  </a:extLst>
                </a:gridCol>
                <a:gridCol w="5405864">
                  <a:extLst>
                    <a:ext uri="{9D8B030D-6E8A-4147-A177-3AD203B41FA5}">
                      <a16:colId xmlns:a16="http://schemas.microsoft.com/office/drawing/2014/main" val="2699228862"/>
                    </a:ext>
                  </a:extLst>
                </a:gridCol>
              </a:tblGrid>
              <a:tr h="54130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u="none" strike="noStrike" dirty="0">
                          <a:effectLst/>
                        </a:rPr>
                        <a:t>Compile Time Polymorphism</a:t>
                      </a:r>
                      <a:endParaRPr lang="en-US" sz="25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306" marR="127306" marT="63652" marB="63652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u="none" strike="noStrike" dirty="0">
                          <a:effectLst/>
                        </a:rPr>
                        <a:t>Run-Time Polymorphism</a:t>
                      </a:r>
                      <a:endParaRPr lang="en-US" sz="25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306" marR="127306" marT="63652" marB="63652" anchor="ctr"/>
                </a:tc>
                <a:extLst>
                  <a:ext uri="{0D108BD9-81ED-4DB2-BD59-A6C34878D82A}">
                    <a16:rowId xmlns:a16="http://schemas.microsoft.com/office/drawing/2014/main" val="3649690673"/>
                  </a:ext>
                </a:extLst>
              </a:tr>
              <a:tr h="91904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u="none" strike="noStrike" dirty="0">
                          <a:effectLst/>
                        </a:rPr>
                        <a:t>At Compile time, which functions to be called is decided.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306" marR="127306" marT="63652" marB="63652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u="none" strike="noStrike">
                          <a:effectLst/>
                        </a:rPr>
                        <a:t>At Runtime, which function to be called is decided.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306" marR="127306" marT="63652" marB="63652" anchor="ctr"/>
                </a:tc>
                <a:extLst>
                  <a:ext uri="{0D108BD9-81ED-4DB2-BD59-A6C34878D82A}">
                    <a16:rowId xmlns:a16="http://schemas.microsoft.com/office/drawing/2014/main" val="3830665592"/>
                  </a:ext>
                </a:extLst>
              </a:tr>
              <a:tr h="91904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u="none" strike="noStrike" dirty="0">
                          <a:effectLst/>
                        </a:rPr>
                        <a:t>Also known as </a:t>
                      </a:r>
                      <a:r>
                        <a:rPr lang="en-US" sz="2500" b="1" u="none" strike="noStrike" dirty="0">
                          <a:effectLst/>
                        </a:rPr>
                        <a:t>early</a:t>
                      </a:r>
                      <a:r>
                        <a:rPr lang="en-US" sz="2500" b="0" u="none" strike="noStrike" dirty="0">
                          <a:effectLst/>
                        </a:rPr>
                        <a:t> or </a:t>
                      </a:r>
                      <a:r>
                        <a:rPr lang="en-US" sz="2500" b="1" u="none" strike="noStrike" dirty="0">
                          <a:effectLst/>
                        </a:rPr>
                        <a:t>static binding</a:t>
                      </a:r>
                      <a:endParaRPr lang="en-US" sz="25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306" marR="127306" marT="63652" marB="63652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u="none" strike="noStrike" dirty="0">
                          <a:effectLst/>
                        </a:rPr>
                        <a:t>Also known as </a:t>
                      </a:r>
                      <a:r>
                        <a:rPr lang="en-US" sz="2500" b="1" u="none" strike="noStrike" dirty="0">
                          <a:effectLst/>
                        </a:rPr>
                        <a:t>late</a:t>
                      </a:r>
                      <a:r>
                        <a:rPr lang="en-US" sz="2500" b="0" u="none" strike="noStrike" dirty="0">
                          <a:effectLst/>
                        </a:rPr>
                        <a:t> or </a:t>
                      </a:r>
                      <a:r>
                        <a:rPr lang="en-US" sz="2500" b="1" u="none" strike="noStrike" dirty="0">
                          <a:effectLst/>
                        </a:rPr>
                        <a:t>dynamic binding</a:t>
                      </a:r>
                      <a:endParaRPr lang="en-US" sz="25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306" marR="127306" marT="63652" marB="63652" anchor="ctr"/>
                </a:tc>
                <a:extLst>
                  <a:ext uri="{0D108BD9-81ED-4DB2-BD59-A6C34878D82A}">
                    <a16:rowId xmlns:a16="http://schemas.microsoft.com/office/drawing/2014/main" val="3451794468"/>
                  </a:ext>
                </a:extLst>
              </a:tr>
              <a:tr h="129678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u="none" strike="noStrike">
                          <a:effectLst/>
                        </a:rPr>
                        <a:t>It executes faster because the function is resolved at compilation time only.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306" marR="127306" marT="63652" marB="63652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u="none" strike="noStrike">
                          <a:effectLst/>
                        </a:rPr>
                        <a:t>It executes slower because the function is resolved at Run-time.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306" marR="127306" marT="63652" marB="63652" anchor="ctr"/>
                </a:tc>
                <a:extLst>
                  <a:ext uri="{0D108BD9-81ED-4DB2-BD59-A6C34878D82A}">
                    <a16:rowId xmlns:a16="http://schemas.microsoft.com/office/drawing/2014/main" val="3793542197"/>
                  </a:ext>
                </a:extLst>
              </a:tr>
              <a:tr h="91904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u="none" strike="noStrike" dirty="0">
                          <a:effectLst/>
                        </a:rPr>
                        <a:t>It is achieved through function and </a:t>
                      </a:r>
                      <a:r>
                        <a:rPr lang="en-US" sz="2500" b="0" i="1" u="none" strike="noStrike" dirty="0">
                          <a:effectLst/>
                        </a:rPr>
                        <a:t>operator overloading</a:t>
                      </a:r>
                      <a:endParaRPr lang="en-US" sz="2500" b="0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306" marR="127306" marT="63652" marB="63652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u="none" strike="noStrike" dirty="0">
                          <a:effectLst/>
                        </a:rPr>
                        <a:t>It is achieved through function overriding and virtual functions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306" marR="127306" marT="63652" marB="63652" anchor="ctr"/>
                </a:tc>
                <a:extLst>
                  <a:ext uri="{0D108BD9-81ED-4DB2-BD59-A6C34878D82A}">
                    <a16:rowId xmlns:a16="http://schemas.microsoft.com/office/drawing/2014/main" val="3424900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913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301339"/>
            <a:ext cx="7215188" cy="615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0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1095" y="464643"/>
            <a:ext cx="3293110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Polymorphism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447" y="1566472"/>
            <a:ext cx="6261673" cy="50757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spcBef>
                <a:spcPts val="100"/>
              </a:spcBef>
              <a:buFont typeface="Arial MT"/>
              <a:buChar char="•"/>
              <a:tabLst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word polymorphism means </a:t>
            </a:r>
            <a:r>
              <a:rPr sz="2400" dirty="0">
                <a:latin typeface="Times New Roman"/>
                <a:cs typeface="Times New Roman"/>
              </a:rPr>
              <a:t>having </a:t>
            </a:r>
            <a:r>
              <a:rPr sz="2400" spc="5" dirty="0">
                <a:latin typeface="Times New Roman"/>
                <a:cs typeface="Times New Roman"/>
              </a:rPr>
              <a:t>many </a:t>
            </a:r>
            <a:r>
              <a:rPr sz="2400" dirty="0">
                <a:latin typeface="Times New Roman"/>
                <a:cs typeface="Times New Roman"/>
              </a:rPr>
              <a:t>forms. </a:t>
            </a:r>
            <a:r>
              <a:rPr sz="2400" spc="-30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simple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polymorphism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ability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message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displayed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form.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  <a:buFont typeface="Arial MT"/>
              <a:buChar char="•"/>
            </a:pPr>
            <a:endParaRPr sz="3000" dirty="0">
              <a:latin typeface="Times New Roman"/>
              <a:cs typeface="Times New Roman"/>
            </a:endParaRPr>
          </a:p>
          <a:p>
            <a:pPr marL="356870" marR="5080" indent="-344805" algn="just">
              <a:buFont typeface="Arial MT"/>
              <a:buChar char="•"/>
              <a:tabLst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Real life </a:t>
            </a:r>
            <a:r>
              <a:rPr sz="2400" dirty="0">
                <a:latin typeface="Times New Roman"/>
                <a:cs typeface="Times New Roman"/>
              </a:rPr>
              <a:t>example </a:t>
            </a:r>
            <a:r>
              <a:rPr sz="2400" spc="-5" dirty="0">
                <a:latin typeface="Times New Roman"/>
                <a:cs typeface="Times New Roman"/>
              </a:rPr>
              <a:t>of polymorphism, </a:t>
            </a:r>
            <a:r>
              <a:rPr sz="2400" dirty="0">
                <a:latin typeface="Times New Roman"/>
                <a:cs typeface="Times New Roman"/>
              </a:rPr>
              <a:t>a person </a:t>
            </a:r>
            <a:r>
              <a:rPr sz="2400" spc="-10" dirty="0">
                <a:latin typeface="Times New Roman"/>
                <a:cs typeface="Times New Roman"/>
              </a:rPr>
              <a:t>at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time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have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characteristic.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Like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father,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husband,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employee.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  <a:buFont typeface="Arial MT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6870" marR="10160" indent="-344805" algn="just">
              <a:buFont typeface="Arial MT"/>
              <a:buChar char="•"/>
              <a:tabLst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So a </a:t>
            </a:r>
            <a:r>
              <a:rPr sz="2400" spc="-5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person posses </a:t>
            </a:r>
            <a:r>
              <a:rPr sz="2400" spc="-5" dirty="0">
                <a:latin typeface="Times New Roman"/>
                <a:cs typeface="Times New Roman"/>
              </a:rPr>
              <a:t>have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dirty="0">
                <a:latin typeface="Times New Roman"/>
                <a:cs typeface="Times New Roman"/>
              </a:rPr>
              <a:t>behavior in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situations.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 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called polymorphism.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C7562-2513-7399-1CD5-618AF558F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392" y="1566472"/>
            <a:ext cx="4209357" cy="513436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6361" y="464643"/>
            <a:ext cx="6396990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Default</a:t>
            </a:r>
            <a:r>
              <a:rPr spc="-10" dirty="0"/>
              <a:t> Function</a:t>
            </a:r>
            <a:r>
              <a:rPr spc="50" dirty="0"/>
              <a:t> </a:t>
            </a:r>
            <a:r>
              <a:rPr spc="-20" dirty="0"/>
              <a:t>Arguments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244" y="1554557"/>
            <a:ext cx="8032750" cy="445452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6870" marR="201295" indent="-344805">
              <a:lnSpc>
                <a:spcPct val="80000"/>
              </a:lnSpc>
              <a:spcBef>
                <a:spcPts val="63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10" dirty="0">
                <a:latin typeface="Calibri"/>
                <a:cs typeface="Calibri"/>
              </a:rPr>
              <a:t>C++ </a:t>
            </a:r>
            <a:r>
              <a:rPr sz="2200" dirty="0">
                <a:latin typeface="Calibri"/>
                <a:cs typeface="Calibri"/>
              </a:rPr>
              <a:t>allows </a:t>
            </a:r>
            <a:r>
              <a:rPr sz="2200" spc="5" dirty="0">
                <a:latin typeface="Calibri"/>
                <a:cs typeface="Calibri"/>
              </a:rPr>
              <a:t>a </a:t>
            </a:r>
            <a:r>
              <a:rPr sz="2200" dirty="0">
                <a:latin typeface="Calibri"/>
                <a:cs typeface="Calibri"/>
              </a:rPr>
              <a:t>function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assign </a:t>
            </a:r>
            <a:r>
              <a:rPr sz="2200" spc="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parameter </a:t>
            </a:r>
            <a:r>
              <a:rPr sz="2200" spc="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default </a:t>
            </a:r>
            <a:r>
              <a:rPr sz="2200" spc="-5" dirty="0">
                <a:latin typeface="Calibri"/>
                <a:cs typeface="Calibri"/>
              </a:rPr>
              <a:t>value </a:t>
            </a:r>
            <a:r>
              <a:rPr sz="2200" spc="5" dirty="0">
                <a:latin typeface="Calibri"/>
                <a:cs typeface="Calibri"/>
              </a:rPr>
              <a:t>when 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 </a:t>
            </a:r>
            <a:r>
              <a:rPr sz="2200" spc="-10" dirty="0">
                <a:latin typeface="Calibri"/>
                <a:cs typeface="Calibri"/>
              </a:rPr>
              <a:t>argument </a:t>
            </a:r>
            <a:r>
              <a:rPr sz="2200" spc="-5" dirty="0">
                <a:latin typeface="Calibri"/>
                <a:cs typeface="Calibri"/>
              </a:rPr>
              <a:t>corresponding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spc="-10" dirty="0">
                <a:latin typeface="Calibri"/>
                <a:cs typeface="Calibri"/>
              </a:rPr>
              <a:t>parameter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specified </a:t>
            </a:r>
            <a:r>
              <a:rPr sz="2200" dirty="0">
                <a:latin typeface="Calibri"/>
                <a:cs typeface="Calibri"/>
              </a:rPr>
              <a:t>in a </a:t>
            </a:r>
            <a:r>
              <a:rPr sz="2200" spc="-5" dirty="0">
                <a:latin typeface="Calibri"/>
                <a:cs typeface="Calibri"/>
              </a:rPr>
              <a:t>call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function.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ts val="2375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10" dirty="0">
                <a:latin typeface="Calibri"/>
                <a:cs typeface="Calibri"/>
              </a:rPr>
              <a:t>For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example,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declares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myfunc(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)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5" dirty="0">
                <a:latin typeface="Calibri"/>
                <a:cs typeface="Calibri"/>
              </a:rPr>
              <a:t>taking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double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argument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with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default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0.0:</a:t>
            </a:r>
            <a:endParaRPr sz="220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12700"/>
            <a:r>
              <a:rPr sz="2200" dirty="0">
                <a:latin typeface="Calibri"/>
                <a:cs typeface="Calibri"/>
              </a:rPr>
              <a:t>void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myfunc(double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0.0)</a:t>
            </a:r>
            <a:endParaRPr sz="2200">
              <a:latin typeface="Calibri"/>
              <a:cs typeface="Calibri"/>
            </a:endParaRPr>
          </a:p>
          <a:p>
            <a:pPr marL="12700"/>
            <a:r>
              <a:rPr sz="220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200" spc="5" dirty="0">
                <a:latin typeface="Calibri"/>
                <a:cs typeface="Calibri"/>
              </a:rPr>
              <a:t>//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...}</a:t>
            </a:r>
            <a:endParaRPr sz="220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12700" marR="3286125"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myfunc(198.234);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//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pass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explicit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myfunc();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//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let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function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use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default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first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 </a:t>
            </a:r>
            <a:r>
              <a:rPr sz="2200" dirty="0">
                <a:latin typeface="Calibri"/>
                <a:cs typeface="Calibri"/>
              </a:rPr>
              <a:t>passes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198.234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d.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second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automatically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gives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default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zero.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0244" y="1609420"/>
            <a:ext cx="7931784" cy="41230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idea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behind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default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argument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 simple.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called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by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passing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argument/s,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those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arguments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function.</a:t>
            </a:r>
            <a:endParaRPr sz="3200">
              <a:latin typeface="Calibri"/>
              <a:cs typeface="Calibri"/>
            </a:endParaRPr>
          </a:p>
          <a:p>
            <a:pPr marL="356870" marR="435609" indent="-344805" algn="just">
              <a:spcBef>
                <a:spcPts val="770"/>
              </a:spcBef>
              <a:buFont typeface="Arial MT"/>
              <a:buChar char="•"/>
              <a:tabLst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But </a:t>
            </a:r>
            <a:r>
              <a:rPr sz="3200" spc="-5" dirty="0">
                <a:latin typeface="Calibri"/>
                <a:cs typeface="Calibri"/>
              </a:rPr>
              <a:t>if the </a:t>
            </a:r>
            <a:r>
              <a:rPr sz="3200" spc="-25" dirty="0">
                <a:latin typeface="Calibri"/>
                <a:cs typeface="Calibri"/>
              </a:rPr>
              <a:t>argument/s are </a:t>
            </a:r>
            <a:r>
              <a:rPr sz="3200" spc="-10" dirty="0">
                <a:latin typeface="Calibri"/>
                <a:cs typeface="Calibri"/>
              </a:rPr>
              <a:t>not </a:t>
            </a:r>
            <a:r>
              <a:rPr sz="3200" spc="-5" dirty="0">
                <a:latin typeface="Calibri"/>
                <a:cs typeface="Calibri"/>
              </a:rPr>
              <a:t>passed while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invoking </a:t>
            </a:r>
            <a:r>
              <a:rPr sz="3200" spc="-5" dirty="0">
                <a:latin typeface="Calibri"/>
                <a:cs typeface="Calibri"/>
              </a:rPr>
              <a:t>a function then, the </a:t>
            </a:r>
            <a:r>
              <a:rPr sz="3200" spc="-15" dirty="0">
                <a:latin typeface="Calibri"/>
                <a:cs typeface="Calibri"/>
              </a:rPr>
              <a:t>default values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used.</a:t>
            </a:r>
            <a:endParaRPr sz="3200">
              <a:latin typeface="Calibri"/>
              <a:cs typeface="Calibri"/>
            </a:endParaRPr>
          </a:p>
          <a:p>
            <a:pPr marL="356870" marR="375285" indent="-344805" algn="just">
              <a:spcBef>
                <a:spcPts val="775"/>
              </a:spcBef>
              <a:buFont typeface="Arial MT"/>
              <a:buChar char="•"/>
              <a:tabLst>
                <a:tab pos="357505" algn="l"/>
              </a:tabLst>
            </a:pPr>
            <a:r>
              <a:rPr sz="3200" spc="-15" dirty="0">
                <a:latin typeface="Calibri"/>
                <a:cs typeface="Calibri"/>
              </a:rPr>
              <a:t>Default </a:t>
            </a:r>
            <a:r>
              <a:rPr sz="3200" spc="-25" dirty="0">
                <a:latin typeface="Calibri"/>
                <a:cs typeface="Calibri"/>
              </a:rPr>
              <a:t>value/s are </a:t>
            </a:r>
            <a:r>
              <a:rPr sz="3200" spc="-10" dirty="0">
                <a:latin typeface="Calibri"/>
                <a:cs typeface="Calibri"/>
              </a:rPr>
              <a:t>passed to </a:t>
            </a:r>
            <a:r>
              <a:rPr sz="3200" spc="-25" dirty="0">
                <a:latin typeface="Calibri"/>
                <a:cs typeface="Calibri"/>
              </a:rPr>
              <a:t>argument/s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prototype.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8005" y="1"/>
            <a:ext cx="1940560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</a:t>
            </a:r>
            <a:r>
              <a:rPr spc="-95" dirty="0"/>
              <a:t>x</a:t>
            </a:r>
            <a:r>
              <a:rPr spc="-5" dirty="0"/>
              <a:t>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399" y="762039"/>
            <a:ext cx="7347065" cy="603161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5315" y="1708452"/>
            <a:ext cx="3928788" cy="435307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495" y="464643"/>
            <a:ext cx="7731125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Rules</a:t>
            </a:r>
            <a:r>
              <a:rPr spc="25" dirty="0"/>
              <a:t> </a:t>
            </a:r>
            <a:r>
              <a:rPr spc="-40" dirty="0"/>
              <a:t>for</a:t>
            </a:r>
            <a:r>
              <a:rPr dirty="0"/>
              <a:t> </a:t>
            </a:r>
            <a:r>
              <a:rPr spc="-10" dirty="0"/>
              <a:t>using</a:t>
            </a:r>
            <a:r>
              <a:rPr spc="10" dirty="0"/>
              <a:t> </a:t>
            </a:r>
            <a:r>
              <a:rPr spc="-25" dirty="0"/>
              <a:t>Default</a:t>
            </a:r>
            <a:r>
              <a:rPr spc="10" dirty="0"/>
              <a:t> </a:t>
            </a:r>
            <a:r>
              <a:rPr spc="-20" dirty="0"/>
              <a:t>Arguments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5865" y="1997085"/>
            <a:ext cx="8840153" cy="392020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0958" y="190323"/>
            <a:ext cx="7929880" cy="124650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2832735" marR="5080" indent="-2820670">
              <a:lnSpc>
                <a:spcPct val="100000"/>
              </a:lnSpc>
              <a:spcBef>
                <a:spcPts val="110"/>
              </a:spcBef>
            </a:pPr>
            <a:r>
              <a:rPr sz="4000" spc="-5" dirty="0"/>
              <a:t>Common</a:t>
            </a:r>
            <a:r>
              <a:rPr sz="4000" spc="-10" dirty="0"/>
              <a:t> </a:t>
            </a:r>
            <a:r>
              <a:rPr sz="4000" spc="-30" dirty="0"/>
              <a:t>Mistakes</a:t>
            </a:r>
            <a:r>
              <a:rPr sz="4000" spc="-55" dirty="0"/>
              <a:t> </a:t>
            </a:r>
            <a:r>
              <a:rPr sz="4000" spc="5" dirty="0"/>
              <a:t>when</a:t>
            </a:r>
            <a:r>
              <a:rPr sz="4000" spc="-45" dirty="0"/>
              <a:t> </a:t>
            </a:r>
            <a:r>
              <a:rPr sz="4000" dirty="0"/>
              <a:t>using</a:t>
            </a:r>
            <a:r>
              <a:rPr sz="4000" spc="-25" dirty="0"/>
              <a:t> </a:t>
            </a:r>
            <a:r>
              <a:rPr sz="4000" spc="-15" dirty="0"/>
              <a:t>Default </a:t>
            </a:r>
            <a:r>
              <a:rPr sz="4000" spc="-890" dirty="0"/>
              <a:t> </a:t>
            </a:r>
            <a:r>
              <a:rPr sz="4000" spc="-10" dirty="0"/>
              <a:t>Arguments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8524" y="1655079"/>
            <a:ext cx="8899893" cy="14768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4604" y="4039936"/>
            <a:ext cx="8968419" cy="209349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351" y="1815478"/>
            <a:ext cx="8903570" cy="111923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295" y="464643"/>
            <a:ext cx="7892415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Ambiguity</a:t>
            </a:r>
            <a:r>
              <a:rPr spc="50" dirty="0"/>
              <a:t> </a:t>
            </a:r>
            <a:r>
              <a:rPr spc="-5" dirty="0"/>
              <a:t>in</a:t>
            </a:r>
            <a:r>
              <a:rPr spc="-10" dirty="0"/>
              <a:t> Function</a:t>
            </a:r>
            <a:r>
              <a:rPr spc="85" dirty="0"/>
              <a:t> </a:t>
            </a:r>
            <a:r>
              <a:rPr spc="-10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245" y="1609420"/>
            <a:ext cx="8074659" cy="2561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 algn="just">
              <a:spcBef>
                <a:spcPts val="95"/>
              </a:spcBef>
              <a:buFont typeface="Arial MT"/>
              <a:buChar char="•"/>
              <a:tabLst>
                <a:tab pos="357505" algn="l"/>
              </a:tabLst>
            </a:pPr>
            <a:r>
              <a:rPr sz="3200" spc="-85" dirty="0">
                <a:latin typeface="Calibri"/>
                <a:cs typeface="Calibri"/>
              </a:rPr>
              <a:t>You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can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create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situation</a:t>
            </a:r>
            <a:r>
              <a:rPr sz="3200" dirty="0">
                <a:latin typeface="Calibri"/>
                <a:cs typeface="Calibri"/>
              </a:rPr>
              <a:t> 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which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compiler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unable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choose </a:t>
            </a:r>
            <a:r>
              <a:rPr sz="3200" spc="-10" dirty="0">
                <a:latin typeface="Calibri"/>
                <a:cs typeface="Calibri"/>
              </a:rPr>
              <a:t>between </a:t>
            </a:r>
            <a:r>
              <a:rPr sz="3200" spc="-15" dirty="0">
                <a:latin typeface="Calibri"/>
                <a:cs typeface="Calibri"/>
              </a:rPr>
              <a:t>two </a:t>
            </a:r>
            <a:r>
              <a:rPr sz="3200" spc="-5" dirty="0">
                <a:latin typeface="Calibri"/>
                <a:cs typeface="Calibri"/>
              </a:rPr>
              <a:t>(or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more)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overloaded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functions.</a:t>
            </a:r>
            <a:endParaRPr sz="3200">
              <a:latin typeface="Calibri"/>
              <a:cs typeface="Calibri"/>
            </a:endParaRPr>
          </a:p>
          <a:p>
            <a:pPr marL="356870" indent="-344805" algn="just">
              <a:spcBef>
                <a:spcPts val="770"/>
              </a:spcBef>
              <a:buFont typeface="Arial MT"/>
              <a:buChar char="•"/>
              <a:tabLst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When</a:t>
            </a:r>
            <a:r>
              <a:rPr sz="3200" spc="1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spc="1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happens,</a:t>
            </a:r>
            <a:r>
              <a:rPr sz="3200" spc="1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situation</a:t>
            </a:r>
            <a:r>
              <a:rPr sz="3200" spc="1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2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said</a:t>
            </a:r>
            <a:r>
              <a:rPr sz="3200" spc="1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</a:t>
            </a:r>
            <a:r>
              <a:rPr sz="3200" spc="1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endParaRPr sz="3200">
              <a:latin typeface="Calibri"/>
              <a:cs typeface="Calibri"/>
            </a:endParaRPr>
          </a:p>
          <a:p>
            <a:pPr marL="356870">
              <a:spcBef>
                <a:spcPts val="5"/>
              </a:spcBef>
            </a:pPr>
            <a:r>
              <a:rPr sz="3200" i="1" spc="-15" dirty="0">
                <a:latin typeface="Calibri"/>
                <a:cs typeface="Calibri"/>
              </a:rPr>
              <a:t>ambiguous.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41194" y="4295186"/>
          <a:ext cx="8111490" cy="1444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0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2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667">
                <a:tc>
                  <a:txBody>
                    <a:bodyPr/>
                    <a:lstStyle/>
                    <a:p>
                      <a:pPr marL="375920" indent="-344805">
                        <a:lnSpc>
                          <a:spcPts val="3529"/>
                        </a:lnSpc>
                        <a:buFont typeface="Arial MT"/>
                        <a:buChar char="•"/>
                        <a:tabLst>
                          <a:tab pos="375920" algn="l"/>
                          <a:tab pos="376555" algn="l"/>
                        </a:tabLst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Ambiguous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ts val="3529"/>
                        </a:lnSpc>
                        <a:tabLst>
                          <a:tab pos="2668270" algn="l"/>
                          <a:tab pos="3637915" algn="l"/>
                        </a:tabLst>
                      </a:pPr>
                      <a:r>
                        <a:rPr sz="3200" spc="-20" dirty="0">
                          <a:latin typeface="Calibri"/>
                          <a:cs typeface="Calibri"/>
                        </a:rPr>
                        <a:t>statements	</a:t>
                      </a:r>
                      <a:r>
                        <a:rPr sz="3200" spc="-25" dirty="0">
                          <a:latin typeface="Calibri"/>
                          <a:cs typeface="Calibri"/>
                        </a:rPr>
                        <a:t>are	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errors,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3529"/>
                        </a:lnSpc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and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895">
                <a:tc>
                  <a:txBody>
                    <a:bodyPr/>
                    <a:lstStyle/>
                    <a:p>
                      <a:pPr marL="375920">
                        <a:lnSpc>
                          <a:spcPts val="3360"/>
                        </a:lnSpc>
                      </a:pPr>
                      <a:r>
                        <a:rPr sz="3200" spc="-25" dirty="0">
                          <a:latin typeface="Calibri"/>
                          <a:cs typeface="Calibri"/>
                        </a:rPr>
                        <a:t>programs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3360"/>
                        </a:lnSpc>
                        <a:tabLst>
                          <a:tab pos="2192655" algn="l"/>
                          <a:tab pos="4247515" algn="l"/>
                        </a:tabLst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containing	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ambiguity	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will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60"/>
                        </a:lnSpc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not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862">
                <a:tc>
                  <a:txBody>
                    <a:bodyPr/>
                    <a:lstStyle/>
                    <a:p>
                      <a:pPr marL="375920">
                        <a:lnSpc>
                          <a:spcPts val="3360"/>
                        </a:lnSpc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compile.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295" y="464643"/>
            <a:ext cx="7892415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Ambiguity</a:t>
            </a:r>
            <a:r>
              <a:rPr spc="50" dirty="0"/>
              <a:t> </a:t>
            </a:r>
            <a:r>
              <a:rPr spc="-5" dirty="0"/>
              <a:t>in</a:t>
            </a:r>
            <a:r>
              <a:rPr spc="-10" dirty="0"/>
              <a:t> Function</a:t>
            </a:r>
            <a:r>
              <a:rPr spc="85" dirty="0"/>
              <a:t> </a:t>
            </a:r>
            <a:r>
              <a:rPr spc="-10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245" y="1510270"/>
            <a:ext cx="7317105" cy="3969676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spcBef>
                <a:spcPts val="875"/>
              </a:spcBef>
            </a:pPr>
            <a:r>
              <a:rPr sz="3200" spc="-10" dirty="0">
                <a:latin typeface="Calibri"/>
                <a:cs typeface="Calibri"/>
              </a:rPr>
              <a:t>int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myfunc(double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d);</a:t>
            </a:r>
            <a:endParaRPr sz="3200">
              <a:latin typeface="Calibri"/>
              <a:cs typeface="Calibri"/>
            </a:endParaRPr>
          </a:p>
          <a:p>
            <a:pPr marL="12700">
              <a:spcBef>
                <a:spcPts val="770"/>
              </a:spcBef>
            </a:pPr>
            <a:r>
              <a:rPr sz="3200" spc="-10" dirty="0">
                <a:latin typeface="Calibri"/>
                <a:cs typeface="Calibri"/>
              </a:rPr>
              <a:t>//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...</a:t>
            </a:r>
            <a:endParaRPr sz="3200">
              <a:latin typeface="Calibri"/>
              <a:cs typeface="Calibri"/>
            </a:endParaRPr>
          </a:p>
          <a:p>
            <a:pPr marL="12700">
              <a:spcBef>
                <a:spcPts val="770"/>
              </a:spcBef>
            </a:pPr>
            <a:r>
              <a:rPr sz="3200" spc="-15" dirty="0">
                <a:latin typeface="Calibri"/>
                <a:cs typeface="Calibri"/>
              </a:rPr>
              <a:t>cout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&lt;&lt;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myfunc('c');</a:t>
            </a:r>
            <a:endParaRPr sz="3200">
              <a:latin typeface="Calibri"/>
              <a:cs typeface="Calibri"/>
            </a:endParaRPr>
          </a:p>
          <a:p>
            <a:pPr marL="12700">
              <a:spcBef>
                <a:spcPts val="770"/>
              </a:spcBef>
            </a:pPr>
            <a:r>
              <a:rPr sz="3200" spc="-10" dirty="0">
                <a:latin typeface="Calibri"/>
                <a:cs typeface="Calibri"/>
              </a:rPr>
              <a:t>//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not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65" dirty="0">
                <a:latin typeface="Calibri"/>
                <a:cs typeface="Calibri"/>
              </a:rPr>
              <a:t>error,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conversion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applied</a:t>
            </a:r>
            <a:endParaRPr sz="3200">
              <a:latin typeface="Calibri"/>
              <a:cs typeface="Calibri"/>
            </a:endParaRPr>
          </a:p>
          <a:p>
            <a:pPr marL="356870" marR="5080" indent="-344805"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Although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automatic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conversions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 </a:t>
            </a:r>
            <a:r>
              <a:rPr sz="3200" spc="-20" dirty="0">
                <a:latin typeface="Calibri"/>
                <a:cs typeface="Calibri"/>
              </a:rPr>
              <a:t> convenient,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also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prime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cause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ambiguity.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3262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</a:t>
            </a:r>
            <a:r>
              <a:rPr spc="-95" dirty="0"/>
              <a:t>x</a:t>
            </a:r>
            <a:r>
              <a:rPr spc="-5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245" y="1545412"/>
            <a:ext cx="6487795" cy="4522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212465">
              <a:spcBef>
                <a:spcPts val="95"/>
              </a:spcBef>
            </a:pPr>
            <a:r>
              <a:rPr sz="2500" spc="-5" dirty="0">
                <a:latin typeface="Calibri"/>
                <a:cs typeface="Calibri"/>
              </a:rPr>
              <a:t>#include &lt;iostream&gt; </a:t>
            </a:r>
            <a:r>
              <a:rPr sz="2500" dirty="0">
                <a:latin typeface="Calibri"/>
                <a:cs typeface="Calibri"/>
              </a:rPr>
              <a:t> using namespace </a:t>
            </a:r>
            <a:r>
              <a:rPr sz="2500" spc="-15" dirty="0">
                <a:latin typeface="Calibri"/>
                <a:cs typeface="Calibri"/>
              </a:rPr>
              <a:t>std; </a:t>
            </a:r>
            <a:r>
              <a:rPr sz="2500" spc="-10" dirty="0">
                <a:latin typeface="Calibri"/>
                <a:cs typeface="Calibri"/>
              </a:rPr>
              <a:t> float </a:t>
            </a:r>
            <a:r>
              <a:rPr sz="2500" spc="-5" dirty="0">
                <a:latin typeface="Calibri"/>
                <a:cs typeface="Calibri"/>
              </a:rPr>
              <a:t>myfunc(float </a:t>
            </a:r>
            <a:r>
              <a:rPr sz="2500" spc="5" dirty="0">
                <a:latin typeface="Calibri"/>
                <a:cs typeface="Calibri"/>
              </a:rPr>
              <a:t>i); 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double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myfunc(double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5" dirty="0">
                <a:latin typeface="Calibri"/>
                <a:cs typeface="Calibri"/>
              </a:rPr>
              <a:t>i);</a:t>
            </a:r>
            <a:endParaRPr sz="250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2450">
              <a:latin typeface="Calibri"/>
              <a:cs typeface="Calibri"/>
            </a:endParaRPr>
          </a:p>
          <a:p>
            <a:pPr marL="12700"/>
            <a:r>
              <a:rPr sz="2500" spc="-10" dirty="0">
                <a:latin typeface="Calibri"/>
                <a:cs typeface="Calibri"/>
              </a:rPr>
              <a:t>int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main()</a:t>
            </a:r>
            <a:endParaRPr sz="25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500" spc="-5" dirty="0">
                <a:latin typeface="Calibri"/>
                <a:cs typeface="Calibri"/>
              </a:rPr>
              <a:t>{</a:t>
            </a:r>
            <a:endParaRPr sz="2500">
              <a:latin typeface="Calibri"/>
              <a:cs typeface="Calibri"/>
            </a:endParaRPr>
          </a:p>
          <a:p>
            <a:pPr marL="356870" marR="5080" indent="-344805">
              <a:lnSpc>
                <a:spcPts val="2400"/>
              </a:lnSpc>
              <a:spcBef>
                <a:spcPts val="580"/>
              </a:spcBef>
            </a:pPr>
            <a:r>
              <a:rPr sz="2500" spc="-10" dirty="0">
                <a:latin typeface="Calibri"/>
                <a:cs typeface="Calibri"/>
              </a:rPr>
              <a:t>cout </a:t>
            </a:r>
            <a:r>
              <a:rPr sz="2500" spc="-5" dirty="0">
                <a:latin typeface="Calibri"/>
                <a:cs typeface="Calibri"/>
              </a:rPr>
              <a:t>&lt;&lt; myfunc(10.1) &lt;&lt; " "; </a:t>
            </a:r>
            <a:r>
              <a:rPr sz="2500" spc="-10" dirty="0">
                <a:latin typeface="Calibri"/>
                <a:cs typeface="Calibri"/>
              </a:rPr>
              <a:t>// </a:t>
            </a:r>
            <a:r>
              <a:rPr sz="2500" dirty="0">
                <a:latin typeface="Calibri"/>
                <a:cs typeface="Calibri"/>
              </a:rPr>
              <a:t>unambiguous, </a:t>
            </a:r>
            <a:r>
              <a:rPr sz="2500" spc="-10" dirty="0">
                <a:latin typeface="Calibri"/>
                <a:cs typeface="Calibri"/>
              </a:rPr>
              <a:t>calls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myfunc(double)</a:t>
            </a:r>
            <a:endParaRPr sz="2500">
              <a:latin typeface="Calibri"/>
              <a:cs typeface="Calibri"/>
            </a:endParaRPr>
          </a:p>
          <a:p>
            <a:pPr marL="12700" marR="2066925">
              <a:spcBef>
                <a:spcPts val="20"/>
              </a:spcBef>
            </a:pPr>
            <a:r>
              <a:rPr sz="2500" spc="-10" dirty="0">
                <a:latin typeface="Calibri"/>
                <a:cs typeface="Calibri"/>
              </a:rPr>
              <a:t>cout </a:t>
            </a:r>
            <a:r>
              <a:rPr sz="2500" spc="-5" dirty="0">
                <a:latin typeface="Calibri"/>
                <a:cs typeface="Calibri"/>
              </a:rPr>
              <a:t>&lt;&lt; myfunc(10); // </a:t>
            </a:r>
            <a:r>
              <a:rPr sz="2500" dirty="0">
                <a:latin typeface="Calibri"/>
                <a:cs typeface="Calibri"/>
              </a:rPr>
              <a:t>ambiguous </a:t>
            </a:r>
            <a:r>
              <a:rPr sz="2500" spc="-5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return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0;</a:t>
            </a:r>
            <a:endParaRPr sz="25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500" spc="-5" dirty="0">
                <a:latin typeface="Calibri"/>
                <a:cs typeface="Calibri"/>
              </a:rPr>
              <a:t>}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5001" y="464643"/>
            <a:ext cx="5302250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Types</a:t>
            </a:r>
            <a:r>
              <a:rPr spc="-15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15" dirty="0"/>
              <a:t>Polymorphism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245" y="1522463"/>
            <a:ext cx="5189855" cy="119697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6870" indent="-344805">
              <a:spcBef>
                <a:spcPts val="8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Times New Roman"/>
                <a:cs typeface="Times New Roman"/>
              </a:rPr>
              <a:t>Compile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Times New Roman"/>
                <a:cs typeface="Times New Roman"/>
              </a:rPr>
              <a:t>Time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Polymorphism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dirty="0">
                <a:latin typeface="Times New Roman"/>
                <a:cs typeface="Times New Roman"/>
              </a:rPr>
              <a:t>Run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Times New Roman"/>
                <a:cs typeface="Times New Roman"/>
              </a:rPr>
              <a:t>Time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Polymorphism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EBDE0-BECE-46B3-0590-3286508CB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76" y="2909454"/>
            <a:ext cx="8885262" cy="380722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4410" y="2887168"/>
            <a:ext cx="2921635" cy="124396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10" dirty="0"/>
              <a:t>Than</a:t>
            </a:r>
            <a:r>
              <a:rPr sz="8000" spc="-80" dirty="0"/>
              <a:t>k</a:t>
            </a:r>
            <a:r>
              <a:rPr sz="8000" spc="-5" dirty="0"/>
              <a:t>s</a:t>
            </a:r>
            <a:endParaRPr sz="8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6258" y="464643"/>
            <a:ext cx="6540500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Compile</a:t>
            </a:r>
            <a:r>
              <a:rPr spc="10" dirty="0"/>
              <a:t> </a:t>
            </a:r>
            <a:r>
              <a:rPr spc="-10" dirty="0"/>
              <a:t>Time</a:t>
            </a:r>
            <a:r>
              <a:rPr spc="10" dirty="0"/>
              <a:t> </a:t>
            </a:r>
            <a:r>
              <a:rPr spc="-15" dirty="0"/>
              <a:t>Polymorphism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0080" y="1548460"/>
            <a:ext cx="10588752" cy="301300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marR="5080" indent="-344805" algn="just">
              <a:lnSpc>
                <a:spcPct val="80000"/>
              </a:lnSpc>
              <a:spcBef>
                <a:spcPts val="695"/>
              </a:spcBef>
              <a:buFont typeface="Arial MT"/>
              <a:buChar char="•"/>
              <a:tabLst>
                <a:tab pos="357505" algn="l"/>
              </a:tabLst>
            </a:pPr>
            <a:r>
              <a:rPr sz="2500" b="1" dirty="0">
                <a:solidFill>
                  <a:srgbClr val="FF0000"/>
                </a:solidFill>
                <a:latin typeface="Times New Roman"/>
                <a:cs typeface="Times New Roman"/>
              </a:rPr>
              <a:t>Early </a:t>
            </a:r>
            <a:r>
              <a:rPr sz="25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binding </a:t>
            </a:r>
            <a:r>
              <a:rPr sz="2500" dirty="0">
                <a:latin typeface="Times New Roman"/>
                <a:cs typeface="Times New Roman"/>
              </a:rPr>
              <a:t>refers </a:t>
            </a:r>
            <a:r>
              <a:rPr sz="2500" spc="-5" dirty="0">
                <a:latin typeface="Times New Roman"/>
                <a:cs typeface="Times New Roman"/>
              </a:rPr>
              <a:t>to </a:t>
            </a:r>
            <a:r>
              <a:rPr sz="2500" dirty="0">
                <a:latin typeface="Times New Roman"/>
                <a:cs typeface="Times New Roman"/>
              </a:rPr>
              <a:t>events </a:t>
            </a:r>
            <a:r>
              <a:rPr sz="2500" spc="-5" dirty="0">
                <a:latin typeface="Times New Roman"/>
                <a:cs typeface="Times New Roman"/>
              </a:rPr>
              <a:t>that </a:t>
            </a:r>
            <a:r>
              <a:rPr sz="2500" dirty="0">
                <a:latin typeface="Times New Roman"/>
                <a:cs typeface="Times New Roman"/>
              </a:rPr>
              <a:t>occur </a:t>
            </a:r>
            <a:r>
              <a:rPr sz="2500" spc="-10" dirty="0">
                <a:latin typeface="Times New Roman"/>
                <a:cs typeface="Times New Roman"/>
              </a:rPr>
              <a:t>at </a:t>
            </a:r>
            <a:r>
              <a:rPr sz="2500" b="1" dirty="0">
                <a:solidFill>
                  <a:srgbClr val="FF0000"/>
                </a:solidFill>
                <a:latin typeface="Times New Roman"/>
                <a:cs typeface="Times New Roman"/>
              </a:rPr>
              <a:t>compile time</a:t>
            </a:r>
            <a:r>
              <a:rPr sz="2500" dirty="0">
                <a:latin typeface="Times New Roman"/>
                <a:cs typeface="Times New Roman"/>
              </a:rPr>
              <a:t>. In 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essence,</a:t>
            </a:r>
            <a:r>
              <a:rPr sz="2500" spc="28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early</a:t>
            </a:r>
            <a:r>
              <a:rPr sz="2500" spc="2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binding</a:t>
            </a:r>
            <a:r>
              <a:rPr sz="2500" spc="29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occurs</a:t>
            </a:r>
            <a:r>
              <a:rPr sz="2500" spc="28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when</a:t>
            </a:r>
            <a:r>
              <a:rPr sz="2500" spc="29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all</a:t>
            </a:r>
            <a:r>
              <a:rPr sz="2500" spc="2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information</a:t>
            </a:r>
            <a:r>
              <a:rPr sz="2500" spc="30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needed </a:t>
            </a:r>
            <a:r>
              <a:rPr sz="2500" spc="-6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 call a function </a:t>
            </a:r>
            <a:r>
              <a:rPr sz="2500" spc="10" dirty="0">
                <a:latin typeface="Times New Roman"/>
                <a:cs typeface="Times New Roman"/>
              </a:rPr>
              <a:t>is </a:t>
            </a:r>
            <a:r>
              <a:rPr sz="2500" dirty="0">
                <a:latin typeface="Times New Roman"/>
                <a:cs typeface="Times New Roman"/>
              </a:rPr>
              <a:t>known </a:t>
            </a:r>
            <a:r>
              <a:rPr sz="2500" spc="-10" dirty="0">
                <a:latin typeface="Times New Roman"/>
                <a:cs typeface="Times New Roman"/>
              </a:rPr>
              <a:t>at </a:t>
            </a:r>
            <a:r>
              <a:rPr sz="2500" dirty="0">
                <a:latin typeface="Times New Roman"/>
                <a:cs typeface="Times New Roman"/>
              </a:rPr>
              <a:t>compile </a:t>
            </a:r>
            <a:r>
              <a:rPr sz="2500" spc="-5" dirty="0">
                <a:latin typeface="Times New Roman"/>
                <a:cs typeface="Times New Roman"/>
              </a:rPr>
              <a:t>time. </a:t>
            </a:r>
            <a:r>
              <a:rPr sz="2500" spc="5" dirty="0">
                <a:latin typeface="Times New Roman"/>
                <a:cs typeface="Times New Roman"/>
              </a:rPr>
              <a:t>(Put </a:t>
            </a:r>
            <a:r>
              <a:rPr sz="2500" spc="-20" dirty="0">
                <a:latin typeface="Times New Roman"/>
                <a:cs typeface="Times New Roman"/>
              </a:rPr>
              <a:t>differently, 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early binding </a:t>
            </a:r>
            <a:r>
              <a:rPr sz="2500" spc="-10" dirty="0">
                <a:latin typeface="Times New Roman"/>
                <a:cs typeface="Times New Roman"/>
              </a:rPr>
              <a:t>means </a:t>
            </a:r>
            <a:r>
              <a:rPr sz="2500" dirty="0">
                <a:latin typeface="Times New Roman"/>
                <a:cs typeface="Times New Roman"/>
              </a:rPr>
              <a:t>that </a:t>
            </a:r>
            <a:r>
              <a:rPr sz="2500" spc="-5" dirty="0">
                <a:latin typeface="Times New Roman"/>
                <a:cs typeface="Times New Roman"/>
              </a:rPr>
              <a:t>an </a:t>
            </a:r>
            <a:r>
              <a:rPr sz="2500" dirty="0">
                <a:latin typeface="Times New Roman"/>
                <a:cs typeface="Times New Roman"/>
              </a:rPr>
              <a:t>object </a:t>
            </a:r>
            <a:r>
              <a:rPr sz="2500" spc="-5" dirty="0">
                <a:latin typeface="Times New Roman"/>
                <a:cs typeface="Times New Roman"/>
              </a:rPr>
              <a:t>and a </a:t>
            </a:r>
            <a:r>
              <a:rPr sz="2500" dirty="0">
                <a:latin typeface="Times New Roman"/>
                <a:cs typeface="Times New Roman"/>
              </a:rPr>
              <a:t>function </a:t>
            </a:r>
            <a:r>
              <a:rPr sz="2500" spc="-5" dirty="0">
                <a:latin typeface="Times New Roman"/>
                <a:cs typeface="Times New Roman"/>
              </a:rPr>
              <a:t>call are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bound during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compilation).</a:t>
            </a:r>
            <a:endParaRPr sz="2500" dirty="0">
              <a:latin typeface="Times New Roman"/>
              <a:cs typeface="Times New Roman"/>
            </a:endParaRPr>
          </a:p>
          <a:p>
            <a:pPr marL="356870" marR="7620" indent="-344805" algn="just">
              <a:lnSpc>
                <a:spcPts val="2400"/>
              </a:lnSpc>
              <a:spcBef>
                <a:spcPts val="585"/>
              </a:spcBef>
              <a:buFont typeface="Arial MT"/>
              <a:buChar char="•"/>
              <a:tabLst>
                <a:tab pos="436880" algn="l"/>
              </a:tabLst>
            </a:pPr>
            <a:r>
              <a:rPr dirty="0"/>
              <a:t>	</a:t>
            </a:r>
            <a:r>
              <a:rPr sz="2500" dirty="0">
                <a:latin typeface="Times New Roman"/>
                <a:cs typeface="Times New Roman"/>
              </a:rPr>
              <a:t>Examples </a:t>
            </a:r>
            <a:r>
              <a:rPr sz="2500" spc="5" dirty="0">
                <a:latin typeface="Times New Roman"/>
                <a:cs typeface="Times New Roman"/>
              </a:rPr>
              <a:t>of </a:t>
            </a:r>
            <a:r>
              <a:rPr sz="2500" dirty="0">
                <a:latin typeface="Times New Roman"/>
                <a:cs typeface="Times New Roman"/>
              </a:rPr>
              <a:t>early binding include </a:t>
            </a:r>
            <a:r>
              <a:rPr sz="2500" b="1" dirty="0">
                <a:solidFill>
                  <a:srgbClr val="FF0000"/>
                </a:solidFill>
                <a:latin typeface="Times New Roman"/>
                <a:cs typeface="Times New Roman"/>
              </a:rPr>
              <a:t>normal </a:t>
            </a:r>
            <a:r>
              <a:rPr sz="25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function </a:t>
            </a:r>
            <a:r>
              <a:rPr sz="2500" b="1" dirty="0">
                <a:solidFill>
                  <a:srgbClr val="FF0000"/>
                </a:solidFill>
                <a:latin typeface="Times New Roman"/>
                <a:cs typeface="Times New Roman"/>
              </a:rPr>
              <a:t>calls </a:t>
            </a:r>
            <a:r>
              <a:rPr sz="25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(including standard </a:t>
            </a:r>
            <a:r>
              <a:rPr sz="2500" dirty="0">
                <a:latin typeface="Times New Roman"/>
                <a:cs typeface="Times New Roman"/>
              </a:rPr>
              <a:t>library functions), </a:t>
            </a:r>
            <a:r>
              <a:rPr sz="2500" b="1" dirty="0">
                <a:solidFill>
                  <a:srgbClr val="FF0000"/>
                </a:solidFill>
                <a:latin typeface="Times New Roman"/>
                <a:cs typeface="Times New Roman"/>
              </a:rPr>
              <a:t>overloaded </a:t>
            </a:r>
            <a:r>
              <a:rPr sz="25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function </a:t>
            </a:r>
            <a:r>
              <a:rPr sz="25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calls,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highlight>
                  <a:srgbClr val="FFFF00"/>
                </a:highlight>
                <a:latin typeface="Times New Roman"/>
                <a:cs typeface="Times New Roman"/>
              </a:rPr>
              <a:t>overloaded</a:t>
            </a:r>
            <a:r>
              <a:rPr sz="2500" i="1" spc="5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500" i="1" spc="-5" dirty="0">
                <a:highlight>
                  <a:srgbClr val="FFFF00"/>
                </a:highlight>
                <a:latin typeface="Times New Roman"/>
                <a:cs typeface="Times New Roman"/>
              </a:rPr>
              <a:t>operators</a:t>
            </a:r>
            <a:r>
              <a:rPr sz="2500" spc="-5" dirty="0">
                <a:latin typeface="Times New Roman"/>
                <a:cs typeface="Times New Roman"/>
              </a:rPr>
              <a:t>.</a:t>
            </a:r>
            <a:endParaRPr sz="2500" dirty="0">
              <a:latin typeface="Times New Roman"/>
              <a:cs typeface="Times New Roman"/>
            </a:endParaRPr>
          </a:p>
          <a:p>
            <a:pPr marL="356870" marR="6985" indent="-344805" algn="just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357505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main </a:t>
            </a:r>
            <a:r>
              <a:rPr sz="2500" dirty="0">
                <a:latin typeface="Times New Roman"/>
                <a:cs typeface="Times New Roman"/>
              </a:rPr>
              <a:t>advantage </a:t>
            </a:r>
            <a:r>
              <a:rPr sz="2500" spc="-5" dirty="0">
                <a:latin typeface="Times New Roman"/>
                <a:cs typeface="Times New Roman"/>
              </a:rPr>
              <a:t>to </a:t>
            </a:r>
            <a:r>
              <a:rPr sz="2500" dirty="0">
                <a:latin typeface="Times New Roman"/>
                <a:cs typeface="Times New Roman"/>
              </a:rPr>
              <a:t>early binding </a:t>
            </a:r>
            <a:r>
              <a:rPr sz="2500" spc="-5" dirty="0">
                <a:latin typeface="Times New Roman"/>
                <a:cs typeface="Times New Roman"/>
              </a:rPr>
              <a:t>is </a:t>
            </a:r>
            <a:r>
              <a:rPr sz="25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efficiency</a:t>
            </a:r>
            <a:r>
              <a:rPr sz="2500" spc="-20" dirty="0">
                <a:latin typeface="Times New Roman"/>
                <a:cs typeface="Times New Roman"/>
              </a:rPr>
              <a:t>. </a:t>
            </a:r>
            <a:r>
              <a:rPr sz="2500" spc="-5" dirty="0">
                <a:latin typeface="Times New Roman"/>
                <a:cs typeface="Times New Roman"/>
              </a:rPr>
              <a:t>Because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all </a:t>
            </a:r>
            <a:r>
              <a:rPr sz="2500" dirty="0">
                <a:latin typeface="Times New Roman"/>
                <a:cs typeface="Times New Roman"/>
              </a:rPr>
              <a:t>information necessary </a:t>
            </a:r>
            <a:r>
              <a:rPr sz="2500" spc="-5" dirty="0">
                <a:latin typeface="Times New Roman"/>
                <a:cs typeface="Times New Roman"/>
              </a:rPr>
              <a:t>to </a:t>
            </a:r>
            <a:r>
              <a:rPr sz="2500" dirty="0">
                <a:latin typeface="Times New Roman"/>
                <a:cs typeface="Times New Roman"/>
              </a:rPr>
              <a:t>call </a:t>
            </a:r>
            <a:r>
              <a:rPr sz="2500" spc="-5" dirty="0">
                <a:latin typeface="Times New Roman"/>
                <a:cs typeface="Times New Roman"/>
              </a:rPr>
              <a:t>a function </a:t>
            </a:r>
            <a:r>
              <a:rPr sz="2500" spc="10" dirty="0">
                <a:latin typeface="Times New Roman"/>
                <a:cs typeface="Times New Roman"/>
              </a:rPr>
              <a:t>is </a:t>
            </a:r>
            <a:r>
              <a:rPr sz="2500" dirty="0">
                <a:latin typeface="Times New Roman"/>
                <a:cs typeface="Times New Roman"/>
              </a:rPr>
              <a:t>determined </a:t>
            </a:r>
            <a:r>
              <a:rPr sz="2500" spc="10" dirty="0">
                <a:latin typeface="Times New Roman"/>
                <a:cs typeface="Times New Roman"/>
              </a:rPr>
              <a:t>at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compile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time,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these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types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function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calls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are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very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fast.</a:t>
            </a: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3938" y="464643"/>
            <a:ext cx="5562600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Run</a:t>
            </a:r>
            <a:r>
              <a:rPr spc="5" dirty="0"/>
              <a:t> </a:t>
            </a:r>
            <a:r>
              <a:rPr spc="-10" dirty="0"/>
              <a:t>Time</a:t>
            </a:r>
            <a:r>
              <a:rPr spc="5" dirty="0"/>
              <a:t> </a:t>
            </a:r>
            <a:r>
              <a:rPr spc="-15" dirty="0"/>
              <a:t>Polymorphism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512" y="1537476"/>
            <a:ext cx="10771632" cy="243271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 algn="just">
              <a:spcBef>
                <a:spcPts val="770"/>
              </a:spcBef>
              <a:buFont typeface="Arial MT"/>
              <a:buChar char="•"/>
              <a:tabLst>
                <a:tab pos="357505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opposite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early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binding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late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binding.</a:t>
            </a:r>
            <a:endParaRPr sz="2800" dirty="0">
              <a:latin typeface="Times New Roman"/>
              <a:cs typeface="Times New Roman"/>
            </a:endParaRPr>
          </a:p>
          <a:p>
            <a:pPr marL="356870" marR="6350" indent="-344805" algn="just">
              <a:spcBef>
                <a:spcPts val="675"/>
              </a:spcBef>
              <a:buFont typeface="Arial MT"/>
              <a:buChar char="•"/>
              <a:tabLst>
                <a:tab pos="357505" algn="l"/>
              </a:tabLst>
            </a:pPr>
            <a:r>
              <a:rPr sz="2800" spc="-5" dirty="0">
                <a:latin typeface="Times New Roman"/>
                <a:cs typeface="Times New Roman"/>
              </a:rPr>
              <a:t>As </a:t>
            </a:r>
            <a:r>
              <a:rPr sz="2800" spc="-10" dirty="0">
                <a:latin typeface="Times New Roman"/>
                <a:cs typeface="Times New Roman"/>
              </a:rPr>
              <a:t>it relates </a:t>
            </a:r>
            <a:r>
              <a:rPr sz="2800" spc="-5" dirty="0">
                <a:latin typeface="Times New Roman"/>
                <a:cs typeface="Times New Roman"/>
              </a:rPr>
              <a:t>to C++, late binding refers to function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calls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that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not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resolved</a:t>
            </a:r>
            <a:r>
              <a:rPr sz="28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until</a:t>
            </a:r>
            <a:r>
              <a:rPr sz="28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run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356870" marR="5080" indent="-344805" algn="just">
              <a:spcBef>
                <a:spcPts val="675"/>
              </a:spcBef>
              <a:buFont typeface="Arial MT"/>
              <a:buChar char="•"/>
              <a:tabLst>
                <a:tab pos="357505" algn="l"/>
              </a:tabLst>
            </a:pPr>
            <a:r>
              <a:rPr sz="2800" spc="-5" dirty="0">
                <a:latin typeface="Times New Roman"/>
                <a:cs typeface="Times New Roman"/>
              </a:rPr>
              <a:t>As function calls </a:t>
            </a:r>
            <a:r>
              <a:rPr sz="2800" dirty="0">
                <a:latin typeface="Times New Roman"/>
                <a:cs typeface="Times New Roman"/>
              </a:rPr>
              <a:t>are not </a:t>
            </a:r>
            <a:r>
              <a:rPr sz="2800" spc="-5" dirty="0">
                <a:latin typeface="Times New Roman"/>
                <a:cs typeface="Times New Roman"/>
              </a:rPr>
              <a:t>determined </a:t>
            </a:r>
            <a:r>
              <a:rPr sz="2800" spc="-10" dirty="0">
                <a:latin typeface="Times New Roman"/>
                <a:cs typeface="Times New Roman"/>
              </a:rPr>
              <a:t>at compile time,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object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and the </a:t>
            </a: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function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are not </a:t>
            </a: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linked until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run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3938" y="464643"/>
            <a:ext cx="5562600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Run</a:t>
            </a:r>
            <a:r>
              <a:rPr spc="5" dirty="0"/>
              <a:t> </a:t>
            </a:r>
            <a:r>
              <a:rPr spc="-10" dirty="0"/>
              <a:t>Time</a:t>
            </a:r>
            <a:r>
              <a:rPr spc="5" dirty="0"/>
              <a:t> </a:t>
            </a:r>
            <a:r>
              <a:rPr spc="-15" dirty="0"/>
              <a:t>Polymorphism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336" y="1575892"/>
            <a:ext cx="11384279" cy="321882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6870" marR="5080" indent="-344805" algn="just">
              <a:lnSpc>
                <a:spcPct val="90000"/>
              </a:lnSpc>
              <a:spcBef>
                <a:spcPts val="459"/>
              </a:spcBef>
              <a:buFont typeface="Arial MT"/>
              <a:buChar char="•"/>
              <a:tabLst>
                <a:tab pos="357505" algn="l"/>
              </a:tabLst>
            </a:pPr>
            <a:r>
              <a:rPr sz="3000" spc="-5" dirty="0">
                <a:latin typeface="Times New Roman"/>
                <a:cs typeface="Times New Roman"/>
              </a:rPr>
              <a:t>The </a:t>
            </a:r>
            <a:r>
              <a:rPr sz="3000" spc="-10" dirty="0">
                <a:latin typeface="Times New Roman"/>
                <a:cs typeface="Times New Roman"/>
              </a:rPr>
              <a:t>main </a:t>
            </a:r>
            <a:r>
              <a:rPr sz="3000" dirty="0">
                <a:latin typeface="Times New Roman"/>
                <a:cs typeface="Times New Roman"/>
              </a:rPr>
              <a:t>advantage to </a:t>
            </a:r>
            <a:r>
              <a:rPr sz="3000" spc="5" dirty="0">
                <a:latin typeface="Times New Roman"/>
                <a:cs typeface="Times New Roman"/>
              </a:rPr>
              <a:t>late binding </a:t>
            </a:r>
            <a:r>
              <a:rPr sz="3000" spc="-10" dirty="0">
                <a:latin typeface="Times New Roman"/>
                <a:cs typeface="Times New Roman"/>
              </a:rPr>
              <a:t>is </a:t>
            </a:r>
            <a:r>
              <a:rPr sz="3000" spc="-15" dirty="0">
                <a:latin typeface="Times New Roman"/>
                <a:cs typeface="Times New Roman"/>
              </a:rPr>
              <a:t>flexibility. 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endParaRPr lang="en-US" sz="3000" spc="-10" dirty="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90000"/>
              </a:lnSpc>
              <a:spcBef>
                <a:spcPts val="459"/>
              </a:spcBef>
              <a:buFont typeface="Arial MT"/>
              <a:buChar char="•"/>
              <a:tabLst>
                <a:tab pos="357505" algn="l"/>
              </a:tabLst>
            </a:pPr>
            <a:r>
              <a:rPr sz="3000" dirty="0">
                <a:latin typeface="Times New Roman"/>
                <a:cs typeface="Times New Roman"/>
              </a:rPr>
              <a:t>Unlike early binding, </a:t>
            </a:r>
            <a:r>
              <a:rPr sz="3000" spc="5" dirty="0">
                <a:latin typeface="Times New Roman"/>
                <a:cs typeface="Times New Roman"/>
              </a:rPr>
              <a:t>late binding </a:t>
            </a:r>
            <a:r>
              <a:rPr sz="3000" spc="-5" dirty="0">
                <a:latin typeface="Times New Roman"/>
                <a:cs typeface="Times New Roman"/>
              </a:rPr>
              <a:t>allows you </a:t>
            </a:r>
            <a:r>
              <a:rPr sz="3000" spc="5" dirty="0">
                <a:latin typeface="Times New Roman"/>
                <a:cs typeface="Times New Roman"/>
              </a:rPr>
              <a:t>to </a:t>
            </a:r>
            <a:r>
              <a:rPr sz="3000" spc="-5" dirty="0">
                <a:latin typeface="Times New Roman"/>
                <a:cs typeface="Times New Roman"/>
              </a:rPr>
              <a:t>create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programs</a:t>
            </a:r>
            <a:r>
              <a:rPr sz="3000" dirty="0">
                <a:latin typeface="Times New Roman"/>
                <a:cs typeface="Times New Roman"/>
              </a:rPr>
              <a:t> that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can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respond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events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occurring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while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program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executes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without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having </a:t>
            </a:r>
            <a:r>
              <a:rPr sz="3000" spc="-10" dirty="0">
                <a:latin typeface="Times New Roman"/>
                <a:cs typeface="Times New Roman"/>
              </a:rPr>
              <a:t>to </a:t>
            </a:r>
            <a:r>
              <a:rPr sz="3000" spc="-5" dirty="0">
                <a:latin typeface="Times New Roman"/>
                <a:cs typeface="Times New Roman"/>
              </a:rPr>
              <a:t>create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10" dirty="0">
                <a:latin typeface="Times New Roman"/>
                <a:cs typeface="Times New Roman"/>
              </a:rPr>
              <a:t>large </a:t>
            </a:r>
            <a:r>
              <a:rPr sz="3000" spc="-5" dirty="0">
                <a:latin typeface="Times New Roman"/>
                <a:cs typeface="Times New Roman"/>
              </a:rPr>
              <a:t>amount </a:t>
            </a:r>
            <a:r>
              <a:rPr sz="3000" spc="5" dirty="0">
                <a:latin typeface="Times New Roman"/>
                <a:cs typeface="Times New Roman"/>
              </a:rPr>
              <a:t>of </a:t>
            </a:r>
            <a:r>
              <a:rPr sz="3000" spc="-5" dirty="0">
                <a:latin typeface="Times New Roman"/>
                <a:cs typeface="Times New Roman"/>
              </a:rPr>
              <a:t>"contingency 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code."</a:t>
            </a:r>
            <a:endParaRPr sz="3000" dirty="0">
              <a:latin typeface="Times New Roman"/>
              <a:cs typeface="Times New Roman"/>
            </a:endParaRPr>
          </a:p>
          <a:p>
            <a:pPr marL="356870" marR="8255" indent="-344805" algn="just">
              <a:lnSpc>
                <a:spcPct val="90000"/>
              </a:lnSpc>
              <a:spcBef>
                <a:spcPts val="720"/>
              </a:spcBef>
              <a:buFont typeface="Arial MT"/>
              <a:buChar char="•"/>
              <a:tabLst>
                <a:tab pos="357505" algn="l"/>
              </a:tabLst>
            </a:pPr>
            <a:r>
              <a:rPr sz="3000" dirty="0">
                <a:latin typeface="Times New Roman"/>
                <a:cs typeface="Times New Roman"/>
              </a:rPr>
              <a:t>Keep in </a:t>
            </a:r>
            <a:r>
              <a:rPr sz="3000" spc="-5" dirty="0">
                <a:latin typeface="Times New Roman"/>
                <a:cs typeface="Times New Roman"/>
              </a:rPr>
              <a:t>mind </a:t>
            </a:r>
            <a:r>
              <a:rPr sz="3000" dirty="0">
                <a:latin typeface="Times New Roman"/>
                <a:cs typeface="Times New Roman"/>
              </a:rPr>
              <a:t>that </a:t>
            </a:r>
            <a:r>
              <a:rPr sz="3000" spc="-5" dirty="0">
                <a:latin typeface="Times New Roman"/>
                <a:cs typeface="Times New Roman"/>
              </a:rPr>
              <a:t>because </a:t>
            </a:r>
            <a:r>
              <a:rPr sz="3000" dirty="0">
                <a:latin typeface="Times New Roman"/>
                <a:cs typeface="Times New Roman"/>
              </a:rPr>
              <a:t>a function </a:t>
            </a:r>
            <a:r>
              <a:rPr sz="3000" spc="-10" dirty="0">
                <a:latin typeface="Times New Roman"/>
                <a:cs typeface="Times New Roman"/>
              </a:rPr>
              <a:t>call </a:t>
            </a:r>
            <a:r>
              <a:rPr sz="3000" dirty="0">
                <a:latin typeface="Times New Roman"/>
                <a:cs typeface="Times New Roman"/>
              </a:rPr>
              <a:t>is </a:t>
            </a:r>
            <a:r>
              <a:rPr sz="3000" spc="10" dirty="0">
                <a:latin typeface="Times New Roman"/>
                <a:cs typeface="Times New Roman"/>
              </a:rPr>
              <a:t>not 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resolved </a:t>
            </a:r>
            <a:r>
              <a:rPr sz="3000" spc="-5" dirty="0">
                <a:latin typeface="Times New Roman"/>
                <a:cs typeface="Times New Roman"/>
              </a:rPr>
              <a:t>until run </a:t>
            </a:r>
            <a:r>
              <a:rPr sz="3000" spc="-10" dirty="0">
                <a:latin typeface="Times New Roman"/>
                <a:cs typeface="Times New Roman"/>
              </a:rPr>
              <a:t>time, </a:t>
            </a:r>
            <a:r>
              <a:rPr sz="3000" dirty="0">
                <a:latin typeface="Times New Roman"/>
                <a:cs typeface="Times New Roman"/>
              </a:rPr>
              <a:t>late binding </a:t>
            </a:r>
            <a:r>
              <a:rPr sz="3000" spc="-5" dirty="0">
                <a:latin typeface="Times New Roman"/>
                <a:cs typeface="Times New Roman"/>
              </a:rPr>
              <a:t>can make </a:t>
            </a:r>
            <a:r>
              <a:rPr sz="3000" spc="5" dirty="0">
                <a:latin typeface="Times New Roman"/>
                <a:cs typeface="Times New Roman"/>
              </a:rPr>
              <a:t>for 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somewhat</a:t>
            </a:r>
            <a:r>
              <a:rPr sz="30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slower</a:t>
            </a:r>
            <a:r>
              <a:rPr sz="3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execution</a:t>
            </a:r>
            <a:r>
              <a:rPr sz="30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times</a:t>
            </a:r>
            <a:r>
              <a:rPr sz="3000" spc="-5" dirty="0">
                <a:latin typeface="Times New Roman"/>
                <a:cs typeface="Times New Roman"/>
              </a:rPr>
              <a:t>.</a:t>
            </a:r>
            <a:endParaRPr sz="3000" dirty="0">
              <a:latin typeface="Times New Roman"/>
              <a:cs typeface="Times New Roman"/>
            </a:endParaRPr>
          </a:p>
          <a:p>
            <a:pPr marL="356870" indent="-344805" algn="just">
              <a:spcBef>
                <a:spcPts val="365"/>
              </a:spcBef>
              <a:buFont typeface="Arial MT"/>
              <a:buChar char="•"/>
              <a:tabLst>
                <a:tab pos="357505" algn="l"/>
              </a:tabLst>
            </a:pPr>
            <a:r>
              <a:rPr sz="300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Virtual</a:t>
            </a:r>
            <a:r>
              <a:rPr sz="30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functions</a:t>
            </a:r>
            <a:r>
              <a:rPr sz="30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sz="3000" b="1" i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used</a:t>
            </a:r>
            <a:r>
              <a:rPr sz="30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30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achieve</a:t>
            </a:r>
            <a:r>
              <a:rPr sz="3000" b="1" i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i="1" dirty="0">
                <a:solidFill>
                  <a:srgbClr val="FF0000"/>
                </a:solidFill>
                <a:latin typeface="Times New Roman"/>
                <a:cs typeface="Times New Roman"/>
              </a:rPr>
              <a:t>late </a:t>
            </a:r>
            <a:r>
              <a:rPr sz="30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binding</a:t>
            </a:r>
            <a:r>
              <a:rPr sz="3000" spc="5" dirty="0">
                <a:latin typeface="Times New Roman"/>
                <a:cs typeface="Times New Roman"/>
              </a:rPr>
              <a:t>.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9217" y="464643"/>
            <a:ext cx="4893310" cy="6953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Function</a:t>
            </a:r>
            <a:r>
              <a:rPr dirty="0"/>
              <a:t> </a:t>
            </a:r>
            <a:r>
              <a:rPr spc="-10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472" y="1572844"/>
            <a:ext cx="11658599" cy="337335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56870" marR="5080" indent="-344805" algn="just">
              <a:lnSpc>
                <a:spcPts val="3460"/>
              </a:lnSpc>
              <a:spcBef>
                <a:spcPts val="525"/>
              </a:spcBef>
              <a:buFont typeface="Arial MT"/>
              <a:buChar char="•"/>
              <a:tabLst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Function</a:t>
            </a:r>
            <a:r>
              <a:rPr sz="3200" spc="6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overloading</a:t>
            </a:r>
            <a:r>
              <a:rPr sz="3200" spc="6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6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6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process</a:t>
            </a:r>
            <a:r>
              <a:rPr sz="3200" spc="6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6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using </a:t>
            </a:r>
            <a:r>
              <a:rPr sz="3200" spc="-7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same</a:t>
            </a:r>
            <a:r>
              <a:rPr sz="32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name</a:t>
            </a:r>
            <a:r>
              <a:rPr sz="32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32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two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more</a:t>
            </a:r>
            <a:r>
              <a:rPr sz="32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functions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356870" marR="6985" indent="-344805" algn="just">
              <a:lnSpc>
                <a:spcPct val="90000"/>
              </a:lnSpc>
              <a:spcBef>
                <a:spcPts val="715"/>
              </a:spcBef>
              <a:buFont typeface="Arial MT"/>
              <a:buChar char="•"/>
              <a:tabLst>
                <a:tab pos="357505" algn="l"/>
              </a:tabLst>
            </a:pP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secret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overloading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each </a:t>
            </a:r>
            <a:r>
              <a:rPr sz="3200" spc="-5" dirty="0">
                <a:latin typeface="Times New Roman"/>
                <a:cs typeface="Times New Roman"/>
              </a:rPr>
              <a:t> redefinition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function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must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use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either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different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types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parameters</a:t>
            </a:r>
            <a:r>
              <a:rPr sz="3200" dirty="0">
                <a:latin typeface="Times New Roman"/>
                <a:cs typeface="Times New Roman"/>
              </a:rPr>
              <a:t> or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different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number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parameters.</a:t>
            </a:r>
            <a:endParaRPr sz="3200" dirty="0">
              <a:latin typeface="Times New Roman"/>
              <a:cs typeface="Times New Roman"/>
            </a:endParaRPr>
          </a:p>
          <a:p>
            <a:pPr marL="356870" marR="5715" indent="-344805" algn="just">
              <a:lnSpc>
                <a:spcPct val="90000"/>
              </a:lnSpc>
              <a:spcBef>
                <a:spcPts val="770"/>
              </a:spcBef>
              <a:buFont typeface="Arial MT"/>
              <a:buChar char="•"/>
              <a:tabLst>
                <a:tab pos="357505" algn="l"/>
              </a:tabLst>
            </a:pPr>
            <a:r>
              <a:rPr sz="3200" spc="-10" dirty="0">
                <a:latin typeface="Times New Roman"/>
                <a:cs typeface="Times New Roman"/>
              </a:rPr>
              <a:t>It</a:t>
            </a:r>
            <a:r>
              <a:rPr sz="3200" spc="-5" dirty="0">
                <a:latin typeface="Times New Roman"/>
                <a:cs typeface="Times New Roman"/>
              </a:rPr>
              <a:t> is</a:t>
            </a:r>
            <a:r>
              <a:rPr sz="3200" dirty="0">
                <a:latin typeface="Times New Roman"/>
                <a:cs typeface="Times New Roman"/>
              </a:rPr>
              <a:t> only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through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these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differences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compiler knows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which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function to call in any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given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situation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3262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</a:t>
            </a:r>
            <a:r>
              <a:rPr spc="-95" dirty="0"/>
              <a:t>x</a:t>
            </a:r>
            <a:r>
              <a:rPr spc="-5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4044" y="1161538"/>
            <a:ext cx="6714490" cy="44646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038600">
              <a:lnSpc>
                <a:spcPct val="120100"/>
              </a:lnSpc>
              <a:spcBef>
                <a:spcPts val="95"/>
              </a:spcBef>
            </a:pPr>
            <a:r>
              <a:rPr sz="2400" dirty="0">
                <a:latin typeface="Calibri"/>
                <a:cs typeface="Calibri"/>
              </a:rPr>
              <a:t>#include </a:t>
            </a:r>
            <a:r>
              <a:rPr sz="2400" spc="-5" dirty="0">
                <a:latin typeface="Calibri"/>
                <a:cs typeface="Calibri"/>
              </a:rPr>
              <a:t>&lt;iostream&gt;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namespace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std;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3460"/>
              </a:lnSpc>
              <a:spcBef>
                <a:spcPts val="209"/>
              </a:spcBef>
            </a:pPr>
            <a:r>
              <a:rPr sz="2400" spc="-5" dirty="0">
                <a:latin typeface="Calibri"/>
                <a:cs typeface="Calibri"/>
              </a:rPr>
              <a:t>int </a:t>
            </a:r>
            <a:r>
              <a:rPr sz="2400" spc="-10" dirty="0">
                <a:latin typeface="Calibri"/>
                <a:cs typeface="Calibri"/>
              </a:rPr>
              <a:t>myfunc(int </a:t>
            </a:r>
            <a:r>
              <a:rPr sz="2400" spc="-5" dirty="0">
                <a:latin typeface="Calibri"/>
                <a:cs typeface="Calibri"/>
              </a:rPr>
              <a:t>i); </a:t>
            </a:r>
            <a:r>
              <a:rPr sz="2400" dirty="0">
                <a:latin typeface="Calibri"/>
                <a:cs typeface="Calibri"/>
              </a:rPr>
              <a:t>// these </a:t>
            </a:r>
            <a:r>
              <a:rPr sz="2400" spc="-15" dirty="0">
                <a:latin typeface="Calibri"/>
                <a:cs typeface="Calibri"/>
              </a:rPr>
              <a:t>differ </a:t>
            </a:r>
            <a:r>
              <a:rPr sz="2400" dirty="0">
                <a:latin typeface="Calibri"/>
                <a:cs typeface="Calibri"/>
              </a:rPr>
              <a:t>in types of </a:t>
            </a:r>
            <a:r>
              <a:rPr sz="2400" spc="-15" dirty="0">
                <a:latin typeface="Calibri"/>
                <a:cs typeface="Calibri"/>
              </a:rPr>
              <a:t>parameters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double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myfunc(double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i);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365"/>
              </a:spcBef>
            </a:pPr>
            <a:r>
              <a:rPr sz="2400" spc="-5" dirty="0">
                <a:latin typeface="Calibri"/>
                <a:cs typeface="Calibri"/>
              </a:rPr>
              <a:t>int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main()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2700" marR="911225">
              <a:lnSpc>
                <a:spcPct val="120100"/>
              </a:lnSpc>
            </a:pPr>
            <a:r>
              <a:rPr sz="2400" spc="-10" dirty="0">
                <a:latin typeface="Calibri"/>
                <a:cs typeface="Calibri"/>
              </a:rPr>
              <a:t>cout </a:t>
            </a:r>
            <a:r>
              <a:rPr sz="2400" dirty="0">
                <a:latin typeface="Calibri"/>
                <a:cs typeface="Calibri"/>
              </a:rPr>
              <a:t>&lt;&lt; </a:t>
            </a:r>
            <a:r>
              <a:rPr sz="2400" spc="-5" dirty="0">
                <a:latin typeface="Calibri"/>
                <a:cs typeface="Calibri"/>
              </a:rPr>
              <a:t>myfunc(10) &lt;&lt; </a:t>
            </a:r>
            <a:r>
              <a:rPr sz="2400" dirty="0">
                <a:latin typeface="Calibri"/>
                <a:cs typeface="Calibri"/>
              </a:rPr>
              <a:t>" "; // </a:t>
            </a:r>
            <a:r>
              <a:rPr sz="2400" spc="-10" dirty="0">
                <a:latin typeface="Calibri"/>
                <a:cs typeface="Calibri"/>
              </a:rPr>
              <a:t>calls myfunc(int </a:t>
            </a:r>
            <a:r>
              <a:rPr sz="2400" dirty="0">
                <a:latin typeface="Calibri"/>
                <a:cs typeface="Calibri"/>
              </a:rPr>
              <a:t>i)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cout </a:t>
            </a:r>
            <a:r>
              <a:rPr sz="2400" dirty="0">
                <a:latin typeface="Calibri"/>
                <a:cs typeface="Calibri"/>
              </a:rPr>
              <a:t>&lt;&lt; </a:t>
            </a:r>
            <a:r>
              <a:rPr sz="2400" spc="-5" dirty="0">
                <a:latin typeface="Calibri"/>
                <a:cs typeface="Calibri"/>
              </a:rPr>
              <a:t>myfunc(5.4); </a:t>
            </a:r>
            <a:r>
              <a:rPr sz="2400" dirty="0">
                <a:latin typeface="Calibri"/>
                <a:cs typeface="Calibri"/>
              </a:rPr>
              <a:t>// </a:t>
            </a:r>
            <a:r>
              <a:rPr sz="2400" spc="-10" dirty="0">
                <a:latin typeface="Calibri"/>
                <a:cs typeface="Calibri"/>
              </a:rPr>
              <a:t>calls </a:t>
            </a:r>
            <a:r>
              <a:rPr sz="2400" spc="-5" dirty="0">
                <a:latin typeface="Calibri"/>
                <a:cs typeface="Calibri"/>
              </a:rPr>
              <a:t>myfunc(double </a:t>
            </a:r>
            <a:r>
              <a:rPr sz="2400" dirty="0">
                <a:latin typeface="Calibri"/>
                <a:cs typeface="Calibri"/>
              </a:rPr>
              <a:t>i)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0;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1309</Words>
  <Application>Microsoft Office PowerPoint</Application>
  <PresentationFormat>Widescreen</PresentationFormat>
  <Paragraphs>155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MT</vt:lpstr>
      <vt:lpstr>Calibri</vt:lpstr>
      <vt:lpstr>Calibri Light</vt:lpstr>
      <vt:lpstr>Times New Roman</vt:lpstr>
      <vt:lpstr>Office Theme</vt:lpstr>
      <vt:lpstr>Polymorphism</vt:lpstr>
      <vt:lpstr>Contents</vt:lpstr>
      <vt:lpstr>Polymorphism</vt:lpstr>
      <vt:lpstr>Types of Polymorphism</vt:lpstr>
      <vt:lpstr>Compile Time Polymorphism</vt:lpstr>
      <vt:lpstr>Run Time Polymorphism</vt:lpstr>
      <vt:lpstr>Run Time Polymorphism</vt:lpstr>
      <vt:lpstr>Function Overloading</vt:lpstr>
      <vt:lpstr>Example</vt:lpstr>
      <vt:lpstr>double myfunc(double i) {</vt:lpstr>
      <vt:lpstr>Example 2</vt:lpstr>
      <vt:lpstr>int myfunc(int i) {</vt:lpstr>
      <vt:lpstr>Key Points</vt:lpstr>
      <vt:lpstr>Example 3</vt:lpstr>
      <vt:lpstr>Example 4 (Function overloading in classes)</vt:lpstr>
      <vt:lpstr>PowerPoint Presentation</vt:lpstr>
      <vt:lpstr>Inheritance based Polymorphism</vt:lpstr>
      <vt:lpstr>Example</vt:lpstr>
      <vt:lpstr>PowerPoint Presentation</vt:lpstr>
      <vt:lpstr>PowerPoint Presentation</vt:lpstr>
      <vt:lpstr>PowerPoint Presentation</vt:lpstr>
      <vt:lpstr>Extend the Logic</vt:lpstr>
      <vt:lpstr>Virtual Functions</vt:lpstr>
      <vt:lpstr>Class Activity (15 minutes)</vt:lpstr>
      <vt:lpstr>Overloading vs overriding</vt:lpstr>
      <vt:lpstr>PowerPoint Presentation</vt:lpstr>
      <vt:lpstr>Compile time and Run time Polymorphism</vt:lpstr>
      <vt:lpstr>PowerPoint Presentation</vt:lpstr>
      <vt:lpstr>PowerPoint Presentation</vt:lpstr>
      <vt:lpstr>Default Function Arguments</vt:lpstr>
      <vt:lpstr>PowerPoint Presentation</vt:lpstr>
      <vt:lpstr>Example</vt:lpstr>
      <vt:lpstr>PowerPoint Presentation</vt:lpstr>
      <vt:lpstr>Rules for using Default Arguments</vt:lpstr>
      <vt:lpstr>Common Mistakes when using Default  Arguments</vt:lpstr>
      <vt:lpstr>PowerPoint Presentation</vt:lpstr>
      <vt:lpstr>Ambiguity in Function Overloading</vt:lpstr>
      <vt:lpstr>Ambiguity in Function Overloading</vt:lpstr>
      <vt:lpstr>Example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Saif Nalband</dc:creator>
  <cp:lastModifiedBy>Saif Nalband</cp:lastModifiedBy>
  <cp:revision>6</cp:revision>
  <dcterms:created xsi:type="dcterms:W3CDTF">2023-03-21T04:11:27Z</dcterms:created>
  <dcterms:modified xsi:type="dcterms:W3CDTF">2023-03-27T08:24:48Z</dcterms:modified>
</cp:coreProperties>
</file>