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305" r:id="rId5"/>
    <p:sldId id="311" r:id="rId6"/>
    <p:sldId id="312" r:id="rId7"/>
    <p:sldId id="304" r:id="rId8"/>
    <p:sldId id="258" r:id="rId9"/>
    <p:sldId id="259" r:id="rId10"/>
    <p:sldId id="260" r:id="rId11"/>
    <p:sldId id="301" r:id="rId12"/>
    <p:sldId id="302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279" r:id="rId32"/>
    <p:sldId id="290" r:id="rId33"/>
    <p:sldId id="280" r:id="rId34"/>
    <p:sldId id="292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306" r:id="rId44"/>
    <p:sldId id="307" r:id="rId45"/>
    <p:sldId id="308" r:id="rId46"/>
    <p:sldId id="309" r:id="rId47"/>
    <p:sldId id="310" r:id="rId48"/>
    <p:sldId id="296" r:id="rId49"/>
    <p:sldId id="295" r:id="rId50"/>
    <p:sldId id="294" r:id="rId51"/>
    <p:sldId id="297" r:id="rId52"/>
    <p:sldId id="298" r:id="rId53"/>
    <p:sldId id="299" r:id="rId54"/>
    <p:sldId id="300" r:id="rId5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5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3766" y="2481148"/>
            <a:ext cx="646446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6214-249D-434D-A18C-045013DF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697A-8813-AD43-9C16-E9D1DFF6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632D-0EE7-B44C-BDA0-B3C5865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8F6D-D46B-6E40-BFAF-0A16E58B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F180-AE28-8240-93A2-40D616A1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ACB6-3DA7-0549-A562-0C6180A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EE5B-8BF2-F64A-89ED-4081FF30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50EE-B2BC-A24E-8EAF-CF53DA0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8B5-1B4E-484F-BD77-5B7FFB58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B55C-5CA5-7848-B168-B2D70240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D535E-FE98-ED4A-BACD-384B370B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DC18-53A0-3D43-9A01-5B058E8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5C1D-F83A-1640-8D08-81964D51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D4117-8A74-FF4C-8141-D70A5C8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1532-AAA3-B349-BB00-8391FBA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DE-3CD0-1149-930E-2C6FE96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8913-B144-8E4D-A02E-9E3FD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7D24-9707-AA46-9055-70FCDE85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DE53-9D5D-FE4F-B7D4-F743811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F081-872C-E644-876D-61A01CD3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D0E-8743-9D4E-9104-A2D24BD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F8F9-16B7-8740-98E3-55800218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F15C0-3D17-A24A-9844-4A2A5F38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2C1C-AD01-7A47-95AA-1768F2DF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EB1D-1DB1-184E-904F-1CEB539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C6EE-1E01-6D42-976A-0BD6D3E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5C07-F7A5-7849-9DEB-CC69D8D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970-C950-924B-B2A4-F42686E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D639-5053-EC4E-9BDF-43A3AEA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4151-CF5C-F948-83C1-F459D66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4EA-90B0-B84F-82BF-4BF7F7C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4E3A-043B-A440-835F-EAD9D76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5B1D-0911-5443-87FD-791125C0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E461-94F0-2446-BD62-12DBF9D6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6F5-4A07-044E-8B54-0EE959F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1E1F-E21D-C542-866B-1B23599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B1F7-0B7B-DA44-9D6D-3EB4684B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272" y="1196340"/>
            <a:ext cx="5854192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38175" y="1191767"/>
            <a:ext cx="5866553" cy="3299460"/>
          </a:xfrm>
          <a:custGeom>
            <a:avLst/>
            <a:gdLst/>
            <a:ahLst/>
            <a:cxnLst/>
            <a:rect l="l" t="t" r="r" b="b"/>
            <a:pathLst>
              <a:path w="4399915" h="3299460">
                <a:moveTo>
                  <a:pt x="0" y="3299460"/>
                </a:moveTo>
                <a:lnTo>
                  <a:pt x="4399788" y="3299460"/>
                </a:lnTo>
                <a:lnTo>
                  <a:pt x="439978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2B33-651C-F542-A2C2-3F5BD749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15D7-AB7B-8F4B-81FF-537EAA97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B085-6412-714B-93DB-588E3C6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397-7F13-8B46-945D-2E269E1B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5F21-E43C-9C4B-B6D9-021D35E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48D3-580D-BC41-9CDD-BCF7C0C9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0B3A-D54A-B642-B9B2-18EDDCC3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92B1-6FBF-F74B-8B16-46BBD67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3E2C-F926-204B-AF30-65CA0D3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8793-DAAD-8A44-9F79-AEC91B0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143-6553-444C-B7B1-8C5AC339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B584-3C86-B84E-94C0-A1FDE426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8EB5-CD36-CB48-AD60-CEC9A88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88E-9067-B641-AC40-354FD1CE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01-70B9-F145-9181-A2F522A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04D-74E9-264F-9220-BBC8C7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57A-FAB2-AC4C-9188-74036E8B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45AE-B342-8543-9ACE-B73D151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C1A5-5AFA-444E-9DF5-723C5B2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F919-7439-FF4B-A958-C558AE5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10C-5994-B740-B81E-201275C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3377" y="303352"/>
            <a:ext cx="236524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896" y="1821942"/>
            <a:ext cx="8859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E46-3AB2-534C-B970-3B2E3395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42B6-5659-DF46-8049-3124FF7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D423-D196-E748-9CAF-4705222C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5CC2-60E3-094C-808D-5838DFD35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BF30-F7AA-F145-BDFF-076FF942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8B58-A44F-D444-B642-EB796671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95600" y="2590801"/>
            <a:ext cx="7010400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spcBef>
                <a:spcPts val="105"/>
              </a:spcBef>
            </a:pPr>
            <a:r>
              <a:rPr sz="6500" spc="-520" dirty="0"/>
              <a:t>C++ </a:t>
            </a:r>
            <a:r>
              <a:rPr sz="6500" spc="-114" dirty="0"/>
              <a:t>files </a:t>
            </a:r>
            <a:r>
              <a:rPr sz="6500" spc="-204" dirty="0"/>
              <a:t>and</a:t>
            </a:r>
            <a:r>
              <a:rPr sz="6500" spc="-819" dirty="0"/>
              <a:t> </a:t>
            </a:r>
            <a:r>
              <a:rPr sz="6500" spc="-210" dirty="0"/>
              <a:t>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</a:t>
            </a:r>
            <a:r>
              <a:rPr lang="en-IN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1AC8-D23D-CC4C-8FF1-7085AD4E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dirty="0"/>
              <a:t> - all I/O operations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istream</a:t>
            </a:r>
            <a:r>
              <a:rPr lang="en-IN" sz="3200" dirty="0"/>
              <a:t> is for input e.g. as </a:t>
            </a:r>
            <a:r>
              <a:rPr lang="en-IN" sz="3200" dirty="0" err="1"/>
              <a:t>getline</a:t>
            </a:r>
            <a:r>
              <a:rPr lang="en-IN" sz="3200" dirty="0"/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ostream</a:t>
            </a:r>
            <a:r>
              <a:rPr lang="en-IN" sz="3200" dirty="0"/>
              <a:t> is for output e.g. write()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ifstream</a:t>
            </a:r>
            <a:r>
              <a:rPr lang="en-IN" sz="3200" dirty="0"/>
              <a:t> – Input from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ofstream</a:t>
            </a:r>
            <a:r>
              <a:rPr lang="en-US" sz="3200" dirty="0"/>
              <a:t> – write to a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fstream</a:t>
            </a:r>
            <a:r>
              <a:rPr lang="en-US" sz="3200" dirty="0"/>
              <a:t> – I/O with a file</a:t>
            </a:r>
            <a:endParaRPr lang="en-IN" sz="3200" dirty="0"/>
          </a:p>
          <a:p>
            <a:pPr marL="514350" indent="-514350" fontAlgn="base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212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2533650" cy="180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00037"/>
            <a:ext cx="6972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6893" y="303352"/>
            <a:ext cx="3999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</a:t>
            </a:r>
            <a:r>
              <a:rPr spc="-285" dirty="0"/>
              <a:t> </a:t>
            </a:r>
            <a:r>
              <a:rPr spc="-15" dirty="0"/>
              <a:t>Input/Output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7"/>
            <a:ext cx="8361680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10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35" dirty="0">
                <a:latin typeface="Arial"/>
                <a:cs typeface="Arial"/>
              </a:rPr>
              <a:t>I/O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80" dirty="0">
                <a:latin typeface="Arial"/>
                <a:cs typeface="Arial"/>
              </a:rPr>
              <a:t>performed,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80" dirty="0">
                <a:latin typeface="Arial"/>
                <a:cs typeface="Arial"/>
              </a:rPr>
              <a:t>C++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 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105" dirty="0">
                <a:latin typeface="Arial"/>
                <a:cs typeface="Arial"/>
              </a:rPr>
              <a:t>up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properly.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24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-110" dirty="0">
                <a:latin typeface="Arial"/>
                <a:cs typeface="Arial"/>
              </a:rPr>
              <a:t>requires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inclusion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00" dirty="0" err="1">
                <a:latin typeface="Arial"/>
                <a:cs typeface="Arial"/>
              </a:rPr>
              <a:t>fstream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file,  the </a:t>
            </a:r>
            <a:r>
              <a:rPr sz="3200" spc="-15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</a:t>
            </a:r>
            <a:endParaRPr sz="3200" dirty="0">
              <a:latin typeface="Arial"/>
              <a:cs typeface="Arial"/>
            </a:endParaRPr>
          </a:p>
          <a:p>
            <a:pPr marL="927100" marR="2185670">
              <a:lnSpc>
                <a:spcPts val="6240"/>
              </a:lnSpc>
              <a:spcBef>
                <a:spcPts val="610"/>
              </a:spcBef>
            </a:pPr>
            <a:r>
              <a:rPr sz="3200" spc="-85" dirty="0">
                <a:latin typeface="Arial"/>
                <a:cs typeface="Arial"/>
              </a:rPr>
              <a:t>ifstream </a:t>
            </a:r>
            <a:r>
              <a:rPr sz="3200" spc="-80" dirty="0">
                <a:latin typeface="Arial"/>
                <a:cs typeface="Arial"/>
              </a:rPr>
              <a:t>inputFile;  </a:t>
            </a:r>
            <a:r>
              <a:rPr sz="3200" spc="-85" dirty="0">
                <a:latin typeface="Arial"/>
                <a:cs typeface="Arial"/>
              </a:rPr>
              <a:t>inputFile.open(“customer.dat”);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1" y="55458"/>
            <a:ext cx="6412865" cy="16713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3281045">
              <a:spcBef>
                <a:spcPts val="2055"/>
              </a:spcBef>
            </a:pPr>
            <a:r>
              <a:rPr spc="-290" dirty="0"/>
              <a:t>Example</a:t>
            </a:r>
          </a:p>
          <a:p>
            <a:pPr marL="12700" marR="5080">
              <a:lnSpc>
                <a:spcPct val="101000"/>
              </a:lnSpc>
              <a:spcBef>
                <a:spcPts val="869"/>
              </a:spcBef>
            </a:pPr>
            <a:r>
              <a:rPr sz="2000" dirty="0">
                <a:solidFill>
                  <a:srgbClr val="4F81BC"/>
                </a:solidFill>
              </a:rPr>
              <a:t>This program demonstrates the declaration of an</a:t>
            </a:r>
            <a:r>
              <a:rPr sz="2000" spc="-204" dirty="0">
                <a:solidFill>
                  <a:srgbClr val="4F81BC"/>
                </a:solidFill>
              </a:rPr>
              <a:t> </a:t>
            </a:r>
            <a:r>
              <a:rPr sz="2000" dirty="0">
                <a:solidFill>
                  <a:srgbClr val="4F81BC"/>
                </a:solidFill>
              </a:rPr>
              <a:t>fstream  object and the opening of a</a:t>
            </a:r>
            <a:r>
              <a:rPr sz="2000" spc="-114" dirty="0">
                <a:solidFill>
                  <a:srgbClr val="4F81BC"/>
                </a:solidFill>
              </a:rPr>
              <a:t> </a:t>
            </a:r>
            <a:r>
              <a:rPr sz="2000" spc="-5" dirty="0">
                <a:solidFill>
                  <a:srgbClr val="4F81BC"/>
                </a:solidFill>
              </a:rPr>
              <a:t>file.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854201" y="2020571"/>
            <a:ext cx="6040755" cy="3842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&lt;iostream&gt;</a:t>
            </a:r>
          </a:p>
          <a:p>
            <a:pPr marL="469900" indent="-457200"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&lt;fstream&gt;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using namespace </a:t>
            </a:r>
            <a:r>
              <a:rPr sz="1700" spc="-5" dirty="0">
                <a:latin typeface="Arial"/>
                <a:cs typeface="Arial"/>
              </a:rPr>
              <a:t>std;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int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main()</a:t>
            </a:r>
          </a:p>
          <a:p>
            <a:pPr marL="12700">
              <a:spcBef>
                <a:spcPts val="80"/>
              </a:spcBef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5.	{</a:t>
            </a: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spc="-5" dirty="0">
                <a:latin typeface="Arial"/>
                <a:cs typeface="Arial"/>
              </a:rPr>
              <a:t>fstream </a:t>
            </a:r>
            <a:r>
              <a:rPr sz="1700" dirty="0">
                <a:latin typeface="Arial"/>
                <a:cs typeface="Arial"/>
              </a:rPr>
              <a:t>dataFile; </a:t>
            </a:r>
            <a:r>
              <a:rPr sz="1700" spc="-5" dirty="0">
                <a:latin typeface="Arial"/>
                <a:cs typeface="Arial"/>
              </a:rPr>
              <a:t>// </a:t>
            </a:r>
            <a:r>
              <a:rPr sz="1700" dirty="0">
                <a:latin typeface="Arial"/>
                <a:cs typeface="Arial"/>
              </a:rPr>
              <a:t>Declare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object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char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fileName[81];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"Enter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name of a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spc="-10" dirty="0">
                <a:latin typeface="Arial"/>
                <a:cs typeface="Arial"/>
              </a:rPr>
              <a:t>you </a:t>
            </a:r>
            <a:r>
              <a:rPr sz="1700" spc="-5" dirty="0">
                <a:latin typeface="Arial"/>
                <a:cs typeface="Arial"/>
              </a:rPr>
              <a:t>wish to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open\n";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</a:t>
            </a:r>
            <a:r>
              <a:rPr sz="1700" spc="-5" dirty="0">
                <a:latin typeface="Arial"/>
                <a:cs typeface="Arial"/>
              </a:rPr>
              <a:t>"or create: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";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cin.getline(fileName,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81);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dataFile.open(fileName,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ios::out);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"The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" &lt;&lt; fileName &lt;&lt; " </a:t>
            </a:r>
            <a:r>
              <a:rPr sz="1700" spc="-5" dirty="0">
                <a:latin typeface="Arial"/>
                <a:cs typeface="Arial"/>
              </a:rPr>
              <a:t>was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opened.\n";</a:t>
            </a:r>
          </a:p>
          <a:p>
            <a:pPr marL="590550" indent="-577850">
              <a:spcBef>
                <a:spcPts val="95"/>
              </a:spcBef>
              <a:buAutoNum type="arabicPeriod" startAt="6"/>
              <a:tabLst>
                <a:tab pos="589915" algn="l"/>
                <a:tab pos="591185" algn="l"/>
              </a:tabLst>
            </a:pPr>
            <a:r>
              <a:rPr sz="1700" dirty="0">
                <a:latin typeface="Arial"/>
                <a:cs typeface="Arial"/>
              </a:rPr>
              <a:t>return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0;</a:t>
            </a:r>
          </a:p>
          <a:p>
            <a:pPr marL="12700">
              <a:spcBef>
                <a:spcPts val="85"/>
              </a:spcBef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14.	</a:t>
            </a:r>
            <a:r>
              <a:rPr sz="170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259" y="5297805"/>
            <a:ext cx="440372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37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Enter the name of a file you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wish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9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or create: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mystuff.dat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file mystuff.dat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9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859" y="303352"/>
            <a:ext cx="6569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Opening </a:t>
            </a:r>
            <a:r>
              <a:rPr spc="-340" dirty="0"/>
              <a:t>a </a:t>
            </a:r>
            <a:r>
              <a:rPr spc="-220" dirty="0"/>
              <a:t>File </a:t>
            </a:r>
            <a:r>
              <a:rPr spc="-65" dirty="0"/>
              <a:t>at</a:t>
            </a:r>
            <a:r>
              <a:rPr spc="-200" dirty="0"/>
              <a:t> </a:t>
            </a:r>
            <a:r>
              <a:rPr spc="-160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25" y="1080584"/>
            <a:ext cx="7913370" cy="16319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spcBef>
                <a:spcPts val="2210"/>
              </a:spcBef>
            </a:pPr>
            <a:r>
              <a:rPr sz="3200" spc="-100" dirty="0">
                <a:latin typeface="Arial"/>
                <a:cs typeface="Arial"/>
              </a:rPr>
              <a:t>fstream </a:t>
            </a:r>
            <a:r>
              <a:rPr sz="3200" spc="-110" dirty="0">
                <a:latin typeface="Arial"/>
                <a:cs typeface="Arial"/>
              </a:rPr>
              <a:t>dataFile(“names.dat”, </a:t>
            </a:r>
            <a:r>
              <a:rPr sz="3200" spc="-85" dirty="0">
                <a:latin typeface="Arial"/>
                <a:cs typeface="Arial"/>
              </a:rPr>
              <a:t>ios::in </a:t>
            </a:r>
            <a:r>
              <a:rPr sz="3200" spc="645" dirty="0">
                <a:latin typeface="Arial"/>
                <a:cs typeface="Arial"/>
              </a:rPr>
              <a:t>|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ios::out);</a:t>
            </a:r>
            <a:endParaRPr sz="3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  <a:spcBef>
                <a:spcPts val="1440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opening of a file at</a:t>
            </a:r>
            <a:r>
              <a:rPr sz="2200" spc="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time the </a:t>
            </a:r>
            <a:r>
              <a:rPr sz="2200" dirty="0">
                <a:solidFill>
                  <a:srgbClr val="4F81BC"/>
                </a:solidFill>
                <a:latin typeface="Arial"/>
                <a:cs typeface="Arial"/>
              </a:rPr>
              <a:t>file stream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object is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declared.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932" y="3015233"/>
            <a:ext cx="6738620" cy="269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using </a:t>
            </a:r>
            <a:r>
              <a:rPr sz="2200" spc="-5" dirty="0">
                <a:latin typeface="Arial"/>
                <a:cs typeface="Arial"/>
              </a:rPr>
              <a:t>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 marR="5097145">
              <a:lnSpc>
                <a:spcPts val="262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  5.	{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fstream dataFile("names.dat", ios::in </a:t>
            </a:r>
            <a:r>
              <a:rPr sz="2200" spc="-5" dirty="0">
                <a:latin typeface="Arial"/>
                <a:cs typeface="Arial"/>
              </a:rPr>
              <a:t>|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ios::out);</a:t>
            </a:r>
          </a:p>
          <a:p>
            <a:pPr marL="12700">
              <a:lnSpc>
                <a:spcPts val="26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cout &lt;&lt; "The file names.dat </a:t>
            </a:r>
            <a:r>
              <a:rPr sz="2200" spc="-5" dirty="0">
                <a:latin typeface="Arial"/>
                <a:cs typeface="Arial"/>
              </a:rPr>
              <a:t>was opened.\n";</a:t>
            </a:r>
            <a:endParaRPr sz="2200" dirty="0">
              <a:latin typeface="Arial"/>
              <a:cs typeface="Arial"/>
            </a:endParaRPr>
          </a:p>
          <a:p>
            <a:pPr marL="12700" marR="4760595">
              <a:lnSpc>
                <a:spcPts val="2620"/>
              </a:lnSpc>
              <a:spcBef>
                <a:spcPts val="95"/>
              </a:spcBef>
              <a:buAutoNum type="arabicPeriod" startAt="6"/>
              <a:tabLst>
                <a:tab pos="469265" algn="l"/>
                <a:tab pos="926465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  9.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264" y="5733288"/>
            <a:ext cx="5148580" cy="78034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spcBef>
                <a:spcPts val="30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1440">
              <a:spcBef>
                <a:spcPts val="4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file names.dat was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673" y="303352"/>
            <a:ext cx="5229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Testing </a:t>
            </a:r>
            <a:r>
              <a:rPr spc="-15" dirty="0"/>
              <a:t>for </a:t>
            </a:r>
            <a:r>
              <a:rPr spc="-260" dirty="0"/>
              <a:t>Open</a:t>
            </a:r>
            <a:r>
              <a:rPr spc="-490" dirty="0"/>
              <a:t> </a:t>
            </a:r>
            <a:r>
              <a:rPr spc="-225" dirty="0"/>
              <a:t>Errors</a:t>
            </a:r>
          </a:p>
        </p:txBody>
      </p:sp>
      <p:sp>
        <p:nvSpPr>
          <p:cNvPr id="4" name="object 4"/>
          <p:cNvSpPr/>
          <p:nvPr/>
        </p:nvSpPr>
        <p:spPr>
          <a:xfrm>
            <a:off x="2729483" y="4110228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23502" y="5289601"/>
            <a:ext cx="14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483" y="1734311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814" y="1645510"/>
            <a:ext cx="5535295" cy="422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125">
              <a:lnSpc>
                <a:spcPct val="12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(!dataFile)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50" dirty="0">
              <a:latin typeface="Times New Roman"/>
              <a:cs typeface="Times New Roman"/>
            </a:endParaRPr>
          </a:p>
          <a:p>
            <a:pPr marR="111125">
              <a:lnSpc>
                <a:spcPct val="120000"/>
              </a:lnSpc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(dataFile.fail())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3502" y="2912746"/>
            <a:ext cx="140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005" y="303352"/>
            <a:ext cx="2966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0" dirty="0"/>
              <a:t>Closing </a:t>
            </a:r>
            <a:r>
              <a:rPr spc="-340" dirty="0"/>
              <a:t>a</a:t>
            </a:r>
            <a:r>
              <a:rPr spc="-260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134821"/>
            <a:ext cx="844423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0" dirty="0">
                <a:latin typeface="Arial"/>
                <a:cs typeface="Arial"/>
              </a:rPr>
              <a:t>closed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finished </a:t>
            </a:r>
            <a:r>
              <a:rPr sz="2800" spc="-150" dirty="0">
                <a:latin typeface="Arial"/>
                <a:cs typeface="Arial"/>
              </a:rPr>
              <a:t>using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446405">
              <a:spcBef>
                <a:spcPts val="247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close</a:t>
            </a:r>
            <a:r>
              <a:rPr sz="2200" spc="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8708" y="2540255"/>
            <a:ext cx="5332730" cy="235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dataFile.open("testfile.txt",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ios::out);</a:t>
            </a:r>
            <a:endParaRPr sz="2200" dirty="0">
              <a:latin typeface="Arial"/>
              <a:cs typeface="Arial"/>
            </a:endParaRPr>
          </a:p>
          <a:p>
            <a:pPr marL="12700" marR="2922270">
              <a:lnSpc>
                <a:spcPts val="2600"/>
              </a:lnSpc>
              <a:spcBef>
                <a:spcPts val="11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(!dataFile)  8.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0778" y="4861940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3361" y="4861940"/>
            <a:ext cx="477774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572135" algn="l"/>
              </a:tabLst>
            </a:pPr>
            <a:r>
              <a:rPr sz="2200" spc="-5" dirty="0">
                <a:latin typeface="Arial"/>
                <a:cs typeface="Arial"/>
              </a:rPr>
              <a:t>{	cout 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 error!" &lt;&lt;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709" y="5462117"/>
            <a:ext cx="614108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914400">
              <a:lnSpc>
                <a:spcPts val="2630"/>
              </a:lnSpc>
              <a:spcBef>
                <a:spcPts val="95"/>
              </a:spcBef>
              <a:buAutoNum type="arabicPeriod" startAt="9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was created</a:t>
            </a:r>
            <a:r>
              <a:rPr sz="2200" spc="-10" dirty="0">
                <a:latin typeface="Arial"/>
                <a:cs typeface="Arial"/>
              </a:rPr>
              <a:t> successfully.\n";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closing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702945" indent="-690245">
              <a:lnSpc>
                <a:spcPts val="2630"/>
              </a:lnSpc>
              <a:buAutoNum type="arabicPeriod" startAt="9"/>
              <a:tabLst>
                <a:tab pos="702945" algn="l"/>
                <a:tab pos="703580" algn="l"/>
              </a:tabLst>
            </a:pPr>
            <a:r>
              <a:rPr sz="2200" spc="-5" dirty="0">
                <a:latin typeface="Arial"/>
                <a:cs typeface="Arial"/>
              </a:rPr>
              <a:t>return 0;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691" y="2596895"/>
            <a:ext cx="3888104" cy="107950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41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710"/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 was created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2200">
              <a:latin typeface="Arial"/>
              <a:cs typeface="Arial"/>
            </a:endParaRPr>
          </a:p>
          <a:p>
            <a:pPr marL="92710"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closing 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7837" y="303352"/>
            <a:ext cx="5650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30" dirty="0"/>
              <a:t>Default </a:t>
            </a:r>
            <a:r>
              <a:rPr spc="-260" dirty="0"/>
              <a:t>Open</a:t>
            </a:r>
            <a:r>
              <a:rPr spc="-425" dirty="0"/>
              <a:t> </a:t>
            </a:r>
            <a:r>
              <a:rPr spc="-180" dirty="0"/>
              <a:t>Modes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998" y="1572239"/>
          <a:ext cx="7452359" cy="342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L="73025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Default Open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Mode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45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ofstream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 marR="6350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file.)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8585" marR="64769">
                        <a:lnSpc>
                          <a:spcPts val="2390"/>
                        </a:lnSpc>
                        <a:spcBef>
                          <a:spcPts val="10"/>
                        </a:spcBef>
                        <a:tabLst>
                          <a:tab pos="564515" algn="l"/>
                          <a:tab pos="1249045" algn="l"/>
                          <a:tab pos="1730375" algn="l"/>
                          <a:tab pos="2454275" algn="l"/>
                          <a:tab pos="2712085" algn="l"/>
                          <a:tab pos="3027680" algn="l"/>
                          <a:tab pos="4074795" algn="l"/>
                          <a:tab pos="4346575" algn="l"/>
                          <a:tab pos="4827905" algn="l"/>
                          <a:tab pos="52838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does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	exist,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	cre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	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alr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ady  exists, its contents are deleted (the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truncated).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ifstream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8585" marR="63500" algn="just">
                        <a:lnSpc>
                          <a:spcPct val="999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  read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 written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it.)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  contents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read from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its beginning.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the file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does not exist, the open function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97" y="303352"/>
            <a:ext cx="3549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05" dirty="0"/>
              <a:t>Mode</a:t>
            </a:r>
            <a:r>
              <a:rPr spc="-305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9650" y="974344"/>
          <a:ext cx="8999220" cy="544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Mode</a:t>
                      </a:r>
                      <a:r>
                        <a:rPr sz="18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Flag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5"/>
                        </a:lnSpc>
                      </a:pP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Meaning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ios::app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preserved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goes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anywhere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ios::binary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pure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format.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is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text.)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ios::in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ios::nocreate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created.)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ios::noreplace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ios::out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file’s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ios::trunc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be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(truncated).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default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ios::out.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537" y="303352"/>
            <a:ext cx="2839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Write </a:t>
            </a:r>
            <a:r>
              <a:rPr spc="-135" dirty="0"/>
              <a:t>on</a:t>
            </a:r>
            <a:r>
              <a:rPr spc="-45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682990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65" dirty="0">
                <a:latin typeface="Arial"/>
                <a:cs typeface="Arial"/>
              </a:rPr>
              <a:t>insertion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(&lt;&lt;) may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  <a:p>
            <a:pPr marL="927100">
              <a:spcBef>
                <a:spcPts val="620"/>
              </a:spcBef>
            </a:pPr>
            <a:r>
              <a:rPr sz="2400" spc="-55" dirty="0">
                <a:latin typeface="Arial"/>
                <a:cs typeface="Arial"/>
              </a:rPr>
              <a:t>outputFile </a:t>
            </a:r>
            <a:r>
              <a:rPr sz="2400" spc="-210" dirty="0">
                <a:latin typeface="Arial"/>
                <a:cs typeface="Arial"/>
              </a:rPr>
              <a:t>&lt;&lt; </a:t>
            </a:r>
            <a:r>
              <a:rPr sz="2400" spc="65" dirty="0">
                <a:latin typeface="Arial"/>
                <a:cs typeface="Arial"/>
              </a:rPr>
              <a:t>“I </a:t>
            </a:r>
            <a:r>
              <a:rPr sz="2400" spc="-90" dirty="0">
                <a:latin typeface="Arial"/>
                <a:cs typeface="Arial"/>
              </a:rPr>
              <a:t>love </a:t>
            </a:r>
            <a:r>
              <a:rPr sz="2400" spc="-290" dirty="0">
                <a:latin typeface="Arial"/>
                <a:cs typeface="Arial"/>
              </a:rPr>
              <a:t>C++ </a:t>
            </a:r>
            <a:r>
              <a:rPr sz="2400" spc="-90" dirty="0">
                <a:latin typeface="Arial"/>
                <a:cs typeface="Arial"/>
              </a:rPr>
              <a:t>programming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!”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8393" y="303352"/>
            <a:ext cx="285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8"/>
            <a:ext cx="8502650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80" dirty="0">
                <a:latin typeface="Arial"/>
                <a:cs typeface="Arial"/>
              </a:rPr>
              <a:t>So</a:t>
            </a:r>
            <a:r>
              <a:rPr lang="en-IN" sz="3200" spc="-380" dirty="0">
                <a:latin typeface="Arial"/>
                <a:cs typeface="Arial"/>
              </a:rPr>
              <a:t> 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far, </a:t>
            </a:r>
            <a:r>
              <a:rPr sz="3200" spc="-120" dirty="0">
                <a:latin typeface="Arial"/>
                <a:cs typeface="Arial"/>
              </a:rPr>
              <a:t>we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50" dirty="0">
                <a:latin typeface="Arial"/>
                <a:cs typeface="Arial"/>
              </a:rPr>
              <a:t>been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b="1" spc="-165" dirty="0">
                <a:latin typeface="Trebuchet MS"/>
                <a:cs typeface="Trebuchet MS"/>
              </a:rPr>
              <a:t>iostream </a:t>
            </a:r>
            <a:r>
              <a:rPr sz="3200" spc="-130" dirty="0">
                <a:latin typeface="Arial"/>
                <a:cs typeface="Arial"/>
              </a:rPr>
              <a:t>standard  </a:t>
            </a:r>
            <a:r>
              <a:rPr sz="3200" spc="-95" dirty="0">
                <a:latin typeface="Arial"/>
                <a:cs typeface="Arial"/>
              </a:rPr>
              <a:t>library,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25" dirty="0">
                <a:latin typeface="Arial"/>
                <a:cs typeface="Arial"/>
              </a:rPr>
              <a:t>provides </a:t>
            </a:r>
            <a:r>
              <a:rPr sz="3200" b="1" spc="-215" dirty="0">
                <a:latin typeface="Trebuchet MS"/>
                <a:cs typeface="Trebuchet MS"/>
              </a:rPr>
              <a:t>cin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b="1" spc="-185" dirty="0">
                <a:latin typeface="Trebuchet MS"/>
                <a:cs typeface="Trebuchet MS"/>
              </a:rPr>
              <a:t>cout </a:t>
            </a:r>
            <a:r>
              <a:rPr sz="3200" spc="-110" dirty="0">
                <a:latin typeface="Arial"/>
                <a:cs typeface="Arial"/>
              </a:rPr>
              <a:t>methods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20" dirty="0">
                <a:latin typeface="Arial"/>
                <a:cs typeface="Arial"/>
              </a:rPr>
              <a:t>input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" dirty="0">
                <a:latin typeface="Arial"/>
                <a:cs typeface="Arial"/>
              </a:rPr>
              <a:t>writing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10" dirty="0">
                <a:latin typeface="Arial"/>
                <a:cs typeface="Arial"/>
              </a:rPr>
              <a:t>output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respectively.</a:t>
            </a:r>
            <a:endParaRPr lang="en-IN" sz="3200" spc="-130" dirty="0">
              <a:latin typeface="Arial"/>
              <a:cs typeface="Arial"/>
            </a:endParaRPr>
          </a:p>
          <a:p>
            <a:pPr marL="12700" marR="5080" algn="just"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 algn="just"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lang="en-IN" sz="3200" spc="-39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perform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75" dirty="0">
                <a:latin typeface="Arial"/>
                <a:cs typeface="Arial"/>
              </a:rPr>
              <a:t>processing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lang="en-IN" sz="3200" spc="-31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header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355600" marR="454659" algn="just"/>
            <a:r>
              <a:rPr sz="3200" spc="-140" dirty="0">
                <a:latin typeface="Arial"/>
                <a:cs typeface="Arial"/>
              </a:rPr>
              <a:t>&lt;iostream&gt;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&lt;fstream&gt;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05" dirty="0">
                <a:latin typeface="Arial"/>
                <a:cs typeface="Arial"/>
              </a:rPr>
              <a:t>included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385" dirty="0">
                <a:latin typeface="Arial"/>
                <a:cs typeface="Arial"/>
              </a:rPr>
              <a:t>C++ </a:t>
            </a:r>
            <a:r>
              <a:rPr sz="3200" spc="-165" dirty="0">
                <a:latin typeface="Arial"/>
                <a:cs typeface="Arial"/>
              </a:rPr>
              <a:t>source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39" y="99049"/>
            <a:ext cx="7828915" cy="133794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430904">
              <a:spcBef>
                <a:spcPts val="1714"/>
              </a:spcBef>
            </a:pPr>
            <a:r>
              <a:rPr spc="-290" dirty="0"/>
              <a:t>Example</a:t>
            </a:r>
          </a:p>
          <a:p>
            <a:pPr marL="12700">
              <a:spcBef>
                <a:spcPts val="800"/>
              </a:spcBef>
            </a:pPr>
            <a:r>
              <a:rPr sz="2200" spc="-5" dirty="0">
                <a:solidFill>
                  <a:srgbClr val="4F81BC"/>
                </a:solidFill>
              </a:rPr>
              <a:t>This program uses the &lt;&lt; operator to write information to a</a:t>
            </a:r>
            <a:r>
              <a:rPr sz="2200" spc="220" dirty="0">
                <a:solidFill>
                  <a:srgbClr val="4F81BC"/>
                </a:solidFill>
              </a:rPr>
              <a:t> </a:t>
            </a:r>
            <a:r>
              <a:rPr sz="2200" spc="-5" dirty="0">
                <a:solidFill>
                  <a:srgbClr val="4F81BC"/>
                </a:solidFill>
              </a:rPr>
              <a:t>file.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2618943" y="3759453"/>
            <a:ext cx="5132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609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ios::out);  if </a:t>
            </a:r>
            <a:r>
              <a:rPr sz="2200" dirty="0">
                <a:latin typeface="Arial"/>
                <a:cs typeface="Arial"/>
              </a:rPr>
              <a:t>(!dataFile)</a:t>
            </a:r>
          </a:p>
          <a:p>
            <a:pPr marL="12700">
              <a:tabLst>
                <a:tab pos="926465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 &lt;&lt;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6282" y="4430014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5337" y="4430014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239" y="1747267"/>
            <a:ext cx="75736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</a:t>
            </a:r>
            <a:r>
              <a:rPr sz="2200" dirty="0">
                <a:latin typeface="Arial"/>
                <a:cs typeface="Arial"/>
              </a:rPr>
              <a:t>namespace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std;</a:t>
            </a: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 err="1">
                <a:latin typeface="Arial"/>
                <a:cs typeface="Arial"/>
              </a:rPr>
              <a:t>dataFile</a:t>
            </a:r>
            <a:r>
              <a:rPr sz="2200" dirty="0">
                <a:latin typeface="Arial"/>
                <a:cs typeface="Arial"/>
              </a:rPr>
              <a:t>;</a:t>
            </a:r>
          </a:p>
          <a:p>
            <a:pPr marL="12700" marR="503809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lang="en-IN" sz="2200" spc="-5" dirty="0">
                <a:latin typeface="Arial"/>
                <a:cs typeface="Arial"/>
              </a:rPr>
              <a:t>   </a:t>
            </a:r>
            <a:r>
              <a:rPr sz="2200" spc="-5" dirty="0">
                <a:latin typeface="Arial"/>
                <a:cs typeface="Arial"/>
              </a:rPr>
              <a:t>char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line[81];  </a:t>
            </a:r>
            <a:endParaRPr lang="en-IN" sz="2200" spc="-5" dirty="0">
              <a:latin typeface="Arial"/>
              <a:cs typeface="Arial"/>
            </a:endParaRPr>
          </a:p>
          <a:p>
            <a:pPr marL="12700" marR="5038090">
              <a:spcBef>
                <a:spcPts val="5"/>
              </a:spcBef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"File opened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>
                <a:latin typeface="Arial"/>
                <a:cs typeface="Arial"/>
              </a:rPr>
              <a:t>cout &lt;&lt; "Now writing information to the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"Jones\n";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"Smith\n";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spcBef>
                <a:spcPts val="5"/>
              </a:spcBef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dirty="0" err="1">
                <a:latin typeface="Arial"/>
                <a:cs typeface="Arial"/>
              </a:rPr>
              <a:t>dataFile.close</a:t>
            </a:r>
            <a:r>
              <a:rPr sz="2200" dirty="0">
                <a:latin typeface="Arial"/>
                <a:cs typeface="Arial"/>
              </a:rPr>
              <a:t>();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  <a:tab pos="4740910" algn="l"/>
                <a:tab pos="6414135" algn="l"/>
              </a:tabLst>
            </a:pPr>
            <a:r>
              <a:rPr sz="2200" spc="-5" dirty="0">
                <a:latin typeface="Arial"/>
                <a:cs typeface="Arial"/>
              </a:rPr>
              <a:t>cout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	return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7964" y="2060449"/>
            <a:ext cx="4572000" cy="14132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41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successfully.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writing information to the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54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63142"/>
            <a:ext cx="8773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writes information to a file, closes the file, then reopens it  and appends more</a:t>
            </a:r>
            <a:r>
              <a:rPr sz="2200" spc="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934845"/>
            <a:ext cx="2706370" cy="298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&lt;fstream&gt;</a:t>
            </a: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using namespace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int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5.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Arial"/>
                <a:cs typeface="Arial"/>
              </a:rPr>
              <a:t>6.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7.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177" y="3251772"/>
            <a:ext cx="427736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{	</a:t>
            </a:r>
            <a:r>
              <a:rPr spc="-5" dirty="0">
                <a:latin typeface="Arial"/>
                <a:cs typeface="Arial"/>
              </a:rPr>
              <a:t>fstream dataFile;  dataFile.open("demofile.txt", ios::out);  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"Jones\n";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"Smith\n";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dataFile.close();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672" y="4898898"/>
            <a:ext cx="4340860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spcBef>
                <a:spcPts val="5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dataFile.open("demofile.txt",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ios::app);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"Willis\n";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"Davis\n";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dataFile.close();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  <a:tab pos="1841500" algn="l"/>
              </a:tabLst>
            </a:pPr>
            <a:r>
              <a:rPr spc="-5" dirty="0">
                <a:latin typeface="Arial"/>
                <a:cs typeface="Arial"/>
              </a:rPr>
              <a:t>return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0;	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560" y="303352"/>
            <a:ext cx="321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0" dirty="0"/>
              <a:t>Read </a:t>
            </a:r>
            <a:r>
              <a:rPr spc="-45" dirty="0"/>
              <a:t>from</a:t>
            </a:r>
            <a:r>
              <a:rPr spc="-11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4404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80" dirty="0">
                <a:latin typeface="Arial"/>
                <a:cs typeface="Arial"/>
              </a:rPr>
              <a:t>extraction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(&gt;&gt;) may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used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117" y="336549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6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879591" y="1470660"/>
            <a:ext cx="4212590" cy="214122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39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>
              <a:latin typeface="Arial"/>
              <a:cs typeface="Arial"/>
            </a:endParaRPr>
          </a:p>
          <a:p>
            <a:pPr marL="92710">
              <a:lnSpc>
                <a:spcPts val="1945"/>
              </a:lnSpc>
              <a:spcBef>
                <a:spcPts val="129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 marR="316230">
              <a:lnSpc>
                <a:spcPct val="80000"/>
              </a:lnSpc>
              <a:spcBef>
                <a:spcPts val="21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Now 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file.  Jones</a:t>
            </a:r>
            <a:endParaRPr>
              <a:latin typeface="Arial"/>
              <a:cs typeface="Arial"/>
            </a:endParaRPr>
          </a:p>
          <a:p>
            <a:pPr marL="92710" marR="3527425" algn="just">
              <a:lnSpc>
                <a:spcPct val="800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Smith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Willis 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vis</a:t>
            </a:r>
            <a:endParaRPr>
              <a:latin typeface="Arial"/>
              <a:cs typeface="Arial"/>
            </a:endParaRPr>
          </a:p>
          <a:p>
            <a:pPr marL="92710" algn="just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675" y="1147317"/>
            <a:ext cx="8124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uses the &gt;&gt; operator to read information from a</a:t>
            </a:r>
            <a:r>
              <a:rPr sz="2200" spc="2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380" y="3291662"/>
            <a:ext cx="18884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char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name[81];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8379" y="3598545"/>
            <a:ext cx="4495800" cy="666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ios::in);  if (!dataFile)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603" y="4211192"/>
            <a:ext cx="6321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93420" algn="l"/>
                <a:tab pos="5266690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	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4773" y="4211192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2829" y="5436819"/>
            <a:ext cx="6889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27100" algn="l"/>
                <a:tab pos="3670300" algn="l"/>
                <a:tab pos="6783070" algn="l"/>
              </a:tabLst>
            </a:pPr>
            <a:r>
              <a:rPr sz="2200" spc="-5" dirty="0">
                <a:latin typeface="Arial"/>
                <a:cs typeface="Arial"/>
              </a:rPr>
              <a:t>{	dataF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&gt;&gt;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3675" y="1759967"/>
            <a:ext cx="7111365" cy="4667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25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6.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opened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reading information from the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2700" marR="1575435">
              <a:lnSpc>
                <a:spcPts val="2410"/>
              </a:lnSpc>
              <a:spcBef>
                <a:spcPts val="155"/>
              </a:spcBef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for (int count = </a:t>
            </a:r>
            <a:r>
              <a:rPr sz="2200" dirty="0">
                <a:latin typeface="Arial"/>
                <a:cs typeface="Arial"/>
              </a:rPr>
              <a:t>0; </a:t>
            </a:r>
            <a:r>
              <a:rPr sz="2200" spc="-5" dirty="0">
                <a:latin typeface="Arial"/>
                <a:cs typeface="Arial"/>
              </a:rPr>
              <a:t>count &lt; 4; count++)  13.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260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415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525"/>
              </a:lnSpc>
              <a:buAutoNum type="arabicPeriod" startAt="14"/>
              <a:tabLst>
                <a:tab pos="927100" algn="l"/>
                <a:tab pos="927735" algn="l"/>
                <a:tab pos="27559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2" y="303352"/>
            <a:ext cx="599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5" dirty="0"/>
              <a:t>Detecting </a:t>
            </a:r>
            <a:r>
              <a:rPr spc="-45" dirty="0"/>
              <a:t>the </a:t>
            </a:r>
            <a:r>
              <a:rPr spc="-355" dirty="0"/>
              <a:t>End </a:t>
            </a:r>
            <a:r>
              <a:rPr spc="-5" dirty="0"/>
              <a:t>of </a:t>
            </a:r>
            <a:r>
              <a:rPr spc="-340" dirty="0"/>
              <a:t>a</a:t>
            </a:r>
            <a:r>
              <a:rPr spc="-645" dirty="0"/>
              <a:t> </a:t>
            </a:r>
            <a:r>
              <a:rPr spc="-2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31164"/>
            <a:ext cx="8846185" cy="53976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9525" indent="-342900" algn="just">
              <a:lnSpc>
                <a:spcPts val="3970"/>
              </a:lnSpc>
              <a:spcBef>
                <a:spcPts val="130"/>
              </a:spcBef>
              <a:buChar char="•"/>
              <a:tabLst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105" dirty="0">
                <a:latin typeface="Arial"/>
                <a:cs typeface="Arial"/>
              </a:rPr>
              <a:t>member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70" dirty="0">
                <a:latin typeface="Arial"/>
                <a:cs typeface="Arial"/>
              </a:rPr>
              <a:t>reports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0" dirty="0">
                <a:latin typeface="Arial"/>
                <a:cs typeface="Arial"/>
              </a:rPr>
              <a:t>end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45" dirty="0">
                <a:latin typeface="Arial"/>
                <a:cs typeface="Arial"/>
              </a:rPr>
              <a:t>been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encountered.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927100"/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0" dirty="0">
                <a:latin typeface="Courier New"/>
                <a:cs typeface="Courier New"/>
              </a:rPr>
              <a:t> (inFile.eof())</a:t>
            </a:r>
            <a:endParaRPr sz="2400">
              <a:latin typeface="Courier New"/>
              <a:cs typeface="Courier New"/>
            </a:endParaRPr>
          </a:p>
          <a:p>
            <a:pPr marL="1658620"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inFile.close();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sz="3200" spc="-60" dirty="0">
                <a:latin typeface="Arial"/>
                <a:cs typeface="Arial"/>
              </a:rPr>
              <a:t>“end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40" dirty="0">
                <a:latin typeface="Arial"/>
                <a:cs typeface="Arial"/>
              </a:rPr>
              <a:t>file” </a:t>
            </a:r>
            <a:r>
              <a:rPr sz="3200" spc="-85" dirty="0">
                <a:latin typeface="Arial"/>
                <a:cs typeface="Arial"/>
              </a:rPr>
              <a:t>doesn’t </a:t>
            </a:r>
            <a:r>
              <a:rPr sz="3200" spc="-160" dirty="0">
                <a:latin typeface="Arial"/>
                <a:cs typeface="Arial"/>
              </a:rPr>
              <a:t>mean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last </a:t>
            </a:r>
            <a:r>
              <a:rPr sz="3200" spc="-145" dirty="0">
                <a:latin typeface="Arial"/>
                <a:cs typeface="Arial"/>
              </a:rPr>
              <a:t>piece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file, </a:t>
            </a:r>
            <a:r>
              <a:rPr sz="3200" spc="-5" dirty="0">
                <a:latin typeface="Arial"/>
                <a:cs typeface="Arial"/>
              </a:rPr>
              <a:t>but  </a:t>
            </a:r>
            <a:r>
              <a:rPr sz="3200" spc="-135" dirty="0">
                <a:latin typeface="Arial"/>
                <a:cs typeface="Arial"/>
              </a:rPr>
              <a:t>beyond </a:t>
            </a:r>
            <a:r>
              <a:rPr sz="3200" spc="40" dirty="0">
                <a:latin typeface="Arial"/>
                <a:cs typeface="Arial"/>
              </a:rPr>
              <a:t>it. </a:t>
            </a:r>
            <a:r>
              <a:rPr sz="3200" spc="-225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75" dirty="0">
                <a:latin typeface="Arial"/>
                <a:cs typeface="Arial"/>
              </a:rPr>
              <a:t>returns </a:t>
            </a:r>
            <a:r>
              <a:rPr sz="3200" spc="-15" dirty="0">
                <a:latin typeface="Arial"/>
                <a:cs typeface="Arial"/>
              </a:rPr>
              <a:t>true </a:t>
            </a:r>
            <a:r>
              <a:rPr sz="3200" spc="-100" dirty="0">
                <a:latin typeface="Arial"/>
                <a:cs typeface="Arial"/>
              </a:rPr>
              <a:t>when  </a:t>
            </a:r>
            <a:r>
              <a:rPr sz="3200" spc="-60" dirty="0">
                <a:latin typeface="Arial"/>
                <a:cs typeface="Arial"/>
              </a:rPr>
              <a:t>there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read.</a:t>
            </a:r>
            <a:endParaRPr sz="3200">
              <a:latin typeface="Arial"/>
              <a:cs typeface="Arial"/>
            </a:endParaRPr>
          </a:p>
          <a:p>
            <a:pPr marR="393700" algn="r">
              <a:spcBef>
                <a:spcPts val="2345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069340"/>
            <a:ext cx="8538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spcBef>
                <a:spcPts val="95"/>
              </a:spcBef>
            </a:pPr>
            <a:r>
              <a:rPr sz="2200" spc="-15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200" spc="-17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200" spc="-65" dirty="0">
                <a:solidFill>
                  <a:srgbClr val="4F81BC"/>
                </a:solidFill>
                <a:latin typeface="Arial"/>
                <a:cs typeface="Arial"/>
              </a:rPr>
              <a:t>object's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eof() </a:t>
            </a:r>
            <a:r>
              <a:rPr sz="2200" spc="-8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2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200" spc="-2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detect 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200" spc="-3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8" y="3936619"/>
            <a:ext cx="467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5440" algn="l"/>
                <a:tab pos="36703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0" dirty="0">
                <a:latin typeface="Arial"/>
                <a:cs typeface="Arial"/>
              </a:rPr>
              <a:t>open </a:t>
            </a:r>
            <a:r>
              <a:rPr spc="5" dirty="0">
                <a:latin typeface="Arial"/>
                <a:cs typeface="Arial"/>
              </a:rPr>
              <a:t>error!"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endl;	</a:t>
            </a:r>
            <a:r>
              <a:rPr spc="-20" dirty="0">
                <a:latin typeface="Arial"/>
                <a:cs typeface="Arial"/>
              </a:rPr>
              <a:t>return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4210635"/>
            <a:ext cx="4383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5" dirty="0">
                <a:latin typeface="Arial"/>
                <a:cs typeface="Arial"/>
              </a:rPr>
              <a:t>opened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successfully.\n";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100" dirty="0">
                <a:latin typeface="Arial"/>
                <a:cs typeface="Arial"/>
              </a:rPr>
              <a:t>"Reading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20" dirty="0">
                <a:latin typeface="Arial"/>
                <a:cs typeface="Arial"/>
              </a:rPr>
              <a:t>from the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file.\n";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759832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25625" algn="l"/>
              </a:tabLst>
            </a:pPr>
            <a:r>
              <a:rPr spc="-80" dirty="0">
                <a:latin typeface="Arial"/>
                <a:cs typeface="Arial"/>
              </a:rPr>
              <a:t>dataFile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&gt;&gt;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name;	</a:t>
            </a:r>
            <a:r>
              <a:rPr spc="190" dirty="0">
                <a:latin typeface="Arial"/>
                <a:cs typeface="Arial"/>
              </a:rPr>
              <a:t>//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Read </a:t>
            </a:r>
            <a:r>
              <a:rPr spc="-20" dirty="0">
                <a:latin typeface="Arial"/>
                <a:cs typeface="Arial"/>
              </a:rPr>
              <a:t>first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20" dirty="0">
                <a:latin typeface="Arial"/>
                <a:cs typeface="Arial"/>
              </a:rPr>
              <a:t>from the </a:t>
            </a:r>
            <a:r>
              <a:rPr spc="-1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8" y="5034153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while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(!dataFile.eof())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238" y="5582514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5308473"/>
            <a:ext cx="237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spcBef>
                <a:spcPts val="100"/>
              </a:spcBef>
              <a:tabLst>
                <a:tab pos="292100" algn="l"/>
              </a:tabLst>
            </a:pPr>
            <a:r>
              <a:rPr spc="-40" dirty="0">
                <a:latin typeface="Arial"/>
                <a:cs typeface="Arial"/>
              </a:rPr>
              <a:t>{	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155" dirty="0">
                <a:latin typeface="Arial"/>
                <a:cs typeface="Arial"/>
              </a:rPr>
              <a:t>&lt;&lt; </a:t>
            </a:r>
            <a:r>
              <a:rPr spc="-50" dirty="0">
                <a:latin typeface="Arial"/>
                <a:cs typeface="Arial"/>
              </a:rPr>
              <a:t>endl;  </a:t>
            </a:r>
            <a:r>
              <a:rPr spc="-80" dirty="0">
                <a:latin typeface="Arial"/>
                <a:cs typeface="Arial"/>
              </a:rPr>
              <a:t>dataFile </a:t>
            </a:r>
            <a:r>
              <a:rPr spc="-155" dirty="0">
                <a:latin typeface="Arial"/>
                <a:cs typeface="Arial"/>
              </a:rPr>
              <a:t>&gt;&gt; </a:t>
            </a:r>
            <a:r>
              <a:rPr spc="-80" dirty="0">
                <a:latin typeface="Arial"/>
                <a:cs typeface="Arial"/>
              </a:rPr>
              <a:t>name;  dataFile.close();</a:t>
            </a:r>
            <a:endParaRPr dirty="0">
              <a:latin typeface="Arial"/>
              <a:cs typeface="Arial"/>
            </a:endParaRPr>
          </a:p>
          <a:p>
            <a:pPr marL="294640"/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"\nDone.\n";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4672" y="1741120"/>
            <a:ext cx="4387850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 </a:t>
            </a:r>
            <a:r>
              <a:rPr spc="-80" dirty="0">
                <a:latin typeface="Arial"/>
                <a:cs typeface="Arial"/>
              </a:rPr>
              <a:t>&lt;fstream&gt;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-95" dirty="0">
                <a:latin typeface="Arial"/>
                <a:cs typeface="Arial"/>
              </a:rPr>
              <a:t>using </a:t>
            </a:r>
            <a:r>
              <a:rPr spc="-114" dirty="0">
                <a:latin typeface="Arial"/>
                <a:cs typeface="Arial"/>
              </a:rPr>
              <a:t>namespace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15" dirty="0">
                <a:latin typeface="Arial"/>
                <a:cs typeface="Arial"/>
              </a:rPr>
              <a:t>int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60" dirty="0">
                <a:latin typeface="Arial"/>
                <a:cs typeface="Arial"/>
              </a:rPr>
              <a:t>fstream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dataFile;</a:t>
            </a:r>
            <a:endParaRPr dirty="0">
              <a:latin typeface="Arial"/>
              <a:cs typeface="Arial"/>
            </a:endParaRPr>
          </a:p>
          <a:p>
            <a:pPr marL="895350" indent="-882650">
              <a:buAutoNum type="arabicPeriod"/>
              <a:tabLst>
                <a:tab pos="894715" algn="l"/>
                <a:tab pos="895985" algn="l"/>
              </a:tabLst>
            </a:pPr>
            <a:r>
              <a:rPr spc="-85" dirty="0">
                <a:latin typeface="Arial"/>
                <a:cs typeface="Arial"/>
              </a:rPr>
              <a:t>char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name[81];</a:t>
            </a:r>
            <a:endParaRPr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45" dirty="0">
                <a:latin typeface="Arial"/>
                <a:cs typeface="Arial"/>
              </a:rPr>
              <a:t>dataFile.open("demofile.txt",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ios::in);</a:t>
            </a:r>
            <a:endParaRPr dirty="0">
              <a:latin typeface="Arial"/>
              <a:cs typeface="Arial"/>
            </a:endParaRPr>
          </a:p>
          <a:p>
            <a:pPr marL="12700" marR="2330450">
              <a:buAutoNum type="arabicPeriod"/>
              <a:tabLst>
                <a:tab pos="927100" algn="l"/>
                <a:tab pos="927735" algn="l"/>
              </a:tabLst>
            </a:pPr>
            <a:r>
              <a:rPr spc="25" dirty="0">
                <a:latin typeface="Arial"/>
                <a:cs typeface="Arial"/>
              </a:rPr>
              <a:t>if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(!dataFile)  </a:t>
            </a:r>
            <a:r>
              <a:rPr spc="-75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10.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80" dirty="0">
                <a:latin typeface="Arial"/>
                <a:cs typeface="Arial"/>
              </a:rPr>
              <a:t>11.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12.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13.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14.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15.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16.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17.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18.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1342" y="6406083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3800" algn="l"/>
              </a:tabLst>
            </a:pPr>
            <a:r>
              <a:rPr spc="-5" dirty="0">
                <a:latin typeface="Arial"/>
                <a:cs typeface="Arial"/>
              </a:rPr>
              <a:t>r</a:t>
            </a:r>
            <a:r>
              <a:rPr spc="-1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turn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dirty="0">
                <a:latin typeface="Arial"/>
                <a:cs typeface="Arial"/>
              </a:rPr>
              <a:t>	</a:t>
            </a: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5328" y="1674876"/>
            <a:ext cx="3564890" cy="216154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45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16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 file.</a:t>
            </a:r>
            <a:endParaRPr>
              <a:latin typeface="Arial"/>
              <a:cs typeface="Arial"/>
            </a:endParaRPr>
          </a:p>
          <a:p>
            <a:pPr marL="92710" marR="2854960">
              <a:lnSpc>
                <a:spcPct val="1078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Smith  Willis  Davis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6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41222"/>
            <a:ext cx="852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14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100" spc="-16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1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100" spc="-60" dirty="0">
                <a:solidFill>
                  <a:srgbClr val="4F81BC"/>
                </a:solidFill>
                <a:latin typeface="Arial"/>
                <a:cs typeface="Arial"/>
              </a:rPr>
              <a:t>object's eof() </a:t>
            </a:r>
            <a:r>
              <a:rPr sz="2100" spc="-75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1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100" spc="15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100" spc="-50" dirty="0">
                <a:solidFill>
                  <a:srgbClr val="4F81BC"/>
                </a:solidFill>
                <a:latin typeface="Arial"/>
                <a:cs typeface="Arial"/>
              </a:rPr>
              <a:t>detect</a:t>
            </a:r>
            <a:r>
              <a:rPr sz="2100" spc="-4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lang="en-IN" sz="2100" spc="-415" dirty="0">
                <a:solidFill>
                  <a:srgbClr val="4F81BC"/>
                </a:solidFill>
                <a:latin typeface="Arial"/>
                <a:cs typeface="Arial"/>
              </a:rPr>
              <a:t> 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1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100" spc="-2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3" y="2101723"/>
            <a:ext cx="50971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27685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&lt;iostream&gt;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&lt;fstream&gt;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110" dirty="0">
                <a:latin typeface="Arial"/>
                <a:cs typeface="Arial"/>
              </a:rPr>
              <a:t>using </a:t>
            </a:r>
            <a:r>
              <a:rPr sz="2100" spc="-135" dirty="0">
                <a:latin typeface="Arial"/>
                <a:cs typeface="Arial"/>
              </a:rPr>
              <a:t>namespace </a:t>
            </a:r>
            <a:r>
              <a:rPr sz="2100" spc="-65" dirty="0">
                <a:latin typeface="Arial"/>
                <a:cs typeface="Arial"/>
              </a:rPr>
              <a:t>std;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15" dirty="0">
                <a:latin typeface="Arial"/>
                <a:cs typeface="Arial"/>
              </a:rPr>
              <a:t>int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main()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70" dirty="0">
                <a:latin typeface="Arial"/>
                <a:cs typeface="Arial"/>
              </a:rPr>
              <a:t>fstream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nameFile;</a:t>
            </a:r>
            <a:endParaRPr sz="21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100" spc="-90" dirty="0">
                <a:latin typeface="Arial"/>
                <a:cs typeface="Arial"/>
              </a:rPr>
              <a:t>char </a:t>
            </a:r>
            <a:r>
              <a:rPr sz="2100" spc="-20" dirty="0">
                <a:latin typeface="Arial"/>
                <a:cs typeface="Arial"/>
              </a:rPr>
              <a:t>input[81];  </a:t>
            </a:r>
            <a:r>
              <a:rPr sz="2100" spc="-55" dirty="0">
                <a:latin typeface="Arial"/>
                <a:cs typeface="Arial"/>
              </a:rPr>
              <a:t>nameFile.open("demofile.txt", ios::in); 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(!nameFile)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194" y="4662678"/>
            <a:ext cx="4057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455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65" dirty="0">
                <a:latin typeface="Arial"/>
                <a:cs typeface="Arial"/>
              </a:rPr>
              <a:t>"File </a:t>
            </a:r>
            <a:r>
              <a:rPr sz="2100" spc="-85" dirty="0">
                <a:latin typeface="Arial"/>
                <a:cs typeface="Arial"/>
              </a:rPr>
              <a:t>open </a:t>
            </a:r>
            <a:r>
              <a:rPr sz="2100" spc="5" dirty="0">
                <a:latin typeface="Arial"/>
                <a:cs typeface="Arial"/>
              </a:rPr>
              <a:t>error!"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4379" y="4662678"/>
            <a:ext cx="1301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4595" algn="l"/>
              </a:tabLst>
            </a:pPr>
            <a:r>
              <a:rPr sz="2100" spc="5" dirty="0">
                <a:latin typeface="Arial"/>
                <a:cs typeface="Arial"/>
              </a:rPr>
              <a:t>r</a:t>
            </a:r>
            <a:r>
              <a:rPr sz="2100" spc="-14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turn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0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982718"/>
            <a:ext cx="2494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100" spc="-110" dirty="0">
                <a:latin typeface="Arial"/>
                <a:cs typeface="Arial"/>
              </a:rPr>
              <a:t>nameFile </a:t>
            </a:r>
            <a:r>
              <a:rPr sz="2100" spc="-185" dirty="0">
                <a:latin typeface="Arial"/>
                <a:cs typeface="Arial"/>
              </a:rPr>
              <a:t>&gt;&gt; </a:t>
            </a:r>
            <a:r>
              <a:rPr sz="2100" spc="-15" dirty="0">
                <a:latin typeface="Arial"/>
                <a:cs typeface="Arial"/>
              </a:rPr>
              <a:t>input;  </a:t>
            </a:r>
            <a:r>
              <a:rPr sz="2100" spc="-35" dirty="0">
                <a:latin typeface="Arial"/>
                <a:cs typeface="Arial"/>
              </a:rPr>
              <a:t>while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(!nameFile.eof())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9103" y="5623052"/>
            <a:ext cx="2375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77745" algn="l"/>
              </a:tabLst>
            </a:pPr>
            <a:r>
              <a:rPr sz="2100" spc="-110" dirty="0">
                <a:latin typeface="Arial"/>
                <a:cs typeface="Arial"/>
              </a:rPr>
              <a:t>nameFil</a:t>
            </a:r>
            <a:r>
              <a:rPr sz="2100" spc="-114" dirty="0">
                <a:latin typeface="Arial"/>
                <a:cs typeface="Arial"/>
              </a:rPr>
              <a:t>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&gt;</a:t>
            </a:r>
            <a:r>
              <a:rPr sz="2100" spc="-185" dirty="0">
                <a:latin typeface="Arial"/>
                <a:cs typeface="Arial"/>
              </a:rPr>
              <a:t>&gt;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in</a:t>
            </a:r>
            <a:r>
              <a:rPr sz="2100" spc="-45" dirty="0">
                <a:latin typeface="Arial"/>
                <a:cs typeface="Arial"/>
              </a:rPr>
              <a:t>p</a:t>
            </a:r>
            <a:r>
              <a:rPr sz="2100" spc="30" dirty="0">
                <a:latin typeface="Arial"/>
                <a:cs typeface="Arial"/>
              </a:rPr>
              <a:t>u</a:t>
            </a:r>
            <a:r>
              <a:rPr sz="2100" spc="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7" y="5623053"/>
            <a:ext cx="29629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spcBef>
                <a:spcPts val="100"/>
              </a:spcBef>
              <a:tabLst>
                <a:tab pos="57912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15" dirty="0">
                <a:latin typeface="Arial"/>
                <a:cs typeface="Arial"/>
              </a:rPr>
              <a:t>input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  </a:t>
            </a:r>
            <a:r>
              <a:rPr sz="2100" spc="-100" dirty="0">
                <a:latin typeface="Arial"/>
                <a:cs typeface="Arial"/>
              </a:rPr>
              <a:t>nameFile.close();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20" dirty="0">
                <a:latin typeface="Arial"/>
                <a:cs typeface="Arial"/>
              </a:rPr>
              <a:t>return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0;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4672" y="4342639"/>
            <a:ext cx="624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80" dirty="0">
                <a:latin typeface="Arial"/>
                <a:cs typeface="Arial"/>
              </a:rPr>
              <a:t>7.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8.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9.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10.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11.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12.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13.</a:t>
            </a:r>
            <a:endParaRPr sz="210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527685" algn="l"/>
              </a:tabLst>
            </a:pPr>
            <a:r>
              <a:rPr sz="2100" spc="-90" dirty="0">
                <a:latin typeface="Arial"/>
                <a:cs typeface="Arial"/>
              </a:rPr>
              <a:t>14.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170" y="33909"/>
            <a:ext cx="7294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185" marR="5080" indent="-2357120">
              <a:spcBef>
                <a:spcPts val="95"/>
              </a:spcBef>
            </a:pPr>
            <a:r>
              <a:rPr sz="4000" spc="-100" dirty="0"/>
              <a:t>Member </a:t>
            </a:r>
            <a:r>
              <a:rPr sz="4000" spc="-180" dirty="0"/>
              <a:t>Functions </a:t>
            </a:r>
            <a:r>
              <a:rPr sz="4000" spc="-15" dirty="0"/>
              <a:t>for </a:t>
            </a:r>
            <a:r>
              <a:rPr sz="4000" spc="-275" dirty="0"/>
              <a:t>Reading</a:t>
            </a:r>
            <a:r>
              <a:rPr sz="4000" spc="-570" dirty="0"/>
              <a:t> </a:t>
            </a:r>
            <a:r>
              <a:rPr sz="4000" spc="-190" dirty="0"/>
              <a:t>and  </a:t>
            </a:r>
            <a:r>
              <a:rPr sz="4000" spc="-70" dirty="0"/>
              <a:t>Writing</a:t>
            </a:r>
            <a:r>
              <a:rPr sz="4000" spc="-204" dirty="0"/>
              <a:t> </a:t>
            </a:r>
            <a:r>
              <a:rPr sz="4000" spc="-25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046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10" dirty="0">
                <a:latin typeface="Arial"/>
                <a:cs typeface="Arial"/>
              </a:rPr>
              <a:t>member </a:t>
            </a:r>
            <a:r>
              <a:rPr sz="3200" spc="-80" dirty="0">
                <a:latin typeface="Arial"/>
                <a:cs typeface="Arial"/>
              </a:rPr>
              <a:t>functions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65" dirty="0">
                <a:latin typeface="Arial"/>
                <a:cs typeface="Arial"/>
              </a:rPr>
              <a:t>specialized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writing.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94" y="303352"/>
            <a:ext cx="6753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5" dirty="0"/>
              <a:t>The </a:t>
            </a:r>
            <a:r>
              <a:rPr spc="-110" dirty="0"/>
              <a:t>getline </a:t>
            </a:r>
            <a:r>
              <a:rPr spc="-105" dirty="0"/>
              <a:t>Member</a:t>
            </a:r>
            <a:r>
              <a:rPr spc="-345" dirty="0"/>
              <a:t> </a:t>
            </a:r>
            <a:r>
              <a:rPr spc="-16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36734"/>
            <a:ext cx="8844915" cy="48469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55600" indent="-342900">
              <a:spcBef>
                <a:spcPts val="1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dataFile.getline(str, </a:t>
            </a:r>
            <a:r>
              <a:rPr sz="3200" spc="-140" dirty="0">
                <a:latin typeface="Arial"/>
                <a:cs typeface="Arial"/>
              </a:rPr>
              <a:t>81,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‘\n’);</a:t>
            </a:r>
            <a:endParaRPr sz="3200">
              <a:latin typeface="Arial"/>
              <a:cs typeface="Arial"/>
            </a:endParaRPr>
          </a:p>
          <a:p>
            <a:pPr marL="1266825" marR="5715" indent="-622300" algn="just">
              <a:spcBef>
                <a:spcPts val="1245"/>
              </a:spcBef>
            </a:pPr>
            <a:r>
              <a:rPr sz="2400" spc="-40" dirty="0">
                <a:latin typeface="Arial"/>
                <a:cs typeface="Arial"/>
              </a:rPr>
              <a:t>str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25" dirty="0">
                <a:latin typeface="Arial"/>
                <a:cs typeface="Arial"/>
              </a:rPr>
              <a:t>array,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pointer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section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memory.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information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from the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stored  </a:t>
            </a:r>
            <a:r>
              <a:rPr sz="2400" spc="-85" dirty="0">
                <a:latin typeface="Arial"/>
                <a:cs typeface="Arial"/>
              </a:rPr>
              <a:t>here.</a:t>
            </a:r>
            <a:endParaRPr sz="2400">
              <a:latin typeface="Arial"/>
              <a:cs typeface="Arial"/>
            </a:endParaRPr>
          </a:p>
          <a:p>
            <a:pPr marL="1266825" marR="6985" indent="-622300" algn="just">
              <a:spcBef>
                <a:spcPts val="1200"/>
              </a:spcBef>
            </a:pPr>
            <a:r>
              <a:rPr sz="2400" spc="-125" dirty="0">
                <a:latin typeface="Arial"/>
                <a:cs typeface="Arial"/>
              </a:rPr>
              <a:t>81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greater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characters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read.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80  </a:t>
            </a:r>
            <a:r>
              <a:rPr sz="2400" spc="-110" dirty="0">
                <a:latin typeface="Arial"/>
                <a:cs typeface="Arial"/>
              </a:rPr>
              <a:t>characters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read.</a:t>
            </a:r>
            <a:endParaRPr sz="2400">
              <a:latin typeface="Arial"/>
              <a:cs typeface="Arial"/>
            </a:endParaRPr>
          </a:p>
          <a:p>
            <a:pPr marL="1266825" marR="5080" indent="-622300" algn="just">
              <a:spcBef>
                <a:spcPts val="1205"/>
              </a:spcBef>
            </a:pP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delimiter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105" dirty="0">
                <a:latin typeface="Arial"/>
                <a:cs typeface="Arial"/>
              </a:rPr>
              <a:t>choice.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30" dirty="0">
                <a:latin typeface="Arial"/>
                <a:cs typeface="Arial"/>
              </a:rPr>
              <a:t>delimiter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encountered,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75" dirty="0">
                <a:latin typeface="Arial"/>
                <a:cs typeface="Arial"/>
              </a:rPr>
              <a:t>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stop </a:t>
            </a:r>
            <a:r>
              <a:rPr sz="2400" spc="-100" dirty="0">
                <a:latin typeface="Arial"/>
                <a:cs typeface="Arial"/>
              </a:rPr>
              <a:t>reading 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characters. </a:t>
            </a:r>
            <a:r>
              <a:rPr sz="2400" spc="-145" dirty="0">
                <a:latin typeface="Arial"/>
                <a:cs typeface="Arial"/>
              </a:rPr>
              <a:t>(This  </a:t>
            </a:r>
            <a:r>
              <a:rPr sz="2400" spc="-85" dirty="0">
                <a:latin typeface="Arial"/>
                <a:cs typeface="Arial"/>
              </a:rPr>
              <a:t>argument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optional.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it’s </a:t>
            </a:r>
            <a:r>
              <a:rPr sz="2400" spc="10" dirty="0">
                <a:latin typeface="Arial"/>
                <a:cs typeface="Arial"/>
              </a:rPr>
              <a:t>left </a:t>
            </a:r>
            <a:r>
              <a:rPr sz="2400" spc="-100" dirty="0">
                <a:latin typeface="Arial"/>
                <a:cs typeface="Arial"/>
              </a:rPr>
              <a:t>our, </a:t>
            </a: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default.)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7376"/>
            <a:ext cx="8618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000" spc="-160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000" spc="-55" dirty="0">
                <a:solidFill>
                  <a:srgbClr val="4F81BC"/>
                </a:solidFill>
                <a:latin typeface="Arial"/>
                <a:cs typeface="Arial"/>
              </a:rPr>
              <a:t>object's getline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000" spc="15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000" spc="-409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read </a:t>
            </a:r>
            <a:r>
              <a:rPr sz="2000" spc="-155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F81BC"/>
                </a:solidFill>
                <a:latin typeface="Arial"/>
                <a:cs typeface="Arial"/>
              </a:rPr>
              <a:t>line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information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from the</a:t>
            </a:r>
            <a:r>
              <a:rPr sz="2000" spc="-2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2272030"/>
            <a:ext cx="49060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27685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30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nameFile;</a:t>
            </a:r>
            <a:endParaRPr sz="20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input[81];  </a:t>
            </a:r>
            <a:r>
              <a:rPr sz="2000" spc="-50" dirty="0">
                <a:latin typeface="Arial"/>
                <a:cs typeface="Arial"/>
              </a:rPr>
              <a:t>nameFile.open("demofile.txt",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 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(!nameFile)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7" y="4711066"/>
            <a:ext cx="5304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1945" algn="l"/>
                <a:tab pos="4076065" algn="l"/>
                <a:tab pos="5211445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16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"Fi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ope</a:t>
            </a:r>
            <a:r>
              <a:rPr sz="2000" spc="-75" dirty="0">
                <a:latin typeface="Arial"/>
                <a:cs typeface="Arial"/>
              </a:rPr>
              <a:t>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er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!</a:t>
            </a:r>
            <a:r>
              <a:rPr sz="2000" spc="90" dirty="0">
                <a:latin typeface="Arial"/>
                <a:cs typeface="Arial"/>
              </a:rPr>
              <a:t>"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015866"/>
            <a:ext cx="5360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nameFile.getline(input, </a:t>
            </a:r>
            <a:r>
              <a:rPr sz="2000" spc="-70" dirty="0">
                <a:latin typeface="Arial"/>
                <a:cs typeface="Arial"/>
              </a:rPr>
              <a:t>81); </a:t>
            </a:r>
            <a:r>
              <a:rPr sz="2000" spc="220" dirty="0">
                <a:latin typeface="Arial"/>
                <a:cs typeface="Arial"/>
              </a:rPr>
              <a:t>//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80" dirty="0">
                <a:latin typeface="Arial"/>
                <a:cs typeface="Arial"/>
              </a:rPr>
              <a:t>\n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 </a:t>
            </a: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(!nameFile.eof())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8" y="5625185"/>
            <a:ext cx="59594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2131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355600">
              <a:tabLst>
                <a:tab pos="5866130" algn="l"/>
              </a:tabLst>
            </a:pPr>
            <a:r>
              <a:rPr sz="2000" spc="-110" dirty="0">
                <a:latin typeface="Arial"/>
                <a:cs typeface="Arial"/>
              </a:rPr>
              <a:t>nameFi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.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0" dirty="0">
                <a:latin typeface="Arial"/>
                <a:cs typeface="Arial"/>
              </a:rPr>
              <a:t>tl</a:t>
            </a:r>
            <a:r>
              <a:rPr sz="2000" spc="35" dirty="0">
                <a:latin typeface="Arial"/>
                <a:cs typeface="Arial"/>
              </a:rPr>
              <a:t>i</a:t>
            </a:r>
            <a:r>
              <a:rPr sz="2000" spc="-95" dirty="0">
                <a:latin typeface="Arial"/>
                <a:cs typeface="Arial"/>
              </a:rPr>
              <a:t>ne</a:t>
            </a:r>
            <a:r>
              <a:rPr sz="2000" spc="-55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inp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8</a:t>
            </a:r>
            <a:r>
              <a:rPr sz="2000" spc="-95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;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20" dirty="0">
                <a:latin typeface="Arial"/>
                <a:cs typeface="Arial"/>
              </a:rPr>
              <a:t>\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2" y="4406265"/>
            <a:ext cx="34798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100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6235396"/>
            <a:ext cx="1934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841500" algn="l"/>
              </a:tabLst>
            </a:pPr>
            <a:r>
              <a:rPr sz="2000" spc="-95" dirty="0">
                <a:latin typeface="Arial"/>
                <a:cs typeface="Arial"/>
              </a:rPr>
              <a:t>nameFile.close(); 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wessApps|Stream Based I/O | Input Output in C++">
            <a:extLst>
              <a:ext uri="{FF2B5EF4-FFF2-40B4-BE49-F238E27FC236}">
                <a16:creationId xmlns:a16="http://schemas.microsoft.com/office/drawing/2014/main" id="{3F2BC4AB-AB7D-EFA4-95F8-C7387D012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"/>
          <a:stretch/>
        </p:blipFill>
        <p:spPr bwMode="auto">
          <a:xfrm>
            <a:off x="457199" y="2819400"/>
            <a:ext cx="1090506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9CC0BF-85D0-091C-43D9-D411B907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376" y="152400"/>
            <a:ext cx="2365247" cy="697230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6032-39F7-A82F-87EE-2ACE85D793CE}"/>
              </a:ext>
            </a:extLst>
          </p:cNvPr>
          <p:cNvSpPr txBox="1"/>
          <p:nvPr/>
        </p:nvSpPr>
        <p:spPr>
          <a:xfrm>
            <a:off x="457199" y="849630"/>
            <a:ext cx="11277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stream that supplies data to the program is known as input stream and the one that receives data from the program is known as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input stream extracts (or reads) data from the file and the output stream inserts (or writes) data to the file</a:t>
            </a:r>
          </a:p>
        </p:txBody>
      </p:sp>
    </p:spTree>
    <p:extLst>
      <p:ext uri="{BB962C8B-B14F-4D97-AF65-F5344CB8AC3E}">
        <p14:creationId xmlns:p14="http://schemas.microsoft.com/office/powerpoint/2010/main" val="365046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277873"/>
            <a:ext cx="7929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9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19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asks</a:t>
            </a:r>
            <a:r>
              <a:rPr lang="en-IN"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95" dirty="0">
                <a:solidFill>
                  <a:srgbClr val="4F81BC"/>
                </a:solidFill>
                <a:latin typeface="Arial"/>
                <a:cs typeface="Arial"/>
              </a:rPr>
              <a:t>user </a:t>
            </a:r>
            <a:r>
              <a:rPr sz="1900" spc="-10" dirty="0">
                <a:solidFill>
                  <a:srgbClr val="4F81BC"/>
                </a:solidFill>
                <a:latin typeface="Arial"/>
                <a:cs typeface="Arial"/>
              </a:rPr>
              <a:t>for </a:t>
            </a:r>
            <a:r>
              <a:rPr sz="1900" spc="-150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name. </a:t>
            </a:r>
            <a:r>
              <a:rPr sz="1900" spc="-14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is </a:t>
            </a:r>
            <a:r>
              <a:rPr sz="1900" spc="-85" dirty="0">
                <a:solidFill>
                  <a:srgbClr val="4F81BC"/>
                </a:solidFill>
                <a:latin typeface="Arial"/>
                <a:cs typeface="Arial"/>
              </a:rPr>
              <a:t>opened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and </a:t>
            </a:r>
            <a:r>
              <a:rPr sz="1900" spc="-30" dirty="0">
                <a:solidFill>
                  <a:srgbClr val="4F81BC"/>
                </a:solidFill>
                <a:latin typeface="Arial"/>
                <a:cs typeface="Arial"/>
              </a:rPr>
              <a:t>its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contents</a:t>
            </a:r>
            <a:r>
              <a:rPr sz="1900" spc="-3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are  displayed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on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1900" spc="-14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screen.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292" y="5043042"/>
            <a:ext cx="1177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88390" algn="l"/>
              </a:tabLst>
            </a:pPr>
            <a:r>
              <a:rPr sz="1900" spc="-5" dirty="0">
                <a:latin typeface="Arial"/>
                <a:cs typeface="Arial"/>
              </a:rPr>
              <a:t>r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dirty="0">
                <a:latin typeface="Arial"/>
                <a:cs typeface="Arial"/>
              </a:rPr>
              <a:t>turn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622137"/>
            <a:ext cx="1665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35" dirty="0">
                <a:latin typeface="Arial"/>
                <a:cs typeface="Arial"/>
              </a:rPr>
              <a:t>while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(!file.eof())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4305" y="5912002"/>
            <a:ext cx="40074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94130" algn="l"/>
                <a:tab pos="3918585" algn="l"/>
              </a:tabLst>
            </a:pPr>
            <a:r>
              <a:rPr sz="1900" spc="40" dirty="0">
                <a:latin typeface="Arial"/>
                <a:cs typeface="Arial"/>
              </a:rPr>
              <a:t>f</a:t>
            </a:r>
            <a:r>
              <a:rPr sz="1900" spc="10" dirty="0">
                <a:latin typeface="Arial"/>
                <a:cs typeface="Arial"/>
              </a:rPr>
              <a:t>i</a:t>
            </a:r>
            <a:r>
              <a:rPr sz="1900" dirty="0">
                <a:latin typeface="Arial"/>
                <a:cs typeface="Arial"/>
              </a:rPr>
              <a:t>l</a:t>
            </a:r>
            <a:r>
              <a:rPr sz="1900" spc="-110" dirty="0">
                <a:latin typeface="Arial"/>
                <a:cs typeface="Arial"/>
              </a:rPr>
              <a:t>e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-185" dirty="0">
                <a:latin typeface="Arial"/>
                <a:cs typeface="Arial"/>
              </a:rPr>
              <a:t>g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spc="-45" dirty="0">
                <a:latin typeface="Arial"/>
                <a:cs typeface="Arial"/>
              </a:rPr>
              <a:t>t(ch)</a:t>
            </a:r>
            <a:r>
              <a:rPr sz="1900" spc="-25" dirty="0">
                <a:latin typeface="Arial"/>
                <a:cs typeface="Arial"/>
              </a:rPr>
              <a:t>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195" dirty="0">
                <a:latin typeface="Arial"/>
                <a:cs typeface="Arial"/>
              </a:rPr>
              <a:t>/</a:t>
            </a: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60" dirty="0">
                <a:latin typeface="Arial"/>
                <a:cs typeface="Arial"/>
              </a:rPr>
              <a:t>anothe</a:t>
            </a:r>
            <a:r>
              <a:rPr sz="1900" spc="25" dirty="0">
                <a:latin typeface="Arial"/>
                <a:cs typeface="Arial"/>
              </a:rPr>
              <a:t>r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cha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150" dirty="0">
                <a:latin typeface="Arial"/>
                <a:cs typeface="Arial"/>
              </a:rPr>
              <a:t>ac</a:t>
            </a:r>
            <a:r>
              <a:rPr sz="1900" spc="80" dirty="0">
                <a:latin typeface="Arial"/>
                <a:cs typeface="Arial"/>
              </a:rPr>
              <a:t>t</a:t>
            </a:r>
            <a:r>
              <a:rPr sz="1900" spc="-45" dirty="0">
                <a:latin typeface="Arial"/>
                <a:cs typeface="Arial"/>
              </a:rPr>
              <a:t>er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3" y="2146808"/>
            <a:ext cx="587946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&lt;iostream&gt;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&lt;fstream&gt;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105" dirty="0">
                <a:latin typeface="Arial"/>
                <a:cs typeface="Arial"/>
              </a:rPr>
              <a:t>using </a:t>
            </a:r>
            <a:r>
              <a:rPr sz="1900" spc="-125" dirty="0">
                <a:latin typeface="Arial"/>
                <a:cs typeface="Arial"/>
              </a:rPr>
              <a:t>namespace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std;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10" dirty="0">
                <a:latin typeface="Arial"/>
                <a:cs typeface="Arial"/>
              </a:rPr>
              <a:t>int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main()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65" dirty="0">
                <a:latin typeface="Arial"/>
                <a:cs typeface="Arial"/>
              </a:rPr>
              <a:t>fstream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85" dirty="0">
                <a:latin typeface="Arial"/>
                <a:cs typeface="Arial"/>
              </a:rPr>
              <a:t>char </a:t>
            </a:r>
            <a:r>
              <a:rPr sz="1900" spc="-90" dirty="0">
                <a:latin typeface="Arial"/>
                <a:cs typeface="Arial"/>
              </a:rPr>
              <a:t>ch,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fileName[51];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60" dirty="0">
                <a:latin typeface="Arial"/>
                <a:cs typeface="Arial"/>
              </a:rPr>
              <a:t>"Enter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15" dirty="0">
                <a:latin typeface="Arial"/>
                <a:cs typeface="Arial"/>
              </a:rPr>
              <a:t>file </a:t>
            </a:r>
            <a:r>
              <a:rPr sz="1900" spc="-90" dirty="0">
                <a:latin typeface="Arial"/>
                <a:cs typeface="Arial"/>
              </a:rPr>
              <a:t>name: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";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70" dirty="0">
                <a:latin typeface="Arial"/>
                <a:cs typeface="Arial"/>
              </a:rPr>
              <a:t>cin </a:t>
            </a:r>
            <a:r>
              <a:rPr sz="1900" spc="-170" dirty="0">
                <a:latin typeface="Arial"/>
                <a:cs typeface="Arial"/>
              </a:rPr>
              <a:t>&gt;&gt;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fileName;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55" dirty="0">
                <a:latin typeface="Arial"/>
                <a:cs typeface="Arial"/>
              </a:rPr>
              <a:t>file.open(fileName,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ios::in);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900" spc="30" dirty="0">
                <a:latin typeface="Arial"/>
                <a:cs typeface="Arial"/>
              </a:rPr>
              <a:t>if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(!file)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  <a:tab pos="12192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70" dirty="0">
                <a:latin typeface="Arial"/>
                <a:cs typeface="Arial"/>
              </a:rPr>
              <a:t>fileName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160" dirty="0">
                <a:latin typeface="Arial"/>
                <a:cs typeface="Arial"/>
              </a:rPr>
              <a:t>“ </a:t>
            </a:r>
            <a:r>
              <a:rPr sz="1900" spc="-70" dirty="0">
                <a:latin typeface="Arial"/>
                <a:cs typeface="Arial"/>
              </a:rPr>
              <a:t>could </a:t>
            </a:r>
            <a:r>
              <a:rPr sz="1900" spc="-10" dirty="0">
                <a:latin typeface="Arial"/>
                <a:cs typeface="Arial"/>
              </a:rPr>
              <a:t>not</a:t>
            </a:r>
            <a:r>
              <a:rPr sz="1900" spc="-365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30" dirty="0">
                <a:latin typeface="Arial"/>
                <a:cs typeface="Arial"/>
              </a:rPr>
              <a:t>opened.\n";</a:t>
            </a:r>
            <a:endParaRPr sz="1900" dirty="0">
              <a:latin typeface="Arial"/>
              <a:cs typeface="Arial"/>
            </a:endParaRPr>
          </a:p>
          <a:p>
            <a:pPr marL="12700" marR="1921510">
              <a:buAutoNum type="arabicPeriod"/>
              <a:tabLst>
                <a:tab pos="927100" algn="l"/>
                <a:tab pos="927735" algn="l"/>
                <a:tab pos="2209165" algn="l"/>
              </a:tabLst>
            </a:pPr>
            <a:r>
              <a:rPr sz="1900" spc="-50" dirty="0">
                <a:latin typeface="Arial"/>
                <a:cs typeface="Arial"/>
              </a:rPr>
              <a:t>file.get(ch);	</a:t>
            </a:r>
            <a:r>
              <a:rPr sz="1900" spc="200" dirty="0">
                <a:latin typeface="Arial"/>
                <a:cs typeface="Arial"/>
              </a:rPr>
              <a:t>//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75" dirty="0">
                <a:latin typeface="Arial"/>
                <a:cs typeface="Arial"/>
              </a:rPr>
              <a:t>character  </a:t>
            </a:r>
            <a:r>
              <a:rPr sz="1900" spc="-90" dirty="0">
                <a:latin typeface="Arial"/>
                <a:cs typeface="Arial"/>
              </a:rPr>
              <a:t>13.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14.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15.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16.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5912002"/>
            <a:ext cx="13938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304165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</a:t>
            </a:r>
            <a:r>
              <a:rPr sz="1900" spc="-24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ch;  </a:t>
            </a:r>
            <a:r>
              <a:rPr sz="1900" spc="-60" dirty="0">
                <a:latin typeface="Arial"/>
                <a:cs typeface="Arial"/>
              </a:rPr>
              <a:t>file.close();  </a:t>
            </a:r>
            <a:r>
              <a:rPr sz="1900" spc="-20" dirty="0">
                <a:latin typeface="Arial"/>
                <a:cs typeface="Arial"/>
              </a:rPr>
              <a:t>return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4" y="280492"/>
            <a:ext cx="66143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IN" spc="-310" dirty="0"/>
              <a:t>More</a:t>
            </a:r>
            <a:r>
              <a:rPr spc="-310" dirty="0"/>
              <a:t>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lang="en-IN" dirty="0">
                <a:latin typeface="Courier New"/>
                <a:cs typeface="Courier New"/>
              </a:rPr>
              <a:t>()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60" dirty="0"/>
              <a:t>Function</a:t>
            </a:r>
            <a:r>
              <a:rPr lang="en-IN" spc="-160" dirty="0"/>
              <a:t>s</a:t>
            </a:r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1674672" y="990905"/>
            <a:ext cx="8688528" cy="536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spcBef>
                <a:spcPts val="95"/>
              </a:spcBef>
            </a:pPr>
            <a:r>
              <a:rPr lang="en-IN" dirty="0">
                <a:latin typeface="Arial" pitchFamily="34" charset="0"/>
                <a:cs typeface="Arial" pitchFamily="34" charset="0"/>
              </a:rPr>
              <a:t>In addition to the form shown earlier, get function is  overloaded in several different ways. The prototype for the three most commonly used overloaded forms are shown here:</a:t>
            </a:r>
          </a:p>
          <a:p>
            <a:pPr marR="5080" algn="just">
              <a:spcBef>
                <a:spcPts val="95"/>
              </a:spcBef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, char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get( );</a:t>
            </a:r>
          </a:p>
          <a:p>
            <a:pPr marL="12700" marR="5080">
              <a:spcBef>
                <a:spcPts val="95"/>
              </a:spcBef>
            </a:pP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first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characters have been read, a newline is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second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 characters have been read, the character specified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has been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third overloaded form of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get( ) </a:t>
            </a:r>
            <a:r>
              <a:rPr lang="en-IN" dirty="0">
                <a:latin typeface="Arial" pitchFamily="34" charset="0"/>
                <a:cs typeface="Arial" pitchFamily="34" charset="0"/>
              </a:rPr>
              <a:t>returns the next character from the stream. It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returns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dirty="0">
                <a:latin typeface="Arial" pitchFamily="34" charset="0"/>
                <a:cs typeface="Arial" pitchFamily="34" charset="0"/>
              </a:rPr>
              <a:t>if the end of the file is encountered.</a:t>
            </a: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spcBef>
                <a:spcPts val="95"/>
              </a:spcBef>
            </a:pP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1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put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061" y="1211962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put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</a:t>
            </a:r>
            <a:r>
              <a:rPr sz="2000" spc="-3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724896" y="1821943"/>
            <a:ext cx="885952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</a:t>
            </a:r>
            <a:r>
              <a:rPr spc="-110" dirty="0"/>
              <a:t> </a:t>
            </a:r>
            <a:r>
              <a:rPr spc="-90" dirty="0"/>
              <a:t>&lt;iostream&gt;</a:t>
            </a:r>
          </a:p>
          <a:p>
            <a:pPr marL="527685" marR="3893820" indent="-514984"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 </a:t>
            </a:r>
            <a:r>
              <a:rPr spc="-90" dirty="0"/>
              <a:t>&lt;fstream&gt;  </a:t>
            </a:r>
            <a:r>
              <a:rPr spc="-105" dirty="0"/>
              <a:t>using </a:t>
            </a:r>
            <a:r>
              <a:rPr spc="-125" dirty="0"/>
              <a:t>namespace</a:t>
            </a:r>
            <a:r>
              <a:rPr spc="-170" dirty="0"/>
              <a:t> </a:t>
            </a:r>
            <a:r>
              <a:rPr spc="-60" dirty="0"/>
              <a:t>std;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pc="10" dirty="0"/>
              <a:t>int</a:t>
            </a:r>
            <a:r>
              <a:rPr spc="-110" dirty="0"/>
              <a:t> </a:t>
            </a:r>
            <a:r>
              <a:rPr spc="-70" dirty="0"/>
              <a:t>main()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/>
              <a:t>{	</a:t>
            </a:r>
            <a:r>
              <a:rPr spc="-65" dirty="0"/>
              <a:t>fstream </a:t>
            </a:r>
            <a:r>
              <a:rPr spc="-60" dirty="0"/>
              <a:t>dataFile("sentence.txt",</a:t>
            </a:r>
            <a:r>
              <a:rPr spc="-95" dirty="0"/>
              <a:t> </a:t>
            </a:r>
            <a:r>
              <a:rPr spc="-40" dirty="0"/>
              <a:t>ios::out);</a:t>
            </a: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85" dirty="0"/>
              <a:t>char</a:t>
            </a:r>
            <a:r>
              <a:rPr spc="-120" dirty="0"/>
              <a:t> </a:t>
            </a:r>
            <a:r>
              <a:rPr spc="-80" dirty="0"/>
              <a:t>ch;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 </a:t>
            </a:r>
            <a:r>
              <a:rPr spc="-105" dirty="0"/>
              <a:t>"Type </a:t>
            </a:r>
            <a:r>
              <a:rPr spc="-155" dirty="0"/>
              <a:t>a </a:t>
            </a:r>
            <a:r>
              <a:rPr spc="-100" dirty="0"/>
              <a:t>sentence </a:t>
            </a:r>
            <a:r>
              <a:rPr spc="-95" dirty="0"/>
              <a:t>and </a:t>
            </a:r>
            <a:r>
              <a:rPr spc="-90" dirty="0"/>
              <a:t>be </a:t>
            </a:r>
            <a:r>
              <a:rPr spc="-100" dirty="0"/>
              <a:t>sure </a:t>
            </a:r>
            <a:r>
              <a:rPr spc="15" dirty="0"/>
              <a:t>to </a:t>
            </a:r>
            <a:r>
              <a:rPr spc="-80" dirty="0"/>
              <a:t>end </a:t>
            </a:r>
            <a:r>
              <a:rPr spc="60" dirty="0"/>
              <a:t>it </a:t>
            </a:r>
            <a:r>
              <a:rPr spc="10" dirty="0"/>
              <a:t>with</a:t>
            </a:r>
            <a:r>
              <a:rPr spc="-365" dirty="0"/>
              <a:t> </a:t>
            </a:r>
            <a:r>
              <a:rPr spc="-155" dirty="0"/>
              <a:t>a </a:t>
            </a:r>
            <a:r>
              <a:rPr spc="35" dirty="0"/>
              <a:t>";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</a:t>
            </a:r>
            <a:r>
              <a:rPr spc="-195" dirty="0"/>
              <a:t> </a:t>
            </a:r>
            <a:r>
              <a:rPr dirty="0"/>
              <a:t>"period.\n";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9377" y="4260851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565650"/>
            <a:ext cx="20116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spcBef>
                <a:spcPts val="100"/>
              </a:spcBef>
              <a:tabLst>
                <a:tab pos="321945" algn="l"/>
              </a:tabLst>
            </a:pPr>
            <a:r>
              <a:rPr sz="2000" spc="-40" dirty="0">
                <a:latin typeface="Arial"/>
                <a:cs typeface="Arial"/>
              </a:rPr>
              <a:t>{		</a:t>
            </a:r>
            <a:r>
              <a:rPr sz="2000" spc="-65" dirty="0">
                <a:latin typeface="Arial"/>
                <a:cs typeface="Arial"/>
              </a:rPr>
              <a:t>cin.get(ch);  </a:t>
            </a:r>
            <a:r>
              <a:rPr sz="2000" spc="-114" dirty="0">
                <a:latin typeface="Arial"/>
                <a:cs typeface="Arial"/>
              </a:rPr>
              <a:t>d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aFil</a:t>
            </a:r>
            <a:r>
              <a:rPr sz="2000" spc="-15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.p</a:t>
            </a:r>
            <a:r>
              <a:rPr sz="2000" spc="-70" dirty="0">
                <a:latin typeface="Arial"/>
                <a:cs typeface="Arial"/>
              </a:rPr>
              <a:t>u</a:t>
            </a:r>
            <a:r>
              <a:rPr sz="2000" spc="12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40" dirty="0">
                <a:latin typeface="Arial"/>
                <a:cs typeface="Arial"/>
              </a:rPr>
              <a:t>);  </a:t>
            </a: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95" dirty="0">
                <a:latin typeface="Arial"/>
                <a:cs typeface="Arial"/>
              </a:rPr>
              <a:t>(ch </a:t>
            </a:r>
            <a:r>
              <a:rPr sz="2000" spc="-175" dirty="0">
                <a:latin typeface="Arial"/>
                <a:cs typeface="Arial"/>
              </a:rPr>
              <a:t>==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'.')</a:t>
            </a:r>
            <a:endParaRPr sz="2000">
              <a:latin typeface="Arial"/>
              <a:cs typeface="Arial"/>
            </a:endParaRPr>
          </a:p>
          <a:p>
            <a:pPr marL="525780">
              <a:spcBef>
                <a:spcPts val="5"/>
              </a:spcBef>
            </a:pPr>
            <a:r>
              <a:rPr sz="2000" spc="-75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7" y="5785206"/>
            <a:ext cx="16567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dataFile.close();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4672" y="3955492"/>
            <a:ext cx="34798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75" dirty="0">
                <a:latin typeface="Arial"/>
                <a:cs typeface="Arial"/>
              </a:rPr>
              <a:t>6.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85" dirty="0">
                <a:latin typeface="Arial"/>
                <a:cs typeface="Arial"/>
              </a:rPr>
              <a:t>11.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6394806"/>
            <a:ext cx="158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8971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855" y="4314444"/>
            <a:ext cx="5113020" cy="199517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75"/>
              </a:lnSpc>
            </a:pP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Type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sentence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be sure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945"/>
              </a:lnSpc>
            </a:pP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with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period.</a:t>
            </a:r>
            <a:endParaRPr>
              <a:latin typeface="Courier New"/>
              <a:cs typeface="Courier New"/>
            </a:endParaRPr>
          </a:p>
          <a:p>
            <a:pPr marL="92075">
              <a:spcBef>
                <a:spcPts val="32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am </a:t>
            </a:r>
            <a:r>
              <a:rPr b="1" spc="-5" dirty="0">
                <a:solidFill>
                  <a:srgbClr val="FFFFFF"/>
                </a:solidFill>
                <a:latin typeface="Courier New"/>
                <a:cs typeface="Courier New"/>
              </a:rPr>
              <a:t>on my</a:t>
            </a:r>
            <a:r>
              <a:rPr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2365"/>
              </a:lnSpc>
              <a:spcBef>
                <a:spcPts val="1380"/>
              </a:spcBef>
            </a:pPr>
            <a:r>
              <a:rPr sz="21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Resulting </a:t>
            </a:r>
            <a:r>
              <a:rPr sz="21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Contents </a:t>
            </a:r>
            <a:r>
              <a:rPr sz="2100" b="1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1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i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ts val="2365"/>
              </a:lnSpc>
            </a:pPr>
            <a:r>
              <a:rPr sz="2000" b="1" i="1" spc="-25" dirty="0">
                <a:solidFill>
                  <a:srgbClr val="FFFFFF"/>
                </a:solidFill>
                <a:latin typeface="Arial"/>
                <a:cs typeface="Arial"/>
              </a:rPr>
              <a:t>SENTENCE.TXT</a:t>
            </a:r>
            <a:r>
              <a:rPr sz="21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92075">
              <a:spcBef>
                <a:spcPts val="26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am on my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9032" y="3810000"/>
            <a:ext cx="1038225" cy="35330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spcBef>
                <a:spcPts val="235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3352"/>
            <a:ext cx="6324600" cy="677108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143001"/>
            <a:ext cx="6705600" cy="5555367"/>
          </a:xfrm>
        </p:spPr>
        <p:txBody>
          <a:bodyPr/>
          <a:lstStyle/>
          <a:p>
            <a:r>
              <a:rPr lang="en-IN" sz="1900" dirty="0">
                <a:latin typeface="Arial" pitchFamily="34" charset="0"/>
                <a:cs typeface="Arial" pitchFamily="34" charset="0"/>
              </a:rPr>
              <a:t>1.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2.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3.   using namespace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5.  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6.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in("test");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7.   if(!in)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8.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"Cannot open file.\n";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9.   return 1;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10.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11.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in.ignore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(10, ' ');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12.  char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13.  while(in)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in.get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(c);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15.  if(in)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16. 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17.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in.close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18.  return 0;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19.  }</a:t>
            </a:r>
          </a:p>
        </p:txBody>
      </p:sp>
    </p:spTree>
    <p:extLst>
      <p:ext uri="{BB962C8B-B14F-4D97-AF65-F5344CB8AC3E}">
        <p14:creationId xmlns:p14="http://schemas.microsoft.com/office/powerpoint/2010/main" val="266801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672" y="33909"/>
            <a:ext cx="6533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315" marR="5080" indent="-2126615">
              <a:spcBef>
                <a:spcPts val="95"/>
              </a:spcBef>
            </a:pPr>
            <a:r>
              <a:rPr sz="4000" spc="-204" dirty="0"/>
              <a:t>File </a:t>
            </a:r>
            <a:r>
              <a:rPr sz="4000" spc="-114" dirty="0"/>
              <a:t>pointers </a:t>
            </a:r>
            <a:r>
              <a:rPr sz="4000" spc="40" dirty="0"/>
              <a:t>to </a:t>
            </a:r>
            <a:r>
              <a:rPr sz="4000" spc="-25" dirty="0"/>
              <a:t>read/write</a:t>
            </a:r>
            <a:r>
              <a:rPr sz="4000" spc="-585" dirty="0"/>
              <a:t> </a:t>
            </a:r>
            <a:r>
              <a:rPr sz="4000" spc="-40" dirty="0"/>
              <a:t>from  </a:t>
            </a:r>
            <a:r>
              <a:rPr sz="4000" spc="-114" dirty="0"/>
              <a:t>binary</a:t>
            </a:r>
            <a:r>
              <a:rPr sz="4000" spc="-215" dirty="0"/>
              <a:t> </a:t>
            </a:r>
            <a:r>
              <a:rPr sz="4000" spc="-11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3" y="1746424"/>
            <a:ext cx="7324725" cy="22256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bytes: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spc="-114" dirty="0">
                <a:latin typeface="Arial"/>
                <a:cs typeface="Arial"/>
              </a:rPr>
              <a:t>(const </a:t>
            </a:r>
            <a:r>
              <a:rPr sz="2800" spc="-35" dirty="0">
                <a:latin typeface="Arial"/>
                <a:cs typeface="Arial"/>
              </a:rPr>
              <a:t>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n);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00" dirty="0">
                <a:latin typeface="Arial"/>
                <a:cs typeface="Arial"/>
              </a:rPr>
              <a:t>n </a:t>
            </a:r>
            <a:r>
              <a:rPr sz="3200" spc="-130" dirty="0">
                <a:latin typeface="Arial"/>
                <a:cs typeface="Arial"/>
              </a:rPr>
              <a:t>bytes </a:t>
            </a:r>
            <a:r>
              <a:rPr sz="3200" spc="-15" dirty="0">
                <a:latin typeface="Arial"/>
                <a:cs typeface="Arial"/>
              </a:rPr>
              <a:t>(to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pre-allocated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buffer):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Arial"/>
                <a:cs typeface="Arial"/>
              </a:rPr>
              <a:t>read </a:t>
            </a:r>
            <a:r>
              <a:rPr sz="2800" spc="-45" dirty="0">
                <a:latin typeface="Arial"/>
                <a:cs typeface="Arial"/>
              </a:rPr>
              <a:t>(char*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num)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54329"/>
            <a:ext cx="637159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00" dirty="0">
                <a:latin typeface="Arial"/>
                <a:cs typeface="Arial"/>
              </a:rPr>
              <a:t>#include&lt;iostream&gt;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90" dirty="0">
                <a:latin typeface="Arial"/>
                <a:cs typeface="Arial"/>
              </a:rPr>
              <a:t>#include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&lt;fstream&gt;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Arial"/>
                <a:cs typeface="Arial"/>
              </a:rPr>
              <a:t>using </a:t>
            </a:r>
            <a:r>
              <a:rPr sz="2500" spc="-160" dirty="0">
                <a:latin typeface="Arial"/>
                <a:cs typeface="Arial"/>
              </a:rPr>
              <a:t>namespace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std;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15" dirty="0">
                <a:latin typeface="Arial"/>
                <a:cs typeface="Arial"/>
              </a:rPr>
              <a:t>int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main()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527685" algn="l"/>
                <a:tab pos="913130" algn="l"/>
              </a:tabLst>
            </a:pPr>
            <a:r>
              <a:rPr sz="2500" spc="-100" dirty="0">
                <a:latin typeface="Arial"/>
                <a:cs typeface="Arial"/>
              </a:rPr>
              <a:t>5.	</a:t>
            </a:r>
            <a:r>
              <a:rPr sz="2500" spc="-50" dirty="0">
                <a:latin typeface="Arial"/>
                <a:cs typeface="Arial"/>
              </a:rPr>
              <a:t>{	</a:t>
            </a: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20" dirty="0">
                <a:latin typeface="Arial"/>
                <a:cs typeface="Arial"/>
              </a:rPr>
              <a:t>a[]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39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{10,23,3,7,9,11,25};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spcBef>
                <a:spcPts val="5"/>
              </a:spcBef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fstream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fs;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75" dirty="0">
                <a:latin typeface="Arial"/>
                <a:cs typeface="Arial"/>
              </a:rPr>
              <a:t>ios::binary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ios::out);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50" dirty="0">
                <a:latin typeface="Arial"/>
                <a:cs typeface="Arial"/>
              </a:rPr>
              <a:t>fs.write((char*) </a:t>
            </a:r>
            <a:r>
              <a:rPr sz="2500" spc="-80" dirty="0">
                <a:latin typeface="Arial"/>
                <a:cs typeface="Arial"/>
              </a:rPr>
              <a:t>&amp;a,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110" dirty="0">
                <a:latin typeface="Arial"/>
                <a:cs typeface="Arial"/>
              </a:rPr>
              <a:t>fs.close();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10.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10" dirty="0">
                <a:latin typeface="Arial"/>
                <a:cs typeface="Arial"/>
              </a:rPr>
              <a:t>a[i]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65" dirty="0">
                <a:latin typeface="Arial"/>
                <a:cs typeface="Arial"/>
              </a:rPr>
              <a:t>ios::in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ios::binary);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fs.read((char*) &amp;a,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13.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65" dirty="0">
                <a:latin typeface="Arial"/>
                <a:cs typeface="Arial"/>
              </a:rPr>
              <a:t>cout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-10" dirty="0">
                <a:latin typeface="Arial"/>
                <a:cs typeface="Arial"/>
              </a:rPr>
              <a:t>a[i]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110" dirty="0">
                <a:latin typeface="Arial"/>
                <a:cs typeface="Arial"/>
              </a:rPr>
              <a:t>"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";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  <a:tab pos="2755900" algn="l"/>
              </a:tabLst>
            </a:pPr>
            <a:r>
              <a:rPr sz="2500" spc="-114" dirty="0">
                <a:latin typeface="Arial"/>
                <a:cs typeface="Arial"/>
              </a:rPr>
              <a:t>14.	</a:t>
            </a:r>
            <a:r>
              <a:rPr sz="2500" spc="-110" dirty="0">
                <a:latin typeface="Arial"/>
                <a:cs typeface="Arial"/>
              </a:rPr>
              <a:t>fs.close();	</a:t>
            </a:r>
            <a:r>
              <a:rPr sz="2500" spc="-55" dirty="0"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3326" y="303352"/>
            <a:ext cx="470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80" dirty="0"/>
              <a:t>Random </a:t>
            </a:r>
            <a:r>
              <a:rPr spc="-385" dirty="0"/>
              <a:t>Access</a:t>
            </a:r>
            <a:r>
              <a:rPr spc="-220" dirty="0"/>
              <a:t> </a:t>
            </a:r>
            <a:r>
              <a:rPr spc="-26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3" y="1347927"/>
            <a:ext cx="86404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Random </a:t>
            </a:r>
            <a:r>
              <a:rPr sz="3200" spc="-280" dirty="0">
                <a:latin typeface="Arial"/>
                <a:cs typeface="Arial"/>
              </a:rPr>
              <a:t>Access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00" dirty="0">
                <a:latin typeface="Arial"/>
                <a:cs typeface="Arial"/>
              </a:rPr>
              <a:t>non-sequentially </a:t>
            </a:r>
            <a:r>
              <a:rPr sz="3200" spc="-220" dirty="0">
                <a:latin typeface="Arial"/>
                <a:cs typeface="Arial"/>
              </a:rPr>
              <a:t>accessing 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2300" y="2924555"/>
            <a:ext cx="586740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502" y="303352"/>
            <a:ext cx="263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5" dirty="0"/>
              <a:t>Mode</a:t>
            </a:r>
            <a:r>
              <a:rPr spc="-300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3537" y="1788583"/>
          <a:ext cx="8424545" cy="28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73025">
                        <a:lnSpc>
                          <a:spcPts val="26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Mode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Flag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3025">
                        <a:lnSpc>
                          <a:spcPts val="28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ios::beg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calculated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 beginning of the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ios::end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end of 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73025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ios::cur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current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9651" y="1046352"/>
          <a:ext cx="8999855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Statement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40"/>
                        </a:lnSpc>
                      </a:pPr>
                      <a:r>
                        <a:rPr sz="2400" b="1" spc="-100" dirty="0"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sz="2400" b="1" spc="-12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Affects </a:t>
                      </a:r>
                      <a:r>
                        <a:rPr sz="2400" b="1" spc="-1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Read/Write</a:t>
                      </a:r>
                      <a:r>
                        <a:rPr sz="2400" b="1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Position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35" dirty="0">
                          <a:latin typeface="Arial"/>
                          <a:cs typeface="Arial"/>
                        </a:rPr>
                        <a:t>File.seekp(32L,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2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33rd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32)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file.seekp(-10L,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11th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file.seekp(120L,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121st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file.seekg(2L,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3rd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file.seekg(-100L,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101st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file.seekg(40L,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41st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40)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50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629785" algn="l"/>
                        </a:tabLst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file.	</a:t>
                      </a:r>
                      <a:r>
                        <a:rPr sz="1800" spc="-89" baseline="30092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baseline="3009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90" dirty="0"/>
              <a:t>position</a:t>
            </a:r>
            <a:r>
              <a:rPr spc="-310" dirty="0"/>
              <a:t> </a:t>
            </a:r>
            <a:r>
              <a:rPr spc="-114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1279"/>
            <a:ext cx="884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latin typeface="Arial"/>
                <a:cs typeface="Arial"/>
              </a:rPr>
              <a:t>Both </a:t>
            </a:r>
            <a:r>
              <a:rPr sz="2800" b="1" spc="-155" dirty="0">
                <a:latin typeface="Trebuchet MS"/>
                <a:cs typeface="Trebuchet MS"/>
              </a:rPr>
              <a:t>istream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50" dirty="0">
                <a:latin typeface="Trebuchet MS"/>
                <a:cs typeface="Trebuchet MS"/>
              </a:rPr>
              <a:t>ostream </a:t>
            </a:r>
            <a:r>
              <a:rPr sz="2800" spc="-8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70" dirty="0">
                <a:latin typeface="Arial"/>
                <a:cs typeface="Arial"/>
              </a:rPr>
              <a:t>functions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4229" y="1778254"/>
            <a:ext cx="876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20" dirty="0">
                <a:latin typeface="Arial"/>
                <a:cs typeface="Arial"/>
              </a:rPr>
              <a:t>These</a:t>
            </a:r>
            <a:endParaRPr sz="2800">
              <a:latin typeface="Arial"/>
              <a:cs typeface="Arial"/>
            </a:endParaRPr>
          </a:p>
          <a:p>
            <a:pPr marL="379730"/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1093" y="1778254"/>
            <a:ext cx="1256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spcBef>
                <a:spcPts val="95"/>
              </a:spcBef>
            </a:pPr>
            <a:r>
              <a:rPr sz="2800" spc="-130" dirty="0">
                <a:latin typeface="Arial"/>
                <a:cs typeface="Arial"/>
              </a:rPr>
              <a:t>memb</a:t>
            </a:r>
            <a:r>
              <a:rPr sz="2800" spc="-114" dirty="0">
                <a:latin typeface="Arial"/>
                <a:cs typeface="Arial"/>
              </a:rPr>
              <a:t>e</a:t>
            </a:r>
            <a:r>
              <a:rPr sz="2800" spc="35" dirty="0">
                <a:latin typeface="Arial"/>
                <a:cs typeface="Arial"/>
              </a:rPr>
              <a:t>r  </a:t>
            </a:r>
            <a:r>
              <a:rPr sz="2800" spc="-90" dirty="0">
                <a:latin typeface="Arial"/>
                <a:cs typeface="Arial"/>
              </a:rPr>
              <a:t>i</a:t>
            </a:r>
            <a:r>
              <a:rPr sz="2800" spc="-235" dirty="0">
                <a:latin typeface="Arial"/>
                <a:cs typeface="Arial"/>
              </a:rPr>
              <a:t>s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65" dirty="0">
                <a:latin typeface="Arial"/>
                <a:cs typeface="Arial"/>
              </a:rPr>
              <a:t>r</a:t>
            </a:r>
            <a:r>
              <a:rPr sz="2800" spc="-165" dirty="0">
                <a:latin typeface="Arial"/>
                <a:cs typeface="Arial"/>
              </a:rPr>
              <a:t>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877" y="1778254"/>
            <a:ext cx="60985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811020" algn="l"/>
                <a:tab pos="2147570" algn="l"/>
                <a:tab pos="2728595" algn="l"/>
                <a:tab pos="2863850" algn="l"/>
                <a:tab pos="4019550" algn="l"/>
                <a:tab pos="4824095" algn="l"/>
                <a:tab pos="5377815" algn="l"/>
              </a:tabLst>
            </a:pPr>
            <a:r>
              <a:rPr sz="2800" spc="-75" dirty="0">
                <a:latin typeface="Arial"/>
                <a:cs typeface="Arial"/>
              </a:rPr>
              <a:t>repositioning	</a:t>
            </a:r>
            <a:r>
              <a:rPr sz="2800" spc="-35" dirty="0">
                <a:latin typeface="Arial"/>
                <a:cs typeface="Arial"/>
              </a:rPr>
              <a:t>the		</a:t>
            </a:r>
            <a:r>
              <a:rPr sz="2800" spc="-50" dirty="0">
                <a:latin typeface="Arial"/>
                <a:cs typeface="Arial"/>
              </a:rPr>
              <a:t>file-position	</a:t>
            </a:r>
            <a:r>
              <a:rPr sz="2800" spc="-80" dirty="0">
                <a:latin typeface="Arial"/>
                <a:cs typeface="Arial"/>
              </a:rPr>
              <a:t>pointer.  </a:t>
            </a:r>
            <a:r>
              <a:rPr sz="2800" spc="-85" dirty="0">
                <a:latin typeface="Arial"/>
                <a:cs typeface="Arial"/>
              </a:rPr>
              <a:t>fun</a:t>
            </a:r>
            <a:r>
              <a:rPr sz="2800" spc="-80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ar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170" dirty="0">
                <a:latin typeface="Trebuchet MS"/>
                <a:cs typeface="Trebuchet MS"/>
              </a:rPr>
              <a:t>see</a:t>
            </a:r>
            <a:r>
              <a:rPr sz="2800" b="1" spc="-175" dirty="0">
                <a:latin typeface="Trebuchet MS"/>
                <a:cs typeface="Trebuchet MS"/>
              </a:rPr>
              <a:t>k</a:t>
            </a:r>
            <a:r>
              <a:rPr sz="2800" b="1" spc="-80" dirty="0">
                <a:latin typeface="Trebuchet MS"/>
                <a:cs typeface="Trebuchet MS"/>
              </a:rPr>
              <a:t>g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15" dirty="0">
                <a:latin typeface="Arial"/>
                <a:cs typeface="Arial"/>
              </a:rPr>
              <a:t>(</a:t>
            </a:r>
            <a:r>
              <a:rPr sz="2800" spc="25" dirty="0">
                <a:latin typeface="Arial"/>
                <a:cs typeface="Arial"/>
              </a:rPr>
              <a:t>"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eek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65" dirty="0">
                <a:latin typeface="Arial"/>
                <a:cs typeface="Arial"/>
              </a:rPr>
              <a:t>g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140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")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65" dirty="0">
                <a:latin typeface="Trebuchet MS"/>
                <a:cs typeface="Trebuchet MS"/>
              </a:rPr>
              <a:t>seekp </a:t>
            </a:r>
            <a:r>
              <a:rPr sz="2800" spc="-125" dirty="0">
                <a:latin typeface="Arial"/>
                <a:cs typeface="Arial"/>
              </a:rPr>
              <a:t>("seek </a:t>
            </a:r>
            <a:r>
              <a:rPr sz="2800" dirty="0">
                <a:latin typeface="Arial"/>
                <a:cs typeface="Arial"/>
              </a:rPr>
              <a:t>put")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ostream.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673" y="3640315"/>
            <a:ext cx="8818245" cy="25933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seek </a:t>
            </a:r>
            <a:r>
              <a:rPr sz="2800" spc="-55" dirty="0">
                <a:latin typeface="Arial"/>
                <a:cs typeface="Arial"/>
              </a:rPr>
              <a:t>direction </a:t>
            </a:r>
            <a:r>
              <a:rPr sz="2800" spc="-185" dirty="0">
                <a:latin typeface="Arial"/>
                <a:cs typeface="Arial"/>
              </a:rPr>
              <a:t>can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0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ios::beg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Arial"/>
                <a:cs typeface="Arial"/>
              </a:rPr>
              <a:t>(the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beginning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/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marR="723900" lvl="1" indent="-286385">
              <a:spcBef>
                <a:spcPts val="580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55" dirty="0">
                <a:latin typeface="Trebuchet MS"/>
                <a:cs typeface="Trebuchet MS"/>
              </a:rPr>
              <a:t>ios::cur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current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position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40" dirty="0">
                <a:latin typeface="Trebuchet MS"/>
                <a:cs typeface="Trebuchet MS"/>
              </a:rPr>
              <a:t>ios::end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owessApps|Stream Based I/O | Input Output in C++">
            <a:extLst>
              <a:ext uri="{FF2B5EF4-FFF2-40B4-BE49-F238E27FC236}">
                <a16:creationId xmlns:a16="http://schemas.microsoft.com/office/drawing/2014/main" id="{A90D48E0-96F6-69B6-CA5A-7F29C5CA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152400"/>
            <a:ext cx="6781799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00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3" y="303352"/>
            <a:ext cx="277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-250" dirty="0"/>
              <a:t>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78128"/>
            <a:ext cx="808228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nth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byte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95" dirty="0">
                <a:latin typeface="Arial"/>
                <a:cs typeface="Arial"/>
              </a:rPr>
              <a:t>(assumes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ios::beg)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145" dirty="0">
                <a:latin typeface="Trebuchet MS"/>
                <a:cs typeface="Trebuchet MS"/>
              </a:rPr>
              <a:t>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33070" indent="-420370">
              <a:buChar char="•"/>
              <a:tabLst>
                <a:tab pos="433070" algn="l"/>
                <a:tab pos="43370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55" dirty="0">
                <a:latin typeface="Arial"/>
                <a:cs typeface="Arial"/>
              </a:rPr>
              <a:t>forward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75" dirty="0">
                <a:latin typeface="Trebuchet MS"/>
                <a:cs typeface="Trebuchet MS"/>
              </a:rPr>
              <a:t>ios::cur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160" dirty="0">
                <a:latin typeface="Arial"/>
                <a:cs typeface="Arial"/>
              </a:rPr>
              <a:t>back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40" dirty="0">
                <a:latin typeface="Arial"/>
                <a:cs typeface="Arial"/>
              </a:rPr>
              <a:t>at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54" dirty="0">
                <a:latin typeface="Trebuchet MS"/>
                <a:cs typeface="Trebuchet MS"/>
              </a:rPr>
              <a:t>0,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5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189" y="177241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4F81BC"/>
                </a:solidFill>
                <a:latin typeface="Arial"/>
                <a:cs typeface="Arial"/>
              </a:rPr>
              <a:t>seekg</a:t>
            </a:r>
            <a:r>
              <a:rPr sz="2000" spc="-2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985" y="1607058"/>
            <a:ext cx="58712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75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25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 </a:t>
            </a:r>
            <a:r>
              <a:rPr sz="2000" spc="-20" dirty="0">
                <a:latin typeface="Arial"/>
                <a:cs typeface="Arial"/>
              </a:rPr>
              <a:t>file("demofile.txt",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file.seekg(5L, </a:t>
            </a:r>
            <a:r>
              <a:rPr sz="2000" spc="-75" dirty="0">
                <a:latin typeface="Arial"/>
                <a:cs typeface="Arial"/>
              </a:rPr>
              <a:t>ios::beg);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beginning: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file.seekg(-10L, </a:t>
            </a:r>
            <a:r>
              <a:rPr sz="2000" spc="-65" dirty="0">
                <a:latin typeface="Arial"/>
                <a:cs typeface="Arial"/>
              </a:rPr>
              <a:t>ios::end);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10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65" dirty="0">
                <a:latin typeface="Arial"/>
                <a:cs typeface="Arial"/>
              </a:rPr>
              <a:t>end: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file.seekg(3L, </a:t>
            </a:r>
            <a:r>
              <a:rPr sz="2000" spc="-60" dirty="0">
                <a:latin typeface="Arial"/>
                <a:cs typeface="Arial"/>
              </a:rPr>
              <a:t>ios::cur);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3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current: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5" dirty="0">
                <a:latin typeface="Arial"/>
                <a:cs typeface="Arial"/>
              </a:rPr>
              <a:t>ch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60" dirty="0">
                <a:latin typeface="Arial"/>
                <a:cs typeface="Arial"/>
              </a:rPr>
              <a:t>file.close();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Arial"/>
                <a:cs typeface="Arial"/>
              </a:rPr>
              <a:t>return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0;}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886E-66B4-4745-8B82-9381520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pointers – bookmarks in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EB05-B41E-BB40-8EAD-C8E21950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Get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location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reading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Put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position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writing</a:t>
            </a:r>
          </a:p>
          <a:p>
            <a:r>
              <a:rPr lang="en-IN" sz="3200" dirty="0"/>
              <a:t>A file pointer is </a:t>
            </a:r>
            <a:r>
              <a:rPr lang="en-IN" sz="3200" dirty="0">
                <a:solidFill>
                  <a:srgbClr val="C00000"/>
                </a:solidFill>
              </a:rPr>
              <a:t>not like a C++ pointer </a:t>
            </a:r>
            <a:r>
              <a:rPr lang="en-IN" sz="3200" dirty="0"/>
              <a:t>but works like a book-mark in a book </a:t>
            </a:r>
          </a:p>
          <a:p>
            <a:r>
              <a:rPr lang="en-IN" sz="3200" dirty="0"/>
              <a:t> These pointers </a:t>
            </a:r>
            <a:r>
              <a:rPr lang="en-IN" sz="3200" dirty="0">
                <a:solidFill>
                  <a:srgbClr val="C00000"/>
                </a:solidFill>
              </a:rPr>
              <a:t>help</a:t>
            </a:r>
            <a:r>
              <a:rPr lang="en-IN" sz="3200" dirty="0"/>
              <a:t> attain </a:t>
            </a:r>
            <a:r>
              <a:rPr lang="en-IN" sz="3200" dirty="0">
                <a:solidFill>
                  <a:srgbClr val="C00000"/>
                </a:solidFill>
              </a:rPr>
              <a:t>random access </a:t>
            </a:r>
            <a:r>
              <a:rPr lang="en-IN" sz="3200" dirty="0"/>
              <a:t>in file for faster access in comparison to a sequential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26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seek and tell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Tell function - </a:t>
            </a:r>
            <a:r>
              <a:rPr lang="en-IN" sz="3200" dirty="0">
                <a:solidFill>
                  <a:srgbClr val="0070C0"/>
                </a:solidFill>
              </a:rPr>
              <a:t> just </a:t>
            </a:r>
            <a:r>
              <a:rPr lang="en-IN" sz="3200" i="1" dirty="0">
                <a:solidFill>
                  <a:srgbClr val="0070C0"/>
                </a:solidFill>
              </a:rPr>
              <a:t>examine</a:t>
            </a:r>
            <a:r>
              <a:rPr lang="en-IN" sz="3200" dirty="0">
                <a:solidFill>
                  <a:srgbClr val="0070C0"/>
                </a:solidFill>
              </a:rPr>
              <a:t> the file location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</a:rPr>
              <a:t>Seek function –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70C0"/>
                </a:solidFill>
              </a:rPr>
              <a:t>actually </a:t>
            </a:r>
            <a:r>
              <a:rPr lang="en-IN" sz="3200" i="1" dirty="0">
                <a:solidFill>
                  <a:srgbClr val="0070C0"/>
                </a:solidFill>
              </a:rPr>
              <a:t>set</a:t>
            </a:r>
            <a:r>
              <a:rPr lang="en-IN" sz="3200" dirty="0">
                <a:solidFill>
                  <a:srgbClr val="0070C0"/>
                </a:solidFill>
              </a:rPr>
              <a:t> the bookmark in a file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780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 and P in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G – (as Get) is for file read operation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P – (as Put) is for file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1583430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 err="1">
                <a:solidFill>
                  <a:srgbClr val="C00000"/>
                </a:solidFill>
              </a:rPr>
              <a:t>seekg</a:t>
            </a:r>
            <a:r>
              <a:rPr lang="en-IN" sz="3200" dirty="0">
                <a:solidFill>
                  <a:srgbClr val="C00000"/>
                </a:solidFill>
              </a:rPr>
              <a:t>() </a:t>
            </a:r>
            <a:r>
              <a:rPr lang="en-IN" sz="3200" dirty="0"/>
              <a:t>and </a:t>
            </a:r>
            <a:r>
              <a:rPr lang="en-IN" sz="3200" dirty="0" err="1">
                <a:solidFill>
                  <a:srgbClr val="7030A0"/>
                </a:solidFill>
              </a:rPr>
              <a:t>tellg</a:t>
            </a:r>
            <a:r>
              <a:rPr lang="en-IN" sz="3200" dirty="0">
                <a:solidFill>
                  <a:srgbClr val="7030A0"/>
                </a:solidFill>
              </a:rPr>
              <a:t>() </a:t>
            </a:r>
            <a:r>
              <a:rPr lang="en-IN" sz="3200" dirty="0"/>
              <a:t>functions allow you to </a:t>
            </a:r>
            <a:r>
              <a:rPr lang="en-IN" sz="3200" dirty="0">
                <a:solidFill>
                  <a:srgbClr val="C00000"/>
                </a:solidFill>
              </a:rPr>
              <a:t>set</a:t>
            </a:r>
            <a:r>
              <a:rPr lang="en-IN" sz="3200" dirty="0"/>
              <a:t> and </a:t>
            </a:r>
            <a:r>
              <a:rPr lang="en-IN" sz="3200" dirty="0">
                <a:solidFill>
                  <a:srgbClr val="7030A0"/>
                </a:solidFill>
              </a:rPr>
              <a:t>examine</a:t>
            </a:r>
            <a:r>
              <a:rPr lang="en-IN" sz="3200" dirty="0"/>
              <a:t> the </a:t>
            </a:r>
            <a:r>
              <a:rPr lang="en-IN" sz="3200" dirty="0" err="1">
                <a:solidFill>
                  <a:srgbClr val="0070C0"/>
                </a:solidFill>
              </a:rPr>
              <a:t>get_pointer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in the given file</a:t>
            </a:r>
          </a:p>
          <a:p>
            <a:endParaRPr lang="en-IN" sz="3200" dirty="0"/>
          </a:p>
          <a:p>
            <a:r>
              <a:rPr lang="en-IN" sz="3200" dirty="0" err="1"/>
              <a:t>seekp</a:t>
            </a:r>
            <a:r>
              <a:rPr lang="en-IN" sz="3200" dirty="0"/>
              <a:t>() and </a:t>
            </a:r>
            <a:r>
              <a:rPr lang="en-IN" sz="3200" dirty="0" err="1"/>
              <a:t>tellp</a:t>
            </a:r>
            <a:r>
              <a:rPr lang="en-IN" sz="3200" dirty="0"/>
              <a:t>() functions perform these operations on the </a:t>
            </a:r>
            <a:r>
              <a:rPr lang="en-IN" sz="3200" dirty="0" err="1"/>
              <a:t>put_pointer</a:t>
            </a:r>
            <a:r>
              <a:rPr lang="en-IN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050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Current, beginning and &amp; 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References for seek and tell functions</a:t>
            </a:r>
            <a:endParaRPr lang="en-IN" sz="3600" dirty="0"/>
          </a:p>
          <a:p>
            <a:endParaRPr lang="en-IN" sz="3600" dirty="0"/>
          </a:p>
          <a:p>
            <a:r>
              <a:rPr lang="en-IN" sz="3600" dirty="0" err="1"/>
              <a:t>ios</a:t>
            </a:r>
            <a:r>
              <a:rPr lang="en-IN" sz="3600" dirty="0"/>
              <a:t>::beg</a:t>
            </a:r>
          </a:p>
          <a:p>
            <a:r>
              <a:rPr lang="en-US" sz="3600" dirty="0" err="1"/>
              <a:t>ios:cur</a:t>
            </a:r>
            <a:endParaRPr lang="en-US" sz="3600" dirty="0"/>
          </a:p>
          <a:p>
            <a:r>
              <a:rPr lang="en-US" sz="3600" dirty="0" err="1"/>
              <a:t>ios:end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73867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en-US" dirty="0"/>
              <a:t>Command Line Arguments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960" y="1430056"/>
            <a:ext cx="8212227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In C/C++ it is possible to accept arguments from the command line.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We will be passing arguments to the main function, which we have always left empty.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Command line arguments are passed as character arrays, where each  parameter is separated by space.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Comes into the program as two arguments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/>
              <a:t>        argc – Number of parameters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/>
              <a:t>        argv – Parameter list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19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An example program 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7"/>
            <a:ext cx="8491322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#include &lt;</a:t>
            </a:r>
            <a:r>
              <a:rPr lang="en-IN" sz="2000" dirty="0" err="1">
                <a:latin typeface="Arial"/>
                <a:cs typeface="Arial"/>
              </a:rPr>
              <a:t>iostream</a:t>
            </a:r>
            <a:r>
              <a:rPr lang="en-IN" sz="2000" dirty="0">
                <a:latin typeface="Arial"/>
                <a:cs typeface="Arial"/>
              </a:rPr>
              <a:t>&gt;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using namespace </a:t>
            </a:r>
            <a:r>
              <a:rPr lang="en-IN" sz="2000" dirty="0" err="1">
                <a:latin typeface="Arial"/>
                <a:cs typeface="Arial"/>
              </a:rPr>
              <a:t>std</a:t>
            </a:r>
            <a:r>
              <a:rPr lang="en-IN" sz="2000" dirty="0">
                <a:latin typeface="Arial"/>
                <a:cs typeface="Arial"/>
              </a:rPr>
              <a:t>;</a:t>
            </a:r>
          </a:p>
          <a:p>
            <a:pPr marL="12700">
              <a:spcBef>
                <a:spcPts val="105"/>
              </a:spcBef>
            </a:pPr>
            <a:endParaRPr lang="en-IN" sz="20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main(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, char *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[])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{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for 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=0;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&lt;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++)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</a:t>
            </a:r>
            <a:r>
              <a:rPr lang="en-IN" sz="2000" dirty="0" err="1">
                <a:latin typeface="Arial"/>
                <a:cs typeface="Arial"/>
              </a:rPr>
              <a:t>cout</a:t>
            </a:r>
            <a:r>
              <a:rPr lang="en-IN" sz="2000" dirty="0">
                <a:latin typeface="Arial"/>
                <a:cs typeface="Arial"/>
              </a:rPr>
              <a:t> &lt;&lt; "This is Argument number #"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   &lt;&lt; </a:t>
            </a:r>
            <a:r>
              <a:rPr lang="en-IN" sz="2000" dirty="0" err="1">
                <a:latin typeface="Arial"/>
                <a:cs typeface="Arial"/>
              </a:rPr>
              <a:t>i</a:t>
            </a:r>
            <a:endParaRPr lang="en-IN" sz="20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   &lt;&lt; "-&gt;"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	 &lt;&lt; 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] &lt;&lt; </a:t>
            </a:r>
            <a:r>
              <a:rPr lang="en-IN" sz="2000" dirty="0" err="1">
                <a:latin typeface="Arial"/>
                <a:cs typeface="Arial"/>
              </a:rPr>
              <a:t>endl</a:t>
            </a:r>
            <a:r>
              <a:rPr lang="en-IN" sz="2000" dirty="0">
                <a:latin typeface="Arial"/>
                <a:cs typeface="Arial"/>
              </a:rPr>
              <a:t>;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return 0;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985" y="1607057"/>
            <a:ext cx="8212227" cy="9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/>
            <a:endParaRPr lang="en-US" altLang="en-US" dirty="0"/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59579"/>
            <a:ext cx="6019800" cy="18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0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sz="3200" dirty="0"/>
              <a:t>Conventional rules: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678" y="2148509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First argument (</a:t>
            </a:r>
            <a:r>
              <a:rPr lang="en-US" sz="2800" dirty="0" err="1"/>
              <a:t>argv</a:t>
            </a:r>
            <a:r>
              <a:rPr lang="en-US" sz="2800" dirty="0"/>
              <a:t>[0]) will always be the name of the calling program.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argc will always be at least 1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first argument is always </a:t>
            </a:r>
            <a:r>
              <a:rPr lang="en-US" sz="2800" dirty="0" err="1"/>
              <a:t>argv</a:t>
            </a:r>
            <a:r>
              <a:rPr lang="en-US" sz="2800" dirty="0"/>
              <a:t>[0]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last argument is always </a:t>
            </a:r>
            <a:r>
              <a:rPr lang="en-US" sz="2800" dirty="0" err="1"/>
              <a:t>argv</a:t>
            </a:r>
            <a:r>
              <a:rPr lang="en-US" sz="2800" dirty="0"/>
              <a:t>[argc-1]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argv</a:t>
            </a:r>
            <a:r>
              <a:rPr lang="en-US" sz="2800" dirty="0"/>
              <a:t>[</a:t>
            </a:r>
            <a:r>
              <a:rPr lang="en-US" sz="2800" dirty="0" err="1"/>
              <a:t>argc</a:t>
            </a:r>
            <a:r>
              <a:rPr lang="en-US" sz="2800" dirty="0"/>
              <a:t>] will always be a null pointer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18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778B76-99A5-019D-4846-C3D739C7D71E}"/>
              </a:ext>
            </a:extLst>
          </p:cNvPr>
          <p:cNvSpPr txBox="1"/>
          <p:nvPr/>
        </p:nvSpPr>
        <p:spPr>
          <a:xfrm>
            <a:off x="508460" y="41563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B2DEC-1FC2-D294-B9C9-26A5A699D1C3}"/>
              </a:ext>
            </a:extLst>
          </p:cNvPr>
          <p:cNvSpPr txBox="1"/>
          <p:nvPr/>
        </p:nvSpPr>
        <p:spPr>
          <a:xfrm>
            <a:off x="2781300" y="41563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0A04-7186-1CC0-9ADF-D54206D1352B}"/>
              </a:ext>
            </a:extLst>
          </p:cNvPr>
          <p:cNvSpPr txBox="1"/>
          <p:nvPr/>
        </p:nvSpPr>
        <p:spPr>
          <a:xfrm>
            <a:off x="4191000" y="41563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DEDE7-5D9A-F062-59AF-8E43D0A71FA6}"/>
              </a:ext>
            </a:extLst>
          </p:cNvPr>
          <p:cNvSpPr txBox="1"/>
          <p:nvPr/>
        </p:nvSpPr>
        <p:spPr>
          <a:xfrm>
            <a:off x="6318366" y="41563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C54D9-DEB8-E260-12AD-A4196521A8AF}"/>
              </a:ext>
            </a:extLst>
          </p:cNvPr>
          <p:cNvSpPr txBox="1"/>
          <p:nvPr/>
        </p:nvSpPr>
        <p:spPr>
          <a:xfrm>
            <a:off x="7655330" y="41563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A9760-0C43-93AD-3558-061941C02FC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03860" y="600302"/>
            <a:ext cx="9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EB265-2862-FBDB-1EA0-E55D722862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14700" y="600302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D59663-F7B7-BCB6-9D2A-D0C15645961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86400" y="600302"/>
            <a:ext cx="83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A4746B-2377-24F4-2976-0839468C61D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51766" y="600302"/>
            <a:ext cx="803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5AA6A-5002-929E-E4AE-6C2403274DBD}"/>
              </a:ext>
            </a:extLst>
          </p:cNvPr>
          <p:cNvSpPr txBox="1"/>
          <p:nvPr/>
        </p:nvSpPr>
        <p:spPr>
          <a:xfrm>
            <a:off x="1896688" y="230970"/>
            <a:ext cx="7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0B7EC-4278-586C-27DB-5D1CB055482C}"/>
              </a:ext>
            </a:extLst>
          </p:cNvPr>
          <p:cNvSpPr txBox="1"/>
          <p:nvPr/>
        </p:nvSpPr>
        <p:spPr>
          <a:xfrm>
            <a:off x="6934200" y="230970"/>
            <a:ext cx="8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11E6E-24C3-6AED-21D4-249C979F219E}"/>
              </a:ext>
            </a:extLst>
          </p:cNvPr>
          <p:cNvSpPr txBox="1"/>
          <p:nvPr/>
        </p:nvSpPr>
        <p:spPr>
          <a:xfrm>
            <a:off x="990600" y="13799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input stream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B599B5-172A-4E00-A183-8C53D6A1F171}"/>
              </a:ext>
            </a:extLst>
          </p:cNvPr>
          <p:cNvSpPr txBox="1"/>
          <p:nvPr/>
        </p:nvSpPr>
        <p:spPr>
          <a:xfrm>
            <a:off x="60960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Output stream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AF7C5-7227-4467-95BF-063AD8500AA1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247900" y="600302"/>
            <a:ext cx="0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0321E0-0F58-83DA-1E2C-EAE90E9CE7CA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7335982" y="600302"/>
            <a:ext cx="17318" cy="8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74FFDC-8E8A-CF04-7C2A-77D4B04206F7}"/>
              </a:ext>
            </a:extLst>
          </p:cNvPr>
          <p:cNvSpPr txBox="1"/>
          <p:nvPr/>
        </p:nvSpPr>
        <p:spPr>
          <a:xfrm>
            <a:off x="2549931" y="784968"/>
            <a:ext cx="173527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C707A-EB0E-7E22-8B3F-A2F6D15E89DC}"/>
              </a:ext>
            </a:extLst>
          </p:cNvPr>
          <p:cNvSpPr txBox="1"/>
          <p:nvPr/>
        </p:nvSpPr>
        <p:spPr>
          <a:xfrm>
            <a:off x="6123017" y="6940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5E72A1-FAEC-22DD-11D9-4C4D3C1D3F46}"/>
              </a:ext>
            </a:extLst>
          </p:cNvPr>
          <p:cNvSpPr txBox="1"/>
          <p:nvPr/>
        </p:nvSpPr>
        <p:spPr>
          <a:xfrm>
            <a:off x="660860" y="445186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C4782-2009-6A22-FCE8-0EB7B0670C25}"/>
              </a:ext>
            </a:extLst>
          </p:cNvPr>
          <p:cNvSpPr txBox="1"/>
          <p:nvPr/>
        </p:nvSpPr>
        <p:spPr>
          <a:xfrm>
            <a:off x="2933700" y="445186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6636C4-0942-08E0-B5E6-D9D8C6014AE8}"/>
              </a:ext>
            </a:extLst>
          </p:cNvPr>
          <p:cNvSpPr txBox="1"/>
          <p:nvPr/>
        </p:nvSpPr>
        <p:spPr>
          <a:xfrm>
            <a:off x="4343400" y="445186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B7D490-E02E-7B65-CC4D-E1095F0F43C5}"/>
              </a:ext>
            </a:extLst>
          </p:cNvPr>
          <p:cNvSpPr txBox="1"/>
          <p:nvPr/>
        </p:nvSpPr>
        <p:spPr>
          <a:xfrm>
            <a:off x="6470766" y="445186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5A2B7-DFA9-A1FE-4657-E41929C13119}"/>
              </a:ext>
            </a:extLst>
          </p:cNvPr>
          <p:cNvSpPr txBox="1"/>
          <p:nvPr/>
        </p:nvSpPr>
        <p:spPr>
          <a:xfrm>
            <a:off x="7807730" y="4451866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34F43-F724-4B16-10CE-F7C23272553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1956260" y="4636532"/>
            <a:ext cx="9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43EDE-6094-59C0-4204-653853F959B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467100" y="4636532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3E7EF6-CF64-61B7-947C-D0708723B98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638800" y="4636532"/>
            <a:ext cx="83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CCC1FF-6259-8023-7B46-8EAE9DE60789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7004166" y="4636532"/>
            <a:ext cx="803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E5B871-4AB4-BFCE-9919-898A04071A75}"/>
              </a:ext>
            </a:extLst>
          </p:cNvPr>
          <p:cNvSpPr txBox="1"/>
          <p:nvPr/>
        </p:nvSpPr>
        <p:spPr>
          <a:xfrm>
            <a:off x="2049088" y="4267200"/>
            <a:ext cx="7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9CF50-120B-DD09-4F2E-64920F804193}"/>
              </a:ext>
            </a:extLst>
          </p:cNvPr>
          <p:cNvSpPr txBox="1"/>
          <p:nvPr/>
        </p:nvSpPr>
        <p:spPr>
          <a:xfrm>
            <a:off x="1143000" y="541614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input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410ED-43D6-7639-6452-4FE4C00C61E9}"/>
              </a:ext>
            </a:extLst>
          </p:cNvPr>
          <p:cNvSpPr txBox="1"/>
          <p:nvPr/>
        </p:nvSpPr>
        <p:spPr>
          <a:xfrm>
            <a:off x="6248400" y="54840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Output stream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F6F927-9E25-13EB-2BC0-66259B0EAEA8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2400300" y="4636532"/>
            <a:ext cx="0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F99C-B859-177D-FAB4-4A8BB51FF363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505700" y="4636532"/>
            <a:ext cx="0" cy="8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F5D610-F82F-C6E4-270B-BE27E1A14060}"/>
              </a:ext>
            </a:extLst>
          </p:cNvPr>
          <p:cNvSpPr txBox="1"/>
          <p:nvPr/>
        </p:nvSpPr>
        <p:spPr>
          <a:xfrm>
            <a:off x="2702331" y="4821198"/>
            <a:ext cx="173527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7402A6-05CB-A4E0-52E7-6CE4BB9B6D73}"/>
              </a:ext>
            </a:extLst>
          </p:cNvPr>
          <p:cNvSpPr txBox="1"/>
          <p:nvPr/>
        </p:nvSpPr>
        <p:spPr>
          <a:xfrm>
            <a:off x="6275417" y="47302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3615439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sz="3200" dirty="0"/>
              <a:t>Conventional rules: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678" y="2286000"/>
            <a:ext cx="8624216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Arguments are always passed as character strings. 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Numbers must be converted from characters to integers, floats, doubles, etc.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names argc and argv are traditional but arbitrary.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You may name these two parameters to main( ) anything you like.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742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altLang="en-US" sz="3200" dirty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132" y="2362200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program that wants its parameters to be set when it is executed would use command line arguments.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One common use is to write a function that takes the name of a file and outputs the entire text of it onto the screen (program on next slide).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941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altLang="en-US" sz="3200" dirty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447800"/>
            <a:ext cx="8624216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/>
            </a:pPr>
            <a:r>
              <a:rPr lang="en-US" dirty="0"/>
              <a:t>#include &lt;fstream&gt;</a:t>
            </a:r>
          </a:p>
          <a:p>
            <a:pPr>
              <a:defRPr/>
            </a:pPr>
            <a:r>
              <a:rPr lang="en-US" dirty="0"/>
              <a:t>#include &lt;iostream&gt;</a:t>
            </a:r>
          </a:p>
          <a:p>
            <a:pPr>
              <a:defRPr/>
            </a:pPr>
            <a:r>
              <a:rPr lang="en-US" dirty="0"/>
              <a:t>using namespace std;</a:t>
            </a:r>
          </a:p>
          <a:p>
            <a:pPr>
              <a:defRPr/>
            </a:pPr>
            <a:r>
              <a:rPr lang="en-US" dirty="0"/>
              <a:t>int main ( int argc, char *argv[] 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if ( argc != 2 )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argc should be 2 for correct execution</a:t>
            </a:r>
          </a:p>
          <a:p>
            <a:pPr>
              <a:defRPr/>
            </a:pPr>
            <a:r>
              <a:rPr lang="en-US" dirty="0"/>
              <a:t>        cout&lt;&lt;"You have to run it like: "&lt;&lt; </a:t>
            </a:r>
            <a:r>
              <a:rPr lang="en-US" dirty="0" err="1"/>
              <a:t>argv</a:t>
            </a:r>
            <a:r>
              <a:rPr lang="en-US" dirty="0"/>
              <a:t>[0] &lt;&lt;" &lt;filename&gt;\n";</a:t>
            </a:r>
          </a:p>
          <a:p>
            <a:pPr>
              <a:defRPr/>
            </a:pPr>
            <a:r>
              <a:rPr lang="en-US" dirty="0"/>
              <a:t>    else {</a:t>
            </a:r>
          </a:p>
          <a:p>
            <a:pPr>
              <a:defRPr/>
            </a:pPr>
            <a:r>
              <a:rPr lang="en-US" dirty="0"/>
              <a:t>        ifstream the_file ( argv[1] );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We assume argv[1] is a filename to open</a:t>
            </a:r>
          </a:p>
          <a:p>
            <a:pPr>
              <a:defRPr/>
            </a:pPr>
            <a:r>
              <a:rPr lang="en-US" dirty="0"/>
              <a:t>        if ( !the_file.is_open() )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check to see if file opening succeeded</a:t>
            </a:r>
          </a:p>
          <a:p>
            <a:pPr>
              <a:defRPr/>
            </a:pPr>
            <a:r>
              <a:rPr lang="en-US" dirty="0"/>
              <a:t>             cout&lt;&lt;"Could not open file\n";</a:t>
            </a:r>
          </a:p>
          <a:p>
            <a:pPr>
              <a:defRPr/>
            </a:pPr>
            <a:r>
              <a:rPr lang="en-US" dirty="0"/>
              <a:t>        else {</a:t>
            </a:r>
          </a:p>
          <a:p>
            <a:pPr>
              <a:defRPr/>
            </a:pPr>
            <a:r>
              <a:rPr lang="en-US" dirty="0"/>
              <a:t>                   char x;</a:t>
            </a:r>
          </a:p>
          <a:p>
            <a:pPr>
              <a:defRPr/>
            </a:pPr>
            <a:r>
              <a:rPr lang="en-US" dirty="0"/>
              <a:t>                   while ( the_file.get ( x ) )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//the_file.get ( x ) returns false if the end of the file</a:t>
            </a:r>
          </a:p>
          <a:p>
            <a:pPr>
              <a:defRPr/>
            </a:pPr>
            <a:r>
              <a:rPr lang="en-US" dirty="0"/>
              <a:t>                   cout&lt;&lt; x;                         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is reached or an error occurs.</a:t>
            </a:r>
          </a:p>
          <a:p>
            <a:pPr>
              <a:defRPr/>
            </a:pPr>
            <a:r>
              <a:rPr lang="en-US" dirty="0"/>
              <a:t>                }</a:t>
            </a:r>
          </a:p>
          <a:p>
            <a:pPr>
              <a:defRPr/>
            </a:pPr>
            <a:r>
              <a:rPr lang="en-US" dirty="0"/>
              <a:t>           }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998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3" y="2967336"/>
            <a:ext cx="4575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42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ick on an element for detailed information">
            <a:extLst>
              <a:ext uri="{FF2B5EF4-FFF2-40B4-BE49-F238E27FC236}">
                <a16:creationId xmlns:a16="http://schemas.microsoft.com/office/drawing/2014/main" id="{A363D594-9086-761C-1D98-26399CAE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52600"/>
            <a:ext cx="10905066" cy="42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9743E-47FE-B319-A686-DD321BBBEA5A}"/>
              </a:ext>
            </a:extLst>
          </p:cNvPr>
          <p:cNvSpPr txBox="1"/>
          <p:nvPr/>
        </p:nvSpPr>
        <p:spPr>
          <a:xfrm>
            <a:off x="2438400" y="513256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3853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7079" y="303352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47928"/>
            <a:ext cx="884618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collection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50" dirty="0">
                <a:latin typeface="Arial"/>
                <a:cs typeface="Arial"/>
              </a:rPr>
              <a:t>information, </a:t>
            </a:r>
            <a:r>
              <a:rPr sz="3200" spc="-130" dirty="0">
                <a:latin typeface="Arial"/>
                <a:cs typeface="Arial"/>
              </a:rPr>
              <a:t>usually </a:t>
            </a:r>
            <a:r>
              <a:rPr sz="3200" spc="-105" dirty="0">
                <a:latin typeface="Arial"/>
                <a:cs typeface="Arial"/>
              </a:rPr>
              <a:t>stored 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computer’s </a:t>
            </a:r>
            <a:r>
              <a:rPr sz="3200" spc="-135" dirty="0">
                <a:latin typeface="Arial"/>
                <a:cs typeface="Arial"/>
              </a:rPr>
              <a:t>disk. </a:t>
            </a:r>
            <a:r>
              <a:rPr sz="3200" spc="-55" dirty="0">
                <a:latin typeface="Arial"/>
                <a:cs typeface="Arial"/>
              </a:rPr>
              <a:t>Information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files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" dirty="0">
                <a:latin typeface="Arial"/>
                <a:cs typeface="Arial"/>
              </a:rPr>
              <a:t>then later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reused.</a:t>
            </a:r>
            <a:endParaRPr sz="3200" dirty="0">
              <a:latin typeface="Arial"/>
              <a:cs typeface="Arial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All files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200" dirty="0">
                <a:latin typeface="Arial"/>
                <a:cs typeface="Arial"/>
              </a:rPr>
              <a:t>assigned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name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155" dirty="0">
                <a:latin typeface="Arial"/>
                <a:cs typeface="Arial"/>
              </a:rPr>
              <a:t>purposes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operating </a:t>
            </a:r>
            <a:r>
              <a:rPr sz="3200" spc="-190" dirty="0">
                <a:latin typeface="Arial"/>
                <a:cs typeface="Arial"/>
              </a:rPr>
              <a:t>system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user.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5987" y="3933352"/>
          <a:ext cx="5384165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 Name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Extension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0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Contents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MYPROG.BAS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BASIC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MENU.BAT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DOS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Batch</a:t>
                      </a:r>
                      <a:r>
                        <a:rPr sz="1050" spc="60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INSTALL.DOC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Documentation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CRUNCH.EXE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Executable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BOB.HTML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HTML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(Hypertext Markup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Language)</a:t>
                      </a:r>
                      <a:r>
                        <a:rPr sz="1050" spc="4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3DMODEL.JAVA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Java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or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applet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INVENT.OBJ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Object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PROG1.PRJ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Borland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C++ Project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ANSI.SYS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System Device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Driver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README.TXT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Text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2636" y="303352"/>
            <a:ext cx="504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40" dirty="0"/>
              <a:t>Process </a:t>
            </a:r>
            <a:r>
              <a:rPr spc="-5" dirty="0"/>
              <a:t>of </a:t>
            </a:r>
            <a:r>
              <a:rPr spc="-270" dirty="0"/>
              <a:t>Using </a:t>
            </a:r>
            <a:r>
              <a:rPr spc="-340" dirty="0"/>
              <a:t>a</a:t>
            </a:r>
            <a:r>
              <a:rPr spc="-315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8"/>
            <a:ext cx="8681720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342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95" dirty="0">
                <a:latin typeface="Arial"/>
                <a:cs typeface="Arial"/>
              </a:rPr>
              <a:t>Using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simple </a:t>
            </a:r>
            <a:r>
              <a:rPr sz="3200" spc="-90" dirty="0">
                <a:latin typeface="Arial"/>
                <a:cs typeface="Arial"/>
              </a:rPr>
              <a:t>three-step  </a:t>
            </a:r>
            <a:r>
              <a:rPr sz="3200" spc="-195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spcBef>
                <a:spcPts val="1800"/>
              </a:spcBef>
              <a:buChar char="–"/>
              <a:tabLst>
                <a:tab pos="756920" algn="l"/>
                <a:tab pos="504634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	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yet  </a:t>
            </a:r>
            <a:r>
              <a:rPr sz="3200" spc="-120" dirty="0">
                <a:latin typeface="Arial"/>
                <a:cs typeface="Arial"/>
              </a:rPr>
              <a:t>exits, </a:t>
            </a:r>
            <a:r>
              <a:rPr sz="3200" spc="-125" dirty="0">
                <a:latin typeface="Arial"/>
                <a:cs typeface="Arial"/>
              </a:rPr>
              <a:t>opening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10" dirty="0">
                <a:latin typeface="Arial"/>
                <a:cs typeface="Arial"/>
              </a:rPr>
              <a:t>creating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756285" marR="195580" lvl="1" indent="-286385">
              <a:spcBef>
                <a:spcPts val="1805"/>
              </a:spcBef>
              <a:buChar char="–"/>
              <a:tabLst>
                <a:tab pos="756920" algn="l"/>
              </a:tabLst>
            </a:pPr>
            <a:r>
              <a:rPr sz="3200" spc="-60" dirty="0">
                <a:latin typeface="Arial"/>
                <a:cs typeface="Arial"/>
              </a:rPr>
              <a:t>Information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 the file,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both.</a:t>
            </a:r>
            <a:endParaRPr sz="3200">
              <a:latin typeface="Arial"/>
              <a:cs typeface="Arial"/>
            </a:endParaRPr>
          </a:p>
          <a:p>
            <a:pPr marL="756285" marR="69215" lvl="1" indent="-286385">
              <a:spcBef>
                <a:spcPts val="1800"/>
              </a:spcBef>
              <a:buChar char="–"/>
              <a:tabLst>
                <a:tab pos="756920" algn="l"/>
              </a:tabLst>
            </a:pPr>
            <a:r>
              <a:rPr sz="3200" spc="-140" dirty="0">
                <a:latin typeface="Arial"/>
                <a:cs typeface="Arial"/>
              </a:rPr>
              <a:t>When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finished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closed.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1" y="3241548"/>
            <a:ext cx="4392167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1428" y="3236976"/>
            <a:ext cx="4401820" cy="3077210"/>
          </a:xfrm>
          <a:custGeom>
            <a:avLst/>
            <a:gdLst/>
            <a:ahLst/>
            <a:cxnLst/>
            <a:rect l="l" t="t" r="r" b="b"/>
            <a:pathLst>
              <a:path w="4401820" h="3077210">
                <a:moveTo>
                  <a:pt x="0" y="3076956"/>
                </a:moveTo>
                <a:lnTo>
                  <a:pt x="4401312" y="3076956"/>
                </a:lnTo>
                <a:lnTo>
                  <a:pt x="4401312" y="0"/>
                </a:lnTo>
                <a:lnTo>
                  <a:pt x="0" y="0"/>
                </a:lnTo>
                <a:lnTo>
                  <a:pt x="0" y="3076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4486</Words>
  <Application>Microsoft Office PowerPoint</Application>
  <PresentationFormat>Widescreen</PresentationFormat>
  <Paragraphs>647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Noto Sans Mono CJK JP Regular</vt:lpstr>
      <vt:lpstr>Times New Roman</vt:lpstr>
      <vt:lpstr>Trebuchet MS</vt:lpstr>
      <vt:lpstr>Wingdings</vt:lpstr>
      <vt:lpstr>Office Theme</vt:lpstr>
      <vt:lpstr>1_Office Theme</vt:lpstr>
      <vt:lpstr>C++ files and streams</vt:lpstr>
      <vt:lpstr>Introduction</vt:lpstr>
      <vt:lpstr>Streams</vt:lpstr>
      <vt:lpstr>PowerPoint Presentation</vt:lpstr>
      <vt:lpstr>PowerPoint Presentation</vt:lpstr>
      <vt:lpstr>PowerPoint Presentation</vt:lpstr>
      <vt:lpstr>Files</vt:lpstr>
      <vt:lpstr>Process of Using a File</vt:lpstr>
      <vt:lpstr>Contd…</vt:lpstr>
      <vt:lpstr>File stream classes</vt:lpstr>
      <vt:lpstr>PowerPoint Presentation</vt:lpstr>
      <vt:lpstr>File Input/Output</vt:lpstr>
      <vt:lpstr>Example This program demonstrates the declaration of an fstream  object and the opening of a file.</vt:lpstr>
      <vt:lpstr>Opening a File at Declaration</vt:lpstr>
      <vt:lpstr>Testing for Open Errors</vt:lpstr>
      <vt:lpstr>Closing a File</vt:lpstr>
      <vt:lpstr>File Default Open Modes</vt:lpstr>
      <vt:lpstr>File Mode Flags</vt:lpstr>
      <vt:lpstr>Write on file</vt:lpstr>
      <vt:lpstr>Example This program uses the &lt;&lt; operator to write information to a file.</vt:lpstr>
      <vt:lpstr>Example</vt:lpstr>
      <vt:lpstr>Read from file</vt:lpstr>
      <vt:lpstr>Example</vt:lpstr>
      <vt:lpstr>Detecting the End of a File</vt:lpstr>
      <vt:lpstr>Example</vt:lpstr>
      <vt:lpstr>Example</vt:lpstr>
      <vt:lpstr>Member Functions for Reading and  Writing Files</vt:lpstr>
      <vt:lpstr>The getline Member Function</vt:lpstr>
      <vt:lpstr>Example</vt:lpstr>
      <vt:lpstr>The get Member Function</vt:lpstr>
      <vt:lpstr>More get() Functions</vt:lpstr>
      <vt:lpstr>The put Member Function</vt:lpstr>
      <vt:lpstr>Example</vt:lpstr>
      <vt:lpstr>File pointers to read/write from  binary files</vt:lpstr>
      <vt:lpstr>Example</vt:lpstr>
      <vt:lpstr>Random Access Files</vt:lpstr>
      <vt:lpstr>Mode Flags</vt:lpstr>
      <vt:lpstr>Contd…</vt:lpstr>
      <vt:lpstr>File position pointers</vt:lpstr>
      <vt:lpstr>Continued…</vt:lpstr>
      <vt:lpstr>Example</vt:lpstr>
      <vt:lpstr>File pointers – bookmarks in the file</vt:lpstr>
      <vt:lpstr>File pointers – seek and tell</vt:lpstr>
      <vt:lpstr>G and P in – seekg(), tellg(), seekp(), tellp()</vt:lpstr>
      <vt:lpstr>File pointers – seekg(), tellg(), seekp(), tellp()</vt:lpstr>
      <vt:lpstr>Current, beginning and &amp; end </vt:lpstr>
      <vt:lpstr>Command Line Arguments</vt:lpstr>
      <vt:lpstr>An example program </vt:lpstr>
      <vt:lpstr>Command Line Arguments Conventional rules:</vt:lpstr>
      <vt:lpstr>Command Line Arguments Conventional rules:</vt:lpstr>
      <vt:lpstr>Command Line Arguments use:</vt:lpstr>
      <vt:lpstr>Command Line Arguments use:</vt:lpstr>
      <vt:lpstr>PowerPoint Presentation</vt:lpstr>
    </vt:vector>
  </TitlesOfParts>
  <Company>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subject>UTA018</dc:subject>
  <dc:creator>hp</dc:creator>
  <cp:lastModifiedBy>Saif Nalband</cp:lastModifiedBy>
  <cp:revision>11</cp:revision>
  <dcterms:created xsi:type="dcterms:W3CDTF">2019-03-26T04:01:44Z</dcterms:created>
  <dcterms:modified xsi:type="dcterms:W3CDTF">2023-07-18T06:43:05Z</dcterms:modified>
  <cp:category>Lecture Slide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