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handoutMasterIdLst>
    <p:handoutMasterId r:id="rId14"/>
  </p:handoutMasterIdLst>
  <p:sldIdLst>
    <p:sldId id="318" r:id="rId3"/>
    <p:sldId id="329" r:id="rId4"/>
    <p:sldId id="339" r:id="rId5"/>
    <p:sldId id="340" r:id="rId6"/>
    <p:sldId id="341" r:id="rId7"/>
    <p:sldId id="342" r:id="rId8"/>
    <p:sldId id="344" r:id="rId9"/>
    <p:sldId id="345" r:id="rId10"/>
    <p:sldId id="348" r:id="rId11"/>
    <p:sldId id="267" r:id="rId12"/>
  </p:sldIdLst>
  <p:sldSz cx="12188825"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5D0332"/>
    <a:srgbClr val="828282"/>
    <a:srgbClr val="6E90FE"/>
    <a:srgbClr val="8086FC"/>
    <a:srgbClr val="6D6DFB"/>
    <a:srgbClr val="4E78F0"/>
    <a:srgbClr val="F0932C"/>
    <a:srgbClr val="92C610"/>
    <a:srgbClr val="9FD8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4" d="100"/>
          <a:sy n="84" d="100"/>
        </p:scale>
        <p:origin x="581" y="77"/>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9/16/2023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9/16/2023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9/16/2023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9/16/2023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6923" y="0"/>
            <a:ext cx="687190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2702" y="1181098"/>
            <a:ext cx="8984240" cy="2832404"/>
          </a:xfrm>
        </p:spPr>
        <p:txBody>
          <a:bodyPr anchor="t">
            <a:normAutofit/>
          </a:bodyPr>
          <a:lstStyle>
            <a:lvl1pPr algn="l">
              <a:lnSpc>
                <a:spcPct val="100000"/>
              </a:lnSpc>
              <a:defRPr sz="4799"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2702" y="5463523"/>
            <a:ext cx="8984240" cy="650311"/>
          </a:xfrm>
        </p:spPr>
        <p:txBody>
          <a:bodyPr>
            <a:normAutofit/>
          </a:bodyPr>
          <a:lstStyle>
            <a:lvl1pPr marL="0" indent="0" algn="l">
              <a:lnSpc>
                <a:spcPct val="100000"/>
              </a:lnSpc>
              <a:buNone/>
              <a:defRPr sz="17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9/16/2023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048" y="5151666"/>
            <a:ext cx="98199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857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9/16/2023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48690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2702" y="1709739"/>
            <a:ext cx="8518733" cy="2852737"/>
          </a:xfrm>
        </p:spPr>
        <p:txBody>
          <a:bodyPr anchor="b">
            <a:normAutofit/>
          </a:bodyPr>
          <a:lstStyle>
            <a:lvl1pPr>
              <a:defRPr sz="4799"/>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2702" y="4589466"/>
            <a:ext cx="8518733" cy="813266"/>
          </a:xfrm>
        </p:spPr>
        <p:txBody>
          <a:bodyPr>
            <a:normAutofit/>
          </a:bodyPr>
          <a:lstStyle>
            <a:lvl1pPr marL="0" indent="0">
              <a:buNone/>
              <a:defRPr sz="1799">
                <a:solidFill>
                  <a:schemeClr val="tx1"/>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9/16/2023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8293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2703" y="2339502"/>
            <a:ext cx="479772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48393" y="2339502"/>
            <a:ext cx="479773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9/16/2023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96554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2703" y="1133273"/>
            <a:ext cx="990341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701" y="2067128"/>
            <a:ext cx="4797730" cy="710119"/>
          </a:xfrm>
        </p:spPr>
        <p:txBody>
          <a:bodyPr anchor="b">
            <a:normAutofit/>
          </a:bodyPr>
          <a:lstStyle>
            <a:lvl1pPr marL="0" indent="0">
              <a:buNone/>
              <a:defRPr sz="1999" b="0" cap="all" spc="300" baseline="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2703" y="2864795"/>
            <a:ext cx="479772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48391" y="2067128"/>
            <a:ext cx="4797731" cy="710119"/>
          </a:xfrm>
        </p:spPr>
        <p:txBody>
          <a:bodyPr anchor="b">
            <a:normAutofit/>
          </a:bodyPr>
          <a:lstStyle>
            <a:lvl1pPr marL="0" indent="0">
              <a:buNone/>
              <a:defRPr sz="1999" b="0" cap="all" spc="300" baseline="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48392" y="2864795"/>
            <a:ext cx="479773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9/16/2023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9621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8775" y="1322616"/>
            <a:ext cx="8173042"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9/16/2023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342914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9/16/2023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907545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2703" y="1600200"/>
            <a:ext cx="3931213" cy="1964986"/>
          </a:xfrm>
        </p:spPr>
        <p:txBody>
          <a:bodyPr anchor="b">
            <a:normAutofit/>
          </a:bodyPr>
          <a:lstStyle>
            <a:lvl1pPr>
              <a:lnSpc>
                <a:spcPct val="110000"/>
              </a:lnSpc>
              <a:defRPr sz="2399"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5986" y="987426"/>
            <a:ext cx="5420136"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2703" y="3662465"/>
            <a:ext cx="3931213" cy="2206523"/>
          </a:xfrm>
        </p:spPr>
        <p:txBody>
          <a:bodyPr/>
          <a:lstStyle>
            <a:lvl1pPr marL="0" indent="0">
              <a:buNone/>
              <a:defRPr sz="1600" i="1"/>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9/16/2023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1274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9/16/2023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2178" y="987426"/>
            <a:ext cx="5533944"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2702" y="3657601"/>
            <a:ext cx="3931212" cy="2211388"/>
          </a:xfrm>
        </p:spPr>
        <p:txBody>
          <a:bodyPr/>
          <a:lstStyle>
            <a:lvl1pPr marL="0" indent="0">
              <a:buNone/>
              <a:defRPr sz="1600" i="1"/>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9/16/2023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2702" y="1600201"/>
            <a:ext cx="3931212" cy="1959428"/>
          </a:xfrm>
        </p:spPr>
        <p:txBody>
          <a:bodyPr anchor="b">
            <a:normAutofit/>
          </a:bodyPr>
          <a:lstStyle>
            <a:lvl1pPr>
              <a:lnSpc>
                <a:spcPct val="110000"/>
              </a:lnSpc>
              <a:defRPr sz="2399" cap="all" spc="300" baseline="0"/>
            </a:lvl1pPr>
          </a:lstStyle>
          <a:p>
            <a:r>
              <a:rPr lang="en-US" dirty="0"/>
              <a:t>Click to edit Master title style</a:t>
            </a:r>
          </a:p>
        </p:txBody>
      </p:sp>
    </p:spTree>
    <p:extLst>
      <p:ext uri="{BB962C8B-B14F-4D97-AF65-F5344CB8AC3E}">
        <p14:creationId xmlns:p14="http://schemas.microsoft.com/office/powerpoint/2010/main" val="29233690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9/16/2023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02907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0268" y="870626"/>
            <a:ext cx="2475854"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2703" y="870626"/>
            <a:ext cx="7323020"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9/16/2023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6522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9/16/2023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9/16/2023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9/16/2023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9/16/2023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9/16/2023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9/16/2023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9/16/2023</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6730" y="4070879"/>
            <a:ext cx="2442097"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1"/>
            <a:ext cx="2442097"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516" y="6172200"/>
            <a:ext cx="9758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2703" y="872935"/>
            <a:ext cx="990341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2703" y="2332026"/>
            <a:ext cx="990341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6234" y="6356351"/>
            <a:ext cx="3092589"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9/16/2023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2703" y="6356351"/>
            <a:ext cx="3958126"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0472" y="6356351"/>
            <a:ext cx="625650"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8338575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126" rtl="0" eaLnBrk="1" latinLnBrk="0" hangingPunct="1">
        <a:lnSpc>
          <a:spcPct val="100000"/>
        </a:lnSpc>
        <a:spcBef>
          <a:spcPct val="0"/>
        </a:spcBef>
        <a:buNone/>
        <a:defRPr sz="3999" kern="120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Font typeface="Arial" panose="020B0604020202020204" pitchFamily="34" charset="0"/>
        <a:buChar char="•"/>
        <a:defRPr sz="1999" kern="1200">
          <a:solidFill>
            <a:schemeClr val="tx1"/>
          </a:solidFill>
          <a:latin typeface="+mn-lt"/>
          <a:ea typeface="+mn-ea"/>
          <a:cs typeface="+mn-cs"/>
        </a:defRPr>
      </a:lvl1pPr>
      <a:lvl2pPr marL="228531" indent="0" algn="l" defTabSz="914126" rtl="0" eaLnBrk="1" latinLnBrk="0" hangingPunct="1">
        <a:lnSpc>
          <a:spcPct val="120000"/>
        </a:lnSpc>
        <a:spcBef>
          <a:spcPts val="500"/>
        </a:spcBef>
        <a:buFontTx/>
        <a:buNone/>
        <a:defRPr sz="1799" i="1" kern="1200">
          <a:solidFill>
            <a:schemeClr val="tx1"/>
          </a:solidFill>
          <a:latin typeface="+mn-lt"/>
          <a:ea typeface="+mn-ea"/>
          <a:cs typeface="+mn-cs"/>
        </a:defRPr>
      </a:lvl2pPr>
      <a:lvl3pPr marL="457063" indent="-228531" algn="l" defTabSz="914126"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769" indent="0" algn="l" defTabSz="914126" rtl="0" eaLnBrk="1" latinLnBrk="0" hangingPunct="1">
        <a:lnSpc>
          <a:spcPct val="120000"/>
        </a:lnSpc>
        <a:spcBef>
          <a:spcPts val="500"/>
        </a:spcBef>
        <a:buFontTx/>
        <a:buNone/>
        <a:defRPr sz="1400" i="1" kern="1200">
          <a:solidFill>
            <a:schemeClr val="tx1"/>
          </a:solidFill>
          <a:latin typeface="+mn-lt"/>
          <a:ea typeface="+mn-ea"/>
          <a:cs typeface="+mn-cs"/>
        </a:defRPr>
      </a:lvl4pPr>
      <a:lvl5pPr marL="731301" indent="-228531" algn="l" defTabSz="914126"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212" y="914400"/>
            <a:ext cx="5945188" cy="3048000"/>
          </a:xfrm>
        </p:spPr>
        <p:txBody>
          <a:bodyPr/>
          <a:lstStyle/>
          <a:p>
            <a:r>
              <a:rPr lang="en-US" dirty="0">
                <a:solidFill>
                  <a:srgbClr val="CC0066"/>
                </a:solidFill>
              </a:rPr>
              <a:t>QNB</a:t>
            </a:r>
            <a:r>
              <a:rPr lang="en-US" dirty="0"/>
              <a:t> </a:t>
            </a:r>
            <a:r>
              <a:rPr lang="en-US" dirty="0">
                <a:solidFill>
                  <a:srgbClr val="0070C0"/>
                </a:solidFill>
              </a:rPr>
              <a:t>ALAHLI</a:t>
            </a:r>
            <a:r>
              <a:rPr lang="en-US" dirty="0"/>
              <a:t> BANK</a:t>
            </a:r>
          </a:p>
        </p:txBody>
      </p:sp>
      <p:sp>
        <p:nvSpPr>
          <p:cNvPr id="3" name="Subtitle 2"/>
          <p:cNvSpPr>
            <a:spLocks noGrp="1"/>
          </p:cNvSpPr>
          <p:nvPr>
            <p:ph type="subTitle" idx="1"/>
          </p:nvPr>
        </p:nvSpPr>
        <p:spPr>
          <a:xfrm>
            <a:off x="1446213" y="4876800"/>
            <a:ext cx="5945187" cy="1270453"/>
          </a:xfrm>
        </p:spPr>
        <p:txBody>
          <a:bodyPr/>
          <a:lstStyle/>
          <a:p>
            <a:r>
              <a:rPr lang="en-US" dirty="0"/>
              <a:t>Name: Ahmad Amr Ahmad</a:t>
            </a:r>
          </a:p>
          <a:p>
            <a:r>
              <a:rPr lang="en-US" dirty="0"/>
              <a:t>Faculty: Computer Science</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811A-2FC1-4973-A27B-B5F4B311D537}"/>
              </a:ext>
            </a:extLst>
          </p:cNvPr>
          <p:cNvSpPr>
            <a:spLocks noGrp="1"/>
          </p:cNvSpPr>
          <p:nvPr>
            <p:ph type="title"/>
          </p:nvPr>
        </p:nvSpPr>
        <p:spPr>
          <a:xfrm>
            <a:off x="325230" y="6508001"/>
            <a:ext cx="9932721" cy="1368747"/>
          </a:xfrm>
        </p:spPr>
        <p:txBody>
          <a:bodyPr/>
          <a:lstStyle/>
          <a:p>
            <a:endParaRPr lang="en-US" dirty="0"/>
          </a:p>
        </p:txBody>
      </p:sp>
      <p:pic>
        <p:nvPicPr>
          <p:cNvPr id="5" name="Content Placeholder 4">
            <a:extLst>
              <a:ext uri="{FF2B5EF4-FFF2-40B4-BE49-F238E27FC236}">
                <a16:creationId xmlns:a16="http://schemas.microsoft.com/office/drawing/2014/main" id="{D8E6EE70-0FD5-42E9-BAE7-4F2656547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4624" y="1038114"/>
            <a:ext cx="8904289" cy="4966361"/>
          </a:xfrm>
        </p:spPr>
      </p:pic>
    </p:spTree>
    <p:extLst>
      <p:ext uri="{BB962C8B-B14F-4D97-AF65-F5344CB8AC3E}">
        <p14:creationId xmlns:p14="http://schemas.microsoft.com/office/powerpoint/2010/main" val="340899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a:t>This presentation aims to examine the various points of views and information I’ve gathered within two weeks of training </a:t>
            </a:r>
          </a:p>
        </p:txBody>
      </p:sp>
      <p:sp>
        <p:nvSpPr>
          <p:cNvPr id="14" name="Content Placeholder 13"/>
          <p:cNvSpPr>
            <a:spLocks noGrp="1"/>
          </p:cNvSpPr>
          <p:nvPr>
            <p:ph idx="1"/>
          </p:nvPr>
        </p:nvSpPr>
        <p:spPr/>
        <p:txBody>
          <a:bodyPr/>
          <a:lstStyle/>
          <a:p>
            <a:r>
              <a:rPr lang="en-US" dirty="0"/>
              <a:t>Debit, Credit and the Types of Cards </a:t>
            </a:r>
          </a:p>
          <a:p>
            <a:r>
              <a:rPr lang="en-US" dirty="0"/>
              <a:t>Checking Accounts &amp; Savings Account</a:t>
            </a:r>
          </a:p>
          <a:p>
            <a:r>
              <a:rPr lang="en-US" dirty="0"/>
              <a:t>The difference between Cheques &amp; Drafts</a:t>
            </a:r>
          </a:p>
          <a:p>
            <a:r>
              <a:rPr lang="en-US" dirty="0"/>
              <a:t>How Loans work</a:t>
            </a:r>
          </a:p>
          <a:p>
            <a:r>
              <a:rPr lang="en-US" dirty="0"/>
              <a:t>Information Technology (IT) department session </a:t>
            </a:r>
          </a:p>
          <a:p>
            <a:r>
              <a:rPr lang="en-US" dirty="0"/>
              <a:t>Words I became familiar with</a:t>
            </a: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D5C3B-858C-7D1E-7E54-E4B30DD9C17D}"/>
              </a:ext>
            </a:extLst>
          </p:cNvPr>
          <p:cNvSpPr>
            <a:spLocks noGrp="1"/>
          </p:cNvSpPr>
          <p:nvPr>
            <p:ph type="title"/>
          </p:nvPr>
        </p:nvSpPr>
        <p:spPr/>
        <p:txBody>
          <a:bodyPr/>
          <a:lstStyle/>
          <a:p>
            <a:r>
              <a:rPr lang="en-US" dirty="0"/>
              <a:t>             The Debit, The Credit &amp; Card Types</a:t>
            </a:r>
          </a:p>
        </p:txBody>
      </p:sp>
      <p:sp>
        <p:nvSpPr>
          <p:cNvPr id="3" name="Content Placeholder 2">
            <a:extLst>
              <a:ext uri="{FF2B5EF4-FFF2-40B4-BE49-F238E27FC236}">
                <a16:creationId xmlns:a16="http://schemas.microsoft.com/office/drawing/2014/main" id="{61D1E602-7BCE-C944-E2A2-9BF122E6FFDA}"/>
              </a:ext>
            </a:extLst>
          </p:cNvPr>
          <p:cNvSpPr>
            <a:spLocks noGrp="1"/>
          </p:cNvSpPr>
          <p:nvPr>
            <p:ph idx="1"/>
          </p:nvPr>
        </p:nvSpPr>
        <p:spPr/>
        <p:txBody>
          <a:bodyPr/>
          <a:lstStyle/>
          <a:p>
            <a:r>
              <a:rPr lang="en-US" sz="2000" dirty="0">
                <a:latin typeface="Calibri" panose="020F0502020204030204" pitchFamily="34" charset="0"/>
                <a:cs typeface="Calibri" panose="020F0502020204030204" pitchFamily="34" charset="0"/>
              </a:rPr>
              <a:t>The primary difference between debit and credit is that debit involves spending your own money from your bank account, while credit involves borrowing money from a credit card issuer, with the obligation to repay it later, often with interest. Each has its advantages and considerations, and the choice between using debit or credit depends on your financial goals, needs, and circumstances</a:t>
            </a:r>
            <a:r>
              <a:rPr lang="en-US"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Meanwhile, the bank consider these transactions as the opposite for itself, that if a client is to withdraw a certain amount of cash from an ATM machine this transaction is considered to be a credit action for the client and considered to be a debit action for the bank.</a:t>
            </a:r>
          </a:p>
          <a:p>
            <a:r>
              <a:rPr lang="en-US" dirty="0"/>
              <a:t> </a:t>
            </a:r>
            <a:r>
              <a:rPr lang="en-US" sz="2000" dirty="0">
                <a:latin typeface="Calibri" panose="020F0502020204030204" pitchFamily="34" charset="0"/>
                <a:cs typeface="Calibri" panose="020F0502020204030204" pitchFamily="34" charset="0"/>
              </a:rPr>
              <a:t>The two popular cards are the VISA Card and the MasterCard, which both maybe a debit or a credit card which also has multiple card classes like Classic Card, Gold Card and Premium Card.</a:t>
            </a:r>
          </a:p>
        </p:txBody>
      </p:sp>
    </p:spTree>
    <p:extLst>
      <p:ext uri="{BB962C8B-B14F-4D97-AF65-F5344CB8AC3E}">
        <p14:creationId xmlns:p14="http://schemas.microsoft.com/office/powerpoint/2010/main" val="39966078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1718-31F8-CDF8-7340-0F3E73209F76}"/>
              </a:ext>
            </a:extLst>
          </p:cNvPr>
          <p:cNvSpPr>
            <a:spLocks noGrp="1"/>
          </p:cNvSpPr>
          <p:nvPr>
            <p:ph type="title"/>
          </p:nvPr>
        </p:nvSpPr>
        <p:spPr/>
        <p:txBody>
          <a:bodyPr/>
          <a:lstStyle/>
          <a:p>
            <a:r>
              <a:rPr lang="en-US" dirty="0"/>
              <a:t>    The Checking Account &amp; The Savings Account</a:t>
            </a:r>
          </a:p>
        </p:txBody>
      </p:sp>
      <p:sp>
        <p:nvSpPr>
          <p:cNvPr id="3" name="Content Placeholder 2">
            <a:extLst>
              <a:ext uri="{FF2B5EF4-FFF2-40B4-BE49-F238E27FC236}">
                <a16:creationId xmlns:a16="http://schemas.microsoft.com/office/drawing/2014/main" id="{673C0D7C-0AF2-6659-B324-24285AA66881}"/>
              </a:ext>
            </a:extLst>
          </p:cNvPr>
          <p:cNvSpPr>
            <a:spLocks noGrp="1"/>
          </p:cNvSpPr>
          <p:nvPr>
            <p:ph idx="1"/>
          </p:nvPr>
        </p:nvSpPr>
        <p:spPr/>
        <p:txBody>
          <a:bodyPr/>
          <a:lstStyle/>
          <a:p>
            <a:r>
              <a:rPr lang="en-US" dirty="0"/>
              <a:t>A checking account is a versatile financial tool that offers easy access to your money for everyday spending and transactions. It provides liquidity and convenience but typically does not offer significant interest earnings. It plays a crucial role in managing personal finances and is often used in conjunction with other financial accounts, such as savings or investment accounts.</a:t>
            </a:r>
          </a:p>
          <a:p>
            <a:r>
              <a:rPr lang="en-US" dirty="0"/>
              <a:t>A savings account is a reliable and accessible way to save money, earn interest on your savings, and create a financial safety net for future needs and unexpected expenses. It provides a balance between liquidity and growth, making it an essential tool for personal financial management.</a:t>
            </a:r>
          </a:p>
        </p:txBody>
      </p:sp>
    </p:spTree>
    <p:extLst>
      <p:ext uri="{BB962C8B-B14F-4D97-AF65-F5344CB8AC3E}">
        <p14:creationId xmlns:p14="http://schemas.microsoft.com/office/powerpoint/2010/main" val="26937214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1D3C-1A9C-0B87-A68E-59652082F4C0}"/>
              </a:ext>
            </a:extLst>
          </p:cNvPr>
          <p:cNvSpPr>
            <a:spLocks noGrp="1"/>
          </p:cNvSpPr>
          <p:nvPr>
            <p:ph type="title"/>
          </p:nvPr>
        </p:nvSpPr>
        <p:spPr/>
        <p:txBody>
          <a:bodyPr/>
          <a:lstStyle/>
          <a:p>
            <a:r>
              <a:rPr lang="en-US" dirty="0"/>
              <a:t>                     The Cheques &amp; The Drafts</a:t>
            </a:r>
          </a:p>
        </p:txBody>
      </p:sp>
      <p:sp>
        <p:nvSpPr>
          <p:cNvPr id="3" name="Content Placeholder 2">
            <a:extLst>
              <a:ext uri="{FF2B5EF4-FFF2-40B4-BE49-F238E27FC236}">
                <a16:creationId xmlns:a16="http://schemas.microsoft.com/office/drawing/2014/main" id="{F6CFF703-D83E-94F6-3A3C-2760F7241C46}"/>
              </a:ext>
            </a:extLst>
          </p:cNvPr>
          <p:cNvSpPr>
            <a:spLocks noGrp="1"/>
          </p:cNvSpPr>
          <p:nvPr>
            <p:ph idx="1"/>
          </p:nvPr>
        </p:nvSpPr>
        <p:spPr/>
        <p:txBody>
          <a:bodyPr/>
          <a:lstStyle/>
          <a:p>
            <a:r>
              <a:rPr lang="en-US" dirty="0"/>
              <a:t>The main difference between cheques and drafts lies in their issuer and payment guarantee. Cheques are issued by individuals or businesses and are drawn on their bank accounts, while drafts are issued by banks and guarantee payment to the payee. Drafts are often considered more secure and reliable for larger transactions, while cheques are commonly used for everyday payments.</a:t>
            </a:r>
          </a:p>
        </p:txBody>
      </p:sp>
    </p:spTree>
    <p:extLst>
      <p:ext uri="{BB962C8B-B14F-4D97-AF65-F5344CB8AC3E}">
        <p14:creationId xmlns:p14="http://schemas.microsoft.com/office/powerpoint/2010/main" val="21581138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B327-6D3D-B9AA-1AD1-6536F119B558}"/>
              </a:ext>
            </a:extLst>
          </p:cNvPr>
          <p:cNvSpPr>
            <a:spLocks noGrp="1"/>
          </p:cNvSpPr>
          <p:nvPr>
            <p:ph type="title"/>
          </p:nvPr>
        </p:nvSpPr>
        <p:spPr/>
        <p:txBody>
          <a:bodyPr/>
          <a:lstStyle/>
          <a:p>
            <a:r>
              <a:rPr lang="en-US" dirty="0"/>
              <a:t>                       How Does Loans Work?</a:t>
            </a:r>
          </a:p>
        </p:txBody>
      </p:sp>
      <p:sp>
        <p:nvSpPr>
          <p:cNvPr id="3" name="Content Placeholder 2">
            <a:extLst>
              <a:ext uri="{FF2B5EF4-FFF2-40B4-BE49-F238E27FC236}">
                <a16:creationId xmlns:a16="http://schemas.microsoft.com/office/drawing/2014/main" id="{C76EC2F1-3DFB-BD27-090B-69E1829179D1}"/>
              </a:ext>
            </a:extLst>
          </p:cNvPr>
          <p:cNvSpPr>
            <a:spLocks noGrp="1"/>
          </p:cNvSpPr>
          <p:nvPr>
            <p:ph idx="1"/>
          </p:nvPr>
        </p:nvSpPr>
        <p:spPr/>
        <p:txBody>
          <a:bodyPr>
            <a:normAutofit fontScale="92500"/>
          </a:bodyPr>
          <a:lstStyle/>
          <a:p>
            <a:r>
              <a:rPr lang="en-US" dirty="0"/>
              <a:t>A loan is a financial arrangement where one party, typically a lender, provides a specific amount of money to another party, usually a borrower, with the expectation that the borrower will repay the money, often with interest, over a defined period of time. Where it serves various purposes, including funding major purchases like homes or cars, covering education expenses, starting or expanding a business, consolidating debt, or handling unexpected financial needs. Borrowers are required to make regular payments according to the loan's terms, which include repaying both the principal amount and the interest. Interest rates can be fixed (staying the same throughout the loan term) or variable (changing based on market conditions). Borrowers should carefully consider their ability to repay a loan before taking on debt. Defaulting on a loan can result in penalties, fees, and damage to one's credit.</a:t>
            </a:r>
          </a:p>
        </p:txBody>
      </p:sp>
    </p:spTree>
    <p:extLst>
      <p:ext uri="{BB962C8B-B14F-4D97-AF65-F5344CB8AC3E}">
        <p14:creationId xmlns:p14="http://schemas.microsoft.com/office/powerpoint/2010/main" val="5776696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D042-366B-CDCC-E81C-BE9AF44476B4}"/>
              </a:ext>
            </a:extLst>
          </p:cNvPr>
          <p:cNvSpPr>
            <a:spLocks noGrp="1"/>
          </p:cNvSpPr>
          <p:nvPr>
            <p:ph type="title"/>
          </p:nvPr>
        </p:nvSpPr>
        <p:spPr/>
        <p:txBody>
          <a:bodyPr/>
          <a:lstStyle/>
          <a:p>
            <a:r>
              <a:rPr lang="en-US" dirty="0"/>
              <a:t>Remarkable Tips I learned during the Information Technology (IT) department session</a:t>
            </a:r>
          </a:p>
        </p:txBody>
      </p:sp>
      <p:sp>
        <p:nvSpPr>
          <p:cNvPr id="3" name="Content Placeholder 2">
            <a:extLst>
              <a:ext uri="{FF2B5EF4-FFF2-40B4-BE49-F238E27FC236}">
                <a16:creationId xmlns:a16="http://schemas.microsoft.com/office/drawing/2014/main" id="{135512DA-DC90-3455-224B-692CC1FFABEA}"/>
              </a:ext>
            </a:extLst>
          </p:cNvPr>
          <p:cNvSpPr>
            <a:spLocks noGrp="1"/>
          </p:cNvSpPr>
          <p:nvPr>
            <p:ph idx="1"/>
          </p:nvPr>
        </p:nvSpPr>
        <p:spPr/>
        <p:txBody>
          <a:bodyPr/>
          <a:lstStyle/>
          <a:p>
            <a:r>
              <a:rPr lang="en-US" dirty="0"/>
              <a:t>What is Business Intelligence?</a:t>
            </a:r>
          </a:p>
          <a:p>
            <a:r>
              <a:rPr lang="en-US" dirty="0"/>
              <a:t>Database various types ( SQL or NO-SQL )</a:t>
            </a:r>
          </a:p>
          <a:p>
            <a:r>
              <a:rPr lang="en-US" dirty="0"/>
              <a:t> The Difference between MERN &amp; MEAN Stacks</a:t>
            </a:r>
          </a:p>
          <a:p>
            <a:r>
              <a:rPr lang="en-US" dirty="0"/>
              <a:t>Recommendation of courses path for undergrade students and fresh grads</a:t>
            </a:r>
          </a:p>
          <a:p>
            <a:r>
              <a:rPr lang="en-US" dirty="0"/>
              <a:t>Most needed programming languages in the current market workstation</a:t>
            </a:r>
          </a:p>
          <a:p>
            <a:r>
              <a:rPr lang="en-US" dirty="0"/>
              <a:t>Tips and instructions for graduation projects</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0414134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E1F7-911C-1DCF-2768-D30FA43813EA}"/>
              </a:ext>
            </a:extLst>
          </p:cNvPr>
          <p:cNvSpPr>
            <a:spLocks noGrp="1"/>
          </p:cNvSpPr>
          <p:nvPr>
            <p:ph type="title"/>
          </p:nvPr>
        </p:nvSpPr>
        <p:spPr/>
        <p:txBody>
          <a:bodyPr/>
          <a:lstStyle/>
          <a:p>
            <a:r>
              <a:rPr lang="en-US" dirty="0"/>
              <a:t>                  Words I became familiar with</a:t>
            </a:r>
          </a:p>
        </p:txBody>
      </p:sp>
      <p:sp>
        <p:nvSpPr>
          <p:cNvPr id="3" name="Content Placeholder 2">
            <a:extLst>
              <a:ext uri="{FF2B5EF4-FFF2-40B4-BE49-F238E27FC236}">
                <a16:creationId xmlns:a16="http://schemas.microsoft.com/office/drawing/2014/main" id="{3BD57279-CCCA-F740-FE56-BBDEEA0DF60E}"/>
              </a:ext>
            </a:extLst>
          </p:cNvPr>
          <p:cNvSpPr>
            <a:spLocks noGrp="1"/>
          </p:cNvSpPr>
          <p:nvPr>
            <p:ph idx="1"/>
          </p:nvPr>
        </p:nvSpPr>
        <p:spPr/>
        <p:txBody>
          <a:bodyPr>
            <a:normAutofit lnSpcReduction="10000"/>
          </a:bodyPr>
          <a:lstStyle/>
          <a:p>
            <a:r>
              <a:rPr lang="en-US" b="1" dirty="0" err="1">
                <a:latin typeface="Calibri" panose="020F0502020204030204" pitchFamily="34" charset="0"/>
                <a:cs typeface="Calibri" panose="020F0502020204030204" pitchFamily="34" charset="0"/>
              </a:rPr>
              <a:t>Iscore</a:t>
            </a:r>
            <a:r>
              <a:rPr lang="en-US"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Numerical representations of an individual's or entity's credit history and financial behavior. They play a crucial role in determining whether a borrower qualifies for a loan, the interest rate they receive, and the terms of credit.</a:t>
            </a:r>
          </a:p>
          <a:p>
            <a:r>
              <a:rPr lang="en-US" b="1" dirty="0">
                <a:latin typeface="Calibri" panose="020F0502020204030204" pitchFamily="34" charset="0"/>
                <a:cs typeface="Calibri" panose="020F0502020204030204" pitchFamily="34" charset="0"/>
              </a:rPr>
              <a:t>PCU</a:t>
            </a:r>
            <a:r>
              <a:rPr lang="en-US" sz="1800" dirty="0">
                <a:latin typeface="Calibri" panose="020F0502020204030204" pitchFamily="34" charset="0"/>
                <a:cs typeface="Calibri" panose="020F0502020204030204" pitchFamily="34" charset="0"/>
              </a:rPr>
              <a:t>: Group of people (Department) that audits every ongoing actions that happens in the bank and rechecks transactions, papers, signatures and cheques. </a:t>
            </a:r>
          </a:p>
          <a:p>
            <a:r>
              <a:rPr lang="en-US" b="1" dirty="0">
                <a:latin typeface="Calibri" panose="020F0502020204030204" pitchFamily="34" charset="0"/>
                <a:cs typeface="Calibri" panose="020F0502020204030204" pitchFamily="34" charset="0"/>
              </a:rPr>
              <a:t>KBI: </a:t>
            </a:r>
            <a:r>
              <a:rPr lang="en-US" sz="1800" dirty="0">
                <a:latin typeface="Calibri" panose="020F0502020204030204" pitchFamily="34" charset="0"/>
                <a:cs typeface="Calibri" panose="020F0502020204030204" pitchFamily="34" charset="0"/>
              </a:rPr>
              <a:t>“ Key Performance Indicator “ helps banks and financial institutions make informed decisions, set strategic goals, and continuously improve their operations. The specific KPIs used can vary depending on the bank's size, focus, and objectives. Additionally, regulatory agencies often require banks to monitor and report certain KPIs to ensure financial stability and compliance with industry standards.</a:t>
            </a:r>
          </a:p>
          <a:p>
            <a:r>
              <a:rPr lang="en-US" b="1" dirty="0">
                <a:latin typeface="Calibri" panose="020F0502020204030204" pitchFamily="34" charset="0"/>
                <a:cs typeface="Calibri" panose="020F0502020204030204" pitchFamily="34" charset="0"/>
              </a:rPr>
              <a:t>DBR: </a:t>
            </a:r>
            <a:r>
              <a:rPr lang="en-US" sz="1800" dirty="0">
                <a:latin typeface="Calibri" panose="020F0502020204030204" pitchFamily="34" charset="0"/>
                <a:cs typeface="Calibri" panose="020F0502020204030204" pitchFamily="34" charset="0"/>
              </a:rPr>
              <a:t>“ Dept Burden Ratio “ is used in credit assessments to evaluate an individual's or entity's ability to manage their existing debt obligations with a certain condition that must not exceed 50% of an individual’s net income.</a:t>
            </a:r>
          </a:p>
        </p:txBody>
      </p:sp>
    </p:spTree>
    <p:extLst>
      <p:ext uri="{BB962C8B-B14F-4D97-AF65-F5344CB8AC3E}">
        <p14:creationId xmlns:p14="http://schemas.microsoft.com/office/powerpoint/2010/main" val="13816755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A49B-BD93-B3F4-3F42-2DA3F92D888C}"/>
              </a:ext>
            </a:extLst>
          </p:cNvPr>
          <p:cNvSpPr>
            <a:spLocks noGrp="1"/>
          </p:cNvSpPr>
          <p:nvPr>
            <p:ph type="title"/>
          </p:nvPr>
        </p:nvSpPr>
        <p:spPr>
          <a:xfrm>
            <a:off x="1522413" y="0"/>
            <a:ext cx="9829799" cy="838200"/>
          </a:xfrm>
        </p:spPr>
        <p:txBody>
          <a:bodyPr/>
          <a:lstStyle/>
          <a:p>
            <a:r>
              <a:rPr lang="en-US" dirty="0"/>
              <a:t>                                Any Questions?</a:t>
            </a:r>
          </a:p>
        </p:txBody>
      </p:sp>
      <p:pic>
        <p:nvPicPr>
          <p:cNvPr id="5" name="Content Placeholder 4">
            <a:extLst>
              <a:ext uri="{FF2B5EF4-FFF2-40B4-BE49-F238E27FC236}">
                <a16:creationId xmlns:a16="http://schemas.microsoft.com/office/drawing/2014/main" id="{D2C0FD28-51EF-64EF-055B-E570F9525B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3" y="1066800"/>
            <a:ext cx="10210799" cy="5562600"/>
          </a:xfrm>
        </p:spPr>
      </p:pic>
    </p:spTree>
    <p:extLst>
      <p:ext uri="{BB962C8B-B14F-4D97-AF65-F5344CB8AC3E}">
        <p14:creationId xmlns:p14="http://schemas.microsoft.com/office/powerpoint/2010/main" val="172742164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RegattaVTI">
  <a:themeElements>
    <a:clrScheme name="AnalogousFromRegularSeedRightStep">
      <a:dk1>
        <a:srgbClr val="000000"/>
      </a:dk1>
      <a:lt1>
        <a:srgbClr val="FFFFFF"/>
      </a:lt1>
      <a:dk2>
        <a:srgbClr val="1D2734"/>
      </a:dk2>
      <a:lt2>
        <a:srgbClr val="E8E3E2"/>
      </a:lt2>
      <a:accent1>
        <a:srgbClr val="4CAFC0"/>
      </a:accent1>
      <a:accent2>
        <a:srgbClr val="3B6EB1"/>
      </a:accent2>
      <a:accent3>
        <a:srgbClr val="4D4FC3"/>
      </a:accent3>
      <a:accent4>
        <a:srgbClr val="6A3BB1"/>
      </a:accent4>
      <a:accent5>
        <a:srgbClr val="AE4DC3"/>
      </a:accent5>
      <a:accent6>
        <a:srgbClr val="B13B96"/>
      </a:accent6>
      <a:hlink>
        <a:srgbClr val="BF523F"/>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106</TotalTime>
  <Words>839</Words>
  <Application>Microsoft Office PowerPoint</Application>
  <PresentationFormat>Custom</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Cambria</vt:lpstr>
      <vt:lpstr>Walbaum Display</vt:lpstr>
      <vt:lpstr>Currency Symbols 16x9</vt:lpstr>
      <vt:lpstr>RegattaVTI</vt:lpstr>
      <vt:lpstr>QNB ALAHLI BANK</vt:lpstr>
      <vt:lpstr>This presentation aims to examine the various points of views and information I’ve gathered within two weeks of training </vt:lpstr>
      <vt:lpstr>             The Debit, The Credit &amp; Card Types</vt:lpstr>
      <vt:lpstr>    The Checking Account &amp; The Savings Account</vt:lpstr>
      <vt:lpstr>                     The Cheques &amp; The Drafts</vt:lpstr>
      <vt:lpstr>                       How Does Loans Work?</vt:lpstr>
      <vt:lpstr>Remarkable Tips I learned during the Information Technology (IT) department session</vt:lpstr>
      <vt:lpstr>                  Words I became familiar with</vt:lpstr>
      <vt:lpstr>                                Any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QNB ALAHLI BANK</dc:title>
  <dc:creator>Bang La</dc:creator>
  <cp:lastModifiedBy>Bang La</cp:lastModifiedBy>
  <cp:revision>1</cp:revision>
  <dcterms:created xsi:type="dcterms:W3CDTF">2023-09-16T19:59:44Z</dcterms:created>
  <dcterms:modified xsi:type="dcterms:W3CDTF">2023-09-16T21:46:23Z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